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699" r:id="rId3"/>
  </p:sldMasterIdLst>
  <p:notesMasterIdLst>
    <p:notesMasterId r:id="rId15"/>
  </p:notesMasterIdLst>
  <p:sldIdLst>
    <p:sldId id="260" r:id="rId4"/>
    <p:sldId id="343" r:id="rId5"/>
    <p:sldId id="282" r:id="rId6"/>
    <p:sldId id="294" r:id="rId7"/>
    <p:sldId id="340" r:id="rId8"/>
    <p:sldId id="329" r:id="rId9"/>
    <p:sldId id="341" r:id="rId10"/>
    <p:sldId id="330" r:id="rId11"/>
    <p:sldId id="342" r:id="rId12"/>
    <p:sldId id="331" r:id="rId13"/>
    <p:sldId id="344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D5B0-436D-4827-929E-1D84F9CB3636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55C4-1A5A-4B17-97CE-78CA188D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>
            <a:off x="1967617" y="722456"/>
            <a:ext cx="8579577" cy="4840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916064" y="739707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989881" y="906674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14988" y="3951571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59236" y="1881092"/>
            <a:ext cx="73285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0" dirty="0" smtClean="0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10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10000" dirty="0" smtClean="0">
                <a:solidFill>
                  <a:srgbClr val="002060"/>
                </a:solidFill>
                <a:latin typeface="+mj-lt"/>
              </a:rPr>
              <a:t>TẬP</a:t>
            </a:r>
            <a:endParaRPr lang="en-US" sz="100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10000" dirty="0" smtClean="0">
                <a:solidFill>
                  <a:srgbClr val="002060"/>
                </a:solidFill>
                <a:latin typeface="+mj-lt"/>
              </a:rPr>
              <a:t> ( </a:t>
            </a:r>
            <a:r>
              <a:rPr lang="en-US" sz="10000" dirty="0" err="1" smtClean="0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10000" baseline="0" dirty="0" smtClean="0">
                <a:solidFill>
                  <a:srgbClr val="002060"/>
                </a:solidFill>
                <a:latin typeface="+mj-lt"/>
              </a:rPr>
              <a:t> 1) </a:t>
            </a:r>
            <a:endParaRPr lang="vi-VN" sz="10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1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3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5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3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4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9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75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1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616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45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84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6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3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8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4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39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77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189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08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8350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51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7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40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7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/>
                </a:solidFill>
              </a:rPr>
              <a:pPr/>
              <a:t>25/10/2021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2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87019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263D-FA69-4F23-AC78-E3B7941CF19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325B-5F2E-4C3C-8DC1-FAEB355C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17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603318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4A020613-52D4-4A17-BB19-201639D7C99F}"/>
              </a:ext>
            </a:extLst>
          </p:cNvPr>
          <p:cNvSpPr/>
          <p:nvPr/>
        </p:nvSpPr>
        <p:spPr>
          <a:xfrm>
            <a:off x="2911072" y="503008"/>
            <a:ext cx="8287015" cy="1526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</a:rPr>
              <a:t>Khi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dãy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theo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thứ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tự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8705" y="4229613"/>
            <a:ext cx="10524828" cy="216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en-US" sz="45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4500" dirty="0" err="1" smtClean="0">
                <a:solidFill>
                  <a:srgbClr val="002060"/>
                </a:solidFill>
              </a:rPr>
              <a:t>Thực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hiện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theo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thứ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tự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từ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trái</a:t>
            </a:r>
            <a:r>
              <a:rPr lang="en-US" sz="4500" dirty="0">
                <a:solidFill>
                  <a:srgbClr val="002060"/>
                </a:solidFill>
              </a:rPr>
              <a:t> sang </a:t>
            </a:r>
            <a:r>
              <a:rPr lang="en-US" sz="4500" dirty="0" err="1">
                <a:solidFill>
                  <a:srgbClr val="002060"/>
                </a:solidFill>
              </a:rPr>
              <a:t>phải</a:t>
            </a:r>
            <a:r>
              <a:rPr lang="en-US" sz="4500" dirty="0" smtClean="0">
                <a:solidFill>
                  <a:srgbClr val="002060"/>
                </a:solidFill>
              </a:rPr>
              <a:t>.</a:t>
            </a:r>
          </a:p>
          <a:p>
            <a:pPr lvl="0" algn="ctr"/>
            <a:r>
              <a:rPr lang="en-US" sz="4500" dirty="0" smtClean="0">
                <a:solidFill>
                  <a:srgbClr val="002060"/>
                </a:solidFill>
              </a:rPr>
              <a:t> </a:t>
            </a:r>
            <a:endParaRPr lang="en-US" sz="45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25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020613-52D4-4A17-BB19-201639D7C99F}"/>
              </a:ext>
            </a:extLst>
          </p:cNvPr>
          <p:cNvSpPr/>
          <p:nvPr/>
        </p:nvSpPr>
        <p:spPr>
          <a:xfrm>
            <a:off x="1313644" y="394574"/>
            <a:ext cx="9427335" cy="1526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kiến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thức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gì</a:t>
            </a:r>
            <a:r>
              <a:rPr lang="en-US" sz="4000" dirty="0" smtClean="0">
                <a:solidFill>
                  <a:srgbClr val="FF0000"/>
                </a:solidFill>
              </a:rPr>
              <a:t>?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976" y="2062691"/>
            <a:ext cx="9994007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- </a:t>
            </a:r>
            <a:r>
              <a:rPr lang="en-US" sz="4500" dirty="0" err="1" smtClean="0">
                <a:solidFill>
                  <a:srgbClr val="002060"/>
                </a:solidFill>
              </a:rPr>
              <a:t>Củng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cố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bảng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cộng</a:t>
            </a:r>
            <a:r>
              <a:rPr lang="en-US" sz="4500" dirty="0" smtClean="0">
                <a:solidFill>
                  <a:srgbClr val="002060"/>
                </a:solidFill>
              </a:rPr>
              <a:t>, </a:t>
            </a:r>
            <a:r>
              <a:rPr lang="en-US" sz="4500" dirty="0" err="1" smtClean="0">
                <a:solidFill>
                  <a:srgbClr val="002060"/>
                </a:solidFill>
              </a:rPr>
              <a:t>trừ</a:t>
            </a:r>
            <a:r>
              <a:rPr lang="en-US" sz="4500" dirty="0" smtClean="0">
                <a:solidFill>
                  <a:srgbClr val="002060"/>
                </a:solidFill>
              </a:rPr>
              <a:t> ( qua 10) </a:t>
            </a:r>
            <a:r>
              <a:rPr lang="en-US" sz="4500" dirty="0" err="1" smtClean="0">
                <a:solidFill>
                  <a:srgbClr val="002060"/>
                </a:solidFill>
              </a:rPr>
              <a:t>trong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phạm</a:t>
            </a:r>
            <a:r>
              <a:rPr lang="en-US" sz="4500" dirty="0" smtClean="0">
                <a:solidFill>
                  <a:srgbClr val="002060"/>
                </a:solidFill>
              </a:rPr>
              <a:t> vi 20. </a:t>
            </a:r>
          </a:p>
          <a:p>
            <a:pPr lvl="0">
              <a:lnSpc>
                <a:spcPct val="150000"/>
              </a:lnSpc>
            </a:pPr>
            <a:r>
              <a:rPr lang="en-US" sz="4500" dirty="0" smtClean="0">
                <a:solidFill>
                  <a:srgbClr val="002060"/>
                </a:solidFill>
              </a:rPr>
              <a:t>- </a:t>
            </a:r>
            <a:r>
              <a:rPr lang="en-US" sz="4500" dirty="0" err="1" smtClean="0">
                <a:solidFill>
                  <a:srgbClr val="002060"/>
                </a:solidFill>
              </a:rPr>
              <a:t>Vận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dụng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các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phép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cộng</a:t>
            </a:r>
            <a:r>
              <a:rPr lang="en-US" sz="4500" dirty="0" smtClean="0">
                <a:solidFill>
                  <a:srgbClr val="002060"/>
                </a:solidFill>
              </a:rPr>
              <a:t>, </a:t>
            </a:r>
            <a:r>
              <a:rPr lang="en-US" sz="4500" dirty="0" err="1" smtClean="0">
                <a:solidFill>
                  <a:srgbClr val="002060"/>
                </a:solidFill>
              </a:rPr>
              <a:t>trừ</a:t>
            </a:r>
            <a:r>
              <a:rPr lang="en-US" sz="4500" dirty="0" smtClean="0">
                <a:solidFill>
                  <a:srgbClr val="002060"/>
                </a:solidFill>
              </a:rPr>
              <a:t> (qua 10)  </a:t>
            </a:r>
            <a:r>
              <a:rPr lang="en-US" sz="4500" dirty="0" err="1" smtClean="0">
                <a:solidFill>
                  <a:srgbClr val="002060"/>
                </a:solidFill>
              </a:rPr>
              <a:t>vào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giải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toán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có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lời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</a:rPr>
              <a:t>văn</a:t>
            </a:r>
            <a:r>
              <a:rPr lang="en-US" sz="4500" dirty="0" smtClean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82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47F095-1A21-4D7B-B3A0-89D7D3ED0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" y="212658"/>
            <a:ext cx="9834464" cy="6266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7B63-C0ED-4A39-A5A6-DB9E5E7AA6A6}"/>
              </a:ext>
            </a:extLst>
          </p:cNvPr>
          <p:cNvSpPr txBox="1"/>
          <p:nvPr/>
        </p:nvSpPr>
        <p:spPr>
          <a:xfrm>
            <a:off x="1320800" y="600144"/>
            <a:ext cx="5543826" cy="42127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37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25 – 10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- 2021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2FE95-3FB1-4F64-AEF3-B51F66A9E7F8}"/>
              </a:ext>
            </a:extLst>
          </p:cNvPr>
          <p:cNvSpPr txBox="1"/>
          <p:nvPr/>
        </p:nvSpPr>
        <p:spPr>
          <a:xfrm>
            <a:off x="2235200" y="1058735"/>
            <a:ext cx="3268797" cy="66749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37"/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Toán</a:t>
            </a:r>
            <a:endParaRPr lang="en-US" sz="2400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  <a:p>
            <a:pPr defTabSz="514337"/>
            <a:endParaRPr lang="en-US" sz="1600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B1469-5A8C-443A-952A-8111B443AC30}"/>
              </a:ext>
            </a:extLst>
          </p:cNvPr>
          <p:cNvSpPr txBox="1"/>
          <p:nvPr/>
        </p:nvSpPr>
        <p:spPr>
          <a:xfrm>
            <a:off x="1708727" y="1607957"/>
            <a:ext cx="3951008" cy="42127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37"/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chung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(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Tiết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 1)  </a:t>
            </a:r>
            <a:endParaRPr lang="en-US" sz="2400" b="1" dirty="0">
              <a:solidFill>
                <a:srgbClr val="FFFF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693" y="2062085"/>
            <a:ext cx="1330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US" sz="2400" b="1" dirty="0" err="1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Bài</a:t>
            </a:r>
            <a:r>
              <a:rPr lang="en-US" sz="2400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3 :</a:t>
            </a:r>
            <a:endParaRPr lang="en-US" sz="2400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200" y="2593174"/>
            <a:ext cx="1856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US" sz="2400" b="1" dirty="0" err="1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Bài</a:t>
            </a:r>
            <a:r>
              <a:rPr lang="en-US" sz="2400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giải</a:t>
            </a:r>
            <a:r>
              <a:rPr lang="en-US" sz="2400" b="1" dirty="0" smtClean="0">
                <a:solidFill>
                  <a:prstClr val="white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endParaRPr lang="en-US" sz="2400" b="1" dirty="0">
              <a:solidFill>
                <a:prstClr val="white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02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676432"/>
            <a:ext cx="762068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1, con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dựa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kiến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? </a:t>
            </a:r>
            <a:endParaRPr lang="vi-VN" sz="4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300767" y="2618996"/>
            <a:ext cx="990385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+mj-lt"/>
              </a:rPr>
              <a:t>C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on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dựa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bảng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cộng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trừ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( qua 10)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</a:rPr>
              <a:t>phạm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 vi 20. 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9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991674" y="496127"/>
            <a:ext cx="1016143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chuồng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chim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thế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? </a:t>
            </a:r>
            <a:endParaRPr lang="vi-VN" sz="4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991674" y="2219750"/>
            <a:ext cx="10161430" cy="32470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500" b="1" dirty="0" err="1" smtClean="0">
                <a:solidFill>
                  <a:srgbClr val="002060"/>
                </a:solidFill>
                <a:latin typeface="+mj-lt"/>
              </a:rPr>
              <a:t>Thực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+mj-lt"/>
              </a:rPr>
              <a:t>theo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 3 </a:t>
            </a:r>
            <a:r>
              <a:rPr lang="en-US" sz="4500" b="1" dirty="0" err="1" smtClean="0">
                <a:solidFill>
                  <a:srgbClr val="002060"/>
                </a:solidFill>
                <a:latin typeface="+mj-lt"/>
              </a:rPr>
              <a:t>bước</a:t>
            </a: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: </a:t>
            </a:r>
          </a:p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Bước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Thực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hiện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phép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tính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trên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mỗi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chim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</a:p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Bước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2.So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sánh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với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kết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của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chuồng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Bước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3.  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Nối</a:t>
            </a:r>
            <a:endParaRPr lang="vi-VN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17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7" y="488783"/>
            <a:ext cx="890546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vi-VN" sz="4000" dirty="0">
                <a:solidFill>
                  <a:srgbClr val="FF0000"/>
                </a:solidFill>
              </a:rPr>
              <a:t>Khi giải bài toán có lời văn</a:t>
            </a:r>
            <a:r>
              <a:rPr lang="en-US" sz="4000" dirty="0">
                <a:solidFill>
                  <a:srgbClr val="FF0000"/>
                </a:solidFill>
              </a:rPr>
              <a:t>,</a:t>
            </a:r>
            <a:r>
              <a:rPr lang="vi-VN" sz="4000" dirty="0">
                <a:solidFill>
                  <a:srgbClr val="FF0000"/>
                </a:solidFill>
              </a:rPr>
              <a:t> con cần lưu ý điều gì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7496" y="1974434"/>
            <a:ext cx="9435547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002060"/>
                </a:solidFill>
              </a:rPr>
              <a:t>Bước</a:t>
            </a:r>
            <a:r>
              <a:rPr lang="en-US" sz="4000" b="1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Đọc</a:t>
            </a:r>
            <a:r>
              <a:rPr lang="vi-VN" sz="4000" dirty="0">
                <a:solidFill>
                  <a:srgbClr val="002060"/>
                </a:solidFill>
              </a:rPr>
              <a:t> kĩ đề bài</a:t>
            </a:r>
            <a:r>
              <a:rPr lang="en-US" sz="4000" dirty="0">
                <a:solidFill>
                  <a:srgbClr val="002060"/>
                </a:solidFill>
              </a:rPr>
              <a:t> ( </a:t>
            </a:r>
            <a:r>
              <a:rPr lang="vi-VN" sz="4000" dirty="0">
                <a:solidFill>
                  <a:srgbClr val="002060"/>
                </a:solidFill>
              </a:rPr>
              <a:t> Bài toán cho biết gì? Bài toán hỏi gì?</a:t>
            </a:r>
            <a:r>
              <a:rPr lang="en-US" sz="4000" dirty="0">
                <a:solidFill>
                  <a:srgbClr val="002060"/>
                </a:solidFill>
              </a:rPr>
              <a:t>). </a:t>
            </a:r>
            <a:r>
              <a:rPr lang="en-US" sz="4000" dirty="0" err="1">
                <a:solidFill>
                  <a:srgbClr val="002060"/>
                </a:solidFill>
              </a:rPr>
              <a:t>Xác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định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dạng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toán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( </a:t>
            </a:r>
            <a:r>
              <a:rPr lang="en-US" sz="4000" dirty="0" err="1">
                <a:solidFill>
                  <a:srgbClr val="002060"/>
                </a:solidFill>
              </a:rPr>
              <a:t>nếu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endParaRPr lang="vi-VN" sz="4000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vi-VN" sz="4000" dirty="0">
                <a:solidFill>
                  <a:srgbClr val="002060"/>
                </a:solidFill>
              </a:rPr>
              <a:t>+</a:t>
            </a:r>
            <a:r>
              <a:rPr lang="en-US" sz="4000" b="1" dirty="0" err="1">
                <a:solidFill>
                  <a:srgbClr val="002060"/>
                </a:solidFill>
              </a:rPr>
              <a:t>Bước</a:t>
            </a:r>
            <a:r>
              <a:rPr lang="en-US" sz="4000" b="1" dirty="0">
                <a:solidFill>
                  <a:srgbClr val="002060"/>
                </a:solidFill>
              </a:rPr>
              <a:t> 2: </a:t>
            </a:r>
            <a:r>
              <a:rPr lang="vi-VN" sz="4000" b="1" dirty="0">
                <a:solidFill>
                  <a:srgbClr val="002060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Tìm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lời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giải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 phép tính thích hợp</a:t>
            </a:r>
          </a:p>
          <a:p>
            <a:pPr lvl="0">
              <a:defRPr/>
            </a:pPr>
            <a:r>
              <a:rPr lang="vi-VN" sz="4000" dirty="0">
                <a:solidFill>
                  <a:srgbClr val="002060"/>
                </a:solidFill>
              </a:rPr>
              <a:t>+</a:t>
            </a:r>
            <a:r>
              <a:rPr lang="en-US" sz="4000" b="1" dirty="0" err="1">
                <a:solidFill>
                  <a:srgbClr val="002060"/>
                </a:solidFill>
              </a:rPr>
              <a:t>Bước</a:t>
            </a:r>
            <a:r>
              <a:rPr lang="en-US" sz="4000" b="1" dirty="0">
                <a:solidFill>
                  <a:srgbClr val="002060"/>
                </a:solidFill>
              </a:rPr>
              <a:t> 3: </a:t>
            </a:r>
            <a:r>
              <a:rPr lang="en-US" sz="4000" dirty="0" err="1">
                <a:solidFill>
                  <a:srgbClr val="002060"/>
                </a:solidFill>
              </a:rPr>
              <a:t>Trình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bày</a:t>
            </a:r>
            <a:r>
              <a:rPr lang="vi-VN" sz="4000" dirty="0">
                <a:solidFill>
                  <a:srgbClr val="002060"/>
                </a:solidFill>
              </a:rPr>
              <a:t> bài giải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427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HP001 4 hàng</vt:lpstr>
      <vt:lpstr>UTM Cookies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377</cp:revision>
  <dcterms:created xsi:type="dcterms:W3CDTF">2021-06-02T01:34:28Z</dcterms:created>
  <dcterms:modified xsi:type="dcterms:W3CDTF">2021-10-25T02:10:44Z</dcterms:modified>
</cp:coreProperties>
</file>