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1" r:id="rId2"/>
    <p:sldMasterId id="2147483707" r:id="rId3"/>
  </p:sldMasterIdLst>
  <p:notesMasterIdLst>
    <p:notesMasterId r:id="rId24"/>
  </p:notesMasterIdLst>
  <p:sldIdLst>
    <p:sldId id="884" r:id="rId4"/>
    <p:sldId id="265" r:id="rId5"/>
    <p:sldId id="266" r:id="rId6"/>
    <p:sldId id="874" r:id="rId7"/>
    <p:sldId id="1275" r:id="rId8"/>
    <p:sldId id="1074" r:id="rId9"/>
    <p:sldId id="1073" r:id="rId10"/>
    <p:sldId id="257" r:id="rId11"/>
    <p:sldId id="1316" r:id="rId12"/>
    <p:sldId id="1322" r:id="rId13"/>
    <p:sldId id="268" r:id="rId14"/>
    <p:sldId id="258" r:id="rId15"/>
    <p:sldId id="259" r:id="rId16"/>
    <p:sldId id="270" r:id="rId17"/>
    <p:sldId id="271" r:id="rId18"/>
    <p:sldId id="1305" r:id="rId19"/>
    <p:sldId id="1110" r:id="rId20"/>
    <p:sldId id="803" r:id="rId21"/>
    <p:sldId id="1107" r:id="rId22"/>
    <p:sldId id="8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2680A-6442-404E-A29A-95E63E3B1EAF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E3FE-3C89-4CB6-AAFA-1BEC31ABB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F4AD82AD-9B4D-4D0C-81AD-10FFA317F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8A70223C-7490-4DFB-AC34-3469E8560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E852BB72-8DA8-4822-A30F-3C21575A3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AF00B-CAAF-4412-97C2-0CE469875F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3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293;p8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dirty="0">
              <a:latin typeface="Calibri" panose="020F0502020204030204" pitchFamily="34" charset="0"/>
            </a:endParaRPr>
          </a:p>
        </p:txBody>
      </p:sp>
      <p:sp>
        <p:nvSpPr>
          <p:cNvPr id="9219" name="Google Shape;294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3158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730040BB-09EA-4FC7-AF0C-DDDF70DAC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161D1-09B5-422C-AC22-69105629C0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3898C8B2-899D-4742-A1BF-B8B39BBC7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0748F411-FC76-4830-8887-40E22AEA4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987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5455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0694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6264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20397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70893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75736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40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13786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239301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xmlns="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0979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8776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27316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68432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809345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FDF3E-9DFA-4E14-A016-2C4370462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2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53AFE-50DF-4584-BA6B-7740061A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8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29579-0433-4332-89F1-01F79468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F866F-4B10-448B-BFA8-4D4B8D1D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69E90-B988-4F80-B824-55E7F2DD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ABD8-A321-472E-9015-2D6690AE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7439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A879C4-FD2E-489A-9BC7-D1DE8C52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6D023-595B-41FB-8D38-6F5E769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187F6-72E0-42DD-81CA-8FB71FD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8BA2-5BFE-4D23-8374-DD2DB2378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31311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55DB3-9C44-4F2E-9585-BC31463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0896C-ED44-45C7-AB31-8ED6D52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8BD0D4-91E6-4C5D-825D-520B922C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5EEB-C394-4D5F-BB7E-EC5C0BD8A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64147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5980D30-0040-44C3-B902-A2FE9C47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ADB45CA-06EE-4AD6-A3B7-556164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F63621-EC37-4FBF-B1B2-217A540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D782-0735-446C-8A61-61CF7607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6051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78095B2-2481-47FB-918B-20123AE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3216E3E-CE5F-4C34-A2A0-89A29F05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3D5329E-74F2-450C-90EA-FD2AAEB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E31-7685-43BA-A8F7-8D954607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692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86637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C50D728-FFD8-4030-AF73-A98C049C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CACA08D-97CA-4B97-B6F6-D16CF436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86C3C91-CBF4-4FA0-BA34-19E931F8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E604-EA13-4B81-9BB2-3FDB7F5BD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577660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93517F8-2D8A-4B19-9283-E9B19CB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C91FD26-D15B-4073-8C82-FF69DAC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FBF1FC6-5E75-48D2-9876-62BDBEC1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1C6D-6C17-4C00-9031-3701B3A30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691705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05E1503-83B1-4D63-A5B1-6170629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DF7CDC-1AC1-4400-9504-A715D82C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277095-0464-4401-BA8D-B918689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712C-0A71-4828-98C0-698CFF3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010496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65D044-D12D-43D0-B08A-8887C96C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FC29F5A-D4EC-4892-A8D5-3A1BFCD3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02268E9-7345-4CE5-97BE-A9D234CB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1723-D433-4986-B2A9-183F066F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356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13347E-B7F7-4EB2-9982-11EE16DC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57AA7-6099-457E-8361-C867CFBE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BD536-7439-4788-9154-99E912BC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88E-26F3-4F2A-9FAA-800FF2C66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15867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7C2394-3C91-4F01-923B-FD4F68D2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BBBDC6-EC0C-45D8-B018-E24094DC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AC0F3-4385-41EB-A1CB-5741FC45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E53D-7A00-46A4-875D-88DC44E5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216823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9488E8-1144-40FB-BBBB-5343F93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6BAA53-9326-46FC-A9F5-062EE927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5AA86-5926-49AC-8C85-66C6079D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2FD-09F6-477D-BF52-FE983934F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284971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5EBC026-B3F6-4BFE-BD89-B0297F2C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0385FAA-E2D2-42A2-8DC8-4D58A399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C5FBD27-BD51-4822-83F9-DCF27EB0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AB44-E2F4-4447-81FD-9D8FA3D6E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994750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3809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158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9552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18392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601442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421987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034186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34542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128120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75411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861436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6117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153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31019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296574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682044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03736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40246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6510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564065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046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79529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72697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50538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80798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2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97E9C20D-1475-4D1E-821C-C75C6E7E1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EF49769-6A4B-4A8E-90A6-E04801007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A687D-129D-4F00-B197-75C117BB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D804B-E250-4C1E-9B44-891E6E3A0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2B95F-3585-4019-BD48-D9224A86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12C2F8-FCF0-4DE8-9F90-89C76AD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9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5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eg"/><Relationship Id="rId5" Type="http://schemas.openxmlformats.org/officeDocument/2006/relationships/image" Target="../media/image5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gif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gif"/><Relationship Id="rId5" Type="http://schemas.openxmlformats.org/officeDocument/2006/relationships/image" Target="../media/image5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0A942FAC-080D-46B6-A7C9-F1226FA9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12192000" cy="687546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A9EBB0-AD49-4170-A1E9-012CA7AA8358}"/>
              </a:ext>
            </a:extLst>
          </p:cNvPr>
          <p:cNvSpPr/>
          <p:nvPr/>
        </p:nvSpPr>
        <p:spPr>
          <a:xfrm>
            <a:off x="4765966" y="2314577"/>
            <a:ext cx="4852555" cy="2946537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  <a:endParaRPr kumimoji="0" lang="en-US" sz="4050" b="1" i="0" u="none" strike="noStrike" kern="1200" cap="none" spc="0" normalizeH="0" baseline="0" noProof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4" name="Rectangle 36">
            <a:extLst>
              <a:ext uri="{FF2B5EF4-FFF2-40B4-BE49-F238E27FC236}">
                <a16:creationId xmlns:a16="http://schemas.microsoft.com/office/drawing/2014/main" xmlns="" id="{C2C5122B-2156-4189-8925-2CF50A0A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xmlns="" id="{E5DF5789-DEDB-47F4-BB17-C2A91E61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92" y="3239880"/>
            <a:ext cx="1771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Content Placeholder 7">
            <a:extLst>
              <a:ext uri="{FF2B5EF4-FFF2-40B4-BE49-F238E27FC236}">
                <a16:creationId xmlns:a16="http://schemas.microsoft.com/office/drawing/2014/main" xmlns="" id="{A4849D73-7B52-4493-9626-CD0DB232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1" y="1441050"/>
            <a:ext cx="1976657" cy="17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55D0ADD-5D05-BB0D-C279-24DD3438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324522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>
            <a:extLst>
              <a:ext uri="{FF2B5EF4-FFF2-40B4-BE49-F238E27FC236}">
                <a16:creationId xmlns:a16="http://schemas.microsoft.com/office/drawing/2014/main" xmlns="" id="{5A19B31A-CF95-4C92-BAB6-611CAECF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03583"/>
            <a:ext cx="11311587" cy="4249463"/>
          </a:xfrm>
          <a:prstGeom prst="cloudCallout">
            <a:avLst>
              <a:gd name="adj1" fmla="val -38527"/>
              <a:gd name="adj2" fmla="val 74710"/>
            </a:avLst>
          </a:prstGeom>
          <a:solidFill>
            <a:srgbClr val="00B050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FF00"/>
                </a:solidFill>
              </a:rPr>
              <a:t>1. Đặt 1 câu với từ tìm được ở nhóm a, 1 câu với từ tìm được ở nhóm b trong hoạt động 8.</a:t>
            </a:r>
            <a:br>
              <a:rPr lang="vi-VN" altLang="en-US" sz="4400" b="1" dirty="0">
                <a:solidFill>
                  <a:srgbClr val="FFFF00"/>
                </a:solidFill>
              </a:rPr>
            </a:br>
            <a:endParaRPr lang="vi-VN" altLang="en-US" sz="4400" b="1" dirty="0">
              <a:solidFill>
                <a:srgbClr val="FFFF00"/>
              </a:solidFill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3667" name="Picture 13" descr="10">
            <a:extLst>
              <a:ext uri="{FF2B5EF4-FFF2-40B4-BE49-F238E27FC236}">
                <a16:creationId xmlns:a16="http://schemas.microsoft.com/office/drawing/2014/main" xmlns="" id="{3423E304-30FB-404A-8F32-2CE74E8DF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3" y="169862"/>
            <a:ext cx="863600" cy="1219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634594F-CF9B-4B61-AF82-4E927F30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B8ADB-9ABB-4F1B-9297-E7A0A39C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1" y="4294188"/>
            <a:ext cx="1951037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10" descr="C:\Users\Administrator\Downloads\images.jpg">
            <a:extLst>
              <a:ext uri="{FF2B5EF4-FFF2-40B4-BE49-F238E27FC236}">
                <a16:creationId xmlns:a16="http://schemas.microsoft.com/office/drawing/2014/main" xmlns="" id="{F04A092C-0361-4B6F-B206-4289FFDF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84" y="4753047"/>
            <a:ext cx="2871503" cy="20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xmlns="" id="{274961B7-8130-4C03-B0DE-9FE6A61EF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4" y="4644953"/>
            <a:ext cx="2283616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03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37160" y="66005"/>
            <a:ext cx="119176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200" b="1" dirty="0">
                <a:solidFill>
                  <a:srgbClr val="0000FF"/>
                </a:solidFill>
              </a:rPr>
              <a:t>1. Đặt 1 câu với từ tìm được ở nhóm a, 1 câu với từ tìm được ở nhóm b trong hoạt động 8.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4516" y="3624470"/>
            <a:ext cx="375897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b</a:t>
            </a:r>
            <a:r>
              <a:rPr lang="vi-VN" altLang="en-US" sz="3200" b="1" dirty="0"/>
              <a:t>/ </a:t>
            </a:r>
            <a:r>
              <a:rPr lang="vi-VN" altLang="en-US" sz="3200" b="1" dirty="0">
                <a:solidFill>
                  <a:srgbClr val="FF0000"/>
                </a:solidFill>
              </a:rPr>
              <a:t>Từ thuộc nhóm </a:t>
            </a:r>
            <a:r>
              <a:rPr lang="en-US" altLang="en-US" sz="3200" b="1" dirty="0">
                <a:solidFill>
                  <a:srgbClr val="FF0000"/>
                </a:solidFill>
              </a:rPr>
              <a:t>b</a:t>
            </a:r>
            <a:r>
              <a:rPr lang="vi-VN" altLang="en-US" sz="3200" dirty="0"/>
              <a:t>.</a:t>
            </a:r>
            <a:endParaRPr lang="en-US" altLang="en-US" sz="32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7160" y="1183859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a</a:t>
            </a:r>
            <a:r>
              <a:rPr lang="vi-VN" altLang="en-US" sz="3200" b="1" dirty="0"/>
              <a:t>/ </a:t>
            </a:r>
            <a:r>
              <a:rPr lang="vi-VN" altLang="en-US" sz="3200" b="1" dirty="0">
                <a:solidFill>
                  <a:srgbClr val="FF0000"/>
                </a:solidFill>
              </a:rPr>
              <a:t>Từ thuộc nhóm a.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393" name="AutoShape 9" descr="Bouquet"/>
          <p:cNvSpPr>
            <a:spLocks noChangeArrowheads="1"/>
          </p:cNvSpPr>
          <p:nvPr/>
        </p:nvSpPr>
        <p:spPr bwMode="auto">
          <a:xfrm>
            <a:off x="662609" y="1616765"/>
            <a:ext cx="10787269" cy="2083707"/>
          </a:xfrm>
          <a:prstGeom prst="horizontalScroll">
            <a:avLst>
              <a:gd name="adj" fmla="val 1539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3600" b="1" u="sng" dirty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3600" dirty="0"/>
              <a:t> </a:t>
            </a:r>
            <a:r>
              <a:rPr lang="en-US" altLang="en-US" sz="3600" dirty="0">
                <a:latin typeface=".VnArial" panose="020B7200000000000000" pitchFamily="34" charset="0"/>
              </a:rPr>
              <a:t>:</a:t>
            </a:r>
          </a:p>
          <a:p>
            <a:pPr eaLnBrk="1" hangingPunct="1"/>
            <a:r>
              <a:rPr lang="en-US" altLang="en-US" sz="3600" dirty="0">
                <a:latin typeface=".VnArial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đấu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này</a:t>
            </a:r>
            <a:r>
              <a:rPr lang="en-US" altLang="en-US" sz="3600" b="1" dirty="0">
                <a:solidFill>
                  <a:srgbClr val="FF0000"/>
                </a:solidFill>
              </a:rPr>
              <a:t>, l</a:t>
            </a:r>
            <a:r>
              <a:rPr lang="vi-VN" altLang="en-US" sz="3600" b="1" dirty="0">
                <a:solidFill>
                  <a:srgbClr val="FF0000"/>
                </a:solidFill>
              </a:rPr>
              <a:t>ớp</a:t>
            </a:r>
            <a:r>
              <a:rPr lang="en-US" altLang="en-US" sz="3600" b="1" dirty="0">
                <a:solidFill>
                  <a:srgbClr val="FF0000"/>
                </a:solidFill>
              </a:rPr>
              <a:t> 4B </a:t>
            </a:r>
            <a:r>
              <a:rPr lang="en-US" altLang="en-US" sz="3600" b="1" dirty="0" err="1">
                <a:solidFill>
                  <a:srgbClr val="FF0000"/>
                </a:solidFill>
              </a:rPr>
              <a:t>quy</a:t>
            </a:r>
            <a:r>
              <a:rPr lang="vi-VN" altLang="en-US" sz="3600" b="1" dirty="0">
                <a:solidFill>
                  <a:srgbClr val="FF0000"/>
                </a:solidFill>
              </a:rPr>
              <a:t>ết</a:t>
            </a:r>
            <a:r>
              <a:rPr lang="en-US" altLang="en-US" sz="3600" b="1" dirty="0">
                <a:solidFill>
                  <a:srgbClr val="FF0000"/>
                </a:solidFill>
              </a:rPr>
              <a:t> t</a:t>
            </a:r>
            <a:r>
              <a:rPr lang="vi-VN" altLang="en-US" sz="3600" b="1" dirty="0">
                <a:solidFill>
                  <a:srgbClr val="FF0000"/>
                </a:solidFill>
              </a:rPr>
              <a:t>â</a:t>
            </a:r>
            <a:r>
              <a:rPr lang="en-US" altLang="en-US" sz="3600" b="1" dirty="0">
                <a:solidFill>
                  <a:srgbClr val="FF0000"/>
                </a:solidFill>
              </a:rPr>
              <a:t>m </a:t>
            </a:r>
            <a:r>
              <a:rPr lang="en-US" altLang="en-US" sz="3600" b="1" dirty="0" err="1">
                <a:solidFill>
                  <a:srgbClr val="FF0000"/>
                </a:solidFill>
              </a:rPr>
              <a:t>giành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800" dirty="0"/>
              <a:t> </a:t>
            </a:r>
            <a:endParaRPr lang="vi-VN" altLang="en-US" sz="2800" dirty="0"/>
          </a:p>
        </p:txBody>
      </p:sp>
      <p:sp>
        <p:nvSpPr>
          <p:cNvPr id="16394" name="AutoShape 10" descr="Bouquet"/>
          <p:cNvSpPr>
            <a:spLocks noChangeArrowheads="1"/>
          </p:cNvSpPr>
          <p:nvPr/>
        </p:nvSpPr>
        <p:spPr bwMode="auto">
          <a:xfrm>
            <a:off x="755374" y="4327525"/>
            <a:ext cx="10840278" cy="25146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dụ</a:t>
            </a:r>
            <a:r>
              <a:rPr lang="en-US" altLang="en-US" dirty="0"/>
              <a:t> </a:t>
            </a:r>
            <a:r>
              <a:rPr lang="en-US" altLang="en-US" sz="3200" dirty="0">
                <a:latin typeface=".VnArial" panose="020B7200000000000000" pitchFamily="34" charset="0"/>
              </a:rPr>
              <a:t>:</a:t>
            </a:r>
          </a:p>
          <a:p>
            <a:pPr algn="just" eaLnBrk="1" hangingPunct="1"/>
            <a:r>
              <a:rPr lang="en-US" altLang="en-US" sz="3200" dirty="0">
                <a:latin typeface=".VnArial" panose="020B7200000000000000" pitchFamily="34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Gia </a:t>
            </a:r>
            <a:r>
              <a:rPr lang="en-US" altLang="en-US" sz="3600" b="1" dirty="0" err="1">
                <a:solidFill>
                  <a:srgbClr val="0000FF"/>
                </a:solidFill>
              </a:rPr>
              <a:t>đình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Diệu</a:t>
            </a:r>
            <a:r>
              <a:rPr lang="en-US" altLang="en-US" sz="3600" b="1" dirty="0">
                <a:solidFill>
                  <a:srgbClr val="0000FF"/>
                </a:solidFill>
              </a:rPr>
              <a:t> Ly </a:t>
            </a:r>
            <a:r>
              <a:rPr lang="en-US" altLang="en-US" sz="3600" b="1" dirty="0" err="1">
                <a:solidFill>
                  <a:srgbClr val="0000FF"/>
                </a:solidFill>
              </a:rPr>
              <a:t>rất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nhưng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just" eaLnBrk="1" hangingPunct="1"/>
            <a:r>
              <a:rPr lang="en-US" altLang="en-US" sz="3600" b="1" dirty="0" err="1">
                <a:solidFill>
                  <a:srgbClr val="0000FF"/>
                </a:solidFill>
              </a:rPr>
              <a:t>luôn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học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altLang="en-US" sz="2800" dirty="0"/>
              <a:t> </a:t>
            </a:r>
            <a:endParaRPr lang="vi-VN" altLang="en-US" sz="2800" dirty="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529390" y="2965264"/>
            <a:ext cx="1785809" cy="2211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6327755" y="5601313"/>
            <a:ext cx="1809080" cy="16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783495" y="1190370"/>
            <a:ext cx="736820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</a:rPr>
              <a:t>(</a:t>
            </a:r>
            <a:r>
              <a:rPr lang="en-US" altLang="en-US" sz="2800" b="1" i="1" dirty="0">
                <a:solidFill>
                  <a:srgbClr val="00B050"/>
                </a:solidFill>
              </a:rPr>
              <a:t>N</a:t>
            </a:r>
            <a:r>
              <a:rPr lang="vi-VN" altLang="en-US" sz="2800" b="1" i="1" dirty="0">
                <a:solidFill>
                  <a:srgbClr val="00B050"/>
                </a:solidFill>
              </a:rPr>
              <a:t>ói</a:t>
            </a:r>
            <a:r>
              <a:rPr lang="en-US" altLang="en-US" sz="2800" b="1" i="1" dirty="0">
                <a:solidFill>
                  <a:srgbClr val="00B050"/>
                </a:solidFill>
              </a:rPr>
              <a:t> l</a:t>
            </a:r>
            <a:r>
              <a:rPr lang="vi-VN" altLang="en-US" sz="2800" b="1" i="1" dirty="0">
                <a:solidFill>
                  <a:srgbClr val="00B050"/>
                </a:solidFill>
              </a:rPr>
              <a:t>ê</a:t>
            </a:r>
            <a:r>
              <a:rPr lang="en-US" altLang="en-US" sz="2800" b="1" i="1" dirty="0">
                <a:solidFill>
                  <a:srgbClr val="00B050"/>
                </a:solidFill>
              </a:rPr>
              <a:t>n </a:t>
            </a:r>
            <a:r>
              <a:rPr lang="vi-VN" altLang="en-US" sz="2800" b="1" i="1" dirty="0">
                <a:solidFill>
                  <a:srgbClr val="00B050"/>
                </a:solidFill>
              </a:rPr>
              <a:t>ý</a:t>
            </a:r>
            <a:r>
              <a:rPr lang="en-US" altLang="en-US" sz="2800" b="1" i="1" dirty="0">
                <a:solidFill>
                  <a:srgbClr val="00B05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</a:rPr>
              <a:t>ch</a:t>
            </a:r>
            <a:r>
              <a:rPr lang="vi-VN" altLang="en-US" sz="2800" b="1" i="1" dirty="0">
                <a:solidFill>
                  <a:srgbClr val="00B050"/>
                </a:solidFill>
              </a:rPr>
              <a:t>í, </a:t>
            </a:r>
            <a:r>
              <a:rPr lang="en-US" altLang="en-US" sz="2800" b="1" i="1" dirty="0" err="1">
                <a:solidFill>
                  <a:srgbClr val="00B050"/>
                </a:solidFill>
              </a:rPr>
              <a:t>ngh</a:t>
            </a:r>
            <a:r>
              <a:rPr lang="vi-VN" altLang="en-US" sz="2800" b="1" i="1" dirty="0">
                <a:solidFill>
                  <a:srgbClr val="00B050"/>
                </a:solidFill>
              </a:rPr>
              <a:t>ị</a:t>
            </a:r>
            <a:r>
              <a:rPr lang="en-US" altLang="en-US" sz="2800" b="1" i="1" dirty="0">
                <a:solidFill>
                  <a:srgbClr val="00B050"/>
                </a:solidFill>
              </a:rPr>
              <a:t> l</a:t>
            </a:r>
            <a:r>
              <a:rPr lang="vi-VN" altLang="en-US" sz="2800" b="1" i="1" dirty="0">
                <a:solidFill>
                  <a:srgbClr val="00B050"/>
                </a:solidFill>
              </a:rPr>
              <a:t>ực</a:t>
            </a:r>
            <a:r>
              <a:rPr lang="en-US" altLang="en-US" sz="2800" b="1" i="1" dirty="0">
                <a:solidFill>
                  <a:srgbClr val="00B050"/>
                </a:solidFill>
              </a:rPr>
              <a:t> c</a:t>
            </a:r>
            <a:r>
              <a:rPr lang="vi-VN" altLang="en-US" sz="2800" b="1" i="1" dirty="0">
                <a:solidFill>
                  <a:srgbClr val="00B050"/>
                </a:solidFill>
              </a:rPr>
              <a:t>ủa</a:t>
            </a:r>
            <a:r>
              <a:rPr lang="en-US" altLang="en-US" sz="2800" b="1" i="1" dirty="0">
                <a:solidFill>
                  <a:srgbClr val="00B050"/>
                </a:solidFill>
              </a:rPr>
              <a:t> con ng</a:t>
            </a:r>
            <a:r>
              <a:rPr lang="vi-VN" altLang="en-US" sz="2800" b="1" i="1" dirty="0">
                <a:solidFill>
                  <a:srgbClr val="00B050"/>
                </a:solidFill>
              </a:rPr>
              <a:t>ười</a:t>
            </a:r>
            <a:r>
              <a:rPr lang="en-US" altLang="en-US" sz="2800" b="1" dirty="0">
                <a:solidFill>
                  <a:srgbClr val="00B050"/>
                </a:solidFill>
              </a:rPr>
              <a:t>)</a:t>
            </a:r>
            <a:endParaRPr lang="vi-V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687891" y="3750179"/>
            <a:ext cx="859971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dirty="0"/>
              <a:t> </a:t>
            </a:r>
            <a:r>
              <a:rPr lang="en-US" altLang="en-US" sz="2400" b="1" dirty="0">
                <a:solidFill>
                  <a:srgbClr val="00B050"/>
                </a:solidFill>
              </a:rPr>
              <a:t>(</a:t>
            </a:r>
            <a:r>
              <a:rPr lang="vi-VN" altLang="en-US" sz="2400" b="1" i="1" dirty="0">
                <a:solidFill>
                  <a:srgbClr val="00B050"/>
                </a:solidFill>
              </a:rPr>
              <a:t>Nêu lên những thử thách đối với ý chí, nghị lực của con người</a:t>
            </a:r>
            <a:r>
              <a:rPr lang="en-US" altLang="en-US" sz="2400" b="1" i="1" dirty="0">
                <a:solidFill>
                  <a:srgbClr val="00B050"/>
                </a:solidFill>
              </a:rPr>
              <a:t>)</a:t>
            </a:r>
            <a:endParaRPr lang="vi-VN" altLang="en-US" sz="2400" b="1" i="1" dirty="0">
              <a:solidFill>
                <a:srgbClr val="00B050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038DAD-C4AF-1CE2-C598-58138FC8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188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 animBg="1"/>
      <p:bldP spid="16394" grpId="0" animBg="1"/>
      <p:bldP spid="16397" grpId="0" animBg="1"/>
      <p:bldP spid="163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207844" y="184666"/>
            <a:ext cx="1097699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000" b="1" dirty="0">
                <a:solidFill>
                  <a:srgbClr val="FF0000"/>
                </a:solidFill>
              </a:rPr>
              <a:t>2. Cùng nhau viết một đoạn văn ngắn nói về một người do có ý chí, nghị lực nên đã vượt qua nhiều thử thách, đạt được thành công</a:t>
            </a:r>
            <a:r>
              <a:rPr lang="en-US" altLang="en-US" sz="4000" b="1" dirty="0">
                <a:solidFill>
                  <a:srgbClr val="FF0000"/>
                </a:solidFill>
              </a:rPr>
              <a:t>.</a:t>
            </a:r>
            <a:endParaRPr lang="vi-V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207843" y="2382815"/>
            <a:ext cx="1138917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v"/>
            </a:pPr>
            <a:r>
              <a:rPr lang="vi-VN" altLang="en-US" sz="4000" b="1" u="sng" dirty="0">
                <a:solidFill>
                  <a:srgbClr val="00B050"/>
                </a:solidFill>
              </a:rPr>
              <a:t>Gợi ý</a:t>
            </a:r>
            <a:r>
              <a:rPr lang="vi-VN" altLang="en-US" sz="4000" b="1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vi-VN" altLang="en-US" sz="4000" b="1" dirty="0">
                <a:solidFill>
                  <a:srgbClr val="0000FF"/>
                </a:solidFill>
              </a:rPr>
              <a:t>- Viết đoạn văn có mở đoạn, thân đoạn và kết đoạn.</a:t>
            </a:r>
          </a:p>
          <a:p>
            <a:pPr eaLnBrk="1" hangingPunct="1"/>
            <a:r>
              <a:rPr lang="vi-VN" altLang="en-US" sz="4000" b="1" dirty="0">
                <a:solidFill>
                  <a:srgbClr val="0000FF"/>
                </a:solidFill>
              </a:rPr>
              <a:t>- Nội dung: Về một người do có ý chí, nghị lực nên đã vượt qua nhiều thử thách, đạt được thành công.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A5E7254-42B6-C973-AD9E-3AE614C4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" name="Picture 2" descr="Book-09-june">
            <a:extLst>
              <a:ext uri="{FF2B5EF4-FFF2-40B4-BE49-F238E27FC236}">
                <a16:creationId xmlns:a16="http://schemas.microsoft.com/office/drawing/2014/main" xmlns="" id="{38294FC6-5C04-0BD3-DE48-05A28D56AB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880769" y="5355585"/>
            <a:ext cx="243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:\Users\Administrator\Downloads\images.jpg">
            <a:extLst>
              <a:ext uri="{FF2B5EF4-FFF2-40B4-BE49-F238E27FC236}">
                <a16:creationId xmlns:a16="http://schemas.microsoft.com/office/drawing/2014/main" xmlns="" id="{5E87A45B-BF0F-D578-110D-E1DD8B5C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3" y="4937359"/>
            <a:ext cx="2273604" cy="186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CE53F7-7CF8-C69E-193A-5A1E4959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4701283"/>
            <a:ext cx="1710068" cy="197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0621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TH\Violet th\03. Thu vien Bai giang ViOLET\Lop 4\LTVC\Tiet 23. MRVT Y chi - Nghi luc\Data\Image-6-2_(Picture_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4" y="261257"/>
            <a:ext cx="2945990" cy="31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D:\TH\Violet th\03. Thu vien Bai giang ViOLET\Lop 4\Tap doc\Tiet 21. Ong Trang tha dieu\Data\Image-4-1_(Picture_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94" y="222091"/>
            <a:ext cx="3132137" cy="31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TH\Violet th\03. Thu vien Bai giang ViOLET\Lop 4\Tap doc\Tiet 23. Vua tau thuy- Bach Thai Buoi\Data\Image-3-2_(Picture_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679031"/>
            <a:ext cx="3076619" cy="28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D:\TH\Violet th\03. Thu vien Bai giang ViOLET\Lop 4\Tap doc\Tiet 24. Ve trung\Data\Image-23-1_(Picture_15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93" y="3561357"/>
            <a:ext cx="3132137" cy="30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D:\TH\Violet th\03. Thu vien Bai giang ViOLET\Lop 4\Tap doc\Tiet 26. Van hay chu tot\Data\Image-3-3_(Picture_7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1" y="222091"/>
            <a:ext cx="3601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D:\TH\Violet th\03. Thu vien Bai giang ViOLET\Lop 4\Tap doc\Tiet 25. Nguoi tim duong len cac vi sao\Data\Image-4-1_(Picture_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98" y="3068003"/>
            <a:ext cx="3291886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57BFAB8-241C-B1DC-2C9C-DDEC705E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4771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0832" y="86257"/>
            <a:ext cx="12039504" cy="4108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9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900" b="1" dirty="0"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29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29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ai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cũng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quý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mến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An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5A. Anh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rất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chăm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ngoan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An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nghèo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mẹ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mất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sớm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mới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tuổi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do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căn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bệnh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ung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quái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ác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bố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mắt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kém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nhưng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ấy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vươn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. Ở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chăm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thầy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giảng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ấy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đầy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đủ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An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tham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khảo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sách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nâng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cầu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thủ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đá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bóng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giỏi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Nhờ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nỗ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ngừng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bản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thân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liền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đạt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danh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Xuất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sắc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. Anh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An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tấm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gương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noi</a:t>
            </a:r>
            <a:r>
              <a:rPr lang="en-US" altLang="en-US" sz="29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theo.</a:t>
            </a:r>
            <a:endParaRPr lang="en-US" altLang="en-US" sz="29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5416" y="4088011"/>
            <a:ext cx="12115752" cy="2769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6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900" b="1" dirty="0"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29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29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900" b="1" dirty="0">
                <a:solidFill>
                  <a:srgbClr val="0000FF"/>
                </a:solidFill>
              </a:rPr>
              <a:t>: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nội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nói</a:t>
            </a:r>
            <a:r>
              <a:rPr lang="en-US" altLang="en-US" sz="2900" b="1" dirty="0">
                <a:solidFill>
                  <a:srgbClr val="0000FF"/>
                </a:solidFill>
              </a:rPr>
              <a:t>: “</a:t>
            </a:r>
            <a:r>
              <a:rPr lang="en-US" altLang="en-US" sz="2900" b="1" dirty="0" err="1">
                <a:solidFill>
                  <a:srgbClr val="0000FF"/>
                </a:solidFill>
              </a:rPr>
              <a:t>Có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công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mài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sắt</a:t>
            </a:r>
            <a:r>
              <a:rPr lang="en-US" altLang="en-US" sz="2900" b="1" dirty="0">
                <a:solidFill>
                  <a:srgbClr val="0000FF"/>
                </a:solidFill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</a:rPr>
              <a:t>có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nên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kim</a:t>
            </a:r>
            <a:r>
              <a:rPr lang="en-US" altLang="en-US" sz="2900" b="1" dirty="0">
                <a:solidFill>
                  <a:srgbClr val="0000FF"/>
                </a:solidFill>
              </a:rPr>
              <a:t>”. </a:t>
            </a:r>
            <a:r>
              <a:rPr lang="en-US" altLang="en-US" sz="29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900" b="1" dirty="0">
                <a:solidFill>
                  <a:srgbClr val="0000FF"/>
                </a:solidFill>
              </a:rPr>
              <a:t> qua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chẳng</a:t>
            </a:r>
            <a:r>
              <a:rPr lang="en-US" altLang="en-US" sz="2900" b="1" dirty="0">
                <a:solidFill>
                  <a:srgbClr val="0000FF"/>
                </a:solidFill>
              </a:rPr>
              <a:t> may </a:t>
            </a:r>
            <a:r>
              <a:rPr lang="en-US" altLang="en-US" sz="2900" b="1" dirty="0" err="1">
                <a:solidFill>
                  <a:srgbClr val="0000FF"/>
                </a:solidFill>
              </a:rPr>
              <a:t>bị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ngã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gãy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chân</a:t>
            </a:r>
            <a:r>
              <a:rPr lang="en-US" altLang="en-US" sz="2900" b="1" dirty="0">
                <a:solidFill>
                  <a:srgbClr val="0000FF"/>
                </a:solidFill>
              </a:rPr>
              <a:t>. </a:t>
            </a:r>
            <a:r>
              <a:rPr lang="en-US" altLang="en-US" sz="29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tháo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bột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xong</a:t>
            </a:r>
            <a:r>
              <a:rPr lang="en-US" altLang="en-US" sz="2900" b="1" dirty="0">
                <a:solidFill>
                  <a:srgbClr val="0000FF"/>
                </a:solidFill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đã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lần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giường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từng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bước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900" b="1" dirty="0">
                <a:solidFill>
                  <a:srgbClr val="0000FF"/>
                </a:solidFill>
              </a:rPr>
              <a:t>.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rất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kiên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trì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luyện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900" b="1" dirty="0">
                <a:solidFill>
                  <a:srgbClr val="0000FF"/>
                </a:solidFill>
              </a:rPr>
              <a:t>. </a:t>
            </a:r>
            <a:r>
              <a:rPr lang="en-US" altLang="en-US" sz="29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đều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dậy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sớm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và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2900" b="1" dirty="0">
                <a:solidFill>
                  <a:srgbClr val="0000FF"/>
                </a:solidFill>
              </a:rPr>
              <a:t> nay </a:t>
            </a:r>
            <a:r>
              <a:rPr lang="en-US" altLang="en-US" sz="2900" b="1" dirty="0" err="1">
                <a:solidFill>
                  <a:srgbClr val="0000FF"/>
                </a:solidFill>
              </a:rPr>
              <a:t>sau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năm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ngày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luyện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đã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nhiều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bước</a:t>
            </a:r>
            <a:r>
              <a:rPr lang="en-US" altLang="en-US" sz="2900" b="1" dirty="0">
                <a:solidFill>
                  <a:srgbClr val="0000FF"/>
                </a:solidFill>
              </a:rPr>
              <a:t>. </a:t>
            </a:r>
            <a:r>
              <a:rPr lang="en-US" altLang="en-US" sz="2900" b="1" dirty="0" err="1">
                <a:solidFill>
                  <a:srgbClr val="0000FF"/>
                </a:solidFill>
              </a:rPr>
              <a:t>Bây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giờ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 </a:t>
            </a:r>
            <a:r>
              <a:rPr lang="en-US" altLang="en-US" sz="2900" b="1" dirty="0" err="1">
                <a:solidFill>
                  <a:srgbClr val="0000FF"/>
                </a:solidFill>
              </a:rPr>
              <a:t>đã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khỏe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hẳn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rồi</a:t>
            </a:r>
            <a:r>
              <a:rPr lang="en-US" altLang="en-US" sz="2900" b="1" dirty="0">
                <a:solidFill>
                  <a:srgbClr val="0000FF"/>
                </a:solidFill>
              </a:rPr>
              <a:t>.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luôn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là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tấm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gương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900" b="1" dirty="0">
                <a:solidFill>
                  <a:srgbClr val="0000FF"/>
                </a:solidFill>
              </a:rPr>
              <a:t> con </a:t>
            </a:r>
            <a:r>
              <a:rPr lang="en-US" altLang="en-US" sz="2900" b="1" dirty="0" err="1">
                <a:solidFill>
                  <a:srgbClr val="0000FF"/>
                </a:solidFill>
              </a:rPr>
              <a:t>cháu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noi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theo.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rất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kính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trọng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và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tự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hào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ông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nội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900" b="1" dirty="0">
                <a:solidFill>
                  <a:srgbClr val="0000FF"/>
                </a:solidFill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</a:rPr>
              <a:t>em</a:t>
            </a:r>
            <a:r>
              <a:rPr lang="en-US" altLang="en-US" sz="29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E75CBD9-6C7E-C334-DB28-89575DE8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930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8296" y="381001"/>
            <a:ext cx="11582778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v"/>
              <a:defRPr/>
            </a:pPr>
            <a:r>
              <a:rPr lang="en-US" alt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3</a:t>
            </a:r>
            <a:r>
              <a:rPr lang="en-US" altLang="en-US" sz="4400" b="1" dirty="0">
                <a:solidFill>
                  <a:srgbClr val="00B05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mồ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côi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cha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nhỏ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hoàn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cảnh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gặp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rất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khó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khăn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Hồi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trẻ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nghề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kiếm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lúc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mất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trắng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tay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vẫn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nản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vật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lộn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trên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thương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nhờ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lực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kiên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nhẫn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trở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“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bậc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hùng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tế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C5665C0-9392-CEF0-FEBB-C862E81A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606D23A-7FE6-92AD-F6ED-D7AB0A93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95" y="5955221"/>
            <a:ext cx="7408701" cy="10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351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3FAC7-B970-6065-882C-8C657C51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5B628-6E4F-4BFF-876A-A4DE05541295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WordArt 4" descr="10%">
            <a:extLst>
              <a:ext uri="{FF2B5EF4-FFF2-40B4-BE49-F238E27FC236}">
                <a16:creationId xmlns:a16="http://schemas.microsoft.com/office/drawing/2014/main" xmlns="" id="{532C9CB7-E3B0-1474-CE00-1B43F28829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297" y="190357"/>
            <a:ext cx="11304104" cy="4211778"/>
          </a:xfrm>
          <a:prstGeom prst="rect">
            <a:avLst/>
          </a:prstGeom>
          <a:solidFill>
            <a:srgbClr val="7030A0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33CC33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 MÌNH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LÀM BÀI NHÉ!</a:t>
            </a:r>
          </a:p>
        </p:txBody>
      </p:sp>
      <p:pic>
        <p:nvPicPr>
          <p:cNvPr id="6" name="Picture 5" descr="Book-09-june">
            <a:extLst>
              <a:ext uri="{FF2B5EF4-FFF2-40B4-BE49-F238E27FC236}">
                <a16:creationId xmlns:a16="http://schemas.microsoft.com/office/drawing/2014/main" xmlns="" id="{49222FD0-5E08-29FE-6342-FD96741E05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207131" y="5146912"/>
            <a:ext cx="3184698" cy="16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XMASCA~1">
            <a:extLst>
              <a:ext uri="{FF2B5EF4-FFF2-40B4-BE49-F238E27FC236}">
                <a16:creationId xmlns:a16="http://schemas.microsoft.com/office/drawing/2014/main" xmlns="" id="{0FF9E0E5-F7FF-75E8-DA71-BABA194982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2" y="4564065"/>
            <a:ext cx="2283616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Administrator\Downloads\images.jpg">
            <a:extLst>
              <a:ext uri="{FF2B5EF4-FFF2-40B4-BE49-F238E27FC236}">
                <a16:creationId xmlns:a16="http://schemas.microsoft.com/office/drawing/2014/main" xmlns="" id="{3104BDB3-DD57-AE4A-CFAF-F8B32AEC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90" y="4672159"/>
            <a:ext cx="2651636" cy="20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F64472A4-FF0F-88BE-7AF0-9BF57A2D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555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3">
            <a:extLst>
              <a:ext uri="{FF2B5EF4-FFF2-40B4-BE49-F238E27FC236}">
                <a16:creationId xmlns:a16="http://schemas.microsoft.com/office/drawing/2014/main" xmlns="" id="{070AFF08-32F2-4E8E-9843-FECE7563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79" name="Picture 12" descr="Picture5">
            <a:extLst>
              <a:ext uri="{FF2B5EF4-FFF2-40B4-BE49-F238E27FC236}">
                <a16:creationId xmlns:a16="http://schemas.microsoft.com/office/drawing/2014/main" xmlns="" id="{C9569C35-ED7E-497A-9339-2C311E5E5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34" y="954714"/>
            <a:ext cx="1088543" cy="9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0" name="Picture 12" descr="Picture5">
            <a:extLst>
              <a:ext uri="{FF2B5EF4-FFF2-40B4-BE49-F238E27FC236}">
                <a16:creationId xmlns:a16="http://schemas.microsoft.com/office/drawing/2014/main" xmlns="" id="{D014ECAC-5436-47C7-AD23-3AE6A0C2AB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01" y="2637659"/>
            <a:ext cx="1088543" cy="9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2" name="Rectangle 4">
            <a:extLst>
              <a:ext uri="{FF2B5EF4-FFF2-40B4-BE49-F238E27FC236}">
                <a16:creationId xmlns:a16="http://schemas.microsoft.com/office/drawing/2014/main" xmlns="" id="{BC82A8D6-5031-430E-91D1-7D40DF86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697726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7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4" descr="4BBD0CCD48A74000B8F6581C91102746[1]">
            <a:extLst>
              <a:ext uri="{FF2B5EF4-FFF2-40B4-BE49-F238E27FC236}">
                <a16:creationId xmlns:a16="http://schemas.microsoft.com/office/drawing/2014/main" xmlns="" id="{F328A4CD-1B3A-48E9-BCFE-0741D9D5F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1" y="5700141"/>
            <a:ext cx="1013348" cy="127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4" name="Picture 18" descr="Day hoa 2">
            <a:extLst>
              <a:ext uri="{FF2B5EF4-FFF2-40B4-BE49-F238E27FC236}">
                <a16:creationId xmlns:a16="http://schemas.microsoft.com/office/drawing/2014/main" xmlns="" id="{4695404E-6B19-4B33-8FA5-D5CE7E5CA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49" y="166023"/>
            <a:ext cx="1231028" cy="18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5" name="Picture 18" descr="Day hoa 2">
            <a:extLst>
              <a:ext uri="{FF2B5EF4-FFF2-40B4-BE49-F238E27FC236}">
                <a16:creationId xmlns:a16="http://schemas.microsoft.com/office/drawing/2014/main" xmlns="" id="{273C1B33-8F4E-4315-9FCA-BA7B2D0A4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3" y="954714"/>
            <a:ext cx="1367613" cy="22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6" name="Picture 18" descr="Day hoa 2">
            <a:extLst>
              <a:ext uri="{FF2B5EF4-FFF2-40B4-BE49-F238E27FC236}">
                <a16:creationId xmlns:a16="http://schemas.microsoft.com/office/drawing/2014/main" xmlns="" id="{C28C6E1C-4A50-41CD-B256-8EDE588EA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2" y="202997"/>
            <a:ext cx="1300503" cy="18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7" name="Picture 15">
            <a:extLst>
              <a:ext uri="{FF2B5EF4-FFF2-40B4-BE49-F238E27FC236}">
                <a16:creationId xmlns:a16="http://schemas.microsoft.com/office/drawing/2014/main" xmlns="" id="{6BFB3626-6E70-4819-949D-1CFD13EE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94" y="4974595"/>
            <a:ext cx="1776044" cy="202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8" name="Picture 22" descr="697125i6o7gtfx8m">
            <a:extLst>
              <a:ext uri="{FF2B5EF4-FFF2-40B4-BE49-F238E27FC236}">
                <a16:creationId xmlns:a16="http://schemas.microsoft.com/office/drawing/2014/main" xmlns="" id="{9CEDFCF1-6CE1-4EC5-BB60-D702096ED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06" y="5742214"/>
            <a:ext cx="1277128" cy="12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9" name="Picture 11" descr="Floral">
            <a:extLst>
              <a:ext uri="{FF2B5EF4-FFF2-40B4-BE49-F238E27FC236}">
                <a16:creationId xmlns:a16="http://schemas.microsoft.com/office/drawing/2014/main" xmlns="" id="{6962EDDD-3305-4620-9C6D-8B2C57CAD4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3512" y="5265320"/>
            <a:ext cx="1776044" cy="14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90" name="Picture 18" descr="Day hoa 2">
            <a:extLst>
              <a:ext uri="{FF2B5EF4-FFF2-40B4-BE49-F238E27FC236}">
                <a16:creationId xmlns:a16="http://schemas.microsoft.com/office/drawing/2014/main" xmlns="" id="{181DF9BE-DC7A-45A4-B734-A924ACD86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49" y="954714"/>
            <a:ext cx="1333391" cy="18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91" name="Picture 11" descr="Dove-02-june">
            <a:extLst>
              <a:ext uri="{FF2B5EF4-FFF2-40B4-BE49-F238E27FC236}">
                <a16:creationId xmlns:a16="http://schemas.microsoft.com/office/drawing/2014/main" xmlns="" id="{271A6A85-CE67-4B82-AD8F-BB0A22870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45" y="1782430"/>
            <a:ext cx="1465202" cy="9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92" name="Picture 11" descr="Dove-02-june">
            <a:extLst>
              <a:ext uri="{FF2B5EF4-FFF2-40B4-BE49-F238E27FC236}">
                <a16:creationId xmlns:a16="http://schemas.microsoft.com/office/drawing/2014/main" xmlns="" id="{D19E3D7D-7AD1-4D6A-A03B-0CFEE9B032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53" y="1547922"/>
            <a:ext cx="1465202" cy="74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5">
            <a:extLst>
              <a:ext uri="{FF2B5EF4-FFF2-40B4-BE49-F238E27FC236}">
                <a16:creationId xmlns:a16="http://schemas.microsoft.com/office/drawing/2014/main" xmlns="" id="{6C0C76EB-FC7B-430E-A2FA-82D28896FB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0837" y="2224116"/>
            <a:ext cx="7593495" cy="327020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CHÚNG MÌNH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CÙNG TRÌNH BÀY NÀO!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3" descr="nen">
            <a:extLst>
              <a:ext uri="{FF2B5EF4-FFF2-40B4-BE49-F238E27FC236}">
                <a16:creationId xmlns:a16="http://schemas.microsoft.com/office/drawing/2014/main" xmlns="" id="{3024B639-B006-4834-B135-93F15A31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xmlns="" id="{D77B682E-FF41-49BD-B4BA-508FE31C97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436097" y="738554"/>
            <a:ext cx="11549574" cy="640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GIỎI LẮM!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CHÚC MỪNG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</a:t>
            </a:r>
          </a:p>
        </p:txBody>
      </p:sp>
      <p:pic>
        <p:nvPicPr>
          <p:cNvPr id="174086" name="Picture 7" descr="FSTV116">
            <a:extLst>
              <a:ext uri="{FF2B5EF4-FFF2-40B4-BE49-F238E27FC236}">
                <a16:creationId xmlns:a16="http://schemas.microsoft.com/office/drawing/2014/main" xmlns="" id="{EEFDB515-F65B-4EE1-8B3F-D58BC31A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61282" y="99716"/>
            <a:ext cx="226047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7" name="Picture 8">
            <a:extLst>
              <a:ext uri="{FF2B5EF4-FFF2-40B4-BE49-F238E27FC236}">
                <a16:creationId xmlns:a16="http://schemas.microsoft.com/office/drawing/2014/main" xmlns="" id="{CFA2B98F-DEFB-4E53-8679-D52BCD97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76" y="2406651"/>
            <a:ext cx="20970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7A4AD0-797C-4009-9FFC-1534962A4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327776" y="5043488"/>
            <a:ext cx="22653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Picture 17" descr="rose19">
            <a:extLst>
              <a:ext uri="{FF2B5EF4-FFF2-40B4-BE49-F238E27FC236}">
                <a16:creationId xmlns:a16="http://schemas.microsoft.com/office/drawing/2014/main" xmlns="" id="{BFE74D20-FA9D-4F37-B014-B7A5E5B213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5589589"/>
            <a:ext cx="985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Picture 17" descr="rose19">
            <a:extLst>
              <a:ext uri="{FF2B5EF4-FFF2-40B4-BE49-F238E27FC236}">
                <a16:creationId xmlns:a16="http://schemas.microsoft.com/office/drawing/2014/main" xmlns="" id="{E7E2ECBD-48C6-466A-BB3D-996149E37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4" y="4586289"/>
            <a:ext cx="985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1" name="Picture 17" descr="rose19">
            <a:extLst>
              <a:ext uri="{FF2B5EF4-FFF2-40B4-BE49-F238E27FC236}">
                <a16:creationId xmlns:a16="http://schemas.microsoft.com/office/drawing/2014/main" xmlns="" id="{7EEFC04B-B496-4301-A24A-2A466142B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03876"/>
            <a:ext cx="985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2" name="Rectangle 4">
            <a:extLst>
              <a:ext uri="{FF2B5EF4-FFF2-40B4-BE49-F238E27FC236}">
                <a16:creationId xmlns:a16="http://schemas.microsoft.com/office/drawing/2014/main" xmlns="" id="{EFBA5C5C-E58F-472F-9AF1-F3D1F011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33736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EJ1450">
            <a:extLst>
              <a:ext uri="{FF2B5EF4-FFF2-40B4-BE49-F238E27FC236}">
                <a16:creationId xmlns:a16="http://schemas.microsoft.com/office/drawing/2014/main" xmlns="" id="{5592A98B-BE3D-439F-84AE-8E1D6D53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>
            <a:extLst>
              <a:ext uri="{FF2B5EF4-FFF2-40B4-BE49-F238E27FC236}">
                <a16:creationId xmlns:a16="http://schemas.microsoft.com/office/drawing/2014/main" xmlns="" id="{0567540B-4DBE-46C6-BE15-4228765B49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809" y="609600"/>
            <a:ext cx="11728173" cy="4876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TẠI ĐÂY!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02938942-9698-4777-AC45-2B03D1E2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28576"/>
            <a:ext cx="12192002" cy="6829425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5" name="Picture 5" descr="3d butterfly">
            <a:extLst>
              <a:ext uri="{FF2B5EF4-FFF2-40B4-BE49-F238E27FC236}">
                <a16:creationId xmlns:a16="http://schemas.microsoft.com/office/drawing/2014/main" xmlns="" id="{BC1F6543-3C91-4E10-ACEB-646F9D9DE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1"/>
            <a:ext cx="914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flyWHT">
            <a:extLst>
              <a:ext uri="{FF2B5EF4-FFF2-40B4-BE49-F238E27FC236}">
                <a16:creationId xmlns:a16="http://schemas.microsoft.com/office/drawing/2014/main" xmlns="" id="{B614A515-35F6-410A-B496-7D7D023B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2971801"/>
            <a:ext cx="914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41B9315-D395-4EED-BB40-6DA609E3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8" name="Picture 4">
            <a:extLst>
              <a:ext uri="{FF2B5EF4-FFF2-40B4-BE49-F238E27FC236}">
                <a16:creationId xmlns:a16="http://schemas.microsoft.com/office/drawing/2014/main" xmlns="" id="{D9015A98-7407-46AF-9313-F7BF3D6D9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4" y="6084889"/>
            <a:ext cx="51974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8">
            <a:extLst>
              <a:ext uri="{FF2B5EF4-FFF2-40B4-BE49-F238E27FC236}">
                <a16:creationId xmlns:a16="http://schemas.microsoft.com/office/drawing/2014/main" xmlns="" id="{93066880-E13A-474A-8D5A-10948827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303338" y="5367338"/>
            <a:ext cx="18018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9">
            <a:extLst>
              <a:ext uri="{FF2B5EF4-FFF2-40B4-BE49-F238E27FC236}">
                <a16:creationId xmlns:a16="http://schemas.microsoft.com/office/drawing/2014/main" xmlns="" id="{81AE7AE6-5BA5-4731-ACDF-EAAA2BF8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100">
            <a:off x="8932863" y="5367338"/>
            <a:ext cx="18018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4" descr="XMASCA~1">
            <a:extLst>
              <a:ext uri="{FF2B5EF4-FFF2-40B4-BE49-F238E27FC236}">
                <a16:creationId xmlns:a16="http://schemas.microsoft.com/office/drawing/2014/main" xmlns="" id="{531AE3B1-58FA-41B5-93BD-DFBB10936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6" y="187326"/>
            <a:ext cx="20288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286" y="150223"/>
            <a:ext cx="11865428" cy="655755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12800" indent="-812800" algn="just">
              <a:buNone/>
              <a:defRPr/>
            </a:pPr>
            <a:r>
              <a:rPr lang="en-US" sz="4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“Sức mạnh tinh thần làm cho con người kiên quyết trong hành động, không lùi bước trước mọi khó khăn.”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nghĩa của từ nào dưới đây?</a:t>
            </a:r>
          </a:p>
          <a:p>
            <a:pPr marL="0" indent="0" algn="just">
              <a:buNone/>
              <a:defRPr/>
            </a:pPr>
            <a:r>
              <a:rPr lang="en-US" sz="4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3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59AF6DC-69A0-D0A5-92D2-C437E705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84" y="3850277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XMASCA~1">
            <a:extLst>
              <a:ext uri="{FF2B5EF4-FFF2-40B4-BE49-F238E27FC236}">
                <a16:creationId xmlns:a16="http://schemas.microsoft.com/office/drawing/2014/main" xmlns="" id="{35639244-2A37-EC9C-B8EB-6D1F51B2B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" y="4450342"/>
            <a:ext cx="2283616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518116" y="450439"/>
            <a:ext cx="91158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199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xmlns="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56" y="283571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xmlns="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90" y="266856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xmlns="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2" y="316308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0AB2F4-50F5-48C3-8B20-83BDF5FA5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5" y="1743834"/>
            <a:ext cx="2078180" cy="15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948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5"/>
          <p:cNvSpPr txBox="1">
            <a:spLocks noChangeArrowheads="1"/>
          </p:cNvSpPr>
          <p:nvPr/>
        </p:nvSpPr>
        <p:spPr bwMode="auto">
          <a:xfrm>
            <a:off x="8229600" y="4343400"/>
            <a:ext cx="1600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960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2846" y="2019579"/>
            <a:ext cx="1128630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a. 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Đừng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sợ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vất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vả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nan.</a:t>
            </a:r>
          </a:p>
          <a:p>
            <a:pPr algn="just" eaLnBrk="1" hangingPunct="1"/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nan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vất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vả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thách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giúp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vững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vàng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cứng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cỏi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39635" y="228601"/>
            <a:ext cx="1158675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85800" indent="-685800" algn="just" eaLnBrk="1" hangingPunct="1">
              <a:buFont typeface="Wingdings" panose="05000000000000000000" pitchFamily="2" charset="2"/>
              <a:buChar char="v"/>
            </a:pP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tục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Lửa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vàng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nan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”</a:t>
            </a:r>
            <a:r>
              <a:rPr lang="en-US" altLang="en-US" sz="4800" b="1" dirty="0">
                <a:solidFill>
                  <a:schemeClr val="fol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khuyên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2846" y="4513190"/>
            <a:ext cx="4419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ý a </a:t>
            </a:r>
            <a:r>
              <a:rPr lang="en-US" altLang="en-US" sz="4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b.</a:t>
            </a:r>
            <a:endParaRPr lang="en-US" altLang="en-US" sz="4800" b="1" dirty="0">
              <a:solidFill>
                <a:schemeClr val="folHlink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874C876A-E39D-5894-AC13-417FFE95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0005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XMASCA~1">
            <a:extLst>
              <a:ext uri="{FF2B5EF4-FFF2-40B4-BE49-F238E27FC236}">
                <a16:creationId xmlns:a16="http://schemas.microsoft.com/office/drawing/2014/main" xmlns="" id="{AB66B1E1-E910-0104-4988-2F3527CA1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30" y="4699000"/>
            <a:ext cx="2283616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-0.46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6525D9EC-A1CE-4BD1-84DB-618DF1761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43" y="2255278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92DEC31-CAEE-4157-AE06-DDE6F6AA3F3B}"/>
              </a:ext>
            </a:extLst>
          </p:cNvPr>
          <p:cNvSpPr/>
          <p:nvPr/>
        </p:nvSpPr>
        <p:spPr>
          <a:xfrm>
            <a:off x="2857249" y="2531166"/>
            <a:ext cx="5160315" cy="2536136"/>
          </a:xfrm>
          <a:prstGeom prst="wedgeRoundRectCallout">
            <a:avLst>
              <a:gd name="adj1" fmla="val 66232"/>
              <a:gd name="adj2" fmla="val 3816"/>
              <a:gd name="adj3" fmla="val 16667"/>
            </a:avLst>
          </a:prstGeom>
          <a:solidFill>
            <a:srgbClr val="0000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6" descr="roses_swaying_back_an_a_hb">
            <a:extLst>
              <a:ext uri="{FF2B5EF4-FFF2-40B4-BE49-F238E27FC236}">
                <a16:creationId xmlns:a16="http://schemas.microsoft.com/office/drawing/2014/main" xmlns="" id="{AC5E7F16-5558-4A84-9531-0FE369772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00" y="5147189"/>
            <a:ext cx="1675702" cy="11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ses_swaying_back_an_a_hb">
            <a:extLst>
              <a:ext uri="{FF2B5EF4-FFF2-40B4-BE49-F238E27FC236}">
                <a16:creationId xmlns:a16="http://schemas.microsoft.com/office/drawing/2014/main" xmlns="" id="{FCF2D812-F473-46A5-88A7-9A342D7E0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00" y="5112778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s_swaying_back_an_a_hb">
            <a:extLst>
              <a:ext uri="{FF2B5EF4-FFF2-40B4-BE49-F238E27FC236}">
                <a16:creationId xmlns:a16="http://schemas.microsoft.com/office/drawing/2014/main" xmlns="" id="{6D53716A-9BFD-4B2D-808B-279EFB84B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02" y="5092848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8" descr="tro choi">
            <a:extLst>
              <a:ext uri="{FF2B5EF4-FFF2-40B4-BE49-F238E27FC236}">
                <a16:creationId xmlns:a16="http://schemas.microsoft.com/office/drawing/2014/main" xmlns="" id="{BF792848-07CB-427E-950E-1A4AD8A6D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29267"/>
            <a:ext cx="3217862" cy="9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C41A3CC2-ABE4-4E39-93CF-476B1ED9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xmlns="" id="{AB47CA71-18E7-4B59-B880-44DFDF2620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7" y="2683566"/>
            <a:ext cx="2175163" cy="1525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53D756-3109-AB47-7854-8C052943E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8741314" y="5137271"/>
            <a:ext cx="1621638" cy="102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519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>
            <a:extLst>
              <a:ext uri="{FF2B5EF4-FFF2-40B4-BE49-F238E27FC236}">
                <a16:creationId xmlns:a16="http://schemas.microsoft.com/office/drawing/2014/main" xmlns="" id="{8F0C2E3F-D9AD-4A41-8FFF-8669E3D31C1E}"/>
              </a:ext>
            </a:extLst>
          </p:cNvPr>
          <p:cNvSpPr/>
          <p:nvPr/>
        </p:nvSpPr>
        <p:spPr>
          <a:xfrm rot="21268311">
            <a:off x="1243019" y="1593167"/>
            <a:ext cx="7528814" cy="3908653"/>
          </a:xfrm>
          <a:prstGeom prst="irregularSeal1">
            <a:avLst/>
          </a:prstGeom>
          <a:solidFill>
            <a:srgbClr val="0000CC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68291" tIns="34141" rIns="68291" bIns="34141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kern="0" dirty="0">
                <a:solidFill>
                  <a:srgbClr val="FFFF00"/>
                </a:solidFill>
                <a:latin typeface="Aaril"/>
                <a:cs typeface="Arial" pitchFamily="34" charset="0"/>
              </a:rPr>
              <a:t>CHÚC MỪNG CÁC </a:t>
            </a:r>
            <a:r>
              <a:rPr lang="en-US" sz="5400" b="1" kern="0" dirty="0">
                <a:solidFill>
                  <a:srgbClr val="FFFF00"/>
                </a:solidFill>
                <a:latin typeface="Aaril"/>
                <a:cs typeface="Arial" pitchFamily="34" charset="0"/>
              </a:rPr>
              <a:t>BẠN!</a:t>
            </a:r>
            <a:r>
              <a:rPr lang="vi-VN" sz="5400" b="1" kern="0" dirty="0">
                <a:solidFill>
                  <a:srgbClr val="FFFF00"/>
                </a:solidFill>
                <a:latin typeface="Aaril"/>
                <a:cs typeface="Arial" pitchFamily="34" charset="0"/>
              </a:rPr>
              <a:t> </a:t>
            </a:r>
            <a:endParaRPr lang="en-US" sz="5400" b="1" kern="0" dirty="0">
              <a:solidFill>
                <a:srgbClr val="FFFF00"/>
              </a:solidFill>
              <a:latin typeface="Aaril"/>
              <a:cs typeface="Arial" pitchFamily="34" charset="0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xmlns="" id="{C062415C-44C5-4C30-A842-27320C2F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30">
            <a:off x="2517064" y="844697"/>
            <a:ext cx="20050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D0F0B7-D1C5-4929-A0EB-53292C3E4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386">
            <a:off x="8209965" y="4606119"/>
            <a:ext cx="14652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049A5D-9071-4815-B704-3B481D4A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xmlns="" id="{A071A01B-67C4-429C-9BB2-9BE5CDB2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428750" y="5384801"/>
            <a:ext cx="14176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31F680-18DD-4529-BF5C-1A86937DB1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9" y="1942464"/>
            <a:ext cx="1706272" cy="18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299;p8" descr="E:\QUYNH\anh tai ve poiwer oint\5e43c1f10bb5d163599e9eba_tải hình ảnh hoa đồng tiền.pn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0" y="0"/>
            <a:ext cx="2751667" cy="2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30" y="-251833"/>
            <a:ext cx="2330451" cy="26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Google Shape;301;p8"/>
          <p:cNvCxnSpPr>
            <a:cxnSpLocks noChangeShapeType="1"/>
          </p:cNvCxnSpPr>
          <p:nvPr/>
        </p:nvCxnSpPr>
        <p:spPr bwMode="auto">
          <a:xfrm>
            <a:off x="6606118" y="218017"/>
            <a:ext cx="520276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Google Shape;302;p8"/>
          <p:cNvCxnSpPr>
            <a:cxnSpLocks noChangeShapeType="1"/>
          </p:cNvCxnSpPr>
          <p:nvPr/>
        </p:nvCxnSpPr>
        <p:spPr bwMode="auto">
          <a:xfrm>
            <a:off x="11808884" y="218018"/>
            <a:ext cx="0" cy="2535767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Google Shape;303;p8"/>
          <p:cNvCxnSpPr>
            <a:cxnSpLocks noChangeShapeType="1"/>
          </p:cNvCxnSpPr>
          <p:nvPr/>
        </p:nvCxnSpPr>
        <p:spPr bwMode="auto">
          <a:xfrm flipV="1">
            <a:off x="330200" y="6470651"/>
            <a:ext cx="11353800" cy="78316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Google Shape;304;p8"/>
          <p:cNvCxnSpPr>
            <a:cxnSpLocks noChangeShapeType="1"/>
          </p:cNvCxnSpPr>
          <p:nvPr/>
        </p:nvCxnSpPr>
        <p:spPr bwMode="auto">
          <a:xfrm>
            <a:off x="357717" y="2279651"/>
            <a:ext cx="0" cy="419100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888" y="2761738"/>
            <a:ext cx="1059087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98914" y="1326274"/>
            <a:ext cx="364112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</a:p>
        </p:txBody>
      </p:sp>
      <p:cxnSp>
        <p:nvCxnSpPr>
          <p:cNvPr id="8202" name="Google Shape;302;p8"/>
          <p:cNvCxnSpPr>
            <a:cxnSpLocks noChangeShapeType="1"/>
          </p:cNvCxnSpPr>
          <p:nvPr/>
        </p:nvCxnSpPr>
        <p:spPr bwMode="auto">
          <a:xfrm>
            <a:off x="11808884" y="2753784"/>
            <a:ext cx="0" cy="3716867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2F4793C-0CA7-88DF-4D96-D80C7557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14" descr="XMASCA~1">
            <a:extLst>
              <a:ext uri="{FF2B5EF4-FFF2-40B4-BE49-F238E27FC236}">
                <a16:creationId xmlns:a16="http://schemas.microsoft.com/office/drawing/2014/main" xmlns="" id="{63270758-CBA1-D0E0-4752-54EFE239DD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2304" y="436035"/>
            <a:ext cx="1942278" cy="1780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2DAFC17-6BE1-E5C0-049F-FB6BB459A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63" y="5286685"/>
            <a:ext cx="8544354" cy="13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71AD9BBC-610C-4262-B6FC-19E41AA4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8" y="0"/>
            <a:ext cx="12192000" cy="68341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411489-47D7-4663-B048-9FEE15A0B185}"/>
              </a:ext>
            </a:extLst>
          </p:cNvPr>
          <p:cNvSpPr/>
          <p:nvPr/>
        </p:nvSpPr>
        <p:spPr>
          <a:xfrm>
            <a:off x="4890051" y="1894855"/>
            <a:ext cx="5685183" cy="32766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CƠ BẢN</a:t>
            </a:r>
          </a:p>
        </p:txBody>
      </p:sp>
      <p:sp>
        <p:nvSpPr>
          <p:cNvPr id="169988" name="Rectangle 36">
            <a:extLst>
              <a:ext uri="{FF2B5EF4-FFF2-40B4-BE49-F238E27FC236}">
                <a16:creationId xmlns:a16="http://schemas.microsoft.com/office/drawing/2014/main" xmlns="" id="{5599D574-D1FB-4C3B-907F-1B8E31BF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xmlns="" id="{86E78725-A9A7-49C9-ABA9-75BA3CFFA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234113" y="4800601"/>
            <a:ext cx="243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1">
            <a:extLst>
              <a:ext uri="{FF2B5EF4-FFF2-40B4-BE49-F238E27FC236}">
                <a16:creationId xmlns:a16="http://schemas.microsoft.com/office/drawing/2014/main" xmlns="" id="{CBBE0CC5-97A9-4A9A-89FD-907EBE7B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13" y="283542"/>
            <a:ext cx="20780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6AA5C84-1F01-4AF1-6121-6BB5CCB0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93493"/>
              </p:ext>
            </p:extLst>
          </p:nvPr>
        </p:nvGraphicFramePr>
        <p:xfrm>
          <a:off x="238539" y="1768375"/>
          <a:ext cx="11767931" cy="4738442"/>
        </p:xfrm>
        <a:graphic>
          <a:graphicData uri="http://schemas.openxmlformats.org/drawingml/2006/table">
            <a:tbl>
              <a:tblPr/>
              <a:tblGrid>
                <a:gridCol w="6373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4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4488"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Từ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nói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lên ý </a:t>
                      </a:r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chí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nghị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lực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con </a:t>
                      </a:r>
                      <a:r>
                        <a:rPr lang="vi-VN" sz="32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người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7621" marR="47621" marT="47621" marB="47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nêu lên những thử thách đ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ối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với ý chí, nghị lực của con người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1" marR="47621" marT="47621" marB="47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954">
                <a:tc>
                  <a:txBody>
                    <a:bodyPr/>
                    <a:lstStyle/>
                    <a:p>
                      <a:pPr fontAlgn="t"/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pPr fontAlgn="t"/>
                      <a:endParaRPr lang="vi-VN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vi-VN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vi-VN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vi-VN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1" marR="47621" marT="47621" marB="47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7621" marR="47621" marT="47621" marB="476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65" name="Rectangle 9"/>
          <p:cNvSpPr>
            <a:spLocks noChangeArrowheads="1"/>
          </p:cNvSpPr>
          <p:nvPr/>
        </p:nvSpPr>
        <p:spPr bwMode="auto">
          <a:xfrm>
            <a:off x="125464" y="-44103"/>
            <a:ext cx="12066536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8. 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nghị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thử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thách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nghị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6644577" y="3613115"/>
            <a:ext cx="516184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 dirty="0">
                <a:solidFill>
                  <a:srgbClr val="0000FF"/>
                </a:solidFill>
              </a:rPr>
              <a:t>khó khăn, gian khó, gian khổ, gian nan, gian lao, gian truân, thử thách,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</a:rPr>
              <a:t> thách thức, chông gai, sóng gió, trở ngại, cản trở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vi-VN" altLang="en-US" sz="3200" b="1" dirty="0">
                <a:solidFill>
                  <a:srgbClr val="0000FF"/>
                </a:solidFill>
              </a:rPr>
              <a:t>... 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84948" y="3621639"/>
            <a:ext cx="611322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gan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bền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nhẫn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nghị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cường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2BFF5F4-2643-D9D9-6732-55CA36ABE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466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71AD9BBC-610C-4262-B6FC-19E41AA4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78" y="0"/>
            <a:ext cx="12192000" cy="683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411489-47D7-4663-B048-9FEE15A0B185}"/>
              </a:ext>
            </a:extLst>
          </p:cNvPr>
          <p:cNvSpPr/>
          <p:nvPr/>
        </p:nvSpPr>
        <p:spPr>
          <a:xfrm>
            <a:off x="4890051" y="1894855"/>
            <a:ext cx="5685183" cy="3276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THỰC HÀNH</a:t>
            </a:r>
          </a:p>
        </p:txBody>
      </p:sp>
      <p:sp>
        <p:nvSpPr>
          <p:cNvPr id="169988" name="Rectangle 36">
            <a:extLst>
              <a:ext uri="{FF2B5EF4-FFF2-40B4-BE49-F238E27FC236}">
                <a16:creationId xmlns:a16="http://schemas.microsoft.com/office/drawing/2014/main" xmlns="" id="{5599D574-D1FB-4C3B-907F-1B8E31BF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xmlns="" id="{86E78725-A9A7-49C9-ABA9-75BA3CFFA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234113" y="4800601"/>
            <a:ext cx="243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1">
            <a:extLst>
              <a:ext uri="{FF2B5EF4-FFF2-40B4-BE49-F238E27FC236}">
                <a16:creationId xmlns:a16="http://schemas.microsoft.com/office/drawing/2014/main" xmlns="" id="{CBBE0CC5-97A9-4A9A-89FD-907EBE7B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92088"/>
            <a:ext cx="20780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798</Words>
  <Application>Microsoft Office PowerPoint</Application>
  <PresentationFormat>Custom</PresentationFormat>
  <Paragraphs>65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3_Office Theme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</cp:revision>
  <dcterms:created xsi:type="dcterms:W3CDTF">2021-11-26T12:35:31Z</dcterms:created>
  <dcterms:modified xsi:type="dcterms:W3CDTF">2022-12-01T07:13:45Z</dcterms:modified>
</cp:coreProperties>
</file>