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9A3-9BB8-4FB6-B7C6-F41F61C0C925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072B-529D-4056-9232-795CF19D6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6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9A3-9BB8-4FB6-B7C6-F41F61C0C925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072B-529D-4056-9232-795CF19D6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9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9A3-9BB8-4FB6-B7C6-F41F61C0C925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072B-529D-4056-9232-795CF19D6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8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9A3-9BB8-4FB6-B7C6-F41F61C0C925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072B-529D-4056-9232-795CF19D6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3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9A3-9BB8-4FB6-B7C6-F41F61C0C925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072B-529D-4056-9232-795CF19D6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6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9A3-9BB8-4FB6-B7C6-F41F61C0C925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072B-529D-4056-9232-795CF19D6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45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9A3-9BB8-4FB6-B7C6-F41F61C0C925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072B-529D-4056-9232-795CF19D6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3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9A3-9BB8-4FB6-B7C6-F41F61C0C925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072B-529D-4056-9232-795CF19D6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75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9A3-9BB8-4FB6-B7C6-F41F61C0C925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072B-529D-4056-9232-795CF19D6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99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9A3-9BB8-4FB6-B7C6-F41F61C0C925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072B-529D-4056-9232-795CF19D6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9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9A3-9BB8-4FB6-B7C6-F41F61C0C925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072B-529D-4056-9232-795CF19D6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6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F39A3-9BB8-4FB6-B7C6-F41F61C0C925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F072B-529D-4056-9232-795CF19D6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3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49567" y="500559"/>
            <a:ext cx="5040560" cy="65807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ỦY BAN NHÂN DÂN HUYỆN GIA LÂM</a:t>
            </a:r>
            <a:endParaRPr lang="en-US" sz="2000" b="1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736225" y="1412776"/>
            <a:ext cx="3672408" cy="720080"/>
          </a:xfrm>
          <a:prstGeom prst="roundRect">
            <a:avLst/>
          </a:prstGeom>
          <a:solidFill>
            <a:srgbClr val="FF6600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TRƯỜNG MẦM NON CỔ BI</a:t>
            </a:r>
            <a:endParaRPr lang="en-US" sz="2000" b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50444" y="2397031"/>
            <a:ext cx="6696744" cy="1800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LĨNH VỰC PHÁT TRIỂN THỂ CHẤT</a:t>
            </a:r>
          </a:p>
          <a:p>
            <a:pPr algn="ctr"/>
            <a:endParaRPr lang="en-US" sz="14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600" b="1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Đề tài :Bò theo hướng thẳng mang vật trên lưng</a:t>
            </a:r>
            <a:endParaRPr lang="en-US" sz="2600" b="1">
              <a:solidFill>
                <a:schemeClr val="accent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411760" y="4305692"/>
            <a:ext cx="4896544" cy="923508"/>
          </a:xfrm>
          <a:prstGeom prst="ellipse">
            <a:avLst/>
          </a:prstGeom>
          <a:solidFill>
            <a:srgbClr val="FFC000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Giáo viên :</a:t>
            </a:r>
            <a:r>
              <a:rPr lang="en-US" sz="2100" b="1" smtClean="0">
                <a:solidFill>
                  <a:srgbClr val="00B050"/>
                </a:solidFill>
                <a:latin typeface=".VnPresent" pitchFamily="34" charset="0"/>
                <a:cs typeface="Times New Roman" pitchFamily="18" charset="0"/>
              </a:rPr>
              <a:t>Dương Thị Loan</a:t>
            </a:r>
          </a:p>
          <a:p>
            <a:pPr algn="ctr"/>
            <a:endParaRPr lang="en-US" sz="800" b="1" smtClean="0">
              <a:solidFill>
                <a:srgbClr val="00B050"/>
              </a:solidFill>
              <a:latin typeface=".VnAvant" pitchFamily="34" charset="0"/>
              <a:cs typeface="Times New Roman" pitchFamily="18" charset="0"/>
            </a:endParaRPr>
          </a:p>
          <a:p>
            <a:pPr algn="ctr"/>
            <a:r>
              <a:rPr lang="en-US" b="1" smtClean="0">
                <a:solidFill>
                  <a:schemeClr val="accent5">
                    <a:lumMod val="50000"/>
                  </a:schemeClr>
                </a:solidFill>
                <a:latin typeface=".VnAvant" pitchFamily="34" charset="0"/>
              </a:rPr>
              <a:t>Lứa tuổi: </a:t>
            </a:r>
            <a:r>
              <a:rPr lang="en-US" b="1" smtClean="0">
                <a:solidFill>
                  <a:schemeClr val="accent5">
                    <a:lumMod val="50000"/>
                  </a:schemeClr>
                </a:solidFill>
              </a:rPr>
              <a:t>Mẫu Giáo bé </a:t>
            </a:r>
            <a:endParaRPr lang="en-US" b="1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30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524476" y="5301208"/>
            <a:ext cx="2112175" cy="899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68019" y="685665"/>
            <a:ext cx="2068632" cy="126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83568" y="303179"/>
            <a:ext cx="2160240" cy="379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Vạch xuất phát</a:t>
            </a:r>
            <a:endParaRPr lang="en-US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74409" y="5516772"/>
            <a:ext cx="2107252" cy="379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Vạch đích</a:t>
            </a:r>
            <a:endParaRPr lang="en-US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51399" y="527157"/>
            <a:ext cx="5948197" cy="63308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000" b="1">
                <a:solidFill>
                  <a:srgbClr val="FF0000"/>
                </a:solidFill>
                <a:latin typeface="+mj-lt"/>
              </a:rPr>
              <a:t>Bài tập</a:t>
            </a:r>
            <a:r>
              <a:rPr lang="vi-VN" sz="2000" b="1" smtClean="0">
                <a:solidFill>
                  <a:srgbClr val="FF0000"/>
                </a:solidFill>
                <a:latin typeface="+mj-lt"/>
              </a:rPr>
              <a:t>:</a:t>
            </a:r>
            <a:r>
              <a:rPr lang="en-US" sz="2000" b="1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Bò theo hướng thẳng có mang vật trên lưng.</a:t>
            </a:r>
            <a:endParaRPr lang="vi-VN" sz="200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vi-VN" sz="2000" b="1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vi-VN" sz="2000" b="1">
                <a:solidFill>
                  <a:schemeClr val="tx2">
                    <a:lumMod val="75000"/>
                  </a:schemeClr>
                </a:solidFill>
                <a:latin typeface="+mj-lt"/>
              </a:rPr>
              <a:t>A. Chuẩn bị:</a:t>
            </a:r>
            <a:endParaRPr lang="en-US" sz="2000" b="1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just"/>
            <a:r>
              <a:rPr lang="vi-VN" sz="2000" smtClean="0">
                <a:solidFill>
                  <a:schemeClr val="tx1"/>
                </a:solidFill>
                <a:latin typeface="+mj-lt"/>
              </a:rPr>
              <a:t>+ </a:t>
            </a:r>
            <a:r>
              <a:rPr lang="vi-VN" sz="2000">
                <a:solidFill>
                  <a:schemeClr val="tx1"/>
                </a:solidFill>
                <a:latin typeface="+mj-lt"/>
              </a:rPr>
              <a:t>Phụ huynh chuẩn </a:t>
            </a: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bị 10 bao cát</a:t>
            </a:r>
            <a:r>
              <a:rPr lang="en-US" sz="2000" smtClean="0">
                <a:solidFill>
                  <a:schemeClr val="tx1"/>
                </a:solidFill>
                <a:latin typeface="+mj-lt"/>
              </a:rPr>
              <a:t>,</a:t>
            </a: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rổ.</a:t>
            </a:r>
            <a:endParaRPr lang="en-US" sz="200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vi-VN" sz="2000">
                <a:solidFill>
                  <a:schemeClr val="tx1"/>
                </a:solidFill>
                <a:latin typeface="+mj-lt"/>
              </a:rPr>
              <a:t>+ Đường kẻ làm vạch xuất phát</a:t>
            </a:r>
            <a:r>
              <a:rPr lang="vi-VN" sz="2000" smtClean="0">
                <a:solidFill>
                  <a:schemeClr val="tx1"/>
                </a:solidFill>
                <a:latin typeface="+mj-lt"/>
              </a:rPr>
              <a:t>,</a:t>
            </a:r>
            <a:r>
              <a:rPr lang="en-US" sz="200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vạch đích.</a:t>
            </a:r>
            <a:endParaRPr lang="en-US" sz="200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vi-VN" sz="2000">
                <a:solidFill>
                  <a:schemeClr val="tx1"/>
                </a:solidFill>
                <a:latin typeface="+mj-lt"/>
              </a:rPr>
              <a:t>+ </a:t>
            </a: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Trước khi tập cho các con khởi động nhẹ nhàng.</a:t>
            </a:r>
            <a:r>
              <a:rPr lang="vi-VN" sz="2000" smtClean="0"/>
              <a:t>.</a:t>
            </a:r>
            <a:endParaRPr lang="vi-VN" sz="2000"/>
          </a:p>
          <a:p>
            <a:pPr algn="just"/>
            <a:r>
              <a:rPr lang="vi-VN" sz="200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  </a:t>
            </a:r>
            <a:r>
              <a:rPr lang="vi-VN" sz="2000" b="1">
                <a:solidFill>
                  <a:schemeClr val="tx2">
                    <a:lumMod val="75000"/>
                  </a:schemeClr>
                </a:solidFill>
                <a:latin typeface="+mj-lt"/>
              </a:rPr>
              <a:t>B. Bài tập: Phụ huynh hướng dẫn con tập bài vận động </a:t>
            </a:r>
            <a:r>
              <a:rPr lang="en-US" sz="2000" b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.</a:t>
            </a:r>
            <a:r>
              <a:rPr lang="vi-VN" sz="2000" b="1" smtClean="0"/>
              <a:t>theo </a:t>
            </a:r>
            <a:r>
              <a:rPr lang="vi-VN" sz="2000" b="1"/>
              <a:t>sơ đồ tập: </a:t>
            </a:r>
            <a:endParaRPr lang="en-US" sz="2000" b="1"/>
          </a:p>
          <a:p>
            <a:pPr algn="just"/>
            <a:r>
              <a:rPr lang="vi-VN" sz="2000" smtClean="0">
                <a:solidFill>
                  <a:schemeClr val="tx1"/>
                </a:solidFill>
                <a:latin typeface="+mj-lt"/>
                <a:ea typeface="Times New Roman" pitchFamily="18" charset="0"/>
                <a:cs typeface="Arial" pitchFamily="34" charset="0"/>
              </a:rPr>
              <a:t>+ </a:t>
            </a:r>
            <a:r>
              <a:rPr lang="vi-VN" sz="2000">
                <a:solidFill>
                  <a:schemeClr val="tx1"/>
                </a:solidFill>
                <a:latin typeface="+mj-lt"/>
              </a:rPr>
              <a:t>Tư thế chuẩn bị :Từ đầu hàng phụ huynh</a:t>
            </a:r>
            <a:r>
              <a:rPr lang="en-US" sz="2000">
                <a:solidFill>
                  <a:schemeClr val="tx1"/>
                </a:solidFill>
                <a:latin typeface="+mj-lt"/>
              </a:rPr>
              <a:t> cho con</a:t>
            </a:r>
            <a:r>
              <a:rPr lang="vi-VN" sz="2000">
                <a:solidFill>
                  <a:schemeClr val="tx1"/>
                </a:solidFill>
                <a:latin typeface="+mj-lt"/>
              </a:rPr>
              <a:t> đứng trước vạch xuất phát</a:t>
            </a:r>
            <a:r>
              <a:rPr lang="en-US" sz="2000">
                <a:solidFill>
                  <a:schemeClr val="tx1"/>
                </a:solidFill>
                <a:latin typeface="+mj-lt"/>
              </a:rPr>
              <a:t>.</a:t>
            </a:r>
          </a:p>
          <a:p>
            <a:pPr algn="just"/>
            <a:r>
              <a:rPr lang="vi-VN" sz="2000" smtClean="0">
                <a:solidFill>
                  <a:schemeClr val="tx1"/>
                </a:solidFill>
                <a:latin typeface="+mj-lt"/>
                <a:ea typeface="Times New Roman" pitchFamily="18" charset="0"/>
                <a:cs typeface="Arial" pitchFamily="34" charset="0"/>
              </a:rPr>
              <a:t>+ </a:t>
            </a:r>
            <a:r>
              <a:rPr lang="vi-VN" sz="2000">
                <a:solidFill>
                  <a:schemeClr val="tx1"/>
                </a:solidFill>
                <a:latin typeface="+mj-lt"/>
              </a:rPr>
              <a:t>Khi có hiệu lệnh “</a:t>
            </a:r>
            <a:r>
              <a:rPr lang="en-US" sz="2000">
                <a:solidFill>
                  <a:schemeClr val="tx1"/>
                </a:solidFill>
                <a:latin typeface="+mj-lt"/>
              </a:rPr>
              <a:t>C</a:t>
            </a:r>
            <a:r>
              <a:rPr lang="vi-VN" sz="2000">
                <a:solidFill>
                  <a:schemeClr val="tx1"/>
                </a:solidFill>
                <a:latin typeface="+mj-lt"/>
              </a:rPr>
              <a:t>huẩn bị</a:t>
            </a:r>
            <a:r>
              <a:rPr lang="en-US" sz="2000">
                <a:solidFill>
                  <a:schemeClr val="tx1"/>
                </a:solidFill>
                <a:latin typeface="+mj-lt"/>
              </a:rPr>
              <a:t>” </a:t>
            </a: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 trẻ </a:t>
            </a:r>
            <a:r>
              <a:rPr lang="vi-VN" sz="2000" smtClean="0">
                <a:solidFill>
                  <a:schemeClr val="tx1"/>
                </a:solidFill>
                <a:latin typeface="+mj-lt"/>
              </a:rPr>
              <a:t>quỳ </a:t>
            </a:r>
            <a:r>
              <a:rPr lang="vi-VN" sz="2000">
                <a:solidFill>
                  <a:schemeClr val="tx1"/>
                </a:solidFill>
                <a:latin typeface="+mj-lt"/>
              </a:rPr>
              <a:t>2 gối chống 2 bàn tay ở trước vạch xuất phát, lưng thẳng, mắt nhìn về phía trước, đặt túi cát trên lưng</a:t>
            </a:r>
            <a:r>
              <a:rPr lang="en-US" sz="2000" smtClean="0">
                <a:solidFill>
                  <a:schemeClr val="tx1"/>
                </a:solidFill>
                <a:latin typeface="+mj-lt"/>
              </a:rPr>
              <a:t>.</a:t>
            </a:r>
            <a:r>
              <a:rPr lang="vi-VN" sz="2000" smtClean="0">
                <a:solidFill>
                  <a:schemeClr val="tx1"/>
                </a:solidFill>
                <a:latin typeface="+mj-lt"/>
              </a:rPr>
              <a:t>Khi</a:t>
            </a:r>
            <a:r>
              <a:rPr lang="en-US" sz="200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vi-VN" sz="2000" smtClean="0">
                <a:solidFill>
                  <a:schemeClr val="tx1"/>
                </a:solidFill>
                <a:latin typeface="+mj-lt"/>
              </a:rPr>
              <a:t>có </a:t>
            </a:r>
            <a:r>
              <a:rPr lang="vi-VN" sz="2000">
                <a:solidFill>
                  <a:schemeClr val="tx1"/>
                </a:solidFill>
                <a:latin typeface="+mj-lt"/>
              </a:rPr>
              <a:t>hiệu </a:t>
            </a:r>
            <a:r>
              <a:rPr lang="vi-VN" sz="2000" smtClean="0">
                <a:solidFill>
                  <a:schemeClr val="tx1"/>
                </a:solidFill>
                <a:latin typeface="+mj-lt"/>
              </a:rPr>
              <a:t>lệnh</a:t>
            </a:r>
            <a:r>
              <a:rPr lang="en-US" sz="2000" smtClean="0">
                <a:solidFill>
                  <a:schemeClr val="tx1"/>
                </a:solidFill>
                <a:latin typeface="+mj-lt"/>
              </a:rPr>
              <a:t>“ </a:t>
            </a: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bò”cho </a:t>
            </a: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trẻ bò kết hợp</a:t>
            </a:r>
            <a:r>
              <a:rPr lang="vi-VN" sz="200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vi-VN" sz="2000">
                <a:solidFill>
                  <a:schemeClr val="tx1"/>
                </a:solidFill>
                <a:latin typeface="+mj-lt"/>
              </a:rPr>
              <a:t>chân nọ tay kia theo hướng thẳng, bò thật khéo léo để không làm rơi túi cát </a:t>
            </a:r>
            <a:r>
              <a:rPr lang="vi-VN" sz="2000" smtClean="0">
                <a:solidFill>
                  <a:schemeClr val="tx1"/>
                </a:solidFill>
                <a:latin typeface="+mj-lt"/>
              </a:rPr>
              <a:t>tr</a:t>
            </a:r>
            <a:r>
              <a:rPr lang="en-US" sz="2000">
                <a:solidFill>
                  <a:schemeClr val="tx1"/>
                </a:solidFill>
                <a:latin typeface="+mj-lt"/>
              </a:rPr>
              <a:t>ê</a:t>
            </a:r>
            <a:r>
              <a:rPr lang="vi-VN" sz="2000" smtClean="0">
                <a:solidFill>
                  <a:schemeClr val="tx1"/>
                </a:solidFill>
                <a:latin typeface="+mj-lt"/>
              </a:rPr>
              <a:t>n </a:t>
            </a:r>
            <a:r>
              <a:rPr lang="vi-VN" sz="2000">
                <a:solidFill>
                  <a:schemeClr val="tx1"/>
                </a:solidFill>
                <a:latin typeface="+mj-lt"/>
              </a:rPr>
              <a:t>lưng.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</a:pPr>
            <a:endParaRPr lang="en-US" sz="2000" b="1" i="1" smtClean="0">
              <a:solidFill>
                <a:schemeClr val="tx1"/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</a:pPr>
            <a:r>
              <a:rPr lang="vi-VN" sz="2000" b="1" i="1" smtClean="0">
                <a:solidFill>
                  <a:srgbClr val="00B0F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Các bậc phụ huynh hãy đồng hành</a:t>
            </a:r>
            <a:r>
              <a:rPr lang="vi-VN" sz="2000" b="1" i="1" smtClean="0">
                <a:solidFill>
                  <a:srgbClr val="00B0F0"/>
                </a:solidFill>
                <a:latin typeface="+mj-lt"/>
                <a:ea typeface="Times New Roman" pitchFamily="18" charset="0"/>
                <a:cs typeface="Arial" pitchFamily="34" charset="0"/>
              </a:rPr>
              <a:t> cùng con </a:t>
            </a:r>
            <a:r>
              <a:rPr lang="vi-VN" sz="2000" b="1" i="1" smtClean="0">
                <a:solidFill>
                  <a:srgbClr val="00B0F0"/>
                </a:solidFill>
                <a:latin typeface="+mj-lt"/>
                <a:ea typeface="Times New Roman" pitchFamily="18" charset="0"/>
                <a:cs typeface="Arial" pitchFamily="34" charset="0"/>
              </a:rPr>
              <a:t>trongbài </a:t>
            </a:r>
            <a:r>
              <a:rPr lang="en-US" sz="2000" b="1" i="1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tập </a:t>
            </a:r>
            <a:r>
              <a:rPr lang="vi-VN" sz="2000" b="1" i="1" smtClean="0">
                <a:solidFill>
                  <a:srgbClr val="00B0F0"/>
                </a:solidFill>
                <a:latin typeface="+mj-lt"/>
                <a:ea typeface="Times New Roman" pitchFamily="18" charset="0"/>
                <a:cs typeface="Arial" pitchFamily="34" charset="0"/>
              </a:rPr>
              <a:t>này </a:t>
            </a:r>
            <a:r>
              <a:rPr lang="vi-VN" sz="2000" b="1" i="1" smtClean="0">
                <a:solidFill>
                  <a:srgbClr val="00B0F0"/>
                </a:solidFill>
                <a:latin typeface="+mj-lt"/>
                <a:ea typeface="Times New Roman" pitchFamily="18" charset="0"/>
                <a:cs typeface="Arial" pitchFamily="34" charset="0"/>
              </a:rPr>
              <a:t>nhé!</a:t>
            </a:r>
            <a:endParaRPr lang="en-US" sz="2000" smtClean="0">
              <a:solidFill>
                <a:srgbClr val="00B0F0"/>
              </a:solidFill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</a:pPr>
            <a:r>
              <a:rPr lang="vi-VN" sz="2000" b="1" i="1" smtClean="0">
                <a:solidFill>
                  <a:srgbClr val="00B0F0"/>
                </a:solidFill>
                <a:latin typeface="+mj-lt"/>
                <a:ea typeface="Times New Roman" pitchFamily="18" charset="0"/>
                <a:cs typeface="Arial" pitchFamily="34" charset="0"/>
              </a:rPr>
              <a:t>Cô chúc các </a:t>
            </a:r>
            <a:r>
              <a:rPr lang="en-US" sz="2000" b="1" i="1" smtClean="0">
                <a:solidFill>
                  <a:srgbClr val="00B0F0"/>
                </a:solidFill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1" i="1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bạn nhỏ </a:t>
            </a:r>
            <a:r>
              <a:rPr lang="vi-VN" sz="2000" b="1" i="1" smtClean="0">
                <a:solidFill>
                  <a:srgbClr val="00B0F0"/>
                </a:solidFill>
                <a:latin typeface="+mj-lt"/>
                <a:ea typeface="Times New Roman" pitchFamily="18" charset="0"/>
                <a:cs typeface="Arial" pitchFamily="34" charset="0"/>
              </a:rPr>
              <a:t>chăm </a:t>
            </a:r>
            <a:r>
              <a:rPr lang="vi-VN" sz="2000" b="1" i="1" smtClean="0">
                <a:solidFill>
                  <a:srgbClr val="00B0F0"/>
                </a:solidFill>
                <a:latin typeface="+mj-lt"/>
                <a:ea typeface="Times New Roman" pitchFamily="18" charset="0"/>
                <a:cs typeface="Arial" pitchFamily="34" charset="0"/>
              </a:rPr>
              <a:t>chỉ </a:t>
            </a:r>
            <a:r>
              <a:rPr lang="vi-VN" sz="2000" b="1" i="1">
                <a:solidFill>
                  <a:srgbClr val="00B0F0"/>
                </a:solidFill>
                <a:latin typeface="+mj-lt"/>
              </a:rPr>
              <a:t>luyện tập để có </a:t>
            </a:r>
            <a:r>
              <a:rPr lang="en-US" sz="2000" b="1" i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cơ thể thật khỏe mạnh!</a:t>
            </a:r>
            <a:endParaRPr lang="en-US" sz="2000" smtClean="0">
              <a:solidFill>
                <a:srgbClr val="00B0F0"/>
              </a:solidFill>
              <a:latin typeface="+mj-lt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</a:pPr>
            <a:endParaRPr lang="en-US" sz="20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2843808" y="-66673"/>
            <a:ext cx="597666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THỂ</a:t>
            </a:r>
            <a:r>
              <a:rPr lang="en-US" sz="2200" b="1">
                <a:solidFill>
                  <a:srgbClr val="FF0000"/>
                </a:solidFill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vi-VN" sz="2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DỤC VẬN ĐỘNG </a:t>
            </a: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67" name="Picture 19" descr="Tổng hợp Rổ giá rẻ, bán chạy tháng 2/2022 - BeeCo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558" y="202578"/>
            <a:ext cx="958086" cy="665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ounded Rectangle 27"/>
          <p:cNvSpPr/>
          <p:nvPr/>
        </p:nvSpPr>
        <p:spPr>
          <a:xfrm>
            <a:off x="513058" y="648707"/>
            <a:ext cx="341020" cy="16390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454485" y="577719"/>
            <a:ext cx="341020" cy="16390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183456" y="535331"/>
            <a:ext cx="341020" cy="16390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1374732" y="908720"/>
            <a:ext cx="0" cy="5153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647145" y="2934416"/>
            <a:ext cx="989506" cy="3145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3,5 – 4 m</a:t>
            </a:r>
            <a:endParaRPr lang="en-US" sz="1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1728035" y="1556792"/>
            <a:ext cx="0" cy="28803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581816" y="730658"/>
            <a:ext cx="0" cy="4660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374732" y="1916831"/>
            <a:ext cx="0" cy="5153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1374732" y="3156008"/>
            <a:ext cx="0" cy="5153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374732" y="4437112"/>
            <a:ext cx="0" cy="5153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93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202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13</cp:revision>
  <dcterms:created xsi:type="dcterms:W3CDTF">2022-03-18T05:54:12Z</dcterms:created>
  <dcterms:modified xsi:type="dcterms:W3CDTF">2022-03-19T04:25:32Z</dcterms:modified>
</cp:coreProperties>
</file>