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96" r:id="rId4"/>
    <p:sldId id="297" r:id="rId5"/>
    <p:sldId id="298" r:id="rId6"/>
    <p:sldId id="266" r:id="rId7"/>
    <p:sldId id="262" r:id="rId8"/>
    <p:sldId id="263" r:id="rId9"/>
    <p:sldId id="264" r:id="rId10"/>
    <p:sldId id="268" r:id="rId11"/>
    <p:sldId id="269"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99" r:id="rId31"/>
    <p:sldId id="300" r:id="rId32"/>
    <p:sldId id="301" r:id="rId33"/>
    <p:sldId id="302" r:id="rId34"/>
    <p:sldId id="30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2C7EAE5-B9DB-490C-86BB-91CF112A0F57}" type="datetimeFigureOut">
              <a:rPr lang="en-US" smtClean="0"/>
              <a:pPr/>
              <a:t>9/28/2020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CC3083A-C133-4870-83C0-4449ABFDBC2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C7EAE5-B9DB-490C-86BB-91CF112A0F57}" type="datetimeFigureOut">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3083A-C133-4870-83C0-4449ABFDBC23}"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C7EAE5-B9DB-490C-86BB-91CF112A0F57}" type="datetimeFigureOut">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3083A-C133-4870-83C0-4449ABFDBC23}"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2C7EAE5-B9DB-490C-86BB-91CF112A0F57}" type="datetimeFigureOut">
              <a:rPr lang="en-US" smtClean="0"/>
              <a:pPr/>
              <a:t>9/28/2020</a:t>
            </a:fld>
            <a:endParaRPr lang="en-US"/>
          </a:p>
        </p:txBody>
      </p:sp>
      <p:sp>
        <p:nvSpPr>
          <p:cNvPr id="9" name="Slide Number Placeholder 8"/>
          <p:cNvSpPr>
            <a:spLocks noGrp="1"/>
          </p:cNvSpPr>
          <p:nvPr>
            <p:ph type="sldNum" sz="quarter" idx="15"/>
          </p:nvPr>
        </p:nvSpPr>
        <p:spPr/>
        <p:txBody>
          <a:bodyPr rtlCol="0"/>
          <a:lstStyle/>
          <a:p>
            <a:fld id="{8CC3083A-C133-4870-83C0-4449ABFDBC23}"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p:wipe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2C7EAE5-B9DB-490C-86BB-91CF112A0F57}" type="datetimeFigureOut">
              <a:rPr lang="en-US" smtClean="0"/>
              <a:pPr/>
              <a:t>9/28/2020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CC3083A-C133-4870-83C0-4449ABFDBC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ipe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2C7EAE5-B9DB-490C-86BB-91CF112A0F57}" type="datetimeFigureOut">
              <a:rPr lang="en-US" smtClean="0"/>
              <a:pPr/>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C3083A-C133-4870-83C0-4449ABFDBC23}"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2C7EAE5-B9DB-490C-86BB-91CF112A0F57}" type="datetimeFigureOut">
              <a:rPr lang="en-US" smtClean="0"/>
              <a:pPr/>
              <a:t>9/28/2020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C3083A-C133-4870-83C0-4449ABFDBC23}"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wipe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2C7EAE5-B9DB-490C-86BB-91CF112A0F57}" type="datetimeFigureOut">
              <a:rPr lang="en-US" smtClean="0"/>
              <a:pPr/>
              <a:t>9/28/2020</a:t>
            </a:fld>
            <a:endParaRPr lang="en-US"/>
          </a:p>
        </p:txBody>
      </p:sp>
      <p:sp>
        <p:nvSpPr>
          <p:cNvPr id="7" name="Slide Number Placeholder 6"/>
          <p:cNvSpPr>
            <a:spLocks noGrp="1"/>
          </p:cNvSpPr>
          <p:nvPr>
            <p:ph type="sldNum" sz="quarter" idx="11"/>
          </p:nvPr>
        </p:nvSpPr>
        <p:spPr/>
        <p:txBody>
          <a:bodyPr rtlCol="0"/>
          <a:lstStyle/>
          <a:p>
            <a:fld id="{8CC3083A-C133-4870-83C0-4449ABFDBC23}"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p:wipe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7EAE5-B9DB-490C-86BB-91CF112A0F57}" type="datetimeFigureOut">
              <a:rPr lang="en-US" smtClean="0"/>
              <a:pPr/>
              <a:t>9/28/2020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C3083A-C133-4870-83C0-4449ABFDBC23}"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2C7EAE5-B9DB-490C-86BB-91CF112A0F57}" type="datetimeFigureOut">
              <a:rPr lang="en-US" smtClean="0"/>
              <a:pPr/>
              <a:t>9/28/2020</a:t>
            </a:fld>
            <a:endParaRPr lang="en-US"/>
          </a:p>
        </p:txBody>
      </p:sp>
      <p:sp>
        <p:nvSpPr>
          <p:cNvPr id="22" name="Slide Number Placeholder 21"/>
          <p:cNvSpPr>
            <a:spLocks noGrp="1"/>
          </p:cNvSpPr>
          <p:nvPr>
            <p:ph type="sldNum" sz="quarter" idx="15"/>
          </p:nvPr>
        </p:nvSpPr>
        <p:spPr/>
        <p:txBody>
          <a:bodyPr rtlCol="0"/>
          <a:lstStyle/>
          <a:p>
            <a:fld id="{8CC3083A-C133-4870-83C0-4449ABFDBC23}"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2C7EAE5-B9DB-490C-86BB-91CF112A0F57}" type="datetimeFigureOut">
              <a:rPr lang="en-US" smtClean="0"/>
              <a:pPr/>
              <a:t>9/28/2020</a:t>
            </a:fld>
            <a:endParaRPr lang="en-US"/>
          </a:p>
        </p:txBody>
      </p:sp>
      <p:sp>
        <p:nvSpPr>
          <p:cNvPr id="18" name="Slide Number Placeholder 17"/>
          <p:cNvSpPr>
            <a:spLocks noGrp="1"/>
          </p:cNvSpPr>
          <p:nvPr>
            <p:ph type="sldNum" sz="quarter" idx="11"/>
          </p:nvPr>
        </p:nvSpPr>
        <p:spPr/>
        <p:txBody>
          <a:bodyPr rtlCol="0"/>
          <a:lstStyle/>
          <a:p>
            <a:fld id="{8CC3083A-C133-4870-83C0-4449ABFDBC23}"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p:wipe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2C7EAE5-B9DB-490C-86BB-91CF112A0F57}" type="datetimeFigureOut">
              <a:rPr lang="en-US" smtClean="0"/>
              <a:pPr/>
              <a:t>9/28/2020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CC3083A-C133-4870-83C0-4449ABFDBC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wipe dir="u"/>
  </p:transition>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1000"/>
            <a:ext cx="9296400" cy="1508105"/>
          </a:xfrm>
          <a:prstGeom prst="rect">
            <a:avLst/>
          </a:prstGeom>
          <a:noFill/>
        </p:spPr>
        <p:txBody>
          <a:bodyPr wrap="square" lIns="91440" tIns="45720" rIns="91440" bIns="45720">
            <a:spAutoFit/>
          </a:bodyPr>
          <a:lstStyle/>
          <a:p>
            <a:pPr algn="ctr"/>
            <a:r>
              <a:rPr lang="en-US" sz="2300" b="1" dirty="0">
                <a:latin typeface="Times New Roman" pitchFamily="18" charset="0"/>
                <a:cs typeface="Times New Roman" pitchFamily="18" charset="0"/>
              </a:rPr>
              <a:t>THỐNG NHẤT THỰC HIỆN QUY TRÌNH QUẢN LÝ NUÔI DƯỠNG </a:t>
            </a:r>
            <a:endParaRPr lang="en-US" sz="2300" dirty="0">
              <a:latin typeface="Times New Roman" pitchFamily="18" charset="0"/>
              <a:cs typeface="Times New Roman" pitchFamily="18" charset="0"/>
            </a:endParaRPr>
          </a:p>
          <a:p>
            <a:pPr algn="ctr"/>
            <a:r>
              <a:rPr lang="en-US" sz="2300" b="1" dirty="0">
                <a:latin typeface="Times New Roman" pitchFamily="18" charset="0"/>
                <a:cs typeface="Times New Roman" pitchFamily="18" charset="0"/>
              </a:rPr>
              <a:t>TẠI CÁC CƠ SỞ GIÁO DỤC MẦM NON </a:t>
            </a:r>
            <a:r>
              <a:rPr lang="en-US" sz="2300" b="1" dirty="0" smtClean="0">
                <a:latin typeface="Times New Roman" pitchFamily="18" charset="0"/>
                <a:cs typeface="Times New Roman" pitchFamily="18" charset="0"/>
              </a:rPr>
              <a:t>HUYỆN GIA LÂM</a:t>
            </a:r>
          </a:p>
          <a:p>
            <a:pPr algn="ctr"/>
            <a:r>
              <a:rPr lang="en-US" sz="2300" b="1" dirty="0" smtClean="0">
                <a:latin typeface="Times New Roman" pitchFamily="18" charset="0"/>
                <a:cs typeface="Times New Roman" pitchFamily="18" charset="0"/>
              </a:rPr>
              <a:t>NĂM </a:t>
            </a:r>
            <a:r>
              <a:rPr lang="en-US" sz="2300" b="1" dirty="0">
                <a:latin typeface="Times New Roman" pitchFamily="18" charset="0"/>
                <a:cs typeface="Times New Roman" pitchFamily="18" charset="0"/>
              </a:rPr>
              <a:t>HỌC </a:t>
            </a:r>
            <a:r>
              <a:rPr lang="en-US" sz="2300" b="1" dirty="0" smtClean="0">
                <a:latin typeface="Times New Roman" pitchFamily="18" charset="0"/>
                <a:cs typeface="Times New Roman" pitchFamily="18" charset="0"/>
              </a:rPr>
              <a:t>2020-2021</a:t>
            </a:r>
          </a:p>
          <a:p>
            <a:pPr algn="ctr"/>
            <a:endParaRPr lang="en-US" sz="2300" dirty="0">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49450"/>
            <a:ext cx="9144000" cy="5308550"/>
          </a:xfrm>
          <a:prstGeom prst="rect">
            <a:avLst/>
          </a:prstGeom>
        </p:spPr>
      </p:pic>
    </p:spTree>
    <p:extLst>
      <p:ext uri="{BB962C8B-B14F-4D97-AF65-F5344CB8AC3E}">
        <p14:creationId xmlns:p14="http://schemas.microsoft.com/office/powerpoint/2010/main" val="21415462"/>
      </p:ext>
    </p:extLst>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94122"/>
          </a:xfrm>
        </p:spPr>
        <p:txBody>
          <a:bodyPr>
            <a:normAutofit/>
          </a:bodyPr>
          <a:lstStyle/>
          <a:p>
            <a:r>
              <a:rPr lang="en-US" sz="3200" b="1" dirty="0">
                <a:solidFill>
                  <a:schemeClr val="tx1"/>
                </a:solidFill>
                <a:latin typeface="Times New Roman" pitchFamily="18" charset="0"/>
                <a:cs typeface="Times New Roman" pitchFamily="18" charset="0"/>
              </a:rPr>
              <a:t>3</a:t>
            </a:r>
            <a:r>
              <a:rPr lang="en-US" sz="3200" b="1" dirty="0" smtClean="0">
                <a:solidFill>
                  <a:schemeClr val="tx1"/>
                </a:solidFill>
                <a:latin typeface="Times New Roman" pitchFamily="18" charset="0"/>
                <a:cs typeface="Times New Roman" pitchFamily="18" charset="0"/>
              </a:rPr>
              <a:t>. </a:t>
            </a:r>
            <a:r>
              <a:rPr lang="en-US" sz="3200" b="1" dirty="0">
                <a:solidFill>
                  <a:schemeClr val="tx1"/>
                </a:solidFill>
                <a:latin typeface="Times New Roman" pitchFamily="18" charset="0"/>
                <a:cs typeface="Times New Roman" pitchFamily="18" charset="0"/>
              </a:rPr>
              <a:t>QUYẾT TOÁN TIỀN ĂN CỦA TRẺ </a:t>
            </a:r>
            <a:endParaRPr lang="en-US" sz="32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295400"/>
            <a:ext cx="8229600" cy="5410200"/>
          </a:xfrm>
        </p:spPr>
        <p:txBody>
          <a:bodyPr>
            <a:normAutofit/>
          </a:bodyPr>
          <a:lstStyle/>
          <a:p>
            <a:r>
              <a:rPr lang="en-US" b="1" dirty="0">
                <a:latin typeface="Times New Roman" pitchFamily="18" charset="0"/>
                <a:cs typeface="Times New Roman" pitchFamily="18" charset="0"/>
              </a:rPr>
              <a:t>*</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Sổ</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sách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hóa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chứng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yêu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a:t>
            </a:r>
            <a:endParaRPr lang="en-US" dirty="0">
              <a:latin typeface="Times New Roman" pitchFamily="18" charset="0"/>
              <a:cs typeface="Times New Roman" pitchFamily="18" charset="0"/>
            </a:endParaRPr>
          </a:p>
          <a:p>
            <a:r>
              <a:rPr lang="en-US" b="1" i="1" dirty="0">
                <a:latin typeface="Times New Roman" pitchFamily="18" charset="0"/>
                <a:cs typeface="Times New Roman" pitchFamily="18" charset="0"/>
              </a:rPr>
              <a:t>	1. </a:t>
            </a:r>
            <a:r>
              <a:rPr lang="en-US" b="1" i="1" dirty="0" err="1">
                <a:latin typeface="Times New Roman" pitchFamily="18" charset="0"/>
                <a:cs typeface="Times New Roman" pitchFamily="18" charset="0"/>
              </a:rPr>
              <a:t>Sổ</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tính</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khẩu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phần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Mỗi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in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mềm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BGH, </a:t>
            </a:r>
            <a:r>
              <a:rPr lang="en-US" dirty="0" err="1">
                <a:latin typeface="Times New Roman" pitchFamily="18" charset="0"/>
                <a:cs typeface="Times New Roman" pitchFamily="18" charset="0"/>
              </a:rPr>
              <a:t>kế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gồm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tháng</a:t>
            </a:r>
            <a:r>
              <a:rPr lang="en-US" dirty="0">
                <a:latin typeface="Times New Roman" pitchFamily="18" charset="0"/>
                <a:cs typeface="Times New Roman" pitchFamily="18" charset="0"/>
              </a:rPr>
              <a:t>. </a:t>
            </a:r>
          </a:p>
          <a:p>
            <a:r>
              <a:rPr lang="en-US" b="1" i="1" dirty="0">
                <a:latin typeface="Times New Roman" pitchFamily="18" charset="0"/>
                <a:cs typeface="Times New Roman" pitchFamily="18" charset="0"/>
              </a:rPr>
              <a:t>	2. </a:t>
            </a:r>
            <a:r>
              <a:rPr lang="en-US" b="1" i="1" dirty="0" err="1">
                <a:latin typeface="Times New Roman" pitchFamily="18" charset="0"/>
                <a:cs typeface="Times New Roman" pitchFamily="18" charset="0"/>
              </a:rPr>
              <a:t>Sổ</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theo</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dõi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xuất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nhập</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kho</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phiếu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nhập</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kho</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phiếu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xuất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kho</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của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nhà</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tồn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tuần</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tháng</a:t>
            </a:r>
            <a:r>
              <a:rPr lang="en-US" dirty="0">
                <a:latin typeface="Times New Roman" pitchFamily="18" charset="0"/>
                <a:cs typeface="Times New Roman" pitchFamily="18" charset="0"/>
              </a:rPr>
              <a:t>.</a:t>
            </a:r>
          </a:p>
          <a:p>
            <a:r>
              <a:rPr lang="en-US" b="1" i="1" dirty="0">
                <a:latin typeface="Times New Roman" pitchFamily="18" charset="0"/>
                <a:cs typeface="Times New Roman" pitchFamily="18" charset="0"/>
              </a:rPr>
              <a:t>	3. </a:t>
            </a:r>
            <a:r>
              <a:rPr lang="en-US" b="1" i="1" dirty="0" err="1">
                <a:latin typeface="Times New Roman" pitchFamily="18" charset="0"/>
                <a:cs typeface="Times New Roman" pitchFamily="18" charset="0"/>
              </a:rPr>
              <a:t>Hóa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đơn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của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các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đơn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vị</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cung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ứng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thực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phẩm</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hóa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đơn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bán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lẻ</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phiếu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xuất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kho</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hóa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đơn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đỏ</a:t>
            </a:r>
            <a:r>
              <a:rPr lang="en-US" b="1" i="1" dirty="0">
                <a:latin typeface="Times New Roman" pitchFamily="18" charset="0"/>
                <a:cs typeface="Times New Roman" pitchFamily="18" charset="0"/>
              </a:rPr>
              <a:t>).</a:t>
            </a:r>
            <a:endParaRPr lang="en-US" dirty="0">
              <a:latin typeface="Times New Roman" pitchFamily="18" charset="0"/>
              <a:cs typeface="Times New Roman" pitchFamily="18" charset="0"/>
            </a:endParaRPr>
          </a:p>
          <a:p>
            <a:r>
              <a:rPr lang="en-US" b="1" i="1" dirty="0">
                <a:latin typeface="Times New Roman" pitchFamily="18" charset="0"/>
                <a:cs typeface="Times New Roman" pitchFamily="18" charset="0"/>
              </a:rPr>
              <a:t>	4. </a:t>
            </a:r>
            <a:r>
              <a:rPr lang="en-US" b="1" i="1" dirty="0" err="1">
                <a:latin typeface="Times New Roman" pitchFamily="18" charset="0"/>
                <a:cs typeface="Times New Roman" pitchFamily="18" charset="0"/>
              </a:rPr>
              <a:t>Sổ</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báo</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ăn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các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lớp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tháng</a:t>
            </a:r>
            <a:endParaRPr lang="en-US" dirty="0">
              <a:latin typeface="Times New Roman" pitchFamily="18" charset="0"/>
              <a:cs typeface="Times New Roman" pitchFamily="18" charset="0"/>
            </a:endParaRPr>
          </a:p>
          <a:p>
            <a:r>
              <a:rPr lang="en-US" b="1" i="1" dirty="0">
                <a:latin typeface="Times New Roman" pitchFamily="18" charset="0"/>
                <a:cs typeface="Times New Roman" pitchFamily="18" charset="0"/>
              </a:rPr>
              <a:t>	5. </a:t>
            </a:r>
            <a:r>
              <a:rPr lang="en-US" b="1" i="1" dirty="0" err="1">
                <a:latin typeface="Times New Roman" pitchFamily="18" charset="0"/>
                <a:cs typeface="Times New Roman" pitchFamily="18" charset="0"/>
              </a:rPr>
              <a:t>Sổ</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kiểm</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thực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ba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bước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phẩm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khẩu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061495522"/>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533400"/>
            <a:ext cx="8208912" cy="6400800"/>
          </a:xfrm>
        </p:spPr>
        <p:txBody>
          <a:bodyPr>
            <a:normAutofit/>
          </a:bodyPr>
          <a:lstStyle/>
          <a:p>
            <a:pPr marL="0" indent="0">
              <a:buNone/>
            </a:pPr>
            <a:r>
              <a:rPr lang="en-US" b="1" dirty="0">
                <a:latin typeface="Times New Roman" pitchFamily="18" charset="0"/>
                <a:cs typeface="Times New Roman" pitchFamily="18" charset="0"/>
              </a:rPr>
              <a:t>*</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Thanh toán: </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thanh </a:t>
            </a:r>
            <a:r>
              <a:rPr lang="en-US" dirty="0">
                <a:latin typeface="Times New Roman" pitchFamily="18" charset="0"/>
                <a:cs typeface="Times New Roman" pitchFamily="18" charset="0"/>
              </a:rPr>
              <a:t>toán theo </a:t>
            </a:r>
            <a:r>
              <a:rPr lang="en-US" dirty="0" smtClean="0">
                <a:latin typeface="Times New Roman" pitchFamily="18" charset="0"/>
                <a:cs typeface="Times New Roman" pitchFamily="18" charset="0"/>
              </a:rPr>
              <a:t>tháng)</a:t>
            </a:r>
            <a:r>
              <a:rPr lang="en-US" b="1"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marL="0" indent="0">
              <a:buNone/>
            </a:pPr>
            <a:r>
              <a:rPr lang="en-US" i="1" dirty="0" smtClean="0">
                <a:latin typeface="Times New Roman" pitchFamily="18" charset="0"/>
                <a:cs typeface="Times New Roman" pitchFamily="18" charset="0"/>
              </a:rPr>
              <a:t>- </a:t>
            </a:r>
            <a:r>
              <a:rPr lang="en-US" i="1" dirty="0">
                <a:latin typeface="Times New Roman" pitchFamily="18" charset="0"/>
                <a:cs typeface="Times New Roman" pitchFamily="18" charset="0"/>
              </a:rPr>
              <a:t>Kế toán</a:t>
            </a:r>
            <a:r>
              <a:rPr lang="en-US" dirty="0">
                <a:latin typeface="Times New Roman" pitchFamily="18" charset="0"/>
                <a:cs typeface="Times New Roman" pitchFamily="18" charset="0"/>
              </a:rPr>
              <a:t> lập Bảng kê thực phẩm của từng chủ hàng; (bao gồm cả hàng tươi sống, hàng kho, ga, sữa...</a:t>
            </a:r>
          </a:p>
          <a:p>
            <a:pPr marL="0" indent="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Hóa đơn của đơn vị cung cấp thực phẩm </a:t>
            </a:r>
            <a:r>
              <a:rPr lang="en-US" dirty="0" smtClean="0">
                <a:latin typeface="Times New Roman" pitchFamily="18" charset="0"/>
                <a:cs typeface="Times New Roman" pitchFamily="18" charset="0"/>
              </a:rPr>
              <a:t>(viết </a:t>
            </a:r>
            <a:r>
              <a:rPr lang="en-US" dirty="0">
                <a:latin typeface="Times New Roman" pitchFamily="18" charset="0"/>
                <a:cs typeface="Times New Roman" pitchFamily="18" charset="0"/>
              </a:rPr>
              <a:t>hóa đơn đỏ </a:t>
            </a:r>
            <a:r>
              <a:rPr lang="en-US" dirty="0" smtClean="0">
                <a:latin typeface="Times New Roman" pitchFamily="18" charset="0"/>
                <a:cs typeface="Times New Roman" pitchFamily="18" charset="0"/>
              </a:rPr>
              <a:t>theo tháng </a:t>
            </a:r>
            <a:r>
              <a:rPr lang="en-US" dirty="0">
                <a:latin typeface="Times New Roman" pitchFamily="18" charset="0"/>
                <a:cs typeface="Times New Roman" pitchFamily="18" charset="0"/>
              </a:rPr>
              <a:t>phải có phiếu xuất kho hàng ngày kèm theo).</a:t>
            </a:r>
          </a:p>
          <a:p>
            <a:pPr marL="0" indent="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Giấy đề nghị thanh toán theo mẫu do Kế toán nhà trường cung cấp (</a:t>
            </a:r>
            <a:r>
              <a:rPr lang="en-US" i="1" dirty="0">
                <a:latin typeface="Times New Roman" pitchFamily="18" charset="0"/>
                <a:cs typeface="Times New Roman" pitchFamily="18" charset="0"/>
              </a:rPr>
              <a:t>đơn vị cung cấp thực phẩm, chủ hàng ký đề nghị thanh </a:t>
            </a:r>
            <a:r>
              <a:rPr lang="en-US" i="1" dirty="0" smtClean="0">
                <a:latin typeface="Times New Roman" pitchFamily="18" charset="0"/>
                <a:cs typeface="Times New Roman" pitchFamily="18" charset="0"/>
              </a:rPr>
              <a:t>toán)</a:t>
            </a:r>
          </a:p>
          <a:p>
            <a:pPr marL="0" indent="0">
              <a:buNone/>
            </a:pP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Kế toán</a:t>
            </a:r>
            <a:r>
              <a:rPr lang="en-US" dirty="0">
                <a:latin typeface="Times New Roman" pitchFamily="18" charset="0"/>
                <a:cs typeface="Times New Roman" pitchFamily="18" charset="0"/>
              </a:rPr>
              <a:t> lập Phiếu chi:</a:t>
            </a:r>
            <a:r>
              <a:rPr lang="en-US" i="1" dirty="0">
                <a:latin typeface="Times New Roman" pitchFamily="18" charset="0"/>
                <a:cs typeface="Times New Roman" pitchFamily="18" charset="0"/>
              </a:rPr>
              <a:t> Người nhận tiền là chủ hàng (đơn vị cung ứng thực phẩm) ký, nhận tiền</a:t>
            </a:r>
            <a:r>
              <a:rPr lang="en-US" dirty="0">
                <a:latin typeface="Times New Roman" pitchFamily="18" charset="0"/>
                <a:cs typeface="Times New Roman" pitchFamily="18" charset="0"/>
              </a:rPr>
              <a:t> (Mỗi đơn vị cung ứng có 01 bộ chứng từ và phiếu chi). </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endParaRPr lang="en-US" dirty="0"/>
          </a:p>
        </p:txBody>
      </p:sp>
    </p:spTree>
    <p:extLst>
      <p:ext uri="{BB962C8B-B14F-4D97-AF65-F5344CB8AC3E}">
        <p14:creationId xmlns:p14="http://schemas.microsoft.com/office/powerpoint/2010/main" val="2276649175"/>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990600"/>
            <a:ext cx="8991600" cy="5562600"/>
          </a:xfrm>
        </p:spPr>
        <p:txBody>
          <a:bodyPr/>
          <a:lstStyle/>
          <a:p>
            <a:pPr marL="0" indent="0" algn="ctr">
              <a:buNone/>
            </a:pPr>
            <a:r>
              <a:rPr lang="en-US" sz="3600" b="1" dirty="0">
                <a:latin typeface="Times New Roman" pitchFamily="18" charset="0"/>
                <a:cs typeface="Times New Roman" pitchFamily="18" charset="0"/>
              </a:rPr>
              <a:t>MỘT SỐ NỘI DUNG BỔ SUNG THỰC HIỆN QUY CHẾ CHUYÊN MÔN THEO CHẾ ĐỘ SINH HOẠT MỘT NGÀY TẠI CƠ SỞ GDMN</a:t>
            </a:r>
            <a:endParaRPr lang="en-US" sz="3600" dirty="0">
              <a:latin typeface="Times New Roman" pitchFamily="18" charset="0"/>
              <a:cs typeface="Times New Roman" pitchFamily="18" charset="0"/>
            </a:endParaRPr>
          </a:p>
          <a:p>
            <a:pPr marL="0" indent="0" algn="ctr">
              <a:buNone/>
            </a:pPr>
            <a:r>
              <a:rPr lang="en-US" sz="2400" i="1" dirty="0" smtClean="0">
                <a:latin typeface="Times New Roman" pitchFamily="18" charset="0"/>
                <a:cs typeface="Times New Roman" pitchFamily="18" charset="0"/>
              </a:rPr>
              <a:t>(</a:t>
            </a:r>
            <a:r>
              <a:rPr lang="en-US" sz="2400" i="1" dirty="0" err="1" smtClean="0">
                <a:latin typeface="Times New Roman" pitchFamily="18" charset="0"/>
                <a:cs typeface="Times New Roman" pitchFamily="18" charset="0"/>
              </a:rPr>
              <a:t>Ngoài</a:t>
            </a:r>
            <a:r>
              <a:rPr lang="en-US" sz="2400" i="1" dirty="0" smtClean="0">
                <a:latin typeface="Times New Roman" pitchFamily="18" charset="0"/>
                <a:cs typeface="Times New Roman" pitchFamily="18" charset="0"/>
              </a:rPr>
              <a:t> </a:t>
            </a:r>
            <a:r>
              <a:rPr lang="en-US" sz="2400" i="1" dirty="0" err="1">
                <a:latin typeface="Times New Roman" pitchFamily="18" charset="0"/>
                <a:cs typeface="Times New Roman" pitchFamily="18" charset="0"/>
              </a:rPr>
              <a:t>các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định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theo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chế</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độ</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sinh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hoạt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một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ngày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trong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chương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trình</a:t>
            </a:r>
            <a:r>
              <a:rPr lang="en-US" sz="2400" i="1" dirty="0">
                <a:latin typeface="Times New Roman" pitchFamily="18" charset="0"/>
                <a:cs typeface="Times New Roman" pitchFamily="18" charset="0"/>
              </a:rPr>
              <a:t> GDMN ban </a:t>
            </a:r>
            <a:r>
              <a:rPr lang="en-US" sz="2400" i="1" dirty="0" err="1">
                <a:latin typeface="Times New Roman" pitchFamily="18" charset="0"/>
                <a:cs typeface="Times New Roman" pitchFamily="18" charset="0"/>
              </a:rPr>
              <a:t>hành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kèm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Thông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tư</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số</a:t>
            </a:r>
            <a:r>
              <a:rPr lang="en-US" sz="2400" i="1" dirty="0">
                <a:latin typeface="Times New Roman" pitchFamily="18" charset="0"/>
                <a:cs typeface="Times New Roman" pitchFamily="18" charset="0"/>
              </a:rPr>
              <a:t> 17/2009/TT- BGDĐT </a:t>
            </a:r>
          </a:p>
          <a:p>
            <a:pPr marL="0" indent="0" algn="ctr">
              <a:buNone/>
            </a:pPr>
            <a:r>
              <a:rPr lang="en-US" sz="2400" i="1" dirty="0" err="1">
                <a:latin typeface="Times New Roman" pitchFamily="18" charset="0"/>
                <a:cs typeface="Times New Roman" pitchFamily="18" charset="0"/>
              </a:rPr>
              <a:t>ngày</a:t>
            </a:r>
            <a:r>
              <a:rPr lang="en-US" sz="2400" i="1" dirty="0">
                <a:latin typeface="Times New Roman" pitchFamily="18" charset="0"/>
                <a:cs typeface="Times New Roman" pitchFamily="18" charset="0"/>
              </a:rPr>
              <a:t> 25 </a:t>
            </a:r>
            <a:r>
              <a:rPr lang="en-US" sz="2400" i="1" dirty="0" err="1">
                <a:latin typeface="Times New Roman" pitchFamily="18" charset="0"/>
                <a:cs typeface="Times New Roman" pitchFamily="18" charset="0"/>
              </a:rPr>
              <a:t>tháng</a:t>
            </a:r>
            <a:r>
              <a:rPr lang="en-US" sz="2400" i="1" dirty="0">
                <a:latin typeface="Times New Roman" pitchFamily="18" charset="0"/>
                <a:cs typeface="Times New Roman" pitchFamily="18" charset="0"/>
              </a:rPr>
              <a:t> 7 </a:t>
            </a:r>
            <a:r>
              <a:rPr lang="en-US" sz="2400" i="1" dirty="0" err="1">
                <a:latin typeface="Times New Roman" pitchFamily="18" charset="0"/>
                <a:cs typeface="Times New Roman" pitchFamily="18" charset="0"/>
              </a:rPr>
              <a:t>năm</a:t>
            </a:r>
            <a:r>
              <a:rPr lang="en-US" sz="2400" i="1" dirty="0">
                <a:latin typeface="Times New Roman" pitchFamily="18" charset="0"/>
                <a:cs typeface="Times New Roman" pitchFamily="18" charset="0"/>
              </a:rPr>
              <a:t> 2009 </a:t>
            </a:r>
            <a:r>
              <a:rPr lang="en-US" sz="2400" i="1" dirty="0" err="1">
                <a:latin typeface="Times New Roman" pitchFamily="18" charset="0"/>
                <a:cs typeface="Times New Roman" pitchFamily="18" charset="0"/>
              </a:rPr>
              <a:t>của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Bộ</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trưởng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Bộ</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Giáo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dục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Đào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tạo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chế</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nuôi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dạy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trẻ</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mầm</a:t>
            </a:r>
            <a:r>
              <a:rPr lang="en-US" sz="2400" i="1" dirty="0">
                <a:latin typeface="Times New Roman" pitchFamily="18" charset="0"/>
                <a:cs typeface="Times New Roman" pitchFamily="18" charset="0"/>
              </a:rPr>
              <a:t> non)</a:t>
            </a:r>
          </a:p>
          <a:p>
            <a:endParaRPr lang="en-US"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935487825"/>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17922"/>
            <a:ext cx="9144000" cy="6840078"/>
          </a:xfrm>
        </p:spPr>
      </p:pic>
    </p:spTree>
    <p:extLst>
      <p:ext uri="{BB962C8B-B14F-4D97-AF65-F5344CB8AC3E}">
        <p14:creationId xmlns:p14="http://schemas.microsoft.com/office/powerpoint/2010/main" val="2251804690"/>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6926"/>
            <a:ext cx="9144000" cy="6851073"/>
          </a:xfrm>
        </p:spPr>
      </p:pic>
    </p:spTree>
    <p:extLst>
      <p:ext uri="{BB962C8B-B14F-4D97-AF65-F5344CB8AC3E}">
        <p14:creationId xmlns:p14="http://schemas.microsoft.com/office/powerpoint/2010/main" val="4002808975"/>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24746328"/>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787266491"/>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383998802"/>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789459212"/>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0782" y="0"/>
            <a:ext cx="9123218" cy="6858000"/>
          </a:xfrm>
        </p:spPr>
      </p:pic>
    </p:spTree>
    <p:extLst>
      <p:ext uri="{BB962C8B-B14F-4D97-AF65-F5344CB8AC3E}">
        <p14:creationId xmlns:p14="http://schemas.microsoft.com/office/powerpoint/2010/main" val="3709569000"/>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404664"/>
            <a:ext cx="8748464" cy="6300936"/>
          </a:xfrm>
        </p:spPr>
        <p:txBody>
          <a:bodyPr>
            <a:normAutofit fontScale="62500" lnSpcReduction="20000"/>
          </a:bodyPr>
          <a:lstStyle/>
          <a:p>
            <a:pPr marL="0" indent="0">
              <a:lnSpc>
                <a:spcPct val="120000"/>
              </a:lnSpc>
              <a:buNone/>
            </a:pPr>
            <a:r>
              <a:rPr lang="en-US" sz="5100" b="1" dirty="0" smtClean="0">
                <a:latin typeface="Times New Roman" pitchFamily="18" charset="0"/>
                <a:cs typeface="Times New Roman" pitchFamily="18" charset="0"/>
              </a:rPr>
              <a:t>   </a:t>
            </a:r>
            <a:r>
              <a:rPr lang="en-US" sz="3800" b="1" dirty="0" smtClean="0">
                <a:latin typeface="Times New Roman" pitchFamily="18" charset="0"/>
                <a:cs typeface="Times New Roman" pitchFamily="18" charset="0"/>
              </a:rPr>
              <a:t>I.  Đảm bảo an toàn và chăm sóc sức khỏe cho trẻ</a:t>
            </a:r>
          </a:p>
          <a:p>
            <a:r>
              <a:rPr lang="vi-VN" sz="3800" dirty="0"/>
              <a:t>1. Thực hiện nghiêm túc chuyên đề “ Đẩy mạnh phòng, chống bạo hành trẻ trong các cơ sở GDMN” trên địa bàn huyện. </a:t>
            </a:r>
          </a:p>
          <a:p>
            <a:r>
              <a:rPr lang="vi-VN" sz="3800" dirty="0"/>
              <a:t>2. Thực hiện tốt công tác phòng chống dịch bệnh trong cơ sở GDMN (Dịch bệnh Covid-19 và các dịch bệnh khác…): Đảm bảo đủ điều kiện phục vụ và triển khai thực hiện đúng quy định.</a:t>
            </a:r>
          </a:p>
          <a:p>
            <a:r>
              <a:rPr lang="vi-VN" sz="3800" dirty="0"/>
              <a:t>3. Thường xuyên rà soát đồ dùng, đồ chơi, phương tiện phục vụ hoạt động trong cơ sở GDMN, hệ thống điện, lan can hành lang, các yếu tố nguy cơ mất an toàn cho trẻ…để sửa chữa, thay thế kịp thời. </a:t>
            </a:r>
          </a:p>
          <a:p>
            <a:r>
              <a:rPr lang="vi-VN" sz="3800" dirty="0"/>
              <a:t>4. Thực hiện tốt công tác quản lý trẻ trong tất cả các hoạt động. Xây dựng quy chế tổ chức hoạt động của cơ sở GDMN, trong đó rõ các quy trình hoạt động theo dây chuyền: Quy trình đưa đón trẻ bằng ô tô (nếu có); Quy trình phân công giáo viên trong lớp, nhân viên nuôi dưỡng trong bếp; Quy trình giao nhận thực phẩm…Phổ biến công khai, cam kết tới từng cá nhân và lưu trữ tại cơ sở GDMN.</a:t>
            </a:r>
          </a:p>
          <a:p>
            <a:pPr marL="0" indent="0">
              <a:lnSpc>
                <a:spcPct val="120000"/>
              </a:lnSpc>
              <a:buNone/>
            </a:pPr>
            <a:endParaRPr lang="en-US" sz="3800" dirty="0" smtClean="0">
              <a:latin typeface="Times New Roman" pitchFamily="18" charset="0"/>
              <a:cs typeface="Times New Roman" pitchFamily="18" charset="0"/>
            </a:endParaRPr>
          </a:p>
          <a:p>
            <a:pPr marL="0" indent="0">
              <a:lnSpc>
                <a:spcPct val="120000"/>
              </a:lnSpc>
              <a:buNone/>
            </a:pPr>
            <a:r>
              <a:rPr lang="en-US" sz="3800" b="1" dirty="0" smtClean="0">
                <a:latin typeface="Times New Roman" pitchFamily="18" charset="0"/>
                <a:cs typeface="Times New Roman" pitchFamily="18" charset="0"/>
              </a:rPr>
              <a:t>      </a:t>
            </a:r>
          </a:p>
          <a:p>
            <a:pPr marL="0" indent="0">
              <a:buNone/>
            </a:pPr>
            <a:endParaRPr lang="en-US" sz="4000" b="1" dirty="0" smtClean="0">
              <a:latin typeface="Times New Roman" pitchFamily="18" charset="0"/>
              <a:cs typeface="Times New Roman" pitchFamily="18" charset="0"/>
            </a:endParaRPr>
          </a:p>
          <a:p>
            <a:endParaRPr lang="en-US" b="1" dirty="0"/>
          </a:p>
        </p:txBody>
      </p:sp>
    </p:spTree>
    <p:extLst>
      <p:ext uri="{BB962C8B-B14F-4D97-AF65-F5344CB8AC3E}">
        <p14:creationId xmlns:p14="http://schemas.microsoft.com/office/powerpoint/2010/main" val="3906459768"/>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4138521093"/>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075331238"/>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7086600"/>
          </a:xfrm>
        </p:spPr>
      </p:pic>
    </p:spTree>
    <p:extLst>
      <p:ext uri="{BB962C8B-B14F-4D97-AF65-F5344CB8AC3E}">
        <p14:creationId xmlns:p14="http://schemas.microsoft.com/office/powerpoint/2010/main" val="1842200478"/>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20782"/>
            <a:ext cx="9144000" cy="6837218"/>
          </a:xfrm>
        </p:spPr>
      </p:pic>
    </p:spTree>
    <p:extLst>
      <p:ext uri="{BB962C8B-B14F-4D97-AF65-F5344CB8AC3E}">
        <p14:creationId xmlns:p14="http://schemas.microsoft.com/office/powerpoint/2010/main" val="1772342912"/>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296400" cy="6858000"/>
          </a:xfrm>
        </p:spPr>
      </p:pic>
    </p:spTree>
    <p:extLst>
      <p:ext uri="{BB962C8B-B14F-4D97-AF65-F5344CB8AC3E}">
        <p14:creationId xmlns:p14="http://schemas.microsoft.com/office/powerpoint/2010/main" val="3810353775"/>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3855" y="-6928"/>
            <a:ext cx="9157855" cy="6864927"/>
          </a:xfrm>
        </p:spPr>
      </p:pic>
    </p:spTree>
    <p:extLst>
      <p:ext uri="{BB962C8B-B14F-4D97-AF65-F5344CB8AC3E}">
        <p14:creationId xmlns:p14="http://schemas.microsoft.com/office/powerpoint/2010/main" val="933016823"/>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926" y="-6927"/>
            <a:ext cx="9137073" cy="6864927"/>
          </a:xfrm>
        </p:spPr>
      </p:pic>
    </p:spTree>
    <p:extLst>
      <p:ext uri="{BB962C8B-B14F-4D97-AF65-F5344CB8AC3E}">
        <p14:creationId xmlns:p14="http://schemas.microsoft.com/office/powerpoint/2010/main" val="2759860667"/>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6927"/>
            <a:ext cx="9144000" cy="6851073"/>
          </a:xfrm>
        </p:spPr>
      </p:pic>
    </p:spTree>
    <p:extLst>
      <p:ext uri="{BB962C8B-B14F-4D97-AF65-F5344CB8AC3E}">
        <p14:creationId xmlns:p14="http://schemas.microsoft.com/office/powerpoint/2010/main" val="1712861590"/>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7010400"/>
          </a:xfrm>
        </p:spPr>
      </p:pic>
    </p:spTree>
    <p:extLst>
      <p:ext uri="{BB962C8B-B14F-4D97-AF65-F5344CB8AC3E}">
        <p14:creationId xmlns:p14="http://schemas.microsoft.com/office/powerpoint/2010/main" val="3450481622"/>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999084229"/>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404664"/>
            <a:ext cx="8568952" cy="6264696"/>
          </a:xfrm>
        </p:spPr>
        <p:txBody>
          <a:bodyPr>
            <a:normAutofit fontScale="92500" lnSpcReduction="10000"/>
          </a:bodyPr>
          <a:lstStyle/>
          <a:p>
            <a:r>
              <a:rPr lang="vi-VN" dirty="0"/>
              <a:t>- Các cơ sở giáo dục mầm non có </a:t>
            </a:r>
            <a:r>
              <a:rPr lang="vi-VN" dirty="0" smtClean="0"/>
              <a:t>bể </a:t>
            </a:r>
            <a:r>
              <a:rPr lang="vi-VN" dirty="0"/>
              <a:t>vầy phải có rào chắn, quản lý trẻ chặt chẽ khi cho trẻ hoạt động.  </a:t>
            </a:r>
          </a:p>
          <a:p>
            <a:r>
              <a:rPr lang="vi-VN" dirty="0"/>
              <a:t>- Các cơ sở giáo dục mầm non cần thực hiện nghiêm túc Quy chế nuôi dạy trẻ; duy trì nhật ký đón trả trẻ, có lịch phân công giáo viên quản lý trẻ mọi lúc, mọi nơi, đặc biệt là quản lý trẻ trong các hoạt động đón, trả trẻ, chăm sóc bán trú, hoạt động ngoài lớp học và trẻ mới đi học. Không nhận trẻ ốm, trẻ không có trong danh sách lớp vào học. Đảm bảo an toàn cho trẻ cả về thể chất và tinh thần.</a:t>
            </a:r>
          </a:p>
          <a:p>
            <a:r>
              <a:rPr lang="vi-VN" dirty="0"/>
              <a:t>- Tổ chức giấc ngủ cho trẻ cần có đủ trang thiết bị theo quy định, phù hợp theo mùa và đảm bảo vệ sinh. Không cho trẻ nằm ngủ trên chiếu trải trực tiếp trên nền nhà, đặc biệt giáo viên cần trực, theo dõi và đảm bảo an toàn cho trẻ trong giờ ngủ.</a:t>
            </a:r>
          </a:p>
          <a:p>
            <a:r>
              <a:rPr lang="vi-VN" dirty="0"/>
              <a:t>Quán triệt, bồi dưỡng chuyên môn nghiệp vụ theo vị trí việc làm, đảm bảo 100% cán bộ giáo viên nhân viên nắm vững và hoàn thành nhiệm vụ được giao.</a:t>
            </a:r>
          </a:p>
          <a:p>
            <a:r>
              <a:rPr lang="vi-VN" dirty="0"/>
              <a:t>5. Đối với cơ sở GDMN hiện thiếu nhân viên y tế, kế toán, bảo vệ: Các trường tham mưu đề xuất giải pháp khắc phục phù hợp, nhằm đảm bảo hoạt động của tổ chức bộ máy, thực hiện tốt công tác y tế học đường, an toàn chăm sóc nuôi dưỡng giáo dục trẻ.</a:t>
            </a:r>
          </a:p>
          <a:p>
            <a:endParaRPr lang="vi-VN" dirty="0"/>
          </a:p>
        </p:txBody>
      </p:sp>
    </p:spTree>
    <p:extLst>
      <p:ext uri="{BB962C8B-B14F-4D97-AF65-F5344CB8AC3E}">
        <p14:creationId xmlns:p14="http://schemas.microsoft.com/office/powerpoint/2010/main" val="3505497556"/>
      </p:ext>
    </p:extLst>
  </p:cSld>
  <p:clrMapOvr>
    <a:masterClrMapping/>
  </p:clrMapOvr>
  <p:transition>
    <p:wipe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60648"/>
            <a:ext cx="7467600" cy="6213304"/>
          </a:xfrm>
        </p:spPr>
        <p:txBody>
          <a:bodyPr/>
          <a:lstStyle/>
          <a:p>
            <a:r>
              <a:rPr lang="en-US" dirty="0" smtClean="0"/>
              <a:t>CÔNG TÁC THỐNG KÊ SỐ LIỆU</a:t>
            </a:r>
          </a:p>
          <a:p>
            <a:r>
              <a:rPr lang="en-US" dirty="0" smtClean="0"/>
              <a:t>- Thống nhất các thời điểm lấy số liệu</a:t>
            </a:r>
          </a:p>
          <a:p>
            <a:r>
              <a:rPr lang="en-US" dirty="0" smtClean="0"/>
              <a:t>+ Đầu năm: 20/9/2020</a:t>
            </a:r>
          </a:p>
          <a:p>
            <a:r>
              <a:rPr lang="en-US" dirty="0" smtClean="0"/>
              <a:t>+ Giữa năm: 20/12/2020</a:t>
            </a:r>
          </a:p>
          <a:p>
            <a:r>
              <a:rPr lang="en-US" dirty="0" smtClean="0"/>
              <a:t>+ Cuối năm: 15/5/2020</a:t>
            </a:r>
          </a:p>
          <a:p>
            <a:endParaRPr lang="vi-VN" dirty="0"/>
          </a:p>
        </p:txBody>
      </p:sp>
    </p:spTree>
    <p:extLst>
      <p:ext uri="{BB962C8B-B14F-4D97-AF65-F5344CB8AC3E}">
        <p14:creationId xmlns:p14="http://schemas.microsoft.com/office/powerpoint/2010/main" val="2563933869"/>
      </p:ext>
    </p:extLst>
  </p:cSld>
  <p:clrMapOvr>
    <a:masterClrMapping/>
  </p:clrMapOvr>
  <p:transition>
    <p:wipe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32656"/>
            <a:ext cx="7467600" cy="6141296"/>
          </a:xfrm>
        </p:spPr>
        <p:txBody>
          <a:bodyPr/>
          <a:lstStyle/>
          <a:p>
            <a:r>
              <a:rPr lang="en-US" dirty="0" smtClean="0"/>
              <a:t>QUY TRÌNH KIỂM TRA</a:t>
            </a:r>
          </a:p>
          <a:p>
            <a:r>
              <a:rPr lang="en-US" dirty="0" smtClean="0"/>
              <a:t>1/Kiểm soát quy trình chế biến, bảo quản thức ăn</a:t>
            </a:r>
          </a:p>
          <a:p>
            <a:r>
              <a:rPr lang="en-US" dirty="0" smtClean="0"/>
              <a:t>- Bước 1: Kiểm tra trước khi nhập thực phẩm: </a:t>
            </a:r>
          </a:p>
          <a:p>
            <a:r>
              <a:rPr lang="en-US" dirty="0" smtClean="0"/>
              <a:t>Thực phẩm nhập vào để chế biến cần được kiểm tra, ghi lại các thông tin để thuận lợi cho việc quản lý và đảm bảo các yêu cầu về vệ sinh an toàn thực phẩm. Các thông tin giám sát gồm:</a:t>
            </a:r>
          </a:p>
          <a:p>
            <a:r>
              <a:rPr lang="en-US" dirty="0" smtClean="0"/>
              <a:t>+ Ngày giờ nhập thực phẩm, tên thực phẩm, số lượng nhập, nguồn gốc, chất lượng, an toàn của thực phẩm (các giầy tờ tài liệu đi kèm); các xét nghiệm kiểm tra chất lượng, an toàn thực phẩm kèm theo (nếu có)</a:t>
            </a:r>
          </a:p>
          <a:p>
            <a:r>
              <a:rPr lang="en-US" dirty="0" smtClean="0"/>
              <a:t>+ Đối với các thực phẩm tươi sống: ngày, giờ nhập, nhà cung ứng nào; đối với các thực phẩm chế biến đóng gói: ngày giờ, lo sản xuất, hạn sử dụng…</a:t>
            </a:r>
            <a:endParaRPr lang="vi-VN" dirty="0"/>
          </a:p>
        </p:txBody>
      </p:sp>
    </p:spTree>
    <p:extLst>
      <p:ext uri="{BB962C8B-B14F-4D97-AF65-F5344CB8AC3E}">
        <p14:creationId xmlns:p14="http://schemas.microsoft.com/office/powerpoint/2010/main" val="241554728"/>
      </p:ext>
    </p:extLst>
  </p:cSld>
  <p:clrMapOvr>
    <a:masterClrMapping/>
  </p:clrMapOvr>
  <p:transition>
    <p:wipe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60648"/>
            <a:ext cx="7467600" cy="6213304"/>
          </a:xfrm>
        </p:spPr>
        <p:txBody>
          <a:bodyPr/>
          <a:lstStyle/>
          <a:p>
            <a:r>
              <a:rPr lang="en-US" dirty="0" smtClean="0"/>
              <a:t>- Bước 2: Kiểm tra trước khi chế biến thực phẩm</a:t>
            </a:r>
          </a:p>
          <a:p>
            <a:r>
              <a:rPr lang="en-US" dirty="0" smtClean="0"/>
              <a:t>Trước khi nấu, chế biến thực phẩm cần kiểm tra, giám sát các thông tin:</a:t>
            </a:r>
          </a:p>
          <a:p>
            <a:r>
              <a:rPr lang="en-US" dirty="0" smtClean="0"/>
              <a:t>+ Ngày giờ chế biến, tên thực phẩm, số lượng đưa vào chế biến.</a:t>
            </a:r>
          </a:p>
          <a:p>
            <a:r>
              <a:rPr lang="en-US" dirty="0" smtClean="0"/>
              <a:t>+ Nguồn gốc của thực phẩm ghi rõ: Nhà cung ứng nào, hạn sử dụng…</a:t>
            </a:r>
          </a:p>
          <a:p>
            <a:r>
              <a:rPr lang="en-US" dirty="0" smtClean="0"/>
              <a:t>+ Điều kiện bảo quản của thực phẩm trước khi đưa vào chế biến</a:t>
            </a:r>
          </a:p>
          <a:p>
            <a:r>
              <a:rPr lang="en-US" dirty="0" smtClean="0"/>
              <a:t>+ Tình trạng cảm quan, thông tin nhãn của thực phẩm trước khi đưa vào chế biến</a:t>
            </a:r>
          </a:p>
          <a:p>
            <a:endParaRPr lang="vi-VN" dirty="0"/>
          </a:p>
        </p:txBody>
      </p:sp>
    </p:spTree>
    <p:extLst>
      <p:ext uri="{BB962C8B-B14F-4D97-AF65-F5344CB8AC3E}">
        <p14:creationId xmlns:p14="http://schemas.microsoft.com/office/powerpoint/2010/main" val="877709769"/>
      </p:ext>
    </p:extLst>
  </p:cSld>
  <p:clrMapOvr>
    <a:masterClrMapping/>
  </p:clrMapOvr>
  <p:transition>
    <p:wipe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32656"/>
            <a:ext cx="8075240" cy="6141296"/>
          </a:xfrm>
        </p:spPr>
        <p:txBody>
          <a:bodyPr/>
          <a:lstStyle/>
          <a:p>
            <a:r>
              <a:rPr lang="en-US" dirty="0"/>
              <a:t>- Bước 3: Kiểm tra trước khi ăn</a:t>
            </a:r>
          </a:p>
          <a:p>
            <a:r>
              <a:rPr lang="en-US" dirty="0"/>
              <a:t>Trước khi ăn cần kiểm tra, giám sát các thông tin sau:</a:t>
            </a:r>
          </a:p>
          <a:p>
            <a:r>
              <a:rPr lang="en-US" dirty="0" smtClean="0"/>
              <a:t>+ Ngày giờ ăn, tên món ăn, số lượng món ăn</a:t>
            </a:r>
          </a:p>
          <a:p>
            <a:r>
              <a:rPr lang="en-US" dirty="0" smtClean="0"/>
              <a:t>+ Điều kiện chế biến, bảo quản món ăn</a:t>
            </a:r>
          </a:p>
          <a:p>
            <a:r>
              <a:rPr lang="en-US" dirty="0" smtClean="0"/>
              <a:t>+ Thời gian sử dụng: là thời gian được tính từ lúc chế biến xong hoặc từ khi mua về cho đến khi ăn</a:t>
            </a:r>
          </a:p>
          <a:p>
            <a:r>
              <a:rPr lang="en-US" dirty="0" smtClean="0"/>
              <a:t>+ Tình trạng cảm quan của món ăn (màu sắc, mùi, vị…)</a:t>
            </a:r>
          </a:p>
          <a:p>
            <a:r>
              <a:rPr lang="en-US" dirty="0" smtClean="0"/>
              <a:t>Lưu mẫu thức ăn: </a:t>
            </a:r>
          </a:p>
          <a:p>
            <a:pPr>
              <a:buFontTx/>
              <a:buChar char="-"/>
            </a:pPr>
            <a:r>
              <a:rPr lang="en-US" dirty="0" smtClean="0"/>
              <a:t>+ Lấy mẫu của tất cả các món ăn trong trường</a:t>
            </a:r>
          </a:p>
          <a:p>
            <a:pPr>
              <a:buFontTx/>
              <a:buChar char="-"/>
            </a:pPr>
            <a:r>
              <a:rPr lang="en-US" dirty="0" smtClean="0"/>
              <a:t>+ Lượng thức ăn cần lấy theo loại thực phẩm: Đối với thức ăn đặc: 100-150g; thức ăn lỏng: 200-250ml</a:t>
            </a:r>
          </a:p>
          <a:p>
            <a:pPr>
              <a:buFontTx/>
              <a:buChar char="-"/>
            </a:pPr>
            <a:r>
              <a:rPr lang="en-US" dirty="0" smtClean="0"/>
              <a:t>+ Thời gian lưu mẫu thức ăn ít nhất 24 giờ, có 2 bộ lưu nghiệm thức ăn thay nhau</a:t>
            </a:r>
          </a:p>
          <a:p>
            <a:pPr marL="0" indent="0">
              <a:buNone/>
            </a:pPr>
            <a:endParaRPr lang="vi-VN" dirty="0"/>
          </a:p>
        </p:txBody>
      </p:sp>
    </p:spTree>
    <p:extLst>
      <p:ext uri="{BB962C8B-B14F-4D97-AF65-F5344CB8AC3E}">
        <p14:creationId xmlns:p14="http://schemas.microsoft.com/office/powerpoint/2010/main" val="25873254"/>
      </p:ext>
    </p:extLst>
  </p:cSld>
  <p:clrMapOvr>
    <a:masterClrMapping/>
  </p:clrMapOvr>
  <p:transition>
    <p:wipe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04664"/>
            <a:ext cx="7931224" cy="6069288"/>
          </a:xfrm>
        </p:spPr>
        <p:txBody>
          <a:bodyPr/>
          <a:lstStyle/>
          <a:p>
            <a:pPr algn="ctr"/>
            <a:r>
              <a:rPr lang="en-US" b="1" dirty="0" smtClean="0"/>
              <a:t>MỘT SỐ LƯU Ý:</a:t>
            </a:r>
          </a:p>
          <a:p>
            <a:r>
              <a:rPr lang="en-US" dirty="0" smtClean="0"/>
              <a:t>1/ Cân, đo trẻ 3 lần/năm: Tháng 9, 1, 5</a:t>
            </a:r>
          </a:p>
          <a:p>
            <a:r>
              <a:rPr lang="en-US" dirty="0" smtClean="0"/>
              <a:t>2/ Khám sức khỏe cho trẻ: 2 lần/năm: Tháng 10, 4</a:t>
            </a:r>
          </a:p>
          <a:p>
            <a:r>
              <a:rPr lang="en-US" dirty="0" smtClean="0"/>
              <a:t>Sức khỏe bình thường; để trống</a:t>
            </a:r>
          </a:p>
          <a:p>
            <a:r>
              <a:rPr lang="en-US" dirty="0" smtClean="0"/>
              <a:t>Mắc bệnh: ghi rõ tên bệnh</a:t>
            </a:r>
          </a:p>
          <a:p>
            <a:r>
              <a:rPr lang="en-US" dirty="0" smtClean="0"/>
              <a:t>3/ Sổ theo dõi hàng kho của cô và của trẻ cuối tháng PHT phụ trách sẽ kiểm tra và ký, đóng dấu chốt</a:t>
            </a:r>
          </a:p>
          <a:p>
            <a:r>
              <a:rPr lang="en-US" dirty="0" smtClean="0"/>
              <a:t>4/ Thực phẩm nhập phải khớp với sổ tính khẩu phần ăn</a:t>
            </a:r>
          </a:p>
          <a:p>
            <a:r>
              <a:rPr lang="en-US" dirty="0" smtClean="0"/>
              <a:t>5/ Sổ tính khẩu phần ăn: Chia đúng %, định lượng theo quy định:</a:t>
            </a:r>
          </a:p>
          <a:p>
            <a:r>
              <a:rPr lang="en-US" dirty="0" smtClean="0"/>
              <a:t>- MG: 70-30; </a:t>
            </a:r>
          </a:p>
          <a:p>
            <a:r>
              <a:rPr lang="en-US" dirty="0" smtClean="0"/>
              <a:t>- NT: 50-50 (10-15, 35-40);</a:t>
            </a:r>
          </a:p>
        </p:txBody>
      </p:sp>
    </p:spTree>
    <p:extLst>
      <p:ext uri="{BB962C8B-B14F-4D97-AF65-F5344CB8AC3E}">
        <p14:creationId xmlns:p14="http://schemas.microsoft.com/office/powerpoint/2010/main" val="1634755036"/>
      </p:ext>
    </p:extLst>
  </p:cSld>
  <p:clrMapOvr>
    <a:masterClrMapping/>
  </p:clrMapOvr>
  <p:transition>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32656"/>
            <a:ext cx="8363272" cy="6141296"/>
          </a:xfrm>
        </p:spPr>
        <p:txBody>
          <a:bodyPr>
            <a:normAutofit lnSpcReduction="10000"/>
          </a:bodyPr>
          <a:lstStyle/>
          <a:p>
            <a:r>
              <a:rPr lang="vi-VN" b="1" dirty="0"/>
              <a:t>II. Công tác nuôi dưỡng</a:t>
            </a:r>
            <a:endParaRPr lang="vi-VN" dirty="0"/>
          </a:p>
          <a:p>
            <a:r>
              <a:rPr lang="vi-VN" dirty="0"/>
              <a:t>1. Thực hiện tốt quản lý chăm sóc nuôi dưỡng, an toàn vệ sinh thực phẩm, nguồn nước tại cơ sở GDMN theo quy định, đặc biệt trong giai đoạn dịch bệnh. Lưu ý một số điểm sau: Đeo khẩu trang khi chế biến, chia ăn; Lưu nghiệm sữa bột công thức, cần lưu nghiệm riêng sữa và nước dùng để pha sữa; Xét nghiệm nước sinh hoạt, nước uống theo quy định, các bể chứa nước cần có lưới chắn côn trùng, có nắp đậy và khóa; Danh mục thuốc và điện thoại liên hệ khi cần.</a:t>
            </a:r>
          </a:p>
          <a:p>
            <a:r>
              <a:rPr lang="vi-VN" dirty="0"/>
              <a:t>- Các cơ sở GDMN tổ chức bán trú: Tiếp tục thực hiện nghiêm túc việc ký kết hợp đồng với đơn vị cung ứng thực phẩm an toàn (Khuyến khích ký hợp đồng thực phẩm với 1 công ty để đảm báo tính pháp lý vào ATTP). </a:t>
            </a:r>
            <a:r>
              <a:rPr lang="en-US" dirty="0">
                <a:latin typeface="Times New Roman" panose="02020603050405020304" pitchFamily="18" charset="0"/>
                <a:cs typeface="Times New Roman" panose="02020603050405020304" pitchFamily="18" charset="0"/>
              </a:rPr>
              <a:t>Trong Hợp đồng của đơn vị cung ứng cần ghi rõ nguồn gốc từng loại thực phẩm, tên chủ hàng, số chứng minh thư, địa chỉ, điện thoại. </a:t>
            </a:r>
            <a:endParaRPr lang="vi-VN" dirty="0">
              <a:latin typeface="Times New Roman" panose="02020603050405020304" pitchFamily="18" charset="0"/>
              <a:cs typeface="Times New Roman" panose="02020603050405020304" pitchFamily="18" charset="0"/>
            </a:endParaRPr>
          </a:p>
          <a:p>
            <a:r>
              <a:rPr lang="en-US" dirty="0"/>
              <a:t>- </a:t>
            </a:r>
            <a:r>
              <a:rPr lang="en-US" dirty="0">
                <a:latin typeface="Times New Roman" panose="02020603050405020304" pitchFamily="18" charset="0"/>
                <a:cs typeface="Times New Roman" panose="02020603050405020304" pitchFamily="18" charset="0"/>
              </a:rPr>
              <a:t>Thường xuyên kiểm tra chất lượng, nguồn gốc, đơn giá thực phẩm.</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4434459"/>
      </p:ext>
    </p:extLst>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04664"/>
            <a:ext cx="8291264" cy="6120680"/>
          </a:xfrm>
        </p:spPr>
        <p:txBody>
          <a:bodyPr>
            <a:normAutofit/>
          </a:bodyPr>
          <a:lstStyle/>
          <a:p>
            <a:r>
              <a:rPr lang="vi-VN" dirty="0"/>
              <a:t>2. Thực đơn: Các cơ sở GDMN xây dựng thực đơn, khẩu phần ăn cho trẻ  theo quy định của Chương trình GDMN. Có các hoạt động can thiệp, điều chỉnh chế độ ăn, giảm tỷ lệ trẻ suy dinh dưỡng thể nhẹ cân, thấp còi, thừa cân, béo phì.</a:t>
            </a:r>
          </a:p>
          <a:p>
            <a:r>
              <a:rPr lang="vi-VN" dirty="0"/>
              <a:t>- Tỷ lệ dinh dưỡng tại trường mầm non duy trì mức: Nhà trẻ P: 13-20%; L:  30-40% (</a:t>
            </a:r>
            <a:r>
              <a:rPr lang="vi-VN" i="1" dirty="0"/>
              <a:t>Tỷ lệ L động vật/ L thực vật= 70% và 30%</a:t>
            </a:r>
            <a:r>
              <a:rPr lang="vi-VN" dirty="0"/>
              <a:t>); G: 47-50%. Mẫu giáo P: 13-20%; L: 25-35%; G: </a:t>
            </a:r>
            <a:r>
              <a:rPr lang="vi-VN" dirty="0" smtClean="0"/>
              <a:t>52-60%, tỷ </a:t>
            </a:r>
            <a:r>
              <a:rPr lang="vi-VN" dirty="0"/>
              <a:t>lệ Ca, B1 trong thực đơn bữa ăn của trẻ và cân đối kịp thời (Nhu cầu Ca đối với trẻ 1-3 tuổi: 350mg/ngày/trẻ; mẫu giáo 4-6 tuổi: 420mg/ ngày/trẻ; nhu cầu B1 đối với trẻ 1-3 tuổi: 0.41 mg/ngày/trẻ; mẫu giáo 4-6 tuổi: 0.52mg/ngày/trẻ);</a:t>
            </a:r>
          </a:p>
          <a:p>
            <a:r>
              <a:rPr lang="vi-VN" dirty="0"/>
              <a:t>- Đảm bảo thời gian tổ chức giờ ăn cho trẻ, đặc biệt là bữa ăn chính buổi chiều của trẻ nhà trẻ. </a:t>
            </a:r>
            <a:endParaRPr lang="vi-VN" dirty="0" smtClean="0"/>
          </a:p>
          <a:p>
            <a:r>
              <a:rPr lang="vi-VN" dirty="0" smtClean="0"/>
              <a:t>Lưu ý: Thực đơn được tính trong phần mềm; thực phẩm nhập phải khớp với thực phẩm được tính trong phần mềm</a:t>
            </a:r>
            <a:endParaRPr lang="vi-VN" dirty="0"/>
          </a:p>
          <a:p>
            <a:endParaRPr lang="vi-VN" dirty="0"/>
          </a:p>
        </p:txBody>
      </p:sp>
    </p:spTree>
    <p:extLst>
      <p:ext uri="{BB962C8B-B14F-4D97-AF65-F5344CB8AC3E}">
        <p14:creationId xmlns:p14="http://schemas.microsoft.com/office/powerpoint/2010/main" val="2885655985"/>
      </p:ext>
    </p:extLst>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745163"/>
          </a:xfrm>
        </p:spPr>
        <p:txBody>
          <a:bodyPr>
            <a:normAutofit/>
          </a:bodyPr>
          <a:lstStyle/>
          <a:p>
            <a:r>
              <a:rPr lang="vi-VN" b="1" dirty="0"/>
              <a:t>III. Thực hiện nguyên tắc quản lý nuôi dưỡng</a:t>
            </a:r>
            <a:endParaRPr lang="vi-VN" dirty="0"/>
          </a:p>
          <a:p>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Cần đảm bảo thực hiện đúng quy định về hồ sơ, quy trình, </a:t>
            </a:r>
            <a:r>
              <a:rPr lang="vi-VN" sz="2800" dirty="0">
                <a:latin typeface="Times New Roman" panose="02020603050405020304" pitchFamily="18" charset="0"/>
                <a:cs typeface="Times New Roman" panose="02020603050405020304" pitchFamily="18" charset="0"/>
              </a:rPr>
              <a:t>nguyên tắc quản lý nuôi dưỡng. Nghiêm cấm vi phạm khẩu phần ăn của trẻ dưới mọi hình thức. Thực hiện nghiêm túc thực đơn, thực phẩm, đơn giá hàng ngày (kể cả các khu, điểm lẻ). Những đơn vị có bếp ăn ở điểm lẻ cần phân công người nhận thực phẩm hàng ngày đảm bảo đúng nguyên tắc.</a:t>
            </a:r>
          </a:p>
          <a:p>
            <a:r>
              <a:rPr lang="vi-VN" sz="2800" dirty="0">
                <a:latin typeface="Times New Roman" panose="02020603050405020304" pitchFamily="18" charset="0"/>
                <a:cs typeface="Times New Roman" panose="02020603050405020304" pitchFamily="18" charset="0"/>
              </a:rPr>
              <a:t>- Các đơn vị sử dụng phần mềm quản lý nuôi dưỡng cần mở đủ theo mẫu các loại sổ sách nuôi dưỡng theo quy định, mỗi ngày in riêng 1 trang, có chữ ký các thành phần đầy đủ và cuối tháng đóng thành quyển, có đủ dấu giáp lai.</a:t>
            </a:r>
          </a:p>
          <a:p>
            <a:endParaRPr lang="en-US" dirty="0"/>
          </a:p>
        </p:txBody>
      </p:sp>
    </p:spTree>
    <p:extLst>
      <p:ext uri="{BB962C8B-B14F-4D97-AF65-F5344CB8AC3E}">
        <p14:creationId xmlns:p14="http://schemas.microsoft.com/office/powerpoint/2010/main" val="3061969959"/>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20880" cy="864095"/>
          </a:xfrm>
        </p:spPr>
        <p:txBody>
          <a:bodyPr>
            <a:normAutofit/>
          </a:bodyPr>
          <a:lstStyle/>
          <a:p>
            <a:r>
              <a:rPr lang="en-US" sz="3100" b="1" dirty="0">
                <a:solidFill>
                  <a:schemeClr val="tx1"/>
                </a:solidFill>
                <a:latin typeface="Times New Roman" pitchFamily="18" charset="0"/>
                <a:cs typeface="Times New Roman" pitchFamily="18" charset="0"/>
              </a:rPr>
              <a:t>1</a:t>
            </a:r>
            <a:r>
              <a:rPr lang="en-US" sz="3100" b="1" dirty="0" smtClean="0">
                <a:solidFill>
                  <a:schemeClr val="tx1"/>
                </a:solidFill>
                <a:latin typeface="Times New Roman" pitchFamily="18" charset="0"/>
                <a:cs typeface="Times New Roman" pitchFamily="18" charset="0"/>
              </a:rPr>
              <a:t>. NHẬP KHO</a:t>
            </a:r>
            <a:endParaRPr lang="en-US" sz="4900" b="1" dirty="0">
              <a:solidFill>
                <a:schemeClr val="tx1"/>
              </a:solidFill>
            </a:endParaRPr>
          </a:p>
        </p:txBody>
      </p:sp>
      <p:sp>
        <p:nvSpPr>
          <p:cNvPr id="3" name="Content Placeholder 2"/>
          <p:cNvSpPr>
            <a:spLocks noGrp="1"/>
          </p:cNvSpPr>
          <p:nvPr>
            <p:ph sz="quarter" idx="1"/>
          </p:nvPr>
        </p:nvSpPr>
        <p:spPr>
          <a:xfrm>
            <a:off x="457200" y="1143000"/>
            <a:ext cx="8229600" cy="4983163"/>
          </a:xfrm>
        </p:spPr>
        <p:txBody>
          <a:bodyPr>
            <a:normAutofit/>
          </a:bodyPr>
          <a:lstStyle/>
          <a:p>
            <a:pPr marL="0" indent="0">
              <a:buNone/>
            </a:pPr>
            <a:r>
              <a:rPr lang="en-US" sz="2700" dirty="0" smtClean="0">
                <a:latin typeface="Times New Roman" pitchFamily="18" charset="0"/>
                <a:cs typeface="Times New Roman" pitchFamily="18" charset="0"/>
              </a:rPr>
              <a:t>- </a:t>
            </a:r>
            <a:r>
              <a:rPr lang="en-US" sz="2700" dirty="0">
                <a:latin typeface="Times New Roman" pitchFamily="18" charset="0"/>
                <a:cs typeface="Times New Roman" pitchFamily="18" charset="0"/>
              </a:rPr>
              <a:t>Thủ kho, kế toán thống nhất và báo nhu cầu với các đơn vị cung ứng thực phẩm.</a:t>
            </a:r>
          </a:p>
          <a:p>
            <a:pPr marL="0" indent="0">
              <a:buNone/>
            </a:pP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Kế</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toán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lập</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Phiếu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nhập</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kho</a:t>
            </a:r>
            <a:r>
              <a:rPr lang="en-US" sz="2700" dirty="0">
                <a:latin typeface="Times New Roman" pitchFamily="18" charset="0"/>
                <a:cs typeface="Times New Roman" pitchFamily="18" charset="0"/>
              </a:rPr>
              <a:t>. </a:t>
            </a:r>
          </a:p>
          <a:p>
            <a:pPr marL="0" indent="0">
              <a:buNone/>
            </a:pP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Thủ</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ghi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chép</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sổ</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số</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lượng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thực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phẩm</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nhập</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theo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Phiếu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nhập</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yêu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cầu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theo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dõi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phần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nhập</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ghi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đầy</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đủ</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như</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nội</a:t>
            </a:r>
            <a:r>
              <a:rPr lang="en-US" sz="2700" dirty="0">
                <a:latin typeface="Times New Roman" pitchFamily="18" charset="0"/>
                <a:cs typeface="Times New Roman" pitchFamily="18" charset="0"/>
              </a:rPr>
              <a:t> dung </a:t>
            </a:r>
            <a:r>
              <a:rPr lang="en-US" sz="2700" dirty="0" err="1">
                <a:latin typeface="Times New Roman" pitchFamily="18" charset="0"/>
                <a:cs typeface="Times New Roman" pitchFamily="18" charset="0"/>
              </a:rPr>
              <a:t>Bước</a:t>
            </a:r>
            <a:r>
              <a:rPr lang="en-US" sz="2700" dirty="0">
                <a:latin typeface="Times New Roman" pitchFamily="18" charset="0"/>
                <a:cs typeface="Times New Roman" pitchFamily="18" charset="0"/>
              </a:rPr>
              <a:t> 1 </a:t>
            </a:r>
            <a:r>
              <a:rPr lang="en-US" sz="2700" dirty="0" err="1">
                <a:latin typeface="Times New Roman" pitchFamily="18" charset="0"/>
                <a:cs typeface="Times New Roman" pitchFamily="18" charset="0"/>
              </a:rPr>
              <a:t>trong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Sổ</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kiểm</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thực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ba</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bước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Ký</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nhận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trong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hoá</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đơn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hoặc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phiếu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xuất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của</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đơn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vị</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cung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ứng</a:t>
            </a:r>
            <a:r>
              <a:rPr lang="en-US" sz="2700" dirty="0">
                <a:latin typeface="Times New Roman" pitchFamily="18" charset="0"/>
                <a:cs typeface="Times New Roman" pitchFamily="18" charset="0"/>
              </a:rPr>
              <a:t>. </a:t>
            </a:r>
          </a:p>
          <a:p>
            <a:pPr marL="0" indent="0">
              <a:buNone/>
            </a:pP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Hoá</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đơn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hoặc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phiếu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xuất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của</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đơn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vị</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cung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ứng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sau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thủ</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sổ</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chuyển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kế</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toán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lưu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giữ</a:t>
            </a:r>
            <a:r>
              <a:rPr lang="en-US" sz="2700" dirty="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4202199206"/>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fontScale="90000"/>
          </a:bodyPr>
          <a:lstStyle/>
          <a:p>
            <a:r>
              <a:rPr lang="en-US" sz="2200" b="1" dirty="0">
                <a:solidFill>
                  <a:schemeClr val="tx1"/>
                </a:solidFill>
                <a:latin typeface="Times New Roman" pitchFamily="18" charset="0"/>
                <a:cs typeface="Times New Roman" pitchFamily="18" charset="0"/>
              </a:rPr>
              <a:t>2</a:t>
            </a:r>
            <a:r>
              <a:rPr lang="en-US" sz="2200" b="1" dirty="0" smtClean="0">
                <a:solidFill>
                  <a:schemeClr val="tx1"/>
                </a:solidFill>
                <a:latin typeface="Times New Roman" pitchFamily="18" charset="0"/>
                <a:cs typeface="Times New Roman" pitchFamily="18" charset="0"/>
              </a:rPr>
              <a:t>. THỰC </a:t>
            </a:r>
            <a:r>
              <a:rPr lang="en-US" sz="2200" b="1" dirty="0">
                <a:solidFill>
                  <a:schemeClr val="tx1"/>
                </a:solidFill>
                <a:latin typeface="Times New Roman" pitchFamily="18" charset="0"/>
                <a:cs typeface="Times New Roman" pitchFamily="18" charset="0"/>
              </a:rPr>
              <a:t>HIỆN QUY TRÌNH KIỂM THỰC BA BƯỚC VÀ LƯU MẪU, HUỶ MẪU THỨC ĂN TẠI BẾP ĂN CỦA CƠ SỞ GDMN </a:t>
            </a:r>
            <a:r>
              <a:rPr lang="en-US" sz="2200" b="1" dirty="0" smtClean="0">
                <a:solidFill>
                  <a:schemeClr val="tx1"/>
                </a:solidFill>
                <a:latin typeface="Times New Roman" pitchFamily="18" charset="0"/>
                <a:cs typeface="Times New Roman" pitchFamily="18" charset="0"/>
              </a:rPr>
              <a:t>(Hàng </a:t>
            </a:r>
            <a:r>
              <a:rPr lang="en-US" sz="2200" b="1" dirty="0">
                <a:solidFill>
                  <a:schemeClr val="tx1"/>
                </a:solidFill>
                <a:latin typeface="Times New Roman" pitchFamily="18" charset="0"/>
                <a:cs typeface="Times New Roman" pitchFamily="18" charset="0"/>
              </a:rPr>
              <a:t>ngày)</a:t>
            </a:r>
            <a:r>
              <a:rPr lang="en-US" dirty="0"/>
              <a:t/>
            </a:r>
            <a:br>
              <a:rPr lang="en-US" dirty="0"/>
            </a:b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977496327"/>
              </p:ext>
            </p:extLst>
          </p:nvPr>
        </p:nvGraphicFramePr>
        <p:xfrm>
          <a:off x="-1" y="1600200"/>
          <a:ext cx="9144001" cy="5460019"/>
        </p:xfrm>
        <a:graphic>
          <a:graphicData uri="http://schemas.openxmlformats.org/drawingml/2006/table">
            <a:tbl>
              <a:tblPr firstRow="1" firstCol="1" bandRow="1"/>
              <a:tblGrid>
                <a:gridCol w="1639787">
                  <a:extLst>
                    <a:ext uri="{9D8B030D-6E8A-4147-A177-3AD203B41FA5}">
                      <a16:colId xmlns:a16="http://schemas.microsoft.com/office/drawing/2014/main" xmlns="" val="20000"/>
                    </a:ext>
                  </a:extLst>
                </a:gridCol>
                <a:gridCol w="2674562">
                  <a:extLst>
                    <a:ext uri="{9D8B030D-6E8A-4147-A177-3AD203B41FA5}">
                      <a16:colId xmlns:a16="http://schemas.microsoft.com/office/drawing/2014/main" xmlns="" val="20001"/>
                    </a:ext>
                  </a:extLst>
                </a:gridCol>
                <a:gridCol w="2858153">
                  <a:extLst>
                    <a:ext uri="{9D8B030D-6E8A-4147-A177-3AD203B41FA5}">
                      <a16:colId xmlns:a16="http://schemas.microsoft.com/office/drawing/2014/main" xmlns="" val="20002"/>
                    </a:ext>
                  </a:extLst>
                </a:gridCol>
                <a:gridCol w="1971499">
                  <a:extLst>
                    <a:ext uri="{9D8B030D-6E8A-4147-A177-3AD203B41FA5}">
                      <a16:colId xmlns:a16="http://schemas.microsoft.com/office/drawing/2014/main" xmlns="" val="20003"/>
                    </a:ext>
                  </a:extLst>
                </a:gridCol>
              </a:tblGrid>
              <a:tr h="471389">
                <a:tc>
                  <a:txBody>
                    <a:bodyPr/>
                    <a:lstStyle/>
                    <a:p>
                      <a:pPr algn="ctr">
                        <a:lnSpc>
                          <a:spcPct val="130000"/>
                        </a:lnSpc>
                        <a:spcAft>
                          <a:spcPts val="0"/>
                        </a:spcAft>
                      </a:pPr>
                      <a:r>
                        <a:rPr lang="en-US" sz="1700" b="1" dirty="0" err="1">
                          <a:effectLst/>
                          <a:latin typeface="Times New Roman"/>
                          <a:ea typeface="Calibri"/>
                        </a:rPr>
                        <a:t>Các</a:t>
                      </a:r>
                      <a:r>
                        <a:rPr lang="en-US" sz="1700" b="1" dirty="0">
                          <a:effectLst/>
                          <a:latin typeface="Times New Roman"/>
                          <a:ea typeface="Calibri"/>
                        </a:rPr>
                        <a:t> </a:t>
                      </a:r>
                      <a:r>
                        <a:rPr lang="en-US" sz="1700" b="1" dirty="0" err="1">
                          <a:effectLst/>
                          <a:latin typeface="Times New Roman"/>
                          <a:ea typeface="Calibri"/>
                        </a:rPr>
                        <a:t>bước</a:t>
                      </a:r>
                      <a:endParaRPr lang="en-US" sz="1700" dirty="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700" b="1" dirty="0" err="1">
                          <a:effectLst/>
                          <a:latin typeface="Times New Roman"/>
                          <a:ea typeface="Calibri"/>
                        </a:rPr>
                        <a:t>Người</a:t>
                      </a:r>
                      <a:r>
                        <a:rPr lang="en-US" sz="1700" b="1" dirty="0">
                          <a:effectLst/>
                          <a:latin typeface="Times New Roman"/>
                          <a:ea typeface="Calibri"/>
                        </a:rPr>
                        <a:t> </a:t>
                      </a:r>
                      <a:r>
                        <a:rPr lang="en-US" sz="1700" b="1" dirty="0" err="1">
                          <a:effectLst/>
                          <a:latin typeface="Times New Roman"/>
                          <a:ea typeface="Calibri"/>
                        </a:rPr>
                        <a:t>thực</a:t>
                      </a:r>
                      <a:r>
                        <a:rPr lang="en-US" sz="1700" b="1" dirty="0">
                          <a:effectLst/>
                          <a:latin typeface="Times New Roman"/>
                          <a:ea typeface="Calibri"/>
                        </a:rPr>
                        <a:t> </a:t>
                      </a:r>
                      <a:r>
                        <a:rPr lang="en-US" sz="1700" b="1" dirty="0" err="1">
                          <a:effectLst/>
                          <a:latin typeface="Times New Roman"/>
                          <a:ea typeface="Calibri"/>
                        </a:rPr>
                        <a:t>hiện</a:t>
                      </a:r>
                      <a:endParaRPr lang="en-US" sz="1700" dirty="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700" b="1" dirty="0" err="1">
                          <a:effectLst/>
                          <a:latin typeface="Times New Roman"/>
                          <a:ea typeface="Calibri"/>
                        </a:rPr>
                        <a:t>Sổ</a:t>
                      </a:r>
                      <a:r>
                        <a:rPr lang="en-US" sz="1700" b="1" dirty="0">
                          <a:effectLst/>
                          <a:latin typeface="Times New Roman"/>
                          <a:ea typeface="Calibri"/>
                        </a:rPr>
                        <a:t> </a:t>
                      </a:r>
                      <a:r>
                        <a:rPr lang="en-US" sz="1700" b="1" dirty="0" err="1">
                          <a:effectLst/>
                          <a:latin typeface="Times New Roman"/>
                          <a:ea typeface="Calibri"/>
                        </a:rPr>
                        <a:t>sách</a:t>
                      </a:r>
                      <a:r>
                        <a:rPr lang="en-US" sz="1700" b="1" dirty="0">
                          <a:effectLst/>
                          <a:latin typeface="Times New Roman"/>
                          <a:ea typeface="Calibri"/>
                        </a:rPr>
                        <a:t>, </a:t>
                      </a:r>
                      <a:r>
                        <a:rPr lang="en-US" sz="1700" b="1" dirty="0" err="1">
                          <a:effectLst/>
                          <a:latin typeface="Times New Roman"/>
                          <a:ea typeface="Calibri"/>
                        </a:rPr>
                        <a:t>chứng</a:t>
                      </a:r>
                      <a:r>
                        <a:rPr lang="en-US" sz="1700" b="1" dirty="0">
                          <a:effectLst/>
                          <a:latin typeface="Times New Roman"/>
                          <a:ea typeface="Calibri"/>
                        </a:rPr>
                        <a:t> </a:t>
                      </a:r>
                      <a:r>
                        <a:rPr lang="en-US" sz="1700" b="1" dirty="0" err="1">
                          <a:effectLst/>
                          <a:latin typeface="Times New Roman"/>
                          <a:ea typeface="Calibri"/>
                        </a:rPr>
                        <a:t>từ</a:t>
                      </a:r>
                      <a:r>
                        <a:rPr lang="en-US" sz="1700" b="1" dirty="0">
                          <a:effectLst/>
                          <a:latin typeface="Times New Roman"/>
                          <a:ea typeface="Calibri"/>
                        </a:rPr>
                        <a:t>, </a:t>
                      </a:r>
                      <a:r>
                        <a:rPr lang="en-US" sz="1700" b="1" dirty="0" err="1">
                          <a:effectLst/>
                          <a:latin typeface="Times New Roman"/>
                          <a:ea typeface="Calibri"/>
                        </a:rPr>
                        <a:t>bảng</a:t>
                      </a:r>
                      <a:r>
                        <a:rPr lang="en-US" sz="1700" b="1" dirty="0">
                          <a:effectLst/>
                          <a:latin typeface="Times New Roman"/>
                          <a:ea typeface="Calibri"/>
                        </a:rPr>
                        <a:t> </a:t>
                      </a:r>
                      <a:r>
                        <a:rPr lang="en-US" sz="1700" b="1" dirty="0" err="1">
                          <a:effectLst/>
                          <a:latin typeface="Times New Roman"/>
                          <a:ea typeface="Calibri"/>
                        </a:rPr>
                        <a:t>biểu</a:t>
                      </a:r>
                      <a:r>
                        <a:rPr lang="en-US" sz="1700" b="1" dirty="0">
                          <a:effectLst/>
                          <a:latin typeface="Times New Roman"/>
                          <a:ea typeface="Calibri"/>
                        </a:rPr>
                        <a:t>…</a:t>
                      </a:r>
                      <a:endParaRPr lang="en-US" sz="1700" dirty="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700" b="1">
                          <a:effectLst/>
                          <a:latin typeface="Times New Roman"/>
                          <a:ea typeface="Calibri"/>
                        </a:rPr>
                        <a:t>Thời gian</a:t>
                      </a:r>
                      <a:endParaRPr lang="en-US" sz="170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786411">
                <a:tc>
                  <a:txBody>
                    <a:bodyPr/>
                    <a:lstStyle/>
                    <a:p>
                      <a:pPr>
                        <a:lnSpc>
                          <a:spcPct val="120000"/>
                        </a:lnSpc>
                        <a:spcAft>
                          <a:spcPts val="0"/>
                        </a:spcAft>
                      </a:pPr>
                      <a:r>
                        <a:rPr lang="en-US" sz="1700" b="1" u="sng" dirty="0" err="1">
                          <a:effectLst/>
                          <a:latin typeface="Times New Roman"/>
                          <a:ea typeface="Calibri"/>
                        </a:rPr>
                        <a:t>Bước</a:t>
                      </a:r>
                      <a:r>
                        <a:rPr lang="en-US" sz="1700" b="1" u="sng" dirty="0">
                          <a:effectLst/>
                          <a:latin typeface="Times New Roman"/>
                          <a:ea typeface="Calibri"/>
                        </a:rPr>
                        <a:t> 1</a:t>
                      </a:r>
                      <a:r>
                        <a:rPr lang="en-US" sz="1700" dirty="0">
                          <a:effectLst/>
                          <a:latin typeface="Times New Roman"/>
                          <a:ea typeface="Calibri"/>
                        </a:rPr>
                        <a:t>: </a:t>
                      </a:r>
                    </a:p>
                    <a:p>
                      <a:pPr>
                        <a:lnSpc>
                          <a:spcPct val="120000"/>
                        </a:lnSpc>
                        <a:spcAft>
                          <a:spcPts val="0"/>
                        </a:spcAft>
                      </a:pPr>
                      <a:r>
                        <a:rPr lang="en-US" sz="1700" dirty="0" err="1">
                          <a:effectLst/>
                          <a:latin typeface="Times New Roman"/>
                          <a:ea typeface="Calibri"/>
                        </a:rPr>
                        <a:t>Giao</a:t>
                      </a:r>
                      <a:r>
                        <a:rPr lang="en-US" sz="1700" dirty="0">
                          <a:effectLst/>
                          <a:latin typeface="Times New Roman"/>
                          <a:ea typeface="Calibri"/>
                        </a:rPr>
                        <a:t> </a:t>
                      </a:r>
                      <a:r>
                        <a:rPr lang="en-US" sz="1700" dirty="0" err="1">
                          <a:effectLst/>
                          <a:latin typeface="Times New Roman"/>
                          <a:ea typeface="Calibri"/>
                        </a:rPr>
                        <a:t>nhận</a:t>
                      </a:r>
                      <a:r>
                        <a:rPr lang="en-US" sz="1700" dirty="0">
                          <a:effectLst/>
                          <a:latin typeface="Times New Roman"/>
                          <a:ea typeface="Calibri"/>
                        </a:rPr>
                        <a:t> </a:t>
                      </a:r>
                      <a:r>
                        <a:rPr lang="en-US" sz="1700" dirty="0" err="1">
                          <a:effectLst/>
                          <a:latin typeface="Times New Roman"/>
                          <a:ea typeface="Calibri"/>
                        </a:rPr>
                        <a:t>thực</a:t>
                      </a:r>
                      <a:r>
                        <a:rPr lang="en-US" sz="1700" dirty="0">
                          <a:effectLst/>
                          <a:latin typeface="Times New Roman"/>
                          <a:ea typeface="Calibri"/>
                        </a:rPr>
                        <a:t> </a:t>
                      </a:r>
                      <a:r>
                        <a:rPr lang="en-US" sz="1700" dirty="0" err="1">
                          <a:effectLst/>
                          <a:latin typeface="Times New Roman"/>
                          <a:ea typeface="Calibri"/>
                        </a:rPr>
                        <a:t>phẩm</a:t>
                      </a:r>
                      <a:r>
                        <a:rPr lang="en-US" sz="1700" dirty="0">
                          <a:effectLst/>
                          <a:latin typeface="Times New Roman"/>
                          <a:ea typeface="Calibri"/>
                        </a:rPr>
                        <a:t> </a:t>
                      </a:r>
                      <a:r>
                        <a:rPr lang="en-US" sz="1700" b="1" i="1" dirty="0">
                          <a:effectLst/>
                          <a:latin typeface="Times New Roman"/>
                          <a:ea typeface="Calibri"/>
                        </a:rPr>
                        <a:t>(</a:t>
                      </a:r>
                      <a:r>
                        <a:rPr lang="en-US" sz="1700" b="1" i="1" dirty="0" err="1">
                          <a:effectLst/>
                          <a:latin typeface="Times New Roman"/>
                          <a:ea typeface="Calibri"/>
                        </a:rPr>
                        <a:t>Kiểm</a:t>
                      </a:r>
                      <a:r>
                        <a:rPr lang="en-US" sz="1700" b="1" i="1" dirty="0">
                          <a:effectLst/>
                          <a:latin typeface="Times New Roman"/>
                          <a:ea typeface="Calibri"/>
                        </a:rPr>
                        <a:t> </a:t>
                      </a:r>
                      <a:r>
                        <a:rPr lang="en-US" sz="1700" b="1" i="1" dirty="0" err="1">
                          <a:effectLst/>
                          <a:latin typeface="Times New Roman"/>
                          <a:ea typeface="Calibri"/>
                        </a:rPr>
                        <a:t>tra</a:t>
                      </a:r>
                      <a:r>
                        <a:rPr lang="en-US" sz="1700" b="1" i="1" dirty="0">
                          <a:effectLst/>
                          <a:latin typeface="Times New Roman"/>
                          <a:ea typeface="Calibri"/>
                        </a:rPr>
                        <a:t> </a:t>
                      </a:r>
                      <a:r>
                        <a:rPr lang="en-US" sz="1700" b="1" i="1" dirty="0" err="1">
                          <a:effectLst/>
                          <a:latin typeface="Times New Roman"/>
                          <a:ea typeface="Calibri"/>
                        </a:rPr>
                        <a:t>trước</a:t>
                      </a:r>
                      <a:r>
                        <a:rPr lang="en-US" sz="1700" b="1" i="1" dirty="0">
                          <a:effectLst/>
                          <a:latin typeface="Times New Roman"/>
                          <a:ea typeface="Calibri"/>
                        </a:rPr>
                        <a:t> </a:t>
                      </a:r>
                      <a:r>
                        <a:rPr lang="en-US" sz="1700" b="1" i="1" dirty="0" err="1">
                          <a:effectLst/>
                          <a:latin typeface="Times New Roman"/>
                          <a:ea typeface="Calibri"/>
                        </a:rPr>
                        <a:t>khi</a:t>
                      </a:r>
                      <a:r>
                        <a:rPr lang="en-US" sz="1700" b="1" i="1" dirty="0">
                          <a:effectLst/>
                          <a:latin typeface="Times New Roman"/>
                          <a:ea typeface="Calibri"/>
                        </a:rPr>
                        <a:t> </a:t>
                      </a:r>
                      <a:r>
                        <a:rPr lang="en-US" sz="1700" b="1" i="1" dirty="0" err="1">
                          <a:effectLst/>
                          <a:latin typeface="Times New Roman"/>
                          <a:ea typeface="Calibri"/>
                        </a:rPr>
                        <a:t>chế</a:t>
                      </a:r>
                      <a:r>
                        <a:rPr lang="en-US" sz="1700" b="1" i="1" dirty="0">
                          <a:effectLst/>
                          <a:latin typeface="Times New Roman"/>
                          <a:ea typeface="Calibri"/>
                        </a:rPr>
                        <a:t> </a:t>
                      </a:r>
                      <a:r>
                        <a:rPr lang="en-US" sz="1700" b="1" i="1" dirty="0" err="1">
                          <a:effectLst/>
                          <a:latin typeface="Times New Roman"/>
                          <a:ea typeface="Calibri"/>
                        </a:rPr>
                        <a:t>biến</a:t>
                      </a:r>
                      <a:r>
                        <a:rPr lang="en-US" sz="1700" b="1" i="1" dirty="0">
                          <a:effectLst/>
                          <a:latin typeface="Times New Roman"/>
                          <a:ea typeface="Calibri"/>
                        </a:rPr>
                        <a:t> </a:t>
                      </a:r>
                      <a:r>
                        <a:rPr lang="en-US" sz="1700" b="1" i="1" dirty="0" err="1">
                          <a:effectLst/>
                          <a:latin typeface="Times New Roman"/>
                          <a:ea typeface="Calibri"/>
                        </a:rPr>
                        <a:t>thức</a:t>
                      </a:r>
                      <a:r>
                        <a:rPr lang="en-US" sz="1700" b="1" i="1" dirty="0">
                          <a:effectLst/>
                          <a:latin typeface="Times New Roman"/>
                          <a:ea typeface="Calibri"/>
                        </a:rPr>
                        <a:t> </a:t>
                      </a:r>
                      <a:r>
                        <a:rPr lang="en-US" sz="1700" b="1" i="1" dirty="0" err="1">
                          <a:effectLst/>
                          <a:latin typeface="Times New Roman"/>
                          <a:ea typeface="Calibri"/>
                        </a:rPr>
                        <a:t>ăn</a:t>
                      </a:r>
                      <a:r>
                        <a:rPr lang="en-US" sz="1700" b="1" i="1" dirty="0">
                          <a:effectLst/>
                          <a:latin typeface="Times New Roman"/>
                          <a:ea typeface="Calibri"/>
                        </a:rPr>
                        <a:t>)</a:t>
                      </a:r>
                      <a:endParaRPr lang="en-US" sz="1700" dirty="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US" sz="1700" dirty="0">
                          <a:effectLst/>
                          <a:latin typeface="Times New Roman"/>
                          <a:ea typeface="Calibri"/>
                        </a:rPr>
                        <a:t>- </a:t>
                      </a:r>
                      <a:r>
                        <a:rPr lang="en-US" sz="1700" dirty="0" err="1">
                          <a:effectLst/>
                          <a:latin typeface="Times New Roman"/>
                          <a:ea typeface="Calibri"/>
                        </a:rPr>
                        <a:t>Kế</a:t>
                      </a:r>
                      <a:r>
                        <a:rPr lang="en-US" sz="1700" dirty="0">
                          <a:effectLst/>
                          <a:latin typeface="Times New Roman"/>
                          <a:ea typeface="Calibri"/>
                        </a:rPr>
                        <a:t> </a:t>
                      </a:r>
                      <a:r>
                        <a:rPr lang="en-US" sz="1700" dirty="0" err="1">
                          <a:effectLst/>
                          <a:latin typeface="Times New Roman"/>
                          <a:ea typeface="Calibri"/>
                        </a:rPr>
                        <a:t>toán</a:t>
                      </a:r>
                      <a:r>
                        <a:rPr lang="en-US" sz="1700" dirty="0">
                          <a:effectLst/>
                          <a:latin typeface="Times New Roman"/>
                          <a:ea typeface="Calibri"/>
                        </a:rPr>
                        <a:t> : </a:t>
                      </a:r>
                      <a:r>
                        <a:rPr lang="en-US" sz="1700" dirty="0" err="1">
                          <a:effectLst/>
                          <a:latin typeface="Times New Roman"/>
                          <a:ea typeface="Calibri"/>
                        </a:rPr>
                        <a:t>viết</a:t>
                      </a:r>
                      <a:r>
                        <a:rPr lang="en-US" sz="1700" dirty="0">
                          <a:effectLst/>
                          <a:latin typeface="Times New Roman"/>
                          <a:ea typeface="Calibri"/>
                        </a:rPr>
                        <a:t> </a:t>
                      </a:r>
                      <a:r>
                        <a:rPr lang="en-US" sz="1700" dirty="0" err="1">
                          <a:effectLst/>
                          <a:latin typeface="Times New Roman"/>
                          <a:ea typeface="Calibri"/>
                        </a:rPr>
                        <a:t>phiếu</a:t>
                      </a:r>
                      <a:r>
                        <a:rPr lang="en-US" sz="1700" dirty="0">
                          <a:effectLst/>
                          <a:latin typeface="Times New Roman"/>
                          <a:ea typeface="Calibri"/>
                        </a:rPr>
                        <a:t> </a:t>
                      </a:r>
                      <a:r>
                        <a:rPr lang="en-US" sz="1700" dirty="0" err="1">
                          <a:effectLst/>
                          <a:latin typeface="Times New Roman"/>
                          <a:ea typeface="Calibri"/>
                        </a:rPr>
                        <a:t>xuất</a:t>
                      </a:r>
                      <a:r>
                        <a:rPr lang="en-US" sz="1700" dirty="0">
                          <a:effectLst/>
                          <a:latin typeface="Times New Roman"/>
                          <a:ea typeface="Calibri"/>
                        </a:rPr>
                        <a:t> </a:t>
                      </a:r>
                      <a:r>
                        <a:rPr lang="en-US" sz="1700" dirty="0" err="1">
                          <a:effectLst/>
                          <a:latin typeface="Times New Roman"/>
                          <a:ea typeface="Calibri"/>
                        </a:rPr>
                        <a:t>kho</a:t>
                      </a:r>
                      <a:r>
                        <a:rPr lang="en-US" sz="1700" dirty="0">
                          <a:effectLst/>
                          <a:latin typeface="Times New Roman"/>
                          <a:ea typeface="Calibri"/>
                        </a:rPr>
                        <a:t>; </a:t>
                      </a:r>
                      <a:r>
                        <a:rPr lang="en-US" sz="1700" dirty="0" err="1">
                          <a:effectLst/>
                          <a:latin typeface="Times New Roman"/>
                          <a:ea typeface="Calibri"/>
                        </a:rPr>
                        <a:t>lên</a:t>
                      </a:r>
                      <a:r>
                        <a:rPr lang="en-US" sz="1700" dirty="0">
                          <a:effectLst/>
                          <a:latin typeface="Times New Roman"/>
                          <a:ea typeface="Calibri"/>
                        </a:rPr>
                        <a:t> </a:t>
                      </a:r>
                      <a:r>
                        <a:rPr lang="en-US" sz="1700" dirty="0" err="1">
                          <a:effectLst/>
                          <a:latin typeface="Times New Roman"/>
                          <a:ea typeface="Calibri"/>
                        </a:rPr>
                        <a:t>số</a:t>
                      </a:r>
                      <a:r>
                        <a:rPr lang="en-US" sz="1700" dirty="0">
                          <a:effectLst/>
                          <a:latin typeface="Times New Roman"/>
                          <a:ea typeface="Calibri"/>
                        </a:rPr>
                        <a:t> </a:t>
                      </a:r>
                      <a:r>
                        <a:rPr lang="en-US" sz="1700" dirty="0" err="1">
                          <a:effectLst/>
                          <a:latin typeface="Times New Roman"/>
                          <a:ea typeface="Calibri"/>
                        </a:rPr>
                        <a:t>lượng</a:t>
                      </a:r>
                      <a:r>
                        <a:rPr lang="en-US" sz="1700" dirty="0">
                          <a:effectLst/>
                          <a:latin typeface="Times New Roman"/>
                          <a:ea typeface="Calibri"/>
                        </a:rPr>
                        <a:t> TP chia </a:t>
                      </a:r>
                      <a:r>
                        <a:rPr lang="en-US" sz="1700" dirty="0" err="1">
                          <a:effectLst/>
                          <a:latin typeface="Times New Roman"/>
                          <a:ea typeface="Calibri"/>
                        </a:rPr>
                        <a:t>đi</a:t>
                      </a:r>
                      <a:r>
                        <a:rPr lang="en-US" sz="1700" dirty="0">
                          <a:effectLst/>
                          <a:latin typeface="Times New Roman"/>
                          <a:ea typeface="Calibri"/>
                        </a:rPr>
                        <a:t> </a:t>
                      </a:r>
                      <a:r>
                        <a:rPr lang="en-US" sz="1700" dirty="0" err="1">
                          <a:effectLst/>
                          <a:latin typeface="Times New Roman"/>
                          <a:ea typeface="Calibri"/>
                        </a:rPr>
                        <a:t>các</a:t>
                      </a:r>
                      <a:r>
                        <a:rPr lang="en-US" sz="1700" dirty="0">
                          <a:effectLst/>
                          <a:latin typeface="Times New Roman"/>
                          <a:ea typeface="Calibri"/>
                        </a:rPr>
                        <a:t> </a:t>
                      </a:r>
                      <a:r>
                        <a:rPr lang="en-US" sz="1700" dirty="0" err="1">
                          <a:effectLst/>
                          <a:latin typeface="Times New Roman"/>
                          <a:ea typeface="Calibri"/>
                        </a:rPr>
                        <a:t>điểm</a:t>
                      </a:r>
                      <a:r>
                        <a:rPr lang="en-US" sz="1700" dirty="0">
                          <a:effectLst/>
                          <a:latin typeface="Times New Roman"/>
                          <a:ea typeface="Calibri"/>
                        </a:rPr>
                        <a:t> </a:t>
                      </a:r>
                      <a:r>
                        <a:rPr lang="en-US" sz="1700" dirty="0" err="1">
                          <a:effectLst/>
                          <a:latin typeface="Times New Roman"/>
                          <a:ea typeface="Calibri"/>
                        </a:rPr>
                        <a:t>lẻ</a:t>
                      </a:r>
                      <a:r>
                        <a:rPr lang="en-US" sz="1700" dirty="0">
                          <a:effectLst/>
                          <a:latin typeface="Times New Roman"/>
                          <a:ea typeface="Calibri"/>
                        </a:rPr>
                        <a:t> (</a:t>
                      </a:r>
                      <a:r>
                        <a:rPr lang="en-US" sz="1700" dirty="0" err="1">
                          <a:effectLst/>
                          <a:latin typeface="Times New Roman"/>
                          <a:ea typeface="Calibri"/>
                        </a:rPr>
                        <a:t>nếu</a:t>
                      </a:r>
                      <a:r>
                        <a:rPr lang="en-US" sz="1700" dirty="0">
                          <a:effectLst/>
                          <a:latin typeface="Times New Roman"/>
                          <a:ea typeface="Calibri"/>
                        </a:rPr>
                        <a:t> </a:t>
                      </a:r>
                      <a:r>
                        <a:rPr lang="en-US" sz="1700" dirty="0" err="1">
                          <a:effectLst/>
                          <a:latin typeface="Times New Roman"/>
                          <a:ea typeface="Calibri"/>
                        </a:rPr>
                        <a:t>có</a:t>
                      </a:r>
                      <a:r>
                        <a:rPr lang="en-US" sz="1700" dirty="0">
                          <a:effectLst/>
                          <a:latin typeface="Times New Roman"/>
                          <a:ea typeface="Calibri"/>
                        </a:rPr>
                        <a:t>)</a:t>
                      </a:r>
                    </a:p>
                    <a:p>
                      <a:pPr>
                        <a:lnSpc>
                          <a:spcPct val="120000"/>
                        </a:lnSpc>
                        <a:spcAft>
                          <a:spcPts val="0"/>
                        </a:spcAft>
                      </a:pPr>
                      <a:r>
                        <a:rPr lang="en-US" sz="1700" dirty="0">
                          <a:effectLst/>
                          <a:latin typeface="Times New Roman"/>
                          <a:ea typeface="Calibri"/>
                        </a:rPr>
                        <a:t>- </a:t>
                      </a:r>
                      <a:r>
                        <a:rPr lang="en-US" sz="1700" dirty="0" err="1">
                          <a:effectLst/>
                          <a:latin typeface="Times New Roman"/>
                          <a:ea typeface="Calibri"/>
                        </a:rPr>
                        <a:t>Thủ</a:t>
                      </a:r>
                      <a:r>
                        <a:rPr lang="en-US" sz="1700" dirty="0">
                          <a:effectLst/>
                          <a:latin typeface="Times New Roman"/>
                          <a:ea typeface="Calibri"/>
                        </a:rPr>
                        <a:t> </a:t>
                      </a:r>
                      <a:r>
                        <a:rPr lang="en-US" sz="1700" dirty="0" err="1">
                          <a:effectLst/>
                          <a:latin typeface="Times New Roman"/>
                          <a:ea typeface="Calibri"/>
                        </a:rPr>
                        <a:t>kho</a:t>
                      </a:r>
                      <a:r>
                        <a:rPr lang="en-US" sz="1700" dirty="0">
                          <a:effectLst/>
                          <a:latin typeface="Times New Roman"/>
                          <a:ea typeface="Calibri"/>
                        </a:rPr>
                        <a:t>: </a:t>
                      </a:r>
                      <a:r>
                        <a:rPr lang="en-US" sz="1700" dirty="0" err="1">
                          <a:effectLst/>
                          <a:latin typeface="Times New Roman"/>
                          <a:ea typeface="Calibri"/>
                        </a:rPr>
                        <a:t>Xuất</a:t>
                      </a:r>
                      <a:r>
                        <a:rPr lang="en-US" sz="1700" dirty="0">
                          <a:effectLst/>
                          <a:latin typeface="Times New Roman"/>
                          <a:ea typeface="Calibri"/>
                        </a:rPr>
                        <a:t> </a:t>
                      </a:r>
                      <a:r>
                        <a:rPr lang="en-US" sz="1700" dirty="0" err="1">
                          <a:effectLst/>
                          <a:latin typeface="Times New Roman"/>
                          <a:ea typeface="Calibri"/>
                        </a:rPr>
                        <a:t>thực</a:t>
                      </a:r>
                      <a:r>
                        <a:rPr lang="en-US" sz="1700" dirty="0">
                          <a:effectLst/>
                          <a:latin typeface="Times New Roman"/>
                          <a:ea typeface="Calibri"/>
                        </a:rPr>
                        <a:t> </a:t>
                      </a:r>
                      <a:r>
                        <a:rPr lang="en-US" sz="1700" dirty="0" err="1">
                          <a:effectLst/>
                          <a:latin typeface="Times New Roman"/>
                          <a:ea typeface="Calibri"/>
                        </a:rPr>
                        <a:t>phẩm</a:t>
                      </a:r>
                      <a:endParaRPr lang="en-US" sz="1700" dirty="0">
                        <a:effectLst/>
                        <a:latin typeface="Times New Roman"/>
                        <a:ea typeface="Calibri"/>
                      </a:endParaRPr>
                    </a:p>
                    <a:p>
                      <a:pPr>
                        <a:lnSpc>
                          <a:spcPct val="120000"/>
                        </a:lnSpc>
                        <a:spcAft>
                          <a:spcPts val="0"/>
                        </a:spcAft>
                      </a:pPr>
                      <a:r>
                        <a:rPr lang="en-US" sz="1700" dirty="0">
                          <a:effectLst/>
                          <a:latin typeface="Times New Roman"/>
                          <a:ea typeface="Calibri"/>
                        </a:rPr>
                        <a:t>- </a:t>
                      </a:r>
                      <a:r>
                        <a:rPr lang="en-US" sz="1700" dirty="0" err="1">
                          <a:effectLst/>
                          <a:latin typeface="Times New Roman"/>
                          <a:ea typeface="Calibri"/>
                        </a:rPr>
                        <a:t>Người</a:t>
                      </a:r>
                      <a:r>
                        <a:rPr lang="en-US" sz="1700" dirty="0">
                          <a:effectLst/>
                          <a:latin typeface="Times New Roman"/>
                          <a:ea typeface="Calibri"/>
                        </a:rPr>
                        <a:t> </a:t>
                      </a:r>
                      <a:r>
                        <a:rPr lang="en-US" sz="1700" dirty="0" err="1">
                          <a:effectLst/>
                          <a:latin typeface="Times New Roman"/>
                          <a:ea typeface="Calibri"/>
                        </a:rPr>
                        <a:t>trực</a:t>
                      </a:r>
                      <a:r>
                        <a:rPr lang="en-US" sz="1700" dirty="0">
                          <a:effectLst/>
                          <a:latin typeface="Times New Roman"/>
                          <a:ea typeface="Calibri"/>
                        </a:rPr>
                        <a:t> </a:t>
                      </a:r>
                      <a:r>
                        <a:rPr lang="en-US" sz="1700" dirty="0" err="1">
                          <a:effectLst/>
                          <a:latin typeface="Times New Roman"/>
                          <a:ea typeface="Calibri"/>
                        </a:rPr>
                        <a:t>tiếp</a:t>
                      </a:r>
                      <a:r>
                        <a:rPr lang="en-US" sz="1700" dirty="0">
                          <a:effectLst/>
                          <a:latin typeface="Times New Roman"/>
                          <a:ea typeface="Calibri"/>
                        </a:rPr>
                        <a:t> </a:t>
                      </a:r>
                      <a:r>
                        <a:rPr lang="en-US" sz="1700" dirty="0" err="1">
                          <a:effectLst/>
                          <a:latin typeface="Times New Roman"/>
                          <a:ea typeface="Calibri"/>
                        </a:rPr>
                        <a:t>nấu</a:t>
                      </a:r>
                      <a:r>
                        <a:rPr lang="en-US" sz="1700" dirty="0">
                          <a:effectLst/>
                          <a:latin typeface="Times New Roman"/>
                          <a:ea typeface="Calibri"/>
                        </a:rPr>
                        <a:t> </a:t>
                      </a:r>
                      <a:r>
                        <a:rPr lang="en-US" sz="1700" dirty="0" err="1">
                          <a:effectLst/>
                          <a:latin typeface="Times New Roman"/>
                          <a:ea typeface="Calibri"/>
                        </a:rPr>
                        <a:t>ăn</a:t>
                      </a:r>
                      <a:r>
                        <a:rPr lang="en-US" sz="1700" dirty="0">
                          <a:effectLst/>
                          <a:latin typeface="Times New Roman"/>
                          <a:ea typeface="Calibri"/>
                        </a:rPr>
                        <a:t>: </a:t>
                      </a:r>
                      <a:r>
                        <a:rPr lang="en-US" sz="1700" i="1" dirty="0">
                          <a:effectLst/>
                          <a:latin typeface="Times New Roman"/>
                          <a:ea typeface="Calibri"/>
                        </a:rPr>
                        <a:t>(</a:t>
                      </a:r>
                      <a:r>
                        <a:rPr lang="en-US" sz="1700" i="1" dirty="0" err="1">
                          <a:effectLst/>
                          <a:latin typeface="Times New Roman"/>
                          <a:ea typeface="Calibri"/>
                        </a:rPr>
                        <a:t>Ghi</a:t>
                      </a:r>
                      <a:r>
                        <a:rPr lang="en-US" sz="1700" i="1" dirty="0">
                          <a:effectLst/>
                          <a:latin typeface="Times New Roman"/>
                          <a:ea typeface="Calibri"/>
                        </a:rPr>
                        <a:t> </a:t>
                      </a:r>
                      <a:r>
                        <a:rPr lang="en-US" sz="1700" i="1" dirty="0" err="1">
                          <a:effectLst/>
                          <a:latin typeface="Times New Roman"/>
                          <a:ea typeface="Calibri"/>
                        </a:rPr>
                        <a:t>bước</a:t>
                      </a:r>
                      <a:r>
                        <a:rPr lang="en-US" sz="1700" i="1" dirty="0">
                          <a:effectLst/>
                          <a:latin typeface="Times New Roman"/>
                          <a:ea typeface="Calibri"/>
                        </a:rPr>
                        <a:t> 1- </a:t>
                      </a:r>
                      <a:r>
                        <a:rPr lang="en-US" sz="1700" i="1" dirty="0" err="1">
                          <a:effectLst/>
                          <a:latin typeface="Times New Roman"/>
                          <a:ea typeface="Calibri"/>
                        </a:rPr>
                        <a:t>sổ</a:t>
                      </a:r>
                      <a:r>
                        <a:rPr lang="en-US" sz="1700" i="1" dirty="0">
                          <a:effectLst/>
                          <a:latin typeface="Times New Roman"/>
                          <a:ea typeface="Calibri"/>
                        </a:rPr>
                        <a:t> </a:t>
                      </a:r>
                      <a:r>
                        <a:rPr lang="en-US" sz="1700" i="1" dirty="0" err="1">
                          <a:effectLst/>
                          <a:latin typeface="Times New Roman"/>
                          <a:ea typeface="Calibri"/>
                        </a:rPr>
                        <a:t>kiểm</a:t>
                      </a:r>
                      <a:r>
                        <a:rPr lang="en-US" sz="1700" i="1" dirty="0">
                          <a:effectLst/>
                          <a:latin typeface="Times New Roman"/>
                          <a:ea typeface="Calibri"/>
                        </a:rPr>
                        <a:t> </a:t>
                      </a:r>
                      <a:r>
                        <a:rPr lang="en-US" sz="1700" i="1" dirty="0" err="1">
                          <a:effectLst/>
                          <a:latin typeface="Times New Roman"/>
                          <a:ea typeface="Calibri"/>
                        </a:rPr>
                        <a:t>thực</a:t>
                      </a:r>
                      <a:r>
                        <a:rPr lang="en-US" sz="1700" i="1" dirty="0">
                          <a:effectLst/>
                          <a:latin typeface="Times New Roman"/>
                          <a:ea typeface="Calibri"/>
                        </a:rPr>
                        <a:t> 3 </a:t>
                      </a:r>
                      <a:r>
                        <a:rPr lang="en-US" sz="1700" i="1" dirty="0" err="1">
                          <a:effectLst/>
                          <a:latin typeface="Times New Roman"/>
                          <a:ea typeface="Calibri"/>
                        </a:rPr>
                        <a:t>bước</a:t>
                      </a:r>
                      <a:r>
                        <a:rPr lang="en-US" sz="1700" i="1" dirty="0">
                          <a:effectLst/>
                          <a:latin typeface="Times New Roman"/>
                          <a:ea typeface="Calibri"/>
                        </a:rPr>
                        <a:t> </a:t>
                      </a:r>
                      <a:r>
                        <a:rPr lang="en-US" sz="1700" i="1" dirty="0" err="1">
                          <a:effectLst/>
                          <a:latin typeface="Times New Roman"/>
                          <a:ea typeface="Calibri"/>
                        </a:rPr>
                        <a:t>và</a:t>
                      </a:r>
                      <a:r>
                        <a:rPr lang="en-US" sz="1700" i="1" dirty="0">
                          <a:effectLst/>
                          <a:latin typeface="Times New Roman"/>
                          <a:ea typeface="Calibri"/>
                        </a:rPr>
                        <a:t> </a:t>
                      </a:r>
                      <a:r>
                        <a:rPr lang="en-US" sz="1700" i="1" dirty="0" err="1">
                          <a:effectLst/>
                          <a:latin typeface="Times New Roman"/>
                          <a:ea typeface="Calibri"/>
                        </a:rPr>
                        <a:t>ký</a:t>
                      </a:r>
                      <a:r>
                        <a:rPr lang="en-US" sz="1700" i="1" dirty="0">
                          <a:effectLst/>
                          <a:latin typeface="Times New Roman"/>
                          <a:ea typeface="Calibri"/>
                        </a:rPr>
                        <a:t> </a:t>
                      </a:r>
                      <a:r>
                        <a:rPr lang="en-US" sz="1700" i="1" dirty="0" err="1">
                          <a:effectLst/>
                          <a:latin typeface="Times New Roman"/>
                          <a:ea typeface="Calibri"/>
                        </a:rPr>
                        <a:t>nhận</a:t>
                      </a:r>
                      <a:r>
                        <a:rPr lang="en-US" sz="1700" i="1" dirty="0">
                          <a:effectLst/>
                          <a:latin typeface="Times New Roman"/>
                          <a:ea typeface="Calibri"/>
                        </a:rPr>
                        <a:t> </a:t>
                      </a:r>
                      <a:r>
                        <a:rPr lang="en-US" sz="1700" i="1" dirty="0" err="1">
                          <a:effectLst/>
                          <a:latin typeface="Times New Roman"/>
                          <a:ea typeface="Calibri"/>
                        </a:rPr>
                        <a:t>hóa</a:t>
                      </a:r>
                      <a:r>
                        <a:rPr lang="en-US" sz="1700" i="1" dirty="0">
                          <a:effectLst/>
                          <a:latin typeface="Times New Roman"/>
                          <a:ea typeface="Calibri"/>
                        </a:rPr>
                        <a:t> </a:t>
                      </a:r>
                      <a:r>
                        <a:rPr lang="en-US" sz="1700" i="1" dirty="0" err="1">
                          <a:effectLst/>
                          <a:latin typeface="Times New Roman"/>
                          <a:ea typeface="Calibri"/>
                        </a:rPr>
                        <a:t>đơn</a:t>
                      </a:r>
                      <a:r>
                        <a:rPr lang="en-US" sz="1700" i="1" dirty="0">
                          <a:effectLst/>
                          <a:latin typeface="Times New Roman"/>
                          <a:ea typeface="Calibri"/>
                        </a:rPr>
                        <a:t> </a:t>
                      </a:r>
                      <a:r>
                        <a:rPr lang="en-US" sz="1700" i="1" dirty="0" err="1">
                          <a:effectLst/>
                          <a:latin typeface="Times New Roman"/>
                          <a:ea typeface="Calibri"/>
                        </a:rPr>
                        <a:t>giao</a:t>
                      </a:r>
                      <a:r>
                        <a:rPr lang="en-US" sz="1700" i="1" dirty="0">
                          <a:effectLst/>
                          <a:latin typeface="Times New Roman"/>
                          <a:ea typeface="Calibri"/>
                        </a:rPr>
                        <a:t> </a:t>
                      </a:r>
                      <a:r>
                        <a:rPr lang="en-US" sz="1700" i="1" dirty="0" err="1">
                          <a:effectLst/>
                          <a:latin typeface="Times New Roman"/>
                          <a:ea typeface="Calibri"/>
                        </a:rPr>
                        <a:t>hàng</a:t>
                      </a:r>
                      <a:r>
                        <a:rPr lang="en-US" sz="1700" i="1" dirty="0">
                          <a:effectLst/>
                          <a:latin typeface="Times New Roman"/>
                          <a:ea typeface="Calibri"/>
                        </a:rPr>
                        <a:t>).</a:t>
                      </a:r>
                      <a:endParaRPr lang="en-US" sz="1700" dirty="0">
                        <a:effectLst/>
                        <a:latin typeface="Times New Roman"/>
                        <a:ea typeface="Calibri"/>
                      </a:endParaRPr>
                    </a:p>
                    <a:p>
                      <a:pPr>
                        <a:lnSpc>
                          <a:spcPct val="120000"/>
                        </a:lnSpc>
                        <a:spcAft>
                          <a:spcPts val="0"/>
                        </a:spcAft>
                      </a:pPr>
                      <a:r>
                        <a:rPr lang="en-US" sz="1700" dirty="0">
                          <a:effectLst/>
                          <a:latin typeface="Times New Roman"/>
                          <a:ea typeface="Calibri"/>
                        </a:rPr>
                        <a:t>- Ban </a:t>
                      </a:r>
                      <a:r>
                        <a:rPr lang="en-US" sz="1700" dirty="0" err="1">
                          <a:effectLst/>
                          <a:latin typeface="Times New Roman"/>
                          <a:ea typeface="Calibri"/>
                        </a:rPr>
                        <a:t>giám</a:t>
                      </a:r>
                      <a:r>
                        <a:rPr lang="en-US" sz="1700" dirty="0">
                          <a:effectLst/>
                          <a:latin typeface="Times New Roman"/>
                          <a:ea typeface="Calibri"/>
                        </a:rPr>
                        <a:t> </a:t>
                      </a:r>
                      <a:r>
                        <a:rPr lang="en-US" sz="1700" dirty="0" err="1" smtClean="0">
                          <a:effectLst/>
                          <a:latin typeface="Times New Roman"/>
                          <a:ea typeface="Calibri"/>
                        </a:rPr>
                        <a:t>hiệu</a:t>
                      </a:r>
                      <a:r>
                        <a:rPr lang="en-US" sz="1700" dirty="0" smtClean="0">
                          <a:effectLst/>
                          <a:latin typeface="Times New Roman"/>
                          <a:ea typeface="Calibri"/>
                        </a:rPr>
                        <a:t> </a:t>
                      </a:r>
                      <a:r>
                        <a:rPr lang="en-US" sz="1700" dirty="0">
                          <a:effectLst/>
                          <a:latin typeface="Times New Roman"/>
                          <a:ea typeface="Calibri"/>
                        </a:rPr>
                        <a:t>(</a:t>
                      </a:r>
                      <a:r>
                        <a:rPr lang="en-US" sz="1700" dirty="0" err="1" smtClean="0">
                          <a:effectLst/>
                          <a:latin typeface="Times New Roman"/>
                          <a:ea typeface="Calibri"/>
                        </a:rPr>
                        <a:t>giám</a:t>
                      </a:r>
                      <a:r>
                        <a:rPr lang="en-US" sz="1700" dirty="0" smtClean="0">
                          <a:effectLst/>
                          <a:latin typeface="Times New Roman"/>
                          <a:ea typeface="Calibri"/>
                        </a:rPr>
                        <a:t> </a:t>
                      </a:r>
                      <a:r>
                        <a:rPr lang="en-US" sz="1700" dirty="0" err="1" smtClean="0">
                          <a:effectLst/>
                          <a:latin typeface="Times New Roman"/>
                          <a:ea typeface="Calibri"/>
                        </a:rPr>
                        <a:t>sát</a:t>
                      </a:r>
                      <a:r>
                        <a:rPr lang="en-US" sz="1700" dirty="0" smtClean="0">
                          <a:effectLst/>
                          <a:latin typeface="Times New Roman"/>
                          <a:ea typeface="Calibri"/>
                        </a:rPr>
                        <a:t>)</a:t>
                      </a:r>
                      <a:endParaRPr lang="en-US" sz="1700" dirty="0">
                        <a:effectLst/>
                        <a:latin typeface="Times New Roman"/>
                        <a:ea typeface="Calibri"/>
                      </a:endParaRPr>
                    </a:p>
                    <a:p>
                      <a:pPr>
                        <a:lnSpc>
                          <a:spcPct val="120000"/>
                        </a:lnSpc>
                        <a:spcAft>
                          <a:spcPts val="0"/>
                        </a:spcAft>
                      </a:pPr>
                      <a:r>
                        <a:rPr lang="en-US" sz="1700" dirty="0">
                          <a:effectLst/>
                          <a:latin typeface="Times New Roman"/>
                          <a:ea typeface="Calibri"/>
                        </a:rPr>
                        <a:t>- </a:t>
                      </a:r>
                      <a:r>
                        <a:rPr lang="en-US" sz="1700" dirty="0" err="1">
                          <a:effectLst/>
                          <a:latin typeface="Times New Roman"/>
                          <a:ea typeface="Calibri"/>
                        </a:rPr>
                        <a:t>Giáo</a:t>
                      </a:r>
                      <a:r>
                        <a:rPr lang="en-US" sz="1700" dirty="0">
                          <a:effectLst/>
                          <a:latin typeface="Times New Roman"/>
                          <a:ea typeface="Calibri"/>
                        </a:rPr>
                        <a:t> </a:t>
                      </a:r>
                      <a:r>
                        <a:rPr lang="en-US" sz="1700" dirty="0" err="1" smtClean="0">
                          <a:effectLst/>
                          <a:latin typeface="Times New Roman"/>
                          <a:ea typeface="Calibri"/>
                        </a:rPr>
                        <a:t>viên</a:t>
                      </a:r>
                      <a:r>
                        <a:rPr lang="en-US" sz="1700" baseline="0" dirty="0" smtClean="0">
                          <a:effectLst/>
                          <a:latin typeface="Times New Roman"/>
                          <a:ea typeface="Calibri"/>
                        </a:rPr>
                        <a:t> (</a:t>
                      </a:r>
                      <a:r>
                        <a:rPr lang="en-US" sz="1700" dirty="0" smtClean="0">
                          <a:effectLst/>
                          <a:latin typeface="Times New Roman"/>
                          <a:ea typeface="Calibri"/>
                        </a:rPr>
                        <a:t> </a:t>
                      </a:r>
                      <a:r>
                        <a:rPr lang="en-US" sz="1700" dirty="0" err="1">
                          <a:effectLst/>
                          <a:latin typeface="Times New Roman"/>
                          <a:ea typeface="Calibri"/>
                        </a:rPr>
                        <a:t>ký</a:t>
                      </a:r>
                      <a:r>
                        <a:rPr lang="en-US" sz="1700" dirty="0">
                          <a:effectLst/>
                          <a:latin typeface="Times New Roman"/>
                          <a:ea typeface="Calibri"/>
                        </a:rPr>
                        <a:t> </a:t>
                      </a:r>
                      <a:r>
                        <a:rPr lang="en-US" sz="1700" dirty="0" err="1" smtClean="0">
                          <a:effectLst/>
                          <a:latin typeface="Times New Roman"/>
                          <a:ea typeface="Calibri"/>
                        </a:rPr>
                        <a:t>nhận</a:t>
                      </a:r>
                      <a:r>
                        <a:rPr lang="en-US" sz="1700" dirty="0" smtClean="0">
                          <a:effectLst/>
                          <a:latin typeface="Times New Roman"/>
                          <a:ea typeface="Calibri"/>
                        </a:rPr>
                        <a:t>)              </a:t>
                      </a:r>
                      <a:endParaRPr lang="en-US" sz="1700" dirty="0">
                        <a:effectLst/>
                        <a:latin typeface="Times New Roman"/>
                        <a:ea typeface="Calibri"/>
                      </a:endParaRPr>
                    </a:p>
                    <a:p>
                      <a:pPr>
                        <a:lnSpc>
                          <a:spcPct val="120000"/>
                        </a:lnSpc>
                        <a:spcAft>
                          <a:spcPts val="0"/>
                        </a:spcAft>
                      </a:pPr>
                      <a:r>
                        <a:rPr lang="en-US" sz="1700" dirty="0">
                          <a:effectLst/>
                          <a:latin typeface="Times New Roman"/>
                          <a:ea typeface="Calibri"/>
                        </a:rPr>
                        <a:t>- Y </a:t>
                      </a:r>
                      <a:r>
                        <a:rPr lang="en-US" sz="1700" dirty="0" err="1">
                          <a:effectLst/>
                          <a:latin typeface="Times New Roman"/>
                          <a:ea typeface="Calibri"/>
                        </a:rPr>
                        <a:t>tế</a:t>
                      </a:r>
                      <a:r>
                        <a:rPr lang="en-US" sz="1700" dirty="0">
                          <a:effectLst/>
                          <a:latin typeface="Times New Roman"/>
                          <a:ea typeface="Calibri"/>
                        </a:rPr>
                        <a:t> (</a:t>
                      </a:r>
                      <a:r>
                        <a:rPr lang="en-US" sz="1700" dirty="0" err="1">
                          <a:effectLst/>
                          <a:latin typeface="Times New Roman"/>
                          <a:ea typeface="Calibri"/>
                        </a:rPr>
                        <a:t>hoặc</a:t>
                      </a:r>
                      <a:r>
                        <a:rPr lang="en-US" sz="1700" dirty="0">
                          <a:effectLst/>
                          <a:latin typeface="Times New Roman"/>
                          <a:ea typeface="Calibri"/>
                        </a:rPr>
                        <a:t> </a:t>
                      </a:r>
                      <a:r>
                        <a:rPr lang="en-US" sz="1700" dirty="0" err="1">
                          <a:effectLst/>
                          <a:latin typeface="Times New Roman"/>
                          <a:ea typeface="Calibri"/>
                        </a:rPr>
                        <a:t>thanh</a:t>
                      </a:r>
                      <a:r>
                        <a:rPr lang="en-US" sz="1700" dirty="0">
                          <a:effectLst/>
                          <a:latin typeface="Times New Roman"/>
                          <a:ea typeface="Calibri"/>
                        </a:rPr>
                        <a:t> </a:t>
                      </a:r>
                      <a:r>
                        <a:rPr lang="en-US" sz="1700" dirty="0" err="1">
                          <a:effectLst/>
                          <a:latin typeface="Times New Roman"/>
                          <a:ea typeface="Calibri"/>
                        </a:rPr>
                        <a:t>tra</a:t>
                      </a:r>
                      <a:r>
                        <a:rPr lang="en-US" sz="1700" dirty="0" smtClean="0">
                          <a:effectLst/>
                          <a:latin typeface="Times New Roman"/>
                          <a:ea typeface="Calibri"/>
                        </a:rPr>
                        <a:t>)</a:t>
                      </a:r>
                      <a:endParaRPr lang="en-US" sz="1700" dirty="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US" sz="1700" i="1" dirty="0">
                          <a:effectLst/>
                          <a:latin typeface="Times New Roman"/>
                          <a:ea typeface="Calibri"/>
                        </a:rPr>
                        <a:t>* </a:t>
                      </a:r>
                      <a:r>
                        <a:rPr lang="en-US" sz="1700" i="1" dirty="0" err="1">
                          <a:effectLst/>
                          <a:latin typeface="Times New Roman"/>
                          <a:ea typeface="Calibri"/>
                        </a:rPr>
                        <a:t>Hàng</a:t>
                      </a:r>
                      <a:r>
                        <a:rPr lang="en-US" sz="1700" i="1" dirty="0">
                          <a:effectLst/>
                          <a:latin typeface="Times New Roman"/>
                          <a:ea typeface="Calibri"/>
                        </a:rPr>
                        <a:t> </a:t>
                      </a:r>
                      <a:r>
                        <a:rPr lang="en-US" sz="1700" i="1" dirty="0" err="1">
                          <a:effectLst/>
                          <a:latin typeface="Times New Roman"/>
                          <a:ea typeface="Calibri"/>
                        </a:rPr>
                        <a:t>kho</a:t>
                      </a:r>
                      <a:r>
                        <a:rPr lang="en-US" sz="1700" i="1" dirty="0">
                          <a:effectLst/>
                          <a:latin typeface="Times New Roman"/>
                          <a:ea typeface="Calibri"/>
                        </a:rPr>
                        <a:t>:</a:t>
                      </a:r>
                      <a:endParaRPr lang="en-US" sz="1700" dirty="0">
                        <a:effectLst/>
                        <a:latin typeface="Times New Roman"/>
                        <a:ea typeface="Calibri"/>
                      </a:endParaRPr>
                    </a:p>
                    <a:p>
                      <a:pPr>
                        <a:lnSpc>
                          <a:spcPct val="120000"/>
                        </a:lnSpc>
                        <a:spcAft>
                          <a:spcPts val="0"/>
                        </a:spcAft>
                      </a:pPr>
                      <a:r>
                        <a:rPr lang="en-US" sz="1700" dirty="0">
                          <a:effectLst/>
                          <a:latin typeface="Times New Roman"/>
                          <a:ea typeface="Calibri"/>
                        </a:rPr>
                        <a:t>- </a:t>
                      </a:r>
                      <a:r>
                        <a:rPr lang="en-US" sz="1700" dirty="0" err="1">
                          <a:effectLst/>
                          <a:latin typeface="Times New Roman"/>
                          <a:ea typeface="Calibri"/>
                        </a:rPr>
                        <a:t>Sổ</a:t>
                      </a:r>
                      <a:r>
                        <a:rPr lang="en-US" sz="1700" dirty="0">
                          <a:effectLst/>
                          <a:latin typeface="Times New Roman"/>
                          <a:ea typeface="Calibri"/>
                        </a:rPr>
                        <a:t> </a:t>
                      </a:r>
                      <a:r>
                        <a:rPr lang="en-US" sz="1700" dirty="0" err="1">
                          <a:effectLst/>
                          <a:latin typeface="Times New Roman"/>
                          <a:ea typeface="Calibri"/>
                        </a:rPr>
                        <a:t>xuất</a:t>
                      </a:r>
                      <a:r>
                        <a:rPr lang="en-US" sz="1700" dirty="0">
                          <a:effectLst/>
                          <a:latin typeface="Times New Roman"/>
                          <a:ea typeface="Calibri"/>
                        </a:rPr>
                        <a:t> </a:t>
                      </a:r>
                      <a:r>
                        <a:rPr lang="en-US" sz="1700" dirty="0" err="1">
                          <a:effectLst/>
                          <a:latin typeface="Times New Roman"/>
                          <a:ea typeface="Calibri"/>
                        </a:rPr>
                        <a:t>nhập</a:t>
                      </a:r>
                      <a:r>
                        <a:rPr lang="en-US" sz="1700" dirty="0">
                          <a:effectLst/>
                          <a:latin typeface="Times New Roman"/>
                          <a:ea typeface="Calibri"/>
                        </a:rPr>
                        <a:t> </a:t>
                      </a:r>
                      <a:r>
                        <a:rPr lang="en-US" sz="1700" dirty="0" err="1">
                          <a:effectLst/>
                          <a:latin typeface="Times New Roman"/>
                          <a:ea typeface="Calibri"/>
                        </a:rPr>
                        <a:t>kho</a:t>
                      </a:r>
                      <a:endParaRPr lang="en-US" sz="1700" dirty="0">
                        <a:effectLst/>
                        <a:latin typeface="Times New Roman"/>
                        <a:ea typeface="Calibri"/>
                      </a:endParaRPr>
                    </a:p>
                    <a:p>
                      <a:pPr>
                        <a:lnSpc>
                          <a:spcPct val="120000"/>
                        </a:lnSpc>
                        <a:spcAft>
                          <a:spcPts val="0"/>
                        </a:spcAft>
                      </a:pPr>
                      <a:r>
                        <a:rPr lang="en-US" sz="1700" dirty="0">
                          <a:effectLst/>
                          <a:latin typeface="Times New Roman"/>
                          <a:ea typeface="Calibri"/>
                        </a:rPr>
                        <a:t>- </a:t>
                      </a:r>
                      <a:r>
                        <a:rPr lang="en-US" sz="1700" dirty="0" err="1">
                          <a:effectLst/>
                          <a:latin typeface="Times New Roman"/>
                          <a:ea typeface="Calibri"/>
                        </a:rPr>
                        <a:t>Phiếu</a:t>
                      </a:r>
                      <a:r>
                        <a:rPr lang="en-US" sz="1700" dirty="0">
                          <a:effectLst/>
                          <a:latin typeface="Times New Roman"/>
                          <a:ea typeface="Calibri"/>
                        </a:rPr>
                        <a:t> </a:t>
                      </a:r>
                      <a:r>
                        <a:rPr lang="en-US" sz="1700" dirty="0" err="1">
                          <a:effectLst/>
                          <a:latin typeface="Times New Roman"/>
                          <a:ea typeface="Calibri"/>
                        </a:rPr>
                        <a:t>xuất</a:t>
                      </a:r>
                      <a:r>
                        <a:rPr lang="en-US" sz="1700" dirty="0">
                          <a:effectLst/>
                          <a:latin typeface="Times New Roman"/>
                          <a:ea typeface="Calibri"/>
                        </a:rPr>
                        <a:t> </a:t>
                      </a:r>
                      <a:r>
                        <a:rPr lang="en-US" sz="1700" dirty="0" err="1">
                          <a:effectLst/>
                          <a:latin typeface="Times New Roman"/>
                          <a:ea typeface="Calibri"/>
                        </a:rPr>
                        <a:t>kho</a:t>
                      </a:r>
                      <a:r>
                        <a:rPr lang="en-US" sz="1700" dirty="0">
                          <a:effectLst/>
                          <a:latin typeface="Times New Roman"/>
                          <a:ea typeface="Calibri"/>
                        </a:rPr>
                        <a:t> </a:t>
                      </a:r>
                      <a:r>
                        <a:rPr lang="en-US" sz="1700" dirty="0" err="1">
                          <a:effectLst/>
                          <a:latin typeface="Times New Roman"/>
                          <a:ea typeface="Calibri"/>
                        </a:rPr>
                        <a:t>của</a:t>
                      </a:r>
                      <a:r>
                        <a:rPr lang="en-US" sz="1700" dirty="0">
                          <a:effectLst/>
                          <a:latin typeface="Times New Roman"/>
                          <a:ea typeface="Calibri"/>
                        </a:rPr>
                        <a:t> </a:t>
                      </a:r>
                      <a:r>
                        <a:rPr lang="en-US" sz="1700" dirty="0" err="1">
                          <a:effectLst/>
                          <a:latin typeface="Times New Roman"/>
                          <a:ea typeface="Calibri"/>
                        </a:rPr>
                        <a:t>trường</a:t>
                      </a:r>
                      <a:endParaRPr lang="en-US" sz="1700" dirty="0">
                        <a:effectLst/>
                        <a:latin typeface="Times New Roman"/>
                        <a:ea typeface="Calibri"/>
                      </a:endParaRPr>
                    </a:p>
                    <a:p>
                      <a:pPr>
                        <a:lnSpc>
                          <a:spcPct val="120000"/>
                        </a:lnSpc>
                        <a:spcAft>
                          <a:spcPts val="0"/>
                        </a:spcAft>
                      </a:pPr>
                      <a:r>
                        <a:rPr lang="en-US" sz="1700" dirty="0">
                          <a:effectLst/>
                          <a:latin typeface="Times New Roman"/>
                          <a:ea typeface="Calibri"/>
                        </a:rPr>
                        <a:t>- </a:t>
                      </a:r>
                      <a:r>
                        <a:rPr lang="en-US" sz="1700" dirty="0" err="1">
                          <a:effectLst/>
                          <a:latin typeface="Times New Roman"/>
                          <a:ea typeface="Calibri"/>
                        </a:rPr>
                        <a:t>Sổ</a:t>
                      </a:r>
                      <a:r>
                        <a:rPr lang="en-US" sz="1700" dirty="0">
                          <a:effectLst/>
                          <a:latin typeface="Times New Roman"/>
                          <a:ea typeface="Calibri"/>
                        </a:rPr>
                        <a:t> </a:t>
                      </a:r>
                      <a:r>
                        <a:rPr lang="en-US" sz="1700" dirty="0" err="1">
                          <a:effectLst/>
                          <a:latin typeface="Times New Roman"/>
                          <a:ea typeface="Calibri"/>
                        </a:rPr>
                        <a:t>kiểm</a:t>
                      </a:r>
                      <a:r>
                        <a:rPr lang="en-US" sz="1700" dirty="0">
                          <a:effectLst/>
                          <a:latin typeface="Times New Roman"/>
                          <a:ea typeface="Calibri"/>
                        </a:rPr>
                        <a:t> </a:t>
                      </a:r>
                      <a:r>
                        <a:rPr lang="en-US" sz="1700" dirty="0" err="1">
                          <a:effectLst/>
                          <a:latin typeface="Times New Roman"/>
                          <a:ea typeface="Calibri"/>
                        </a:rPr>
                        <a:t>thực</a:t>
                      </a:r>
                      <a:r>
                        <a:rPr lang="en-US" sz="1700" dirty="0">
                          <a:effectLst/>
                          <a:latin typeface="Times New Roman"/>
                          <a:ea typeface="Calibri"/>
                        </a:rPr>
                        <a:t> </a:t>
                      </a:r>
                      <a:r>
                        <a:rPr lang="en-US" sz="1700" dirty="0" err="1">
                          <a:effectLst/>
                          <a:latin typeface="Times New Roman"/>
                          <a:ea typeface="Calibri"/>
                        </a:rPr>
                        <a:t>ba</a:t>
                      </a:r>
                      <a:r>
                        <a:rPr lang="en-US" sz="1700" dirty="0">
                          <a:effectLst/>
                          <a:latin typeface="Times New Roman"/>
                          <a:ea typeface="Calibri"/>
                        </a:rPr>
                        <a:t> </a:t>
                      </a:r>
                      <a:r>
                        <a:rPr lang="en-US" sz="1700" dirty="0" err="1">
                          <a:effectLst/>
                          <a:latin typeface="Times New Roman"/>
                          <a:ea typeface="Calibri"/>
                        </a:rPr>
                        <a:t>bước</a:t>
                      </a:r>
                      <a:r>
                        <a:rPr lang="en-US" sz="1700" dirty="0">
                          <a:effectLst/>
                          <a:latin typeface="Times New Roman"/>
                          <a:ea typeface="Calibri"/>
                        </a:rPr>
                        <a:t> (</a:t>
                      </a:r>
                      <a:r>
                        <a:rPr lang="en-US" sz="1700" dirty="0" err="1">
                          <a:effectLst/>
                          <a:latin typeface="Times New Roman"/>
                          <a:ea typeface="Calibri"/>
                        </a:rPr>
                        <a:t>bước</a:t>
                      </a:r>
                      <a:r>
                        <a:rPr lang="en-US" sz="1700" dirty="0">
                          <a:effectLst/>
                          <a:latin typeface="Times New Roman"/>
                          <a:ea typeface="Calibri"/>
                        </a:rPr>
                        <a:t> 1)</a:t>
                      </a:r>
                    </a:p>
                    <a:p>
                      <a:pPr>
                        <a:lnSpc>
                          <a:spcPct val="120000"/>
                        </a:lnSpc>
                        <a:spcAft>
                          <a:spcPts val="0"/>
                        </a:spcAft>
                      </a:pPr>
                      <a:r>
                        <a:rPr lang="en-US" sz="1700" i="1" dirty="0">
                          <a:effectLst/>
                          <a:latin typeface="Times New Roman"/>
                          <a:ea typeface="Calibri"/>
                        </a:rPr>
                        <a:t>* </a:t>
                      </a:r>
                      <a:r>
                        <a:rPr lang="en-US" sz="1700" i="1" dirty="0" err="1">
                          <a:effectLst/>
                          <a:latin typeface="Times New Roman"/>
                          <a:ea typeface="Calibri"/>
                        </a:rPr>
                        <a:t>Thực</a:t>
                      </a:r>
                      <a:r>
                        <a:rPr lang="en-US" sz="1700" i="1" dirty="0">
                          <a:effectLst/>
                          <a:latin typeface="Times New Roman"/>
                          <a:ea typeface="Calibri"/>
                        </a:rPr>
                        <a:t> </a:t>
                      </a:r>
                      <a:r>
                        <a:rPr lang="en-US" sz="1700" i="1" dirty="0" err="1">
                          <a:effectLst/>
                          <a:latin typeface="Times New Roman"/>
                          <a:ea typeface="Calibri"/>
                        </a:rPr>
                        <a:t>phẩm</a:t>
                      </a:r>
                      <a:r>
                        <a:rPr lang="en-US" sz="1700" i="1" dirty="0">
                          <a:effectLst/>
                          <a:latin typeface="Times New Roman"/>
                          <a:ea typeface="Calibri"/>
                        </a:rPr>
                        <a:t> </a:t>
                      </a:r>
                      <a:r>
                        <a:rPr lang="en-US" sz="1700" i="1" dirty="0" err="1">
                          <a:effectLst/>
                          <a:latin typeface="Times New Roman"/>
                          <a:ea typeface="Calibri"/>
                        </a:rPr>
                        <a:t>tươi</a:t>
                      </a:r>
                      <a:r>
                        <a:rPr lang="en-US" sz="1700" i="1" dirty="0">
                          <a:effectLst/>
                          <a:latin typeface="Times New Roman"/>
                          <a:ea typeface="Calibri"/>
                        </a:rPr>
                        <a:t> </a:t>
                      </a:r>
                      <a:r>
                        <a:rPr lang="en-US" sz="1700" i="1" dirty="0" err="1">
                          <a:effectLst/>
                          <a:latin typeface="Times New Roman"/>
                          <a:ea typeface="Calibri"/>
                        </a:rPr>
                        <a:t>sống</a:t>
                      </a:r>
                      <a:r>
                        <a:rPr lang="en-US" sz="1700" i="1" dirty="0">
                          <a:effectLst/>
                          <a:latin typeface="Times New Roman"/>
                          <a:ea typeface="Calibri"/>
                        </a:rPr>
                        <a:t>:</a:t>
                      </a:r>
                      <a:endParaRPr lang="en-US" sz="1700" dirty="0">
                        <a:effectLst/>
                        <a:latin typeface="Times New Roman"/>
                        <a:ea typeface="Calibri"/>
                      </a:endParaRPr>
                    </a:p>
                    <a:p>
                      <a:pPr>
                        <a:lnSpc>
                          <a:spcPct val="120000"/>
                        </a:lnSpc>
                        <a:spcAft>
                          <a:spcPts val="0"/>
                        </a:spcAft>
                      </a:pPr>
                      <a:r>
                        <a:rPr lang="en-US" sz="1700" dirty="0">
                          <a:effectLst/>
                          <a:latin typeface="Times New Roman"/>
                          <a:ea typeface="Calibri"/>
                        </a:rPr>
                        <a:t>- </a:t>
                      </a:r>
                      <a:r>
                        <a:rPr lang="en-US" sz="1700" dirty="0" err="1">
                          <a:effectLst/>
                          <a:latin typeface="Times New Roman"/>
                          <a:ea typeface="Calibri"/>
                        </a:rPr>
                        <a:t>Hoá</a:t>
                      </a:r>
                      <a:r>
                        <a:rPr lang="en-US" sz="1700" dirty="0">
                          <a:effectLst/>
                          <a:latin typeface="Times New Roman"/>
                          <a:ea typeface="Calibri"/>
                        </a:rPr>
                        <a:t> </a:t>
                      </a:r>
                      <a:r>
                        <a:rPr lang="en-US" sz="1700" dirty="0" err="1">
                          <a:effectLst/>
                          <a:latin typeface="Times New Roman"/>
                          <a:ea typeface="Calibri"/>
                        </a:rPr>
                        <a:t>đơn</a:t>
                      </a:r>
                      <a:r>
                        <a:rPr lang="en-US" sz="1700" dirty="0">
                          <a:effectLst/>
                          <a:latin typeface="Times New Roman"/>
                          <a:ea typeface="Calibri"/>
                        </a:rPr>
                        <a:t> (</a:t>
                      </a:r>
                      <a:r>
                        <a:rPr lang="en-US" sz="1700" dirty="0" err="1">
                          <a:effectLst/>
                          <a:latin typeface="Times New Roman"/>
                          <a:ea typeface="Calibri"/>
                        </a:rPr>
                        <a:t>hoặc</a:t>
                      </a:r>
                      <a:r>
                        <a:rPr lang="en-US" sz="1700" dirty="0">
                          <a:effectLst/>
                          <a:latin typeface="Times New Roman"/>
                          <a:ea typeface="Calibri"/>
                        </a:rPr>
                        <a:t> </a:t>
                      </a:r>
                      <a:r>
                        <a:rPr lang="en-US" sz="1700" dirty="0" err="1">
                          <a:effectLst/>
                          <a:latin typeface="Times New Roman"/>
                          <a:ea typeface="Calibri"/>
                        </a:rPr>
                        <a:t>phiếu</a:t>
                      </a:r>
                      <a:r>
                        <a:rPr lang="en-US" sz="1700" dirty="0">
                          <a:effectLst/>
                          <a:latin typeface="Times New Roman"/>
                          <a:ea typeface="Calibri"/>
                        </a:rPr>
                        <a:t> </a:t>
                      </a:r>
                      <a:r>
                        <a:rPr lang="en-US" sz="1700" dirty="0" err="1">
                          <a:effectLst/>
                          <a:latin typeface="Times New Roman"/>
                          <a:ea typeface="Calibri"/>
                        </a:rPr>
                        <a:t>xuất</a:t>
                      </a:r>
                      <a:r>
                        <a:rPr lang="en-US" sz="1700" dirty="0">
                          <a:effectLst/>
                          <a:latin typeface="Times New Roman"/>
                          <a:ea typeface="Calibri"/>
                        </a:rPr>
                        <a:t> </a:t>
                      </a:r>
                      <a:r>
                        <a:rPr lang="en-US" sz="1700" dirty="0" err="1">
                          <a:effectLst/>
                          <a:latin typeface="Times New Roman"/>
                          <a:ea typeface="Calibri"/>
                        </a:rPr>
                        <a:t>kho</a:t>
                      </a:r>
                      <a:r>
                        <a:rPr lang="en-US" sz="1700" dirty="0">
                          <a:effectLst/>
                          <a:latin typeface="Times New Roman"/>
                          <a:ea typeface="Calibri"/>
                        </a:rPr>
                        <a:t> </a:t>
                      </a:r>
                      <a:r>
                        <a:rPr lang="en-US" sz="1700" dirty="0" err="1">
                          <a:effectLst/>
                          <a:latin typeface="Times New Roman"/>
                          <a:ea typeface="Calibri"/>
                        </a:rPr>
                        <a:t>của</a:t>
                      </a:r>
                      <a:r>
                        <a:rPr lang="en-US" sz="1700" dirty="0">
                          <a:effectLst/>
                          <a:latin typeface="Times New Roman"/>
                          <a:ea typeface="Calibri"/>
                        </a:rPr>
                        <a:t> </a:t>
                      </a:r>
                      <a:r>
                        <a:rPr lang="en-US" sz="1700" dirty="0" err="1">
                          <a:effectLst/>
                          <a:latin typeface="Times New Roman"/>
                          <a:ea typeface="Calibri"/>
                        </a:rPr>
                        <a:t>đơn</a:t>
                      </a:r>
                      <a:r>
                        <a:rPr lang="en-US" sz="1700" dirty="0">
                          <a:effectLst/>
                          <a:latin typeface="Times New Roman"/>
                          <a:ea typeface="Calibri"/>
                        </a:rPr>
                        <a:t> </a:t>
                      </a:r>
                      <a:r>
                        <a:rPr lang="en-US" sz="1700" dirty="0" err="1">
                          <a:effectLst/>
                          <a:latin typeface="Times New Roman"/>
                          <a:ea typeface="Calibri"/>
                        </a:rPr>
                        <a:t>vị</a:t>
                      </a:r>
                      <a:r>
                        <a:rPr lang="en-US" sz="1700" dirty="0">
                          <a:effectLst/>
                          <a:latin typeface="Times New Roman"/>
                          <a:ea typeface="Calibri"/>
                        </a:rPr>
                        <a:t> </a:t>
                      </a:r>
                      <a:r>
                        <a:rPr lang="en-US" sz="1700" dirty="0" err="1">
                          <a:effectLst/>
                          <a:latin typeface="Times New Roman"/>
                          <a:ea typeface="Calibri"/>
                        </a:rPr>
                        <a:t>cung</a:t>
                      </a:r>
                      <a:r>
                        <a:rPr lang="en-US" sz="1700" dirty="0">
                          <a:effectLst/>
                          <a:latin typeface="Times New Roman"/>
                          <a:ea typeface="Calibri"/>
                        </a:rPr>
                        <a:t> </a:t>
                      </a:r>
                      <a:r>
                        <a:rPr lang="en-US" sz="1700" dirty="0" err="1">
                          <a:effectLst/>
                          <a:latin typeface="Times New Roman"/>
                          <a:ea typeface="Calibri"/>
                        </a:rPr>
                        <a:t>ứng</a:t>
                      </a:r>
                      <a:r>
                        <a:rPr lang="en-US" sz="1700" dirty="0">
                          <a:effectLst/>
                          <a:latin typeface="Times New Roman"/>
                          <a:ea typeface="Calibri"/>
                        </a:rPr>
                        <a:t>)</a:t>
                      </a:r>
                    </a:p>
                    <a:p>
                      <a:pPr>
                        <a:lnSpc>
                          <a:spcPct val="120000"/>
                        </a:lnSpc>
                        <a:spcAft>
                          <a:spcPts val="0"/>
                        </a:spcAft>
                      </a:pPr>
                      <a:r>
                        <a:rPr lang="en-US" sz="1700" dirty="0">
                          <a:effectLst/>
                          <a:latin typeface="Times New Roman"/>
                          <a:ea typeface="Calibri"/>
                        </a:rPr>
                        <a:t>- </a:t>
                      </a:r>
                      <a:r>
                        <a:rPr lang="en-US" sz="1700" dirty="0" err="1">
                          <a:effectLst/>
                          <a:latin typeface="Times New Roman"/>
                          <a:ea typeface="Calibri"/>
                        </a:rPr>
                        <a:t>Sổ</a:t>
                      </a:r>
                      <a:r>
                        <a:rPr lang="en-US" sz="1700" dirty="0">
                          <a:effectLst/>
                          <a:latin typeface="Times New Roman"/>
                          <a:ea typeface="Calibri"/>
                        </a:rPr>
                        <a:t> </a:t>
                      </a:r>
                      <a:r>
                        <a:rPr lang="en-US" sz="1700" dirty="0" err="1">
                          <a:effectLst/>
                          <a:latin typeface="Times New Roman"/>
                          <a:ea typeface="Calibri"/>
                        </a:rPr>
                        <a:t>kiểm</a:t>
                      </a:r>
                      <a:r>
                        <a:rPr lang="en-US" sz="1700" dirty="0">
                          <a:effectLst/>
                          <a:latin typeface="Times New Roman"/>
                          <a:ea typeface="Calibri"/>
                        </a:rPr>
                        <a:t> </a:t>
                      </a:r>
                      <a:r>
                        <a:rPr lang="en-US" sz="1700" dirty="0" err="1">
                          <a:effectLst/>
                          <a:latin typeface="Times New Roman"/>
                          <a:ea typeface="Calibri"/>
                        </a:rPr>
                        <a:t>thực</a:t>
                      </a:r>
                      <a:r>
                        <a:rPr lang="en-US" sz="1700" dirty="0">
                          <a:effectLst/>
                          <a:latin typeface="Times New Roman"/>
                          <a:ea typeface="Calibri"/>
                        </a:rPr>
                        <a:t> </a:t>
                      </a:r>
                      <a:r>
                        <a:rPr lang="en-US" sz="1700" dirty="0" err="1">
                          <a:effectLst/>
                          <a:latin typeface="Times New Roman"/>
                          <a:ea typeface="Calibri"/>
                        </a:rPr>
                        <a:t>ba</a:t>
                      </a:r>
                      <a:r>
                        <a:rPr lang="en-US" sz="1700" dirty="0">
                          <a:effectLst/>
                          <a:latin typeface="Times New Roman"/>
                          <a:ea typeface="Calibri"/>
                        </a:rPr>
                        <a:t> </a:t>
                      </a:r>
                      <a:r>
                        <a:rPr lang="en-US" sz="1700" dirty="0" err="1">
                          <a:effectLst/>
                          <a:latin typeface="Times New Roman"/>
                          <a:ea typeface="Calibri"/>
                        </a:rPr>
                        <a:t>bước</a:t>
                      </a:r>
                      <a:r>
                        <a:rPr lang="en-US" sz="1700" dirty="0">
                          <a:effectLst/>
                          <a:latin typeface="Times New Roman"/>
                          <a:ea typeface="Calibri"/>
                        </a:rPr>
                        <a:t> (</a:t>
                      </a:r>
                      <a:r>
                        <a:rPr lang="en-US" sz="1700" dirty="0" err="1">
                          <a:effectLst/>
                          <a:latin typeface="Times New Roman"/>
                          <a:ea typeface="Calibri"/>
                        </a:rPr>
                        <a:t>bước</a:t>
                      </a:r>
                      <a:r>
                        <a:rPr lang="en-US" sz="1700" dirty="0">
                          <a:effectLst/>
                          <a:latin typeface="Times New Roman"/>
                          <a:ea typeface="Calibri"/>
                        </a:rPr>
                        <a:t> 1)</a:t>
                      </a:r>
                    </a:p>
                    <a:p>
                      <a:pPr>
                        <a:lnSpc>
                          <a:spcPct val="120000"/>
                        </a:lnSpc>
                        <a:spcAft>
                          <a:spcPts val="0"/>
                        </a:spcAft>
                      </a:pPr>
                      <a:r>
                        <a:rPr lang="en-US" sz="1700" b="1" i="1" dirty="0">
                          <a:effectLst/>
                          <a:latin typeface="Times New Roman"/>
                          <a:ea typeface="Calibri"/>
                        </a:rPr>
                        <a:t>* </a:t>
                      </a:r>
                      <a:r>
                        <a:rPr lang="en-US" sz="1700" b="1" i="1" dirty="0" err="1">
                          <a:effectLst/>
                          <a:latin typeface="Times New Roman"/>
                          <a:ea typeface="Calibri"/>
                        </a:rPr>
                        <a:t>Đối</a:t>
                      </a:r>
                      <a:r>
                        <a:rPr lang="en-US" sz="1700" b="1" i="1" dirty="0">
                          <a:effectLst/>
                          <a:latin typeface="Times New Roman"/>
                          <a:ea typeface="Calibri"/>
                        </a:rPr>
                        <a:t> </a:t>
                      </a:r>
                      <a:r>
                        <a:rPr lang="en-US" sz="1700" b="1" i="1" dirty="0" err="1">
                          <a:effectLst/>
                          <a:latin typeface="Times New Roman"/>
                          <a:ea typeface="Calibri"/>
                        </a:rPr>
                        <a:t>với</a:t>
                      </a:r>
                      <a:r>
                        <a:rPr lang="en-US" sz="1700" b="1" i="1" dirty="0">
                          <a:effectLst/>
                          <a:latin typeface="Times New Roman"/>
                          <a:ea typeface="Calibri"/>
                        </a:rPr>
                        <a:t> </a:t>
                      </a:r>
                      <a:r>
                        <a:rPr lang="en-US" sz="1700" b="1" i="1" dirty="0" err="1">
                          <a:effectLst/>
                          <a:latin typeface="Times New Roman"/>
                          <a:ea typeface="Calibri"/>
                        </a:rPr>
                        <a:t>cơ</a:t>
                      </a:r>
                      <a:r>
                        <a:rPr lang="en-US" sz="1700" b="1" i="1" dirty="0">
                          <a:effectLst/>
                          <a:latin typeface="Times New Roman"/>
                          <a:ea typeface="Calibri"/>
                        </a:rPr>
                        <a:t> </a:t>
                      </a:r>
                      <a:r>
                        <a:rPr lang="en-US" sz="1700" b="1" i="1" dirty="0" err="1">
                          <a:effectLst/>
                          <a:latin typeface="Times New Roman"/>
                          <a:ea typeface="Calibri"/>
                        </a:rPr>
                        <a:t>sở</a:t>
                      </a:r>
                      <a:r>
                        <a:rPr lang="en-US" sz="1700" b="1" i="1" dirty="0">
                          <a:effectLst/>
                          <a:latin typeface="Times New Roman"/>
                          <a:ea typeface="Calibri"/>
                        </a:rPr>
                        <a:t> GDMN </a:t>
                      </a:r>
                      <a:r>
                        <a:rPr lang="en-US" sz="1700" b="1" i="1" dirty="0" err="1">
                          <a:effectLst/>
                          <a:latin typeface="Times New Roman"/>
                          <a:ea typeface="Calibri"/>
                        </a:rPr>
                        <a:t>có</a:t>
                      </a:r>
                      <a:r>
                        <a:rPr lang="en-US" sz="1700" b="1" i="1" dirty="0">
                          <a:effectLst/>
                          <a:latin typeface="Times New Roman"/>
                          <a:ea typeface="Calibri"/>
                        </a:rPr>
                        <a:t> </a:t>
                      </a:r>
                      <a:r>
                        <a:rPr lang="en-US" sz="1700" b="1" i="1" dirty="0" err="1">
                          <a:effectLst/>
                          <a:latin typeface="Times New Roman"/>
                          <a:ea typeface="Calibri"/>
                        </a:rPr>
                        <a:t>nhiều</a:t>
                      </a:r>
                      <a:r>
                        <a:rPr lang="en-US" sz="1700" b="1" i="1" dirty="0">
                          <a:effectLst/>
                          <a:latin typeface="Times New Roman"/>
                          <a:ea typeface="Calibri"/>
                        </a:rPr>
                        <a:t> </a:t>
                      </a:r>
                      <a:r>
                        <a:rPr lang="en-US" sz="1700" b="1" i="1" dirty="0" err="1">
                          <a:effectLst/>
                          <a:latin typeface="Times New Roman"/>
                          <a:ea typeface="Calibri"/>
                        </a:rPr>
                        <a:t>bếp</a:t>
                      </a:r>
                      <a:r>
                        <a:rPr lang="en-US" sz="1700" b="1" i="1" dirty="0">
                          <a:effectLst/>
                          <a:latin typeface="Times New Roman"/>
                          <a:ea typeface="Calibri"/>
                        </a:rPr>
                        <a:t> </a:t>
                      </a:r>
                      <a:r>
                        <a:rPr lang="en-US" sz="1700" b="1" i="1" dirty="0" err="1">
                          <a:effectLst/>
                          <a:latin typeface="Times New Roman"/>
                          <a:ea typeface="Calibri"/>
                        </a:rPr>
                        <a:t>ăn</a:t>
                      </a:r>
                      <a:r>
                        <a:rPr lang="en-US" sz="1700" b="1" i="1" dirty="0">
                          <a:effectLst/>
                          <a:latin typeface="Times New Roman"/>
                          <a:ea typeface="Calibri"/>
                        </a:rPr>
                        <a:t>, </a:t>
                      </a:r>
                      <a:r>
                        <a:rPr lang="en-US" sz="1700" b="1" i="1" dirty="0" err="1">
                          <a:effectLst/>
                          <a:latin typeface="Times New Roman"/>
                          <a:ea typeface="Calibri"/>
                        </a:rPr>
                        <a:t>yêu</a:t>
                      </a:r>
                      <a:r>
                        <a:rPr lang="en-US" sz="1700" b="1" i="1" dirty="0">
                          <a:effectLst/>
                          <a:latin typeface="Times New Roman"/>
                          <a:ea typeface="Calibri"/>
                        </a:rPr>
                        <a:t> </a:t>
                      </a:r>
                      <a:r>
                        <a:rPr lang="en-US" sz="1700" b="1" i="1" dirty="0" err="1">
                          <a:effectLst/>
                          <a:latin typeface="Times New Roman"/>
                          <a:ea typeface="Calibri"/>
                        </a:rPr>
                        <a:t>cầu</a:t>
                      </a:r>
                      <a:r>
                        <a:rPr lang="en-US" sz="1700" b="1" i="1" dirty="0">
                          <a:effectLst/>
                          <a:latin typeface="Times New Roman"/>
                          <a:ea typeface="Calibri"/>
                        </a:rPr>
                        <a:t> </a:t>
                      </a:r>
                      <a:r>
                        <a:rPr lang="en-US" sz="1700" b="1" i="1" dirty="0" err="1">
                          <a:effectLst/>
                          <a:latin typeface="Times New Roman"/>
                          <a:ea typeface="Calibri"/>
                        </a:rPr>
                        <a:t>mỗi</a:t>
                      </a:r>
                      <a:r>
                        <a:rPr lang="en-US" sz="1700" b="1" i="1" dirty="0">
                          <a:effectLst/>
                          <a:latin typeface="Times New Roman"/>
                          <a:ea typeface="Calibri"/>
                        </a:rPr>
                        <a:t> </a:t>
                      </a:r>
                      <a:r>
                        <a:rPr lang="en-US" sz="1700" b="1" i="1" dirty="0" err="1">
                          <a:effectLst/>
                          <a:latin typeface="Times New Roman"/>
                          <a:ea typeface="Calibri"/>
                        </a:rPr>
                        <a:t>điểm</a:t>
                      </a:r>
                      <a:r>
                        <a:rPr lang="en-US" sz="1700" b="1" i="1" dirty="0">
                          <a:effectLst/>
                          <a:latin typeface="Times New Roman"/>
                          <a:ea typeface="Calibri"/>
                        </a:rPr>
                        <a:t> </a:t>
                      </a:r>
                      <a:r>
                        <a:rPr lang="en-US" sz="1700" b="1" i="1" dirty="0" err="1">
                          <a:effectLst/>
                          <a:latin typeface="Times New Roman"/>
                          <a:ea typeface="Calibri"/>
                        </a:rPr>
                        <a:t>bếp</a:t>
                      </a:r>
                      <a:r>
                        <a:rPr lang="en-US" sz="1700" b="1" i="1" dirty="0">
                          <a:effectLst/>
                          <a:latin typeface="Times New Roman"/>
                          <a:ea typeface="Calibri"/>
                        </a:rPr>
                        <a:t> </a:t>
                      </a:r>
                      <a:r>
                        <a:rPr lang="en-US" sz="1700" b="1" i="1" dirty="0" err="1">
                          <a:effectLst/>
                          <a:latin typeface="Times New Roman"/>
                          <a:ea typeface="Calibri"/>
                        </a:rPr>
                        <a:t>ăn</a:t>
                      </a:r>
                      <a:r>
                        <a:rPr lang="en-US" sz="1700" b="1" i="1" dirty="0">
                          <a:effectLst/>
                          <a:latin typeface="Times New Roman"/>
                          <a:ea typeface="Calibri"/>
                        </a:rPr>
                        <a:t> </a:t>
                      </a:r>
                      <a:r>
                        <a:rPr lang="en-US" sz="1700" b="1" i="1" dirty="0" err="1">
                          <a:effectLst/>
                          <a:latin typeface="Times New Roman"/>
                          <a:ea typeface="Calibri"/>
                        </a:rPr>
                        <a:t>có</a:t>
                      </a:r>
                      <a:r>
                        <a:rPr lang="en-US" sz="1700" b="1" i="1" dirty="0">
                          <a:effectLst/>
                          <a:latin typeface="Times New Roman"/>
                          <a:ea typeface="Calibri"/>
                        </a:rPr>
                        <a:t> 01 </a:t>
                      </a:r>
                      <a:r>
                        <a:rPr lang="en-US" sz="1700" b="1" i="1" dirty="0" err="1">
                          <a:effectLst/>
                          <a:latin typeface="Times New Roman"/>
                          <a:ea typeface="Calibri"/>
                        </a:rPr>
                        <a:t>Sổ</a:t>
                      </a:r>
                      <a:r>
                        <a:rPr lang="en-US" sz="1700" b="1" i="1" dirty="0">
                          <a:effectLst/>
                          <a:latin typeface="Times New Roman"/>
                          <a:ea typeface="Calibri"/>
                        </a:rPr>
                        <a:t> </a:t>
                      </a:r>
                      <a:r>
                        <a:rPr lang="en-US" sz="1700" b="1" i="1" dirty="0" err="1">
                          <a:effectLst/>
                          <a:latin typeface="Times New Roman"/>
                          <a:ea typeface="Calibri"/>
                        </a:rPr>
                        <a:t>kiểm</a:t>
                      </a:r>
                      <a:r>
                        <a:rPr lang="en-US" sz="1700" b="1" i="1" dirty="0">
                          <a:effectLst/>
                          <a:latin typeface="Times New Roman"/>
                          <a:ea typeface="Calibri"/>
                        </a:rPr>
                        <a:t> </a:t>
                      </a:r>
                      <a:r>
                        <a:rPr lang="en-US" sz="1700" b="1" i="1" dirty="0" err="1">
                          <a:effectLst/>
                          <a:latin typeface="Times New Roman"/>
                          <a:ea typeface="Calibri"/>
                        </a:rPr>
                        <a:t>thực</a:t>
                      </a:r>
                      <a:r>
                        <a:rPr lang="en-US" sz="1700" b="1" i="1" dirty="0">
                          <a:effectLst/>
                          <a:latin typeface="Times New Roman"/>
                          <a:ea typeface="Calibri"/>
                        </a:rPr>
                        <a:t> </a:t>
                      </a:r>
                      <a:r>
                        <a:rPr lang="en-US" sz="1700" b="1" i="1" dirty="0" err="1">
                          <a:effectLst/>
                          <a:latin typeface="Times New Roman"/>
                          <a:ea typeface="Calibri"/>
                        </a:rPr>
                        <a:t>ba</a:t>
                      </a:r>
                      <a:r>
                        <a:rPr lang="en-US" sz="1700" b="1" i="1" dirty="0">
                          <a:effectLst/>
                          <a:latin typeface="Times New Roman"/>
                          <a:ea typeface="Calibri"/>
                        </a:rPr>
                        <a:t> </a:t>
                      </a:r>
                      <a:r>
                        <a:rPr lang="en-US" sz="1700" b="1" i="1" dirty="0" err="1">
                          <a:effectLst/>
                          <a:latin typeface="Times New Roman"/>
                          <a:ea typeface="Calibri"/>
                        </a:rPr>
                        <a:t>bước</a:t>
                      </a:r>
                      <a:endParaRPr lang="en-US" sz="1700" dirty="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US" sz="1700" dirty="0">
                          <a:effectLst/>
                          <a:latin typeface="Times New Roman"/>
                          <a:ea typeface="Calibri"/>
                        </a:rPr>
                        <a:t> </a:t>
                      </a:r>
                    </a:p>
                    <a:p>
                      <a:pPr>
                        <a:lnSpc>
                          <a:spcPct val="120000"/>
                        </a:lnSpc>
                        <a:spcAft>
                          <a:spcPts val="0"/>
                        </a:spcAft>
                      </a:pPr>
                      <a:r>
                        <a:rPr lang="en-US" sz="1700" dirty="0" err="1">
                          <a:effectLst/>
                          <a:latin typeface="Times New Roman"/>
                          <a:ea typeface="Calibri"/>
                        </a:rPr>
                        <a:t>Tại</a:t>
                      </a:r>
                      <a:r>
                        <a:rPr lang="en-US" sz="1700" dirty="0">
                          <a:effectLst/>
                          <a:latin typeface="Times New Roman"/>
                          <a:ea typeface="Calibri"/>
                        </a:rPr>
                        <a:t> </a:t>
                      </a:r>
                      <a:r>
                        <a:rPr lang="en-US" sz="1700" dirty="0" err="1">
                          <a:effectLst/>
                          <a:latin typeface="Times New Roman"/>
                          <a:ea typeface="Calibri"/>
                        </a:rPr>
                        <a:t>thời</a:t>
                      </a:r>
                      <a:r>
                        <a:rPr lang="en-US" sz="1700" dirty="0">
                          <a:effectLst/>
                          <a:latin typeface="Times New Roman"/>
                          <a:ea typeface="Calibri"/>
                        </a:rPr>
                        <a:t> </a:t>
                      </a:r>
                      <a:r>
                        <a:rPr lang="en-US" sz="1700" dirty="0" err="1">
                          <a:effectLst/>
                          <a:latin typeface="Times New Roman"/>
                          <a:ea typeface="Calibri"/>
                        </a:rPr>
                        <a:t>điểm</a:t>
                      </a:r>
                      <a:r>
                        <a:rPr lang="en-US" sz="1700" dirty="0">
                          <a:effectLst/>
                          <a:latin typeface="Times New Roman"/>
                          <a:ea typeface="Calibri"/>
                        </a:rPr>
                        <a:t> </a:t>
                      </a:r>
                      <a:r>
                        <a:rPr lang="en-US" sz="1700" dirty="0" err="1">
                          <a:effectLst/>
                          <a:latin typeface="Times New Roman"/>
                          <a:ea typeface="Calibri"/>
                        </a:rPr>
                        <a:t>giao</a:t>
                      </a:r>
                      <a:r>
                        <a:rPr lang="en-US" sz="1700" dirty="0">
                          <a:effectLst/>
                          <a:latin typeface="Times New Roman"/>
                          <a:ea typeface="Calibri"/>
                        </a:rPr>
                        <a:t> </a:t>
                      </a:r>
                      <a:r>
                        <a:rPr lang="en-US" sz="1700" dirty="0" err="1">
                          <a:effectLst/>
                          <a:latin typeface="Times New Roman"/>
                          <a:ea typeface="Calibri"/>
                        </a:rPr>
                        <a:t>nhận</a:t>
                      </a:r>
                      <a:r>
                        <a:rPr lang="en-US" sz="1700" dirty="0">
                          <a:effectLst/>
                          <a:latin typeface="Times New Roman"/>
                          <a:ea typeface="Calibri"/>
                        </a:rPr>
                        <a:t> </a:t>
                      </a:r>
                      <a:r>
                        <a:rPr lang="en-US" sz="1700" dirty="0" err="1">
                          <a:effectLst/>
                          <a:latin typeface="Times New Roman"/>
                          <a:ea typeface="Calibri"/>
                        </a:rPr>
                        <a:t>thực</a:t>
                      </a:r>
                      <a:r>
                        <a:rPr lang="en-US" sz="1700" dirty="0">
                          <a:effectLst/>
                          <a:latin typeface="Times New Roman"/>
                          <a:ea typeface="Calibri"/>
                        </a:rPr>
                        <a:t> </a:t>
                      </a:r>
                      <a:r>
                        <a:rPr lang="en-US" sz="1700" dirty="0" err="1">
                          <a:effectLst/>
                          <a:latin typeface="Times New Roman"/>
                          <a:ea typeface="Calibri"/>
                        </a:rPr>
                        <a:t>tế</a:t>
                      </a:r>
                      <a:endParaRPr lang="en-US" sz="1700" dirty="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72225296"/>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extLst>
              <p:ext uri="{D42A27DB-BD31-4B8C-83A1-F6EECF244321}">
                <p14:modId xmlns:p14="http://schemas.microsoft.com/office/powerpoint/2010/main" val="2092870570"/>
              </p:ext>
            </p:extLst>
          </p:nvPr>
        </p:nvGraphicFramePr>
        <p:xfrm>
          <a:off x="0" y="0"/>
          <a:ext cx="9144000" cy="6893599"/>
        </p:xfrm>
        <a:graphic>
          <a:graphicData uri="http://schemas.openxmlformats.org/drawingml/2006/table">
            <a:tbl>
              <a:tblPr firstRow="1" firstCol="1" bandRow="1"/>
              <a:tblGrid>
                <a:gridCol w="1639786">
                  <a:extLst>
                    <a:ext uri="{9D8B030D-6E8A-4147-A177-3AD203B41FA5}">
                      <a16:colId xmlns:a16="http://schemas.microsoft.com/office/drawing/2014/main" xmlns="" val="20000"/>
                    </a:ext>
                  </a:extLst>
                </a:gridCol>
                <a:gridCol w="2674562">
                  <a:extLst>
                    <a:ext uri="{9D8B030D-6E8A-4147-A177-3AD203B41FA5}">
                      <a16:colId xmlns:a16="http://schemas.microsoft.com/office/drawing/2014/main" xmlns="" val="20001"/>
                    </a:ext>
                  </a:extLst>
                </a:gridCol>
                <a:gridCol w="2858153">
                  <a:extLst>
                    <a:ext uri="{9D8B030D-6E8A-4147-A177-3AD203B41FA5}">
                      <a16:colId xmlns:a16="http://schemas.microsoft.com/office/drawing/2014/main" xmlns="" val="20002"/>
                    </a:ext>
                  </a:extLst>
                </a:gridCol>
                <a:gridCol w="1971499">
                  <a:extLst>
                    <a:ext uri="{9D8B030D-6E8A-4147-A177-3AD203B41FA5}">
                      <a16:colId xmlns:a16="http://schemas.microsoft.com/office/drawing/2014/main" xmlns="" val="20003"/>
                    </a:ext>
                  </a:extLst>
                </a:gridCol>
              </a:tblGrid>
              <a:tr h="348257">
                <a:tc>
                  <a:txBody>
                    <a:bodyPr/>
                    <a:lstStyle/>
                    <a:p>
                      <a:pPr algn="ctr">
                        <a:lnSpc>
                          <a:spcPct val="130000"/>
                        </a:lnSpc>
                        <a:spcAft>
                          <a:spcPts val="0"/>
                        </a:spcAft>
                      </a:pPr>
                      <a:r>
                        <a:rPr lang="en-US" sz="1600" b="1" dirty="0" err="1">
                          <a:effectLst/>
                          <a:latin typeface="Times New Roman"/>
                          <a:ea typeface="Calibri"/>
                        </a:rPr>
                        <a:t>Các</a:t>
                      </a:r>
                      <a:r>
                        <a:rPr lang="en-US" sz="1600" b="1" dirty="0">
                          <a:effectLst/>
                          <a:latin typeface="Times New Roman"/>
                          <a:ea typeface="Calibri"/>
                        </a:rPr>
                        <a:t> </a:t>
                      </a:r>
                      <a:r>
                        <a:rPr lang="en-US" sz="1600" b="1" dirty="0" err="1">
                          <a:effectLst/>
                          <a:latin typeface="Times New Roman"/>
                          <a:ea typeface="Calibri"/>
                        </a:rPr>
                        <a:t>bước</a:t>
                      </a:r>
                      <a:endParaRPr lang="en-US" sz="1600" dirty="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600" b="1" dirty="0" err="1">
                          <a:effectLst/>
                          <a:latin typeface="Times New Roman"/>
                          <a:ea typeface="Calibri"/>
                        </a:rPr>
                        <a:t>Người</a:t>
                      </a:r>
                      <a:r>
                        <a:rPr lang="en-US" sz="1600" b="1" dirty="0">
                          <a:effectLst/>
                          <a:latin typeface="Times New Roman"/>
                          <a:ea typeface="Calibri"/>
                        </a:rPr>
                        <a:t> </a:t>
                      </a:r>
                      <a:r>
                        <a:rPr lang="en-US" sz="1600" b="1" dirty="0" err="1">
                          <a:effectLst/>
                          <a:latin typeface="Times New Roman"/>
                          <a:ea typeface="Calibri"/>
                        </a:rPr>
                        <a:t>thực</a:t>
                      </a:r>
                      <a:r>
                        <a:rPr lang="en-US" sz="1600" b="1" dirty="0">
                          <a:effectLst/>
                          <a:latin typeface="Times New Roman"/>
                          <a:ea typeface="Calibri"/>
                        </a:rPr>
                        <a:t> </a:t>
                      </a:r>
                      <a:r>
                        <a:rPr lang="en-US" sz="1600" b="1" dirty="0" err="1">
                          <a:effectLst/>
                          <a:latin typeface="Times New Roman"/>
                          <a:ea typeface="Calibri"/>
                        </a:rPr>
                        <a:t>hiện</a:t>
                      </a:r>
                      <a:endParaRPr lang="en-US" sz="1600" dirty="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600" b="1" dirty="0" err="1">
                          <a:effectLst/>
                          <a:latin typeface="Times New Roman"/>
                          <a:ea typeface="Calibri"/>
                        </a:rPr>
                        <a:t>Sổ</a:t>
                      </a:r>
                      <a:r>
                        <a:rPr lang="en-US" sz="1600" b="1" dirty="0">
                          <a:effectLst/>
                          <a:latin typeface="Times New Roman"/>
                          <a:ea typeface="Calibri"/>
                        </a:rPr>
                        <a:t> </a:t>
                      </a:r>
                      <a:r>
                        <a:rPr lang="en-US" sz="1600" b="1" dirty="0" err="1">
                          <a:effectLst/>
                          <a:latin typeface="Times New Roman"/>
                          <a:ea typeface="Calibri"/>
                        </a:rPr>
                        <a:t>sách</a:t>
                      </a:r>
                      <a:r>
                        <a:rPr lang="en-US" sz="1600" b="1" dirty="0">
                          <a:effectLst/>
                          <a:latin typeface="Times New Roman"/>
                          <a:ea typeface="Calibri"/>
                        </a:rPr>
                        <a:t>, </a:t>
                      </a:r>
                      <a:r>
                        <a:rPr lang="en-US" sz="1600" b="1" dirty="0" err="1">
                          <a:effectLst/>
                          <a:latin typeface="Times New Roman"/>
                          <a:ea typeface="Calibri"/>
                        </a:rPr>
                        <a:t>chứng</a:t>
                      </a:r>
                      <a:r>
                        <a:rPr lang="en-US" sz="1600" b="1" dirty="0">
                          <a:effectLst/>
                          <a:latin typeface="Times New Roman"/>
                          <a:ea typeface="Calibri"/>
                        </a:rPr>
                        <a:t> </a:t>
                      </a:r>
                      <a:r>
                        <a:rPr lang="en-US" sz="1600" b="1" dirty="0" err="1">
                          <a:effectLst/>
                          <a:latin typeface="Times New Roman"/>
                          <a:ea typeface="Calibri"/>
                        </a:rPr>
                        <a:t>từ</a:t>
                      </a:r>
                      <a:r>
                        <a:rPr lang="en-US" sz="1600" b="1" dirty="0">
                          <a:effectLst/>
                          <a:latin typeface="Times New Roman"/>
                          <a:ea typeface="Calibri"/>
                        </a:rPr>
                        <a:t>, </a:t>
                      </a:r>
                      <a:r>
                        <a:rPr lang="en-US" sz="1600" b="1" dirty="0" err="1">
                          <a:effectLst/>
                          <a:latin typeface="Times New Roman"/>
                          <a:ea typeface="Calibri"/>
                        </a:rPr>
                        <a:t>bảng</a:t>
                      </a:r>
                      <a:r>
                        <a:rPr lang="en-US" sz="1600" b="1" dirty="0">
                          <a:effectLst/>
                          <a:latin typeface="Times New Roman"/>
                          <a:ea typeface="Calibri"/>
                        </a:rPr>
                        <a:t> </a:t>
                      </a:r>
                      <a:r>
                        <a:rPr lang="en-US" sz="1600" b="1" dirty="0" err="1">
                          <a:effectLst/>
                          <a:latin typeface="Times New Roman"/>
                          <a:ea typeface="Calibri"/>
                        </a:rPr>
                        <a:t>biểu</a:t>
                      </a:r>
                      <a:r>
                        <a:rPr lang="en-US" sz="1600" b="1" dirty="0">
                          <a:effectLst/>
                          <a:latin typeface="Times New Roman"/>
                          <a:ea typeface="Calibri"/>
                        </a:rPr>
                        <a:t>…</a:t>
                      </a:r>
                      <a:endParaRPr lang="en-US" sz="1600" dirty="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600" b="1">
                          <a:effectLst/>
                          <a:latin typeface="Times New Roman"/>
                          <a:ea typeface="Calibri"/>
                        </a:rPr>
                        <a:t>Thời gian</a:t>
                      </a:r>
                      <a:endParaRPr lang="en-US" sz="160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285875">
                <a:tc>
                  <a:txBody>
                    <a:bodyPr/>
                    <a:lstStyle/>
                    <a:p>
                      <a:pPr>
                        <a:lnSpc>
                          <a:spcPct val="120000"/>
                        </a:lnSpc>
                        <a:spcAft>
                          <a:spcPts val="0"/>
                        </a:spcAft>
                      </a:pPr>
                      <a:r>
                        <a:rPr lang="en-US" sz="1600" b="1" u="sng">
                          <a:effectLst/>
                          <a:latin typeface="Times New Roman"/>
                          <a:ea typeface="Calibri"/>
                        </a:rPr>
                        <a:t>Bước 2:</a:t>
                      </a:r>
                      <a:r>
                        <a:rPr lang="en-US" sz="1600">
                          <a:effectLst/>
                          <a:latin typeface="Times New Roman"/>
                          <a:ea typeface="Calibri"/>
                        </a:rPr>
                        <a:t> Sơ chế thực phẩm, nấu ăn </a:t>
                      </a:r>
                      <a:r>
                        <a:rPr lang="en-US" sz="1600" b="1" i="1">
                          <a:effectLst/>
                          <a:latin typeface="Times New Roman"/>
                          <a:ea typeface="Calibri"/>
                        </a:rPr>
                        <a:t>(Kiểm tra khi chế biến thức ăn)</a:t>
                      </a:r>
                      <a:endParaRPr lang="en-US" sz="160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US" sz="1600">
                          <a:effectLst/>
                          <a:latin typeface="Times New Roman"/>
                          <a:ea typeface="Calibri"/>
                        </a:rPr>
                        <a:t>- Nhân viên nuôi dưỡng được phân công theo dây chuyền. </a:t>
                      </a:r>
                    </a:p>
                    <a:p>
                      <a:pPr>
                        <a:lnSpc>
                          <a:spcPct val="120000"/>
                        </a:lnSpc>
                        <a:spcAft>
                          <a:spcPts val="0"/>
                        </a:spcAft>
                      </a:pPr>
                      <a:r>
                        <a:rPr lang="en-US" sz="1600" i="1">
                          <a:effectLst/>
                          <a:latin typeface="Times New Roman"/>
                          <a:ea typeface="Calibri"/>
                        </a:rPr>
                        <a:t>(Nhân viên vị trí số 2 ghi sổ kiểm thực- bước 2)</a:t>
                      </a:r>
                      <a:endParaRPr lang="en-US" sz="160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US" sz="1600" dirty="0">
                          <a:effectLst/>
                          <a:latin typeface="Times New Roman"/>
                          <a:ea typeface="Calibri"/>
                        </a:rPr>
                        <a:t>- </a:t>
                      </a:r>
                      <a:r>
                        <a:rPr lang="en-US" sz="1600" dirty="0" err="1">
                          <a:effectLst/>
                          <a:latin typeface="Times New Roman"/>
                          <a:ea typeface="Calibri"/>
                        </a:rPr>
                        <a:t>Sổ</a:t>
                      </a:r>
                      <a:r>
                        <a:rPr lang="en-US" sz="1600" dirty="0">
                          <a:effectLst/>
                          <a:latin typeface="Times New Roman"/>
                          <a:ea typeface="Calibri"/>
                        </a:rPr>
                        <a:t> </a:t>
                      </a:r>
                      <a:r>
                        <a:rPr lang="en-US" sz="1600" dirty="0" err="1">
                          <a:effectLst/>
                          <a:latin typeface="Times New Roman"/>
                          <a:ea typeface="Calibri"/>
                        </a:rPr>
                        <a:t>kiểm</a:t>
                      </a:r>
                      <a:r>
                        <a:rPr lang="en-US" sz="1600" dirty="0">
                          <a:effectLst/>
                          <a:latin typeface="Times New Roman"/>
                          <a:ea typeface="Calibri"/>
                        </a:rPr>
                        <a:t> </a:t>
                      </a:r>
                      <a:r>
                        <a:rPr lang="en-US" sz="1600" dirty="0" err="1">
                          <a:effectLst/>
                          <a:latin typeface="Times New Roman"/>
                          <a:ea typeface="Calibri"/>
                        </a:rPr>
                        <a:t>thực</a:t>
                      </a:r>
                      <a:r>
                        <a:rPr lang="en-US" sz="1600" dirty="0">
                          <a:effectLst/>
                          <a:latin typeface="Times New Roman"/>
                          <a:ea typeface="Calibri"/>
                        </a:rPr>
                        <a:t> </a:t>
                      </a:r>
                      <a:r>
                        <a:rPr lang="en-US" sz="1600" dirty="0" err="1">
                          <a:effectLst/>
                          <a:latin typeface="Times New Roman"/>
                          <a:ea typeface="Calibri"/>
                        </a:rPr>
                        <a:t>ba</a:t>
                      </a:r>
                      <a:r>
                        <a:rPr lang="en-US" sz="1600" dirty="0">
                          <a:effectLst/>
                          <a:latin typeface="Times New Roman"/>
                          <a:ea typeface="Calibri"/>
                        </a:rPr>
                        <a:t> </a:t>
                      </a:r>
                      <a:r>
                        <a:rPr lang="en-US" sz="1600" dirty="0" err="1">
                          <a:effectLst/>
                          <a:latin typeface="Times New Roman"/>
                          <a:ea typeface="Calibri"/>
                        </a:rPr>
                        <a:t>bước</a:t>
                      </a:r>
                      <a:r>
                        <a:rPr lang="en-US" sz="1600" dirty="0">
                          <a:effectLst/>
                          <a:latin typeface="Times New Roman"/>
                          <a:ea typeface="Calibri"/>
                        </a:rPr>
                        <a:t> (</a:t>
                      </a:r>
                      <a:r>
                        <a:rPr lang="en-US" sz="1600" dirty="0" err="1">
                          <a:effectLst/>
                          <a:latin typeface="Times New Roman"/>
                          <a:ea typeface="Calibri"/>
                        </a:rPr>
                        <a:t>Bước</a:t>
                      </a:r>
                      <a:r>
                        <a:rPr lang="en-US" sz="1600" dirty="0">
                          <a:effectLst/>
                          <a:latin typeface="Times New Roman"/>
                          <a:ea typeface="Calibri"/>
                        </a:rPr>
                        <a:t> 2 – </a:t>
                      </a:r>
                      <a:r>
                        <a:rPr lang="en-US" sz="1600" dirty="0" err="1">
                          <a:effectLst/>
                          <a:latin typeface="Times New Roman"/>
                          <a:ea typeface="Calibri"/>
                        </a:rPr>
                        <a:t>Kiểm</a:t>
                      </a:r>
                      <a:r>
                        <a:rPr lang="en-US" sz="1600" dirty="0">
                          <a:effectLst/>
                          <a:latin typeface="Times New Roman"/>
                          <a:ea typeface="Calibri"/>
                        </a:rPr>
                        <a:t> </a:t>
                      </a:r>
                      <a:r>
                        <a:rPr lang="en-US" sz="1600" dirty="0" err="1">
                          <a:effectLst/>
                          <a:latin typeface="Times New Roman"/>
                          <a:ea typeface="Calibri"/>
                        </a:rPr>
                        <a:t>tra</a:t>
                      </a:r>
                      <a:r>
                        <a:rPr lang="en-US" sz="1600" dirty="0">
                          <a:effectLst/>
                          <a:latin typeface="Times New Roman"/>
                          <a:ea typeface="Calibri"/>
                        </a:rPr>
                        <a:t> </a:t>
                      </a:r>
                      <a:r>
                        <a:rPr lang="en-US" sz="1600" dirty="0" err="1">
                          <a:effectLst/>
                          <a:latin typeface="Times New Roman"/>
                          <a:ea typeface="Calibri"/>
                        </a:rPr>
                        <a:t>khi</a:t>
                      </a:r>
                      <a:r>
                        <a:rPr lang="en-US" sz="1600" dirty="0">
                          <a:effectLst/>
                          <a:latin typeface="Times New Roman"/>
                          <a:ea typeface="Calibri"/>
                        </a:rPr>
                        <a:t> </a:t>
                      </a:r>
                      <a:r>
                        <a:rPr lang="en-US" sz="1600" dirty="0" err="1">
                          <a:effectLst/>
                          <a:latin typeface="Times New Roman"/>
                          <a:ea typeface="Calibri"/>
                        </a:rPr>
                        <a:t>chế</a:t>
                      </a:r>
                      <a:r>
                        <a:rPr lang="en-US" sz="1600" dirty="0">
                          <a:effectLst/>
                          <a:latin typeface="Times New Roman"/>
                          <a:ea typeface="Calibri"/>
                        </a:rPr>
                        <a:t> </a:t>
                      </a:r>
                      <a:r>
                        <a:rPr lang="en-US" sz="1600" dirty="0" err="1">
                          <a:effectLst/>
                          <a:latin typeface="Times New Roman"/>
                          <a:ea typeface="Calibri"/>
                        </a:rPr>
                        <a:t>biến</a:t>
                      </a:r>
                      <a:r>
                        <a:rPr lang="en-US" sz="1600" dirty="0">
                          <a:effectLst/>
                          <a:latin typeface="Times New Roman"/>
                          <a:ea typeface="Calibri"/>
                        </a:rPr>
                        <a:t> </a:t>
                      </a:r>
                      <a:r>
                        <a:rPr lang="en-US" sz="1600" dirty="0" err="1">
                          <a:effectLst/>
                          <a:latin typeface="Times New Roman"/>
                          <a:ea typeface="Calibri"/>
                        </a:rPr>
                        <a:t>thức</a:t>
                      </a:r>
                      <a:r>
                        <a:rPr lang="en-US" sz="1600" dirty="0">
                          <a:effectLst/>
                          <a:latin typeface="Times New Roman"/>
                          <a:ea typeface="Calibri"/>
                        </a:rPr>
                        <a:t> </a:t>
                      </a:r>
                      <a:r>
                        <a:rPr lang="en-US" sz="1600" dirty="0" err="1">
                          <a:effectLst/>
                          <a:latin typeface="Times New Roman"/>
                          <a:ea typeface="Calibri"/>
                        </a:rPr>
                        <a:t>ăn</a:t>
                      </a:r>
                      <a:r>
                        <a:rPr lang="en-US" sz="1600" dirty="0">
                          <a:effectLst/>
                          <a:latin typeface="Times New Roman"/>
                          <a:ea typeface="Calibri"/>
                        </a:rPr>
                        <a:t>)</a:t>
                      </a: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US" sz="1600">
                          <a:effectLst/>
                          <a:latin typeface="Times New Roman"/>
                          <a:ea typeface="Calibri"/>
                        </a:rPr>
                        <a:t>Tại thời điểm sơ chế thô xong.</a:t>
                      </a: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134320">
                <a:tc>
                  <a:txBody>
                    <a:bodyPr/>
                    <a:lstStyle/>
                    <a:p>
                      <a:pPr>
                        <a:lnSpc>
                          <a:spcPct val="130000"/>
                        </a:lnSpc>
                        <a:spcAft>
                          <a:spcPts val="0"/>
                        </a:spcAft>
                      </a:pPr>
                      <a:r>
                        <a:rPr lang="en-US" sz="1600" b="1" u="none" strike="noStrike" dirty="0">
                          <a:effectLst/>
                          <a:latin typeface="Times New Roman"/>
                          <a:ea typeface="Calibri"/>
                        </a:rPr>
                        <a:t> </a:t>
                      </a:r>
                      <a:endParaRPr lang="en-US" sz="1600" dirty="0">
                        <a:effectLst/>
                        <a:latin typeface="Times New Roman"/>
                        <a:ea typeface="Calibri"/>
                      </a:endParaRPr>
                    </a:p>
                    <a:p>
                      <a:pPr>
                        <a:lnSpc>
                          <a:spcPct val="130000"/>
                        </a:lnSpc>
                        <a:spcAft>
                          <a:spcPts val="0"/>
                        </a:spcAft>
                      </a:pPr>
                      <a:r>
                        <a:rPr lang="en-US" sz="1600" b="1" u="sng" dirty="0" err="1">
                          <a:effectLst/>
                          <a:latin typeface="Times New Roman"/>
                          <a:ea typeface="Calibri"/>
                        </a:rPr>
                        <a:t>Bước</a:t>
                      </a:r>
                      <a:r>
                        <a:rPr lang="en-US" sz="1600" b="1" u="sng" dirty="0">
                          <a:effectLst/>
                          <a:latin typeface="Times New Roman"/>
                          <a:ea typeface="Calibri"/>
                        </a:rPr>
                        <a:t> 3:</a:t>
                      </a:r>
                      <a:r>
                        <a:rPr lang="en-US" sz="1600" dirty="0">
                          <a:effectLst/>
                          <a:latin typeface="Times New Roman"/>
                          <a:ea typeface="Calibri"/>
                        </a:rPr>
                        <a:t> </a:t>
                      </a:r>
                      <a:r>
                        <a:rPr lang="en-US" sz="1600" dirty="0" err="1">
                          <a:effectLst/>
                          <a:latin typeface="Times New Roman"/>
                          <a:ea typeface="Calibri"/>
                        </a:rPr>
                        <a:t>Chia</a:t>
                      </a:r>
                      <a:r>
                        <a:rPr lang="en-US" sz="1600" dirty="0">
                          <a:effectLst/>
                          <a:latin typeface="Times New Roman"/>
                          <a:ea typeface="Calibri"/>
                        </a:rPr>
                        <a:t> </a:t>
                      </a:r>
                      <a:r>
                        <a:rPr lang="en-US" sz="1600" dirty="0" err="1">
                          <a:effectLst/>
                          <a:latin typeface="Times New Roman"/>
                          <a:ea typeface="Calibri"/>
                        </a:rPr>
                        <a:t>ăn</a:t>
                      </a:r>
                      <a:r>
                        <a:rPr lang="en-US" sz="1600" dirty="0">
                          <a:effectLst/>
                          <a:latin typeface="Times New Roman"/>
                          <a:ea typeface="Calibri"/>
                        </a:rPr>
                        <a:t> </a:t>
                      </a:r>
                      <a:r>
                        <a:rPr lang="en-US" sz="1600" b="1" i="1" dirty="0">
                          <a:effectLst/>
                          <a:latin typeface="Times New Roman"/>
                          <a:ea typeface="Calibri"/>
                        </a:rPr>
                        <a:t>(</a:t>
                      </a:r>
                      <a:r>
                        <a:rPr lang="en-US" sz="1600" b="1" i="1" dirty="0" err="1">
                          <a:effectLst/>
                          <a:latin typeface="Times New Roman"/>
                          <a:ea typeface="Calibri"/>
                        </a:rPr>
                        <a:t>Kiểm</a:t>
                      </a:r>
                      <a:r>
                        <a:rPr lang="en-US" sz="1600" b="1" i="1" dirty="0">
                          <a:effectLst/>
                          <a:latin typeface="Times New Roman"/>
                          <a:ea typeface="Calibri"/>
                        </a:rPr>
                        <a:t> </a:t>
                      </a:r>
                      <a:r>
                        <a:rPr lang="en-US" sz="1600" b="1" i="1" dirty="0" err="1">
                          <a:effectLst/>
                          <a:latin typeface="Times New Roman"/>
                          <a:ea typeface="Calibri"/>
                        </a:rPr>
                        <a:t>tra</a:t>
                      </a:r>
                      <a:r>
                        <a:rPr lang="en-US" sz="1600" b="1" i="1" dirty="0">
                          <a:effectLst/>
                          <a:latin typeface="Times New Roman"/>
                          <a:ea typeface="Calibri"/>
                        </a:rPr>
                        <a:t> </a:t>
                      </a:r>
                      <a:r>
                        <a:rPr lang="en-US" sz="1600" b="1" i="1" dirty="0" err="1">
                          <a:effectLst/>
                          <a:latin typeface="Times New Roman"/>
                          <a:ea typeface="Calibri"/>
                        </a:rPr>
                        <a:t>trước</a:t>
                      </a:r>
                      <a:r>
                        <a:rPr lang="en-US" sz="1600" b="1" i="1" dirty="0">
                          <a:effectLst/>
                          <a:latin typeface="Times New Roman"/>
                          <a:ea typeface="Calibri"/>
                        </a:rPr>
                        <a:t> </a:t>
                      </a:r>
                      <a:r>
                        <a:rPr lang="en-US" sz="1600" b="1" i="1" dirty="0" err="1">
                          <a:effectLst/>
                          <a:latin typeface="Times New Roman"/>
                          <a:ea typeface="Calibri"/>
                        </a:rPr>
                        <a:t>khi</a:t>
                      </a:r>
                      <a:r>
                        <a:rPr lang="en-US" sz="1600" b="1" i="1" dirty="0">
                          <a:effectLst/>
                          <a:latin typeface="Times New Roman"/>
                          <a:ea typeface="Calibri"/>
                        </a:rPr>
                        <a:t> </a:t>
                      </a:r>
                      <a:r>
                        <a:rPr lang="en-US" sz="1600" b="1" i="1" dirty="0" err="1">
                          <a:effectLst/>
                          <a:latin typeface="Times New Roman"/>
                          <a:ea typeface="Calibri"/>
                        </a:rPr>
                        <a:t>ăn</a:t>
                      </a:r>
                      <a:r>
                        <a:rPr lang="en-US" sz="1600" b="1" i="1" dirty="0">
                          <a:effectLst/>
                          <a:latin typeface="Times New Roman"/>
                          <a:ea typeface="Calibri"/>
                        </a:rPr>
                        <a:t>)</a:t>
                      </a:r>
                      <a:endParaRPr lang="en-US" sz="1600" dirty="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1600">
                          <a:effectLst/>
                          <a:latin typeface="Times New Roman"/>
                          <a:ea typeface="Calibri"/>
                        </a:rPr>
                        <a:t>- Kế toán: Viết định lượng thực phẩm chín trên bảng chia ăn</a:t>
                      </a:r>
                    </a:p>
                    <a:p>
                      <a:pPr>
                        <a:lnSpc>
                          <a:spcPct val="130000"/>
                        </a:lnSpc>
                        <a:spcAft>
                          <a:spcPts val="0"/>
                        </a:spcAft>
                      </a:pPr>
                      <a:r>
                        <a:rPr lang="en-US" sz="1600">
                          <a:effectLst/>
                          <a:latin typeface="Times New Roman"/>
                          <a:ea typeface="Calibri"/>
                        </a:rPr>
                        <a:t>- Nhân viên nuôi dưỡng chia ăn ghi sổ kiểm thực – bước 3; sổ giao nhận TP chín.</a:t>
                      </a:r>
                    </a:p>
                    <a:p>
                      <a:pPr>
                        <a:lnSpc>
                          <a:spcPct val="130000"/>
                        </a:lnSpc>
                        <a:spcAft>
                          <a:spcPts val="0"/>
                        </a:spcAft>
                      </a:pPr>
                      <a:r>
                        <a:rPr lang="en-US" sz="1600">
                          <a:effectLst/>
                          <a:latin typeface="Times New Roman"/>
                          <a:ea typeface="Calibri"/>
                        </a:rPr>
                        <a:t>- Giáo viên các lớp: Ký nhận trong sổ giao nhận TP chín</a:t>
                      </a:r>
                    </a:p>
                    <a:p>
                      <a:pPr>
                        <a:lnSpc>
                          <a:spcPct val="130000"/>
                        </a:lnSpc>
                        <a:spcAft>
                          <a:spcPts val="0"/>
                        </a:spcAft>
                      </a:pPr>
                      <a:r>
                        <a:rPr lang="en-US" sz="1600">
                          <a:effectLst/>
                          <a:latin typeface="Times New Roman"/>
                          <a:ea typeface="Calibri"/>
                        </a:rPr>
                        <a:t>- Ban giám hiệu hoặc nhân viên y tế giám sát, ký sổ </a:t>
                      </a: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1600" dirty="0">
                          <a:effectLst/>
                          <a:latin typeface="Times New Roman"/>
                          <a:ea typeface="Calibri"/>
                        </a:rPr>
                        <a:t>- </a:t>
                      </a:r>
                      <a:r>
                        <a:rPr lang="en-US" sz="1600" dirty="0" err="1">
                          <a:effectLst/>
                          <a:latin typeface="Times New Roman"/>
                          <a:ea typeface="Calibri"/>
                        </a:rPr>
                        <a:t>Bảng</a:t>
                      </a:r>
                      <a:r>
                        <a:rPr lang="en-US" sz="1600" dirty="0">
                          <a:effectLst/>
                          <a:latin typeface="Times New Roman"/>
                          <a:ea typeface="Calibri"/>
                        </a:rPr>
                        <a:t> chia </a:t>
                      </a:r>
                      <a:r>
                        <a:rPr lang="en-US" sz="1600" dirty="0" err="1">
                          <a:effectLst/>
                          <a:latin typeface="Times New Roman"/>
                          <a:ea typeface="Calibri"/>
                        </a:rPr>
                        <a:t>định</a:t>
                      </a:r>
                      <a:r>
                        <a:rPr lang="en-US" sz="1600" dirty="0">
                          <a:effectLst/>
                          <a:latin typeface="Times New Roman"/>
                          <a:ea typeface="Calibri"/>
                        </a:rPr>
                        <a:t> </a:t>
                      </a:r>
                      <a:r>
                        <a:rPr lang="en-US" sz="1600" dirty="0" err="1">
                          <a:effectLst/>
                          <a:latin typeface="Times New Roman"/>
                          <a:ea typeface="Calibri"/>
                        </a:rPr>
                        <a:t>lượng</a:t>
                      </a:r>
                      <a:r>
                        <a:rPr lang="en-US" sz="1600" dirty="0">
                          <a:effectLst/>
                          <a:latin typeface="Times New Roman"/>
                          <a:ea typeface="Calibri"/>
                        </a:rPr>
                        <a:t> </a:t>
                      </a:r>
                      <a:r>
                        <a:rPr lang="en-US" sz="1600" dirty="0" err="1">
                          <a:effectLst/>
                          <a:latin typeface="Times New Roman"/>
                          <a:ea typeface="Calibri"/>
                        </a:rPr>
                        <a:t>thức</a:t>
                      </a:r>
                      <a:r>
                        <a:rPr lang="en-US" sz="1600" dirty="0">
                          <a:effectLst/>
                          <a:latin typeface="Times New Roman"/>
                          <a:ea typeface="Calibri"/>
                        </a:rPr>
                        <a:t> </a:t>
                      </a:r>
                      <a:r>
                        <a:rPr lang="en-US" sz="1600" dirty="0" err="1">
                          <a:effectLst/>
                          <a:latin typeface="Times New Roman"/>
                          <a:ea typeface="Calibri"/>
                        </a:rPr>
                        <a:t>ăn</a:t>
                      </a:r>
                      <a:endParaRPr lang="en-US" sz="1600" dirty="0">
                        <a:effectLst/>
                        <a:latin typeface="Times New Roman"/>
                        <a:ea typeface="Calibri"/>
                      </a:endParaRPr>
                    </a:p>
                    <a:p>
                      <a:pPr>
                        <a:lnSpc>
                          <a:spcPct val="130000"/>
                        </a:lnSpc>
                        <a:spcAft>
                          <a:spcPts val="0"/>
                        </a:spcAft>
                      </a:pPr>
                      <a:r>
                        <a:rPr lang="en-US" sz="1600" dirty="0">
                          <a:effectLst/>
                          <a:latin typeface="Times New Roman"/>
                          <a:ea typeface="Calibri"/>
                        </a:rPr>
                        <a:t>- </a:t>
                      </a:r>
                      <a:r>
                        <a:rPr lang="en-US" sz="1600" dirty="0" err="1">
                          <a:effectLst/>
                          <a:latin typeface="Times New Roman"/>
                          <a:ea typeface="Calibri"/>
                        </a:rPr>
                        <a:t>Sổ</a:t>
                      </a:r>
                      <a:r>
                        <a:rPr lang="en-US" sz="1600" dirty="0">
                          <a:effectLst/>
                          <a:latin typeface="Times New Roman"/>
                          <a:ea typeface="Calibri"/>
                        </a:rPr>
                        <a:t> </a:t>
                      </a:r>
                      <a:r>
                        <a:rPr lang="en-US" sz="1600" dirty="0" err="1">
                          <a:effectLst/>
                          <a:latin typeface="Times New Roman"/>
                          <a:ea typeface="Calibri"/>
                        </a:rPr>
                        <a:t>kiểm</a:t>
                      </a:r>
                      <a:r>
                        <a:rPr lang="en-US" sz="1600" dirty="0">
                          <a:effectLst/>
                          <a:latin typeface="Times New Roman"/>
                          <a:ea typeface="Calibri"/>
                        </a:rPr>
                        <a:t> </a:t>
                      </a:r>
                      <a:r>
                        <a:rPr lang="en-US" sz="1600" dirty="0" err="1">
                          <a:effectLst/>
                          <a:latin typeface="Times New Roman"/>
                          <a:ea typeface="Calibri"/>
                        </a:rPr>
                        <a:t>thực</a:t>
                      </a:r>
                      <a:r>
                        <a:rPr lang="en-US" sz="1600" dirty="0">
                          <a:effectLst/>
                          <a:latin typeface="Times New Roman"/>
                          <a:ea typeface="Calibri"/>
                        </a:rPr>
                        <a:t> </a:t>
                      </a:r>
                      <a:r>
                        <a:rPr lang="en-US" sz="1600" dirty="0" err="1">
                          <a:effectLst/>
                          <a:latin typeface="Times New Roman"/>
                          <a:ea typeface="Calibri"/>
                        </a:rPr>
                        <a:t>ba</a:t>
                      </a:r>
                      <a:r>
                        <a:rPr lang="en-US" sz="1600" dirty="0">
                          <a:effectLst/>
                          <a:latin typeface="Times New Roman"/>
                          <a:ea typeface="Calibri"/>
                        </a:rPr>
                        <a:t> </a:t>
                      </a:r>
                      <a:r>
                        <a:rPr lang="en-US" sz="1600" dirty="0" err="1">
                          <a:effectLst/>
                          <a:latin typeface="Times New Roman"/>
                          <a:ea typeface="Calibri"/>
                        </a:rPr>
                        <a:t>bước</a:t>
                      </a:r>
                      <a:r>
                        <a:rPr lang="en-US" sz="1600" dirty="0">
                          <a:effectLst/>
                          <a:latin typeface="Times New Roman"/>
                          <a:ea typeface="Calibri"/>
                        </a:rPr>
                        <a:t> (</a:t>
                      </a:r>
                      <a:r>
                        <a:rPr lang="en-US" sz="1600" dirty="0" err="1">
                          <a:effectLst/>
                          <a:latin typeface="Times New Roman"/>
                          <a:ea typeface="Calibri"/>
                        </a:rPr>
                        <a:t>Bước</a:t>
                      </a:r>
                      <a:r>
                        <a:rPr lang="en-US" sz="1600" dirty="0">
                          <a:effectLst/>
                          <a:latin typeface="Times New Roman"/>
                          <a:ea typeface="Calibri"/>
                        </a:rPr>
                        <a:t> 3 – </a:t>
                      </a:r>
                      <a:r>
                        <a:rPr lang="en-US" sz="1600" dirty="0" err="1">
                          <a:effectLst/>
                          <a:latin typeface="Times New Roman"/>
                          <a:ea typeface="Calibri"/>
                        </a:rPr>
                        <a:t>kiểm</a:t>
                      </a:r>
                      <a:r>
                        <a:rPr lang="en-US" sz="1600" dirty="0">
                          <a:effectLst/>
                          <a:latin typeface="Times New Roman"/>
                          <a:ea typeface="Calibri"/>
                        </a:rPr>
                        <a:t> </a:t>
                      </a:r>
                      <a:r>
                        <a:rPr lang="en-US" sz="1600" dirty="0" err="1">
                          <a:effectLst/>
                          <a:latin typeface="Times New Roman"/>
                          <a:ea typeface="Calibri"/>
                        </a:rPr>
                        <a:t>tra</a:t>
                      </a:r>
                      <a:r>
                        <a:rPr lang="en-US" sz="1600" dirty="0">
                          <a:effectLst/>
                          <a:latin typeface="Times New Roman"/>
                          <a:ea typeface="Calibri"/>
                        </a:rPr>
                        <a:t> </a:t>
                      </a:r>
                      <a:r>
                        <a:rPr lang="en-US" sz="1600" dirty="0" err="1">
                          <a:effectLst/>
                          <a:latin typeface="Times New Roman"/>
                          <a:ea typeface="Calibri"/>
                        </a:rPr>
                        <a:t>trước</a:t>
                      </a:r>
                      <a:r>
                        <a:rPr lang="en-US" sz="1600" dirty="0">
                          <a:effectLst/>
                          <a:latin typeface="Times New Roman"/>
                          <a:ea typeface="Calibri"/>
                        </a:rPr>
                        <a:t> </a:t>
                      </a:r>
                      <a:r>
                        <a:rPr lang="en-US" sz="1600" dirty="0" err="1">
                          <a:effectLst/>
                          <a:latin typeface="Times New Roman"/>
                          <a:ea typeface="Calibri"/>
                        </a:rPr>
                        <a:t>khi</a:t>
                      </a:r>
                      <a:r>
                        <a:rPr lang="en-US" sz="1600" dirty="0">
                          <a:effectLst/>
                          <a:latin typeface="Times New Roman"/>
                          <a:ea typeface="Calibri"/>
                        </a:rPr>
                        <a:t> </a:t>
                      </a:r>
                      <a:r>
                        <a:rPr lang="en-US" sz="1600" dirty="0" err="1">
                          <a:effectLst/>
                          <a:latin typeface="Times New Roman"/>
                          <a:ea typeface="Calibri"/>
                        </a:rPr>
                        <a:t>ăn</a:t>
                      </a:r>
                      <a:r>
                        <a:rPr lang="en-US" sz="1600" dirty="0">
                          <a:effectLst/>
                          <a:latin typeface="Times New Roman"/>
                          <a:ea typeface="Calibri"/>
                        </a:rPr>
                        <a:t>)</a:t>
                      </a:r>
                    </a:p>
                    <a:p>
                      <a:pPr>
                        <a:lnSpc>
                          <a:spcPct val="130000"/>
                        </a:lnSpc>
                        <a:spcAft>
                          <a:spcPts val="0"/>
                        </a:spcAft>
                      </a:pPr>
                      <a:r>
                        <a:rPr lang="en-US" sz="1600" dirty="0">
                          <a:effectLst/>
                          <a:latin typeface="Times New Roman"/>
                          <a:ea typeface="Calibri"/>
                        </a:rPr>
                        <a:t>- </a:t>
                      </a:r>
                      <a:r>
                        <a:rPr lang="en-US" sz="1600" dirty="0" err="1">
                          <a:effectLst/>
                          <a:latin typeface="Times New Roman"/>
                          <a:ea typeface="Calibri"/>
                        </a:rPr>
                        <a:t>Sổ</a:t>
                      </a:r>
                      <a:r>
                        <a:rPr lang="en-US" sz="1600" dirty="0">
                          <a:effectLst/>
                          <a:latin typeface="Times New Roman"/>
                          <a:ea typeface="Calibri"/>
                        </a:rPr>
                        <a:t> </a:t>
                      </a:r>
                      <a:r>
                        <a:rPr lang="en-US" sz="1600" dirty="0" err="1">
                          <a:effectLst/>
                          <a:latin typeface="Times New Roman"/>
                          <a:ea typeface="Calibri"/>
                        </a:rPr>
                        <a:t>giao</a:t>
                      </a:r>
                      <a:r>
                        <a:rPr lang="en-US" sz="1600" dirty="0">
                          <a:effectLst/>
                          <a:latin typeface="Times New Roman"/>
                          <a:ea typeface="Calibri"/>
                        </a:rPr>
                        <a:t> </a:t>
                      </a:r>
                      <a:r>
                        <a:rPr lang="en-US" sz="1600" dirty="0" err="1">
                          <a:effectLst/>
                          <a:latin typeface="Times New Roman"/>
                          <a:ea typeface="Calibri"/>
                        </a:rPr>
                        <a:t>nhận</a:t>
                      </a:r>
                      <a:r>
                        <a:rPr lang="en-US" sz="1600" dirty="0">
                          <a:effectLst/>
                          <a:latin typeface="Times New Roman"/>
                          <a:ea typeface="Calibri"/>
                        </a:rPr>
                        <a:t> </a:t>
                      </a:r>
                      <a:r>
                        <a:rPr lang="en-US" sz="1600" dirty="0" err="1">
                          <a:effectLst/>
                          <a:latin typeface="Times New Roman"/>
                          <a:ea typeface="Calibri"/>
                        </a:rPr>
                        <a:t>thực</a:t>
                      </a:r>
                      <a:r>
                        <a:rPr lang="en-US" sz="1600" dirty="0">
                          <a:effectLst/>
                          <a:latin typeface="Times New Roman"/>
                          <a:ea typeface="Calibri"/>
                        </a:rPr>
                        <a:t> </a:t>
                      </a:r>
                      <a:r>
                        <a:rPr lang="en-US" sz="1600" dirty="0" err="1">
                          <a:effectLst/>
                          <a:latin typeface="Times New Roman"/>
                          <a:ea typeface="Calibri"/>
                        </a:rPr>
                        <a:t>phẩm</a:t>
                      </a:r>
                      <a:r>
                        <a:rPr lang="en-US" sz="1600" dirty="0">
                          <a:effectLst/>
                          <a:latin typeface="Times New Roman"/>
                          <a:ea typeface="Calibri"/>
                        </a:rPr>
                        <a:t> </a:t>
                      </a:r>
                      <a:r>
                        <a:rPr lang="en-US" sz="1600" dirty="0" err="1">
                          <a:effectLst/>
                          <a:latin typeface="Times New Roman"/>
                          <a:ea typeface="Calibri"/>
                        </a:rPr>
                        <a:t>chín</a:t>
                      </a:r>
                      <a:endParaRPr lang="en-US" sz="1600" dirty="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1600" dirty="0">
                          <a:effectLst/>
                          <a:latin typeface="Times New Roman"/>
                          <a:ea typeface="Calibri"/>
                        </a:rPr>
                        <a:t> </a:t>
                      </a:r>
                    </a:p>
                    <a:p>
                      <a:pPr>
                        <a:lnSpc>
                          <a:spcPct val="130000"/>
                        </a:lnSpc>
                        <a:spcAft>
                          <a:spcPts val="0"/>
                        </a:spcAft>
                      </a:pPr>
                      <a:r>
                        <a:rPr lang="en-US" sz="1600" dirty="0" err="1">
                          <a:effectLst/>
                          <a:latin typeface="Times New Roman"/>
                          <a:ea typeface="Calibri"/>
                        </a:rPr>
                        <a:t>Sau</a:t>
                      </a:r>
                      <a:r>
                        <a:rPr lang="en-US" sz="1600" dirty="0">
                          <a:effectLst/>
                          <a:latin typeface="Times New Roman"/>
                          <a:ea typeface="Calibri"/>
                        </a:rPr>
                        <a:t> </a:t>
                      </a:r>
                      <a:r>
                        <a:rPr lang="en-US" sz="1600" dirty="0" err="1">
                          <a:effectLst/>
                          <a:latin typeface="Times New Roman"/>
                          <a:ea typeface="Calibri"/>
                        </a:rPr>
                        <a:t>khi</a:t>
                      </a:r>
                      <a:r>
                        <a:rPr lang="en-US" sz="1600" dirty="0">
                          <a:effectLst/>
                          <a:latin typeface="Times New Roman"/>
                          <a:ea typeface="Calibri"/>
                        </a:rPr>
                        <a:t> </a:t>
                      </a:r>
                      <a:r>
                        <a:rPr lang="en-US" sz="1600" dirty="0" err="1">
                          <a:effectLst/>
                          <a:latin typeface="Times New Roman"/>
                          <a:ea typeface="Calibri"/>
                        </a:rPr>
                        <a:t>nấu</a:t>
                      </a:r>
                      <a:r>
                        <a:rPr lang="en-US" sz="1600" dirty="0">
                          <a:effectLst/>
                          <a:latin typeface="Times New Roman"/>
                          <a:ea typeface="Calibri"/>
                        </a:rPr>
                        <a:t> </a:t>
                      </a:r>
                      <a:r>
                        <a:rPr lang="en-US" sz="1600" dirty="0" err="1">
                          <a:effectLst/>
                          <a:latin typeface="Times New Roman"/>
                          <a:ea typeface="Calibri"/>
                        </a:rPr>
                        <a:t>xong</a:t>
                      </a:r>
                      <a:endParaRPr lang="en-US" sz="1600" dirty="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089547">
                <a:tc>
                  <a:txBody>
                    <a:bodyPr/>
                    <a:lstStyle/>
                    <a:p>
                      <a:pPr>
                        <a:lnSpc>
                          <a:spcPct val="130000"/>
                        </a:lnSpc>
                        <a:spcAft>
                          <a:spcPts val="0"/>
                        </a:spcAft>
                      </a:pPr>
                      <a:r>
                        <a:rPr lang="en-US" sz="1600" b="1" u="sng">
                          <a:effectLst/>
                          <a:latin typeface="Times New Roman"/>
                          <a:ea typeface="Calibri"/>
                        </a:rPr>
                        <a:t>Lưu mẫu thức ăn và Huỷ mẫu thức ăn lưu</a:t>
                      </a:r>
                      <a:r>
                        <a:rPr lang="en-US" sz="1600" b="1">
                          <a:effectLst/>
                          <a:latin typeface="Times New Roman"/>
                          <a:ea typeface="Calibri"/>
                        </a:rPr>
                        <a:t>.</a:t>
                      </a:r>
                      <a:endParaRPr lang="en-US" sz="160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1600">
                          <a:effectLst/>
                          <a:latin typeface="Times New Roman"/>
                          <a:ea typeface="Calibri"/>
                        </a:rPr>
                        <a:t>- Nhân viên y tế hoặc nhân viên nuôi dưỡng (do HT phân công) thực hiện lưu mẫu, hủy mẫu  và ghi sổ.</a:t>
                      </a: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1600">
                          <a:effectLst/>
                          <a:latin typeface="Times New Roman"/>
                          <a:ea typeface="Calibri"/>
                        </a:rPr>
                        <a:t>- Sổ kiểm thực ba bước: phần Lưu mẫu và huỷ mẫu thức ăn lưu (cùng trang in với bước 3)                  </a:t>
                      </a:r>
                    </a:p>
                    <a:p>
                      <a:pPr>
                        <a:lnSpc>
                          <a:spcPct val="130000"/>
                        </a:lnSpc>
                        <a:spcAft>
                          <a:spcPts val="0"/>
                        </a:spcAft>
                      </a:pPr>
                      <a:r>
                        <a:rPr lang="en-US" sz="1600">
                          <a:effectLst/>
                          <a:latin typeface="Times New Roman"/>
                          <a:ea typeface="Calibri"/>
                        </a:rPr>
                        <a:t>- Nhãn mẫu thức ăn lưu</a:t>
                      </a:r>
                    </a:p>
                    <a:p>
                      <a:pPr>
                        <a:lnSpc>
                          <a:spcPct val="130000"/>
                        </a:lnSpc>
                        <a:spcAft>
                          <a:spcPts val="0"/>
                        </a:spcAft>
                      </a:pPr>
                      <a:r>
                        <a:rPr lang="en-US" sz="1600">
                          <a:effectLst/>
                          <a:latin typeface="Times New Roman"/>
                          <a:ea typeface="Calibri"/>
                        </a:rPr>
                        <a:t>- Bộ dụng cụ dùng lưu mẫu thức ăn</a:t>
                      </a: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1600" dirty="0">
                          <a:effectLst/>
                          <a:latin typeface="Times New Roman"/>
                          <a:ea typeface="Calibri"/>
                        </a:rPr>
                        <a:t>- </a:t>
                      </a:r>
                      <a:r>
                        <a:rPr lang="en-US" sz="1600" dirty="0" err="1">
                          <a:effectLst/>
                          <a:latin typeface="Times New Roman"/>
                          <a:ea typeface="Calibri"/>
                        </a:rPr>
                        <a:t>Lưu</a:t>
                      </a:r>
                      <a:r>
                        <a:rPr lang="en-US" sz="1600" dirty="0">
                          <a:effectLst/>
                          <a:latin typeface="Times New Roman"/>
                          <a:ea typeface="Calibri"/>
                        </a:rPr>
                        <a:t> </a:t>
                      </a:r>
                      <a:r>
                        <a:rPr lang="en-US" sz="1600" dirty="0" err="1">
                          <a:effectLst/>
                          <a:latin typeface="Times New Roman"/>
                          <a:ea typeface="Calibri"/>
                        </a:rPr>
                        <a:t>mẫu</a:t>
                      </a:r>
                      <a:r>
                        <a:rPr lang="en-US" sz="1600" dirty="0">
                          <a:effectLst/>
                          <a:latin typeface="Times New Roman"/>
                          <a:ea typeface="Calibri"/>
                        </a:rPr>
                        <a:t> </a:t>
                      </a:r>
                      <a:r>
                        <a:rPr lang="en-US" sz="1600" dirty="0" err="1">
                          <a:effectLst/>
                          <a:latin typeface="Times New Roman"/>
                          <a:ea typeface="Calibri"/>
                        </a:rPr>
                        <a:t>và</a:t>
                      </a:r>
                      <a:r>
                        <a:rPr lang="en-US" sz="1600" dirty="0">
                          <a:effectLst/>
                          <a:latin typeface="Times New Roman"/>
                          <a:ea typeface="Calibri"/>
                        </a:rPr>
                        <a:t> </a:t>
                      </a:r>
                      <a:r>
                        <a:rPr lang="en-US" sz="1600" dirty="0" err="1">
                          <a:effectLst/>
                          <a:latin typeface="Times New Roman"/>
                          <a:ea typeface="Calibri"/>
                        </a:rPr>
                        <a:t>bảo</a:t>
                      </a:r>
                      <a:r>
                        <a:rPr lang="en-US" sz="1600" dirty="0">
                          <a:effectLst/>
                          <a:latin typeface="Times New Roman"/>
                          <a:ea typeface="Calibri"/>
                        </a:rPr>
                        <a:t> </a:t>
                      </a:r>
                      <a:r>
                        <a:rPr lang="en-US" sz="1600" dirty="0" err="1">
                          <a:effectLst/>
                          <a:latin typeface="Times New Roman"/>
                          <a:ea typeface="Calibri"/>
                        </a:rPr>
                        <a:t>quản</a:t>
                      </a:r>
                      <a:r>
                        <a:rPr lang="en-US" sz="1600" dirty="0">
                          <a:effectLst/>
                          <a:latin typeface="Times New Roman"/>
                          <a:ea typeface="Calibri"/>
                        </a:rPr>
                        <a:t> </a:t>
                      </a:r>
                      <a:r>
                        <a:rPr lang="en-US" sz="1600" dirty="0" err="1">
                          <a:effectLst/>
                          <a:latin typeface="Times New Roman"/>
                          <a:ea typeface="Calibri"/>
                        </a:rPr>
                        <a:t>trong</a:t>
                      </a:r>
                      <a:r>
                        <a:rPr lang="en-US" sz="1600" dirty="0">
                          <a:effectLst/>
                          <a:latin typeface="Times New Roman"/>
                          <a:ea typeface="Calibri"/>
                        </a:rPr>
                        <a:t> </a:t>
                      </a:r>
                      <a:r>
                        <a:rPr lang="en-US" sz="1600" dirty="0" err="1">
                          <a:effectLst/>
                          <a:latin typeface="Times New Roman"/>
                          <a:ea typeface="Calibri"/>
                        </a:rPr>
                        <a:t>tủ</a:t>
                      </a:r>
                      <a:r>
                        <a:rPr lang="en-US" sz="1600" dirty="0">
                          <a:effectLst/>
                          <a:latin typeface="Times New Roman"/>
                          <a:ea typeface="Calibri"/>
                        </a:rPr>
                        <a:t> </a:t>
                      </a:r>
                      <a:r>
                        <a:rPr lang="en-US" sz="1600" dirty="0" err="1">
                          <a:effectLst/>
                          <a:latin typeface="Times New Roman"/>
                          <a:ea typeface="Calibri"/>
                        </a:rPr>
                        <a:t>lạnh</a:t>
                      </a:r>
                      <a:r>
                        <a:rPr lang="en-US" sz="1600" dirty="0">
                          <a:effectLst/>
                          <a:latin typeface="Times New Roman"/>
                          <a:ea typeface="Calibri"/>
                        </a:rPr>
                        <a:t>, </a:t>
                      </a:r>
                      <a:r>
                        <a:rPr lang="en-US" sz="1600" dirty="0" err="1">
                          <a:effectLst/>
                          <a:latin typeface="Times New Roman"/>
                          <a:ea typeface="Calibri"/>
                        </a:rPr>
                        <a:t>nhiệt</a:t>
                      </a:r>
                      <a:r>
                        <a:rPr lang="en-US" sz="1600" dirty="0">
                          <a:effectLst/>
                          <a:latin typeface="Times New Roman"/>
                          <a:ea typeface="Calibri"/>
                        </a:rPr>
                        <a:t> </a:t>
                      </a:r>
                      <a:r>
                        <a:rPr lang="en-US" sz="1600" dirty="0" err="1">
                          <a:effectLst/>
                          <a:latin typeface="Times New Roman"/>
                          <a:ea typeface="Calibri"/>
                        </a:rPr>
                        <a:t>độ</a:t>
                      </a:r>
                      <a:r>
                        <a:rPr lang="en-US" sz="1600" dirty="0">
                          <a:effectLst/>
                          <a:latin typeface="Times New Roman"/>
                          <a:ea typeface="Calibri"/>
                        </a:rPr>
                        <a:t> 2- 8 </a:t>
                      </a:r>
                      <a:r>
                        <a:rPr lang="en-US" sz="1600" dirty="0" err="1">
                          <a:effectLst/>
                          <a:latin typeface="Times New Roman"/>
                          <a:ea typeface="Calibri"/>
                        </a:rPr>
                        <a:t>độ</a:t>
                      </a:r>
                      <a:r>
                        <a:rPr lang="en-US" sz="1600" dirty="0">
                          <a:effectLst/>
                          <a:latin typeface="Times New Roman"/>
                          <a:ea typeface="Calibri"/>
                        </a:rPr>
                        <a:t> C </a:t>
                      </a:r>
                      <a:r>
                        <a:rPr lang="en-US" sz="1600" dirty="0" err="1">
                          <a:effectLst/>
                          <a:latin typeface="Times New Roman"/>
                          <a:ea typeface="Calibri"/>
                        </a:rPr>
                        <a:t>sau</a:t>
                      </a:r>
                      <a:r>
                        <a:rPr lang="en-US" sz="1600" dirty="0">
                          <a:effectLst/>
                          <a:latin typeface="Times New Roman"/>
                          <a:ea typeface="Calibri"/>
                        </a:rPr>
                        <a:t> </a:t>
                      </a:r>
                      <a:r>
                        <a:rPr lang="en-US" sz="1600" dirty="0" err="1">
                          <a:effectLst/>
                          <a:latin typeface="Times New Roman"/>
                          <a:ea typeface="Calibri"/>
                        </a:rPr>
                        <a:t>khi</a:t>
                      </a:r>
                      <a:r>
                        <a:rPr lang="en-US" sz="1600" dirty="0">
                          <a:effectLst/>
                          <a:latin typeface="Times New Roman"/>
                          <a:ea typeface="Calibri"/>
                        </a:rPr>
                        <a:t> </a:t>
                      </a:r>
                      <a:r>
                        <a:rPr lang="en-US" sz="1600" dirty="0" err="1">
                          <a:effectLst/>
                          <a:latin typeface="Times New Roman"/>
                          <a:ea typeface="Calibri"/>
                        </a:rPr>
                        <a:t>nấu</a:t>
                      </a:r>
                      <a:r>
                        <a:rPr lang="en-US" sz="1600" dirty="0">
                          <a:effectLst/>
                          <a:latin typeface="Times New Roman"/>
                          <a:ea typeface="Calibri"/>
                        </a:rPr>
                        <a:t> </a:t>
                      </a:r>
                      <a:r>
                        <a:rPr lang="en-US" sz="1600" dirty="0" err="1">
                          <a:effectLst/>
                          <a:latin typeface="Times New Roman"/>
                          <a:ea typeface="Calibri"/>
                        </a:rPr>
                        <a:t>chín</a:t>
                      </a:r>
                      <a:r>
                        <a:rPr lang="en-US" sz="1600" dirty="0">
                          <a:effectLst/>
                          <a:latin typeface="Times New Roman"/>
                          <a:ea typeface="Calibri"/>
                        </a:rPr>
                        <a:t> </a:t>
                      </a:r>
                      <a:r>
                        <a:rPr lang="en-US" sz="1600" dirty="0" err="1">
                          <a:effectLst/>
                          <a:latin typeface="Times New Roman"/>
                          <a:ea typeface="Calibri"/>
                        </a:rPr>
                        <a:t>thức</a:t>
                      </a:r>
                      <a:r>
                        <a:rPr lang="en-US" sz="1600" dirty="0">
                          <a:effectLst/>
                          <a:latin typeface="Times New Roman"/>
                          <a:ea typeface="Calibri"/>
                        </a:rPr>
                        <a:t> </a:t>
                      </a:r>
                      <a:r>
                        <a:rPr lang="en-US" sz="1600" dirty="0" err="1">
                          <a:effectLst/>
                          <a:latin typeface="Times New Roman"/>
                          <a:ea typeface="Calibri"/>
                        </a:rPr>
                        <a:t>ăn</a:t>
                      </a:r>
                      <a:r>
                        <a:rPr lang="en-US" sz="1600" dirty="0">
                          <a:effectLst/>
                          <a:latin typeface="Times New Roman"/>
                          <a:ea typeface="Calibri"/>
                        </a:rPr>
                        <a:t>, </a:t>
                      </a:r>
                      <a:r>
                        <a:rPr lang="en-US" sz="1600" dirty="0" err="1">
                          <a:effectLst/>
                          <a:latin typeface="Times New Roman"/>
                          <a:ea typeface="Calibri"/>
                        </a:rPr>
                        <a:t>trước</a:t>
                      </a:r>
                      <a:r>
                        <a:rPr lang="en-US" sz="1600" dirty="0">
                          <a:effectLst/>
                          <a:latin typeface="Times New Roman"/>
                          <a:ea typeface="Calibri"/>
                        </a:rPr>
                        <a:t> </a:t>
                      </a:r>
                      <a:r>
                        <a:rPr lang="en-US" sz="1600" dirty="0" err="1">
                          <a:effectLst/>
                          <a:latin typeface="Times New Roman"/>
                          <a:ea typeface="Calibri"/>
                        </a:rPr>
                        <a:t>khi</a:t>
                      </a:r>
                      <a:r>
                        <a:rPr lang="en-US" sz="1600" dirty="0">
                          <a:effectLst/>
                          <a:latin typeface="Times New Roman"/>
                          <a:ea typeface="Calibri"/>
                        </a:rPr>
                        <a:t> chia </a:t>
                      </a:r>
                      <a:r>
                        <a:rPr lang="en-US" sz="1600" dirty="0" err="1">
                          <a:effectLst/>
                          <a:latin typeface="Times New Roman"/>
                          <a:ea typeface="Calibri"/>
                        </a:rPr>
                        <a:t>ăn</a:t>
                      </a:r>
                      <a:r>
                        <a:rPr lang="en-US" sz="1600" dirty="0">
                          <a:effectLst/>
                          <a:latin typeface="Times New Roman"/>
                          <a:ea typeface="Calibri"/>
                        </a:rPr>
                        <a:t>. </a:t>
                      </a:r>
                    </a:p>
                    <a:p>
                      <a:pPr>
                        <a:lnSpc>
                          <a:spcPct val="130000"/>
                        </a:lnSpc>
                        <a:spcAft>
                          <a:spcPts val="0"/>
                        </a:spcAft>
                      </a:pPr>
                      <a:r>
                        <a:rPr lang="en-US" sz="1600" dirty="0">
                          <a:effectLst/>
                          <a:latin typeface="Times New Roman"/>
                          <a:ea typeface="Calibri"/>
                        </a:rPr>
                        <a:t>- </a:t>
                      </a:r>
                      <a:r>
                        <a:rPr lang="en-US" sz="1600" dirty="0" err="1">
                          <a:effectLst/>
                          <a:latin typeface="Times New Roman"/>
                          <a:ea typeface="Calibri"/>
                        </a:rPr>
                        <a:t>Hủy</a:t>
                      </a:r>
                      <a:r>
                        <a:rPr lang="en-US" sz="1600" dirty="0">
                          <a:effectLst/>
                          <a:latin typeface="Times New Roman"/>
                          <a:ea typeface="Calibri"/>
                        </a:rPr>
                        <a:t> </a:t>
                      </a:r>
                      <a:r>
                        <a:rPr lang="en-US" sz="1600" dirty="0" err="1">
                          <a:effectLst/>
                          <a:latin typeface="Times New Roman"/>
                          <a:ea typeface="Calibri"/>
                        </a:rPr>
                        <a:t>mẫu</a:t>
                      </a:r>
                      <a:r>
                        <a:rPr lang="en-US" sz="1600" dirty="0">
                          <a:effectLst/>
                          <a:latin typeface="Times New Roman"/>
                          <a:ea typeface="Calibri"/>
                        </a:rPr>
                        <a:t> </a:t>
                      </a:r>
                      <a:r>
                        <a:rPr lang="en-US" sz="1600" dirty="0" err="1">
                          <a:effectLst/>
                          <a:latin typeface="Times New Roman"/>
                          <a:ea typeface="Calibri"/>
                        </a:rPr>
                        <a:t>sau</a:t>
                      </a:r>
                      <a:r>
                        <a:rPr lang="en-US" sz="1600" dirty="0">
                          <a:effectLst/>
                          <a:latin typeface="Times New Roman"/>
                          <a:ea typeface="Calibri"/>
                        </a:rPr>
                        <a:t> 24 h</a:t>
                      </a: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126932023"/>
      </p:ext>
    </p:extLst>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2454</TotalTime>
  <Words>2557</Words>
  <Application>Microsoft Office PowerPoint</Application>
  <PresentationFormat>On-screen Show (4:3)</PresentationFormat>
  <Paragraphs>135</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Oriel</vt:lpstr>
      <vt:lpstr>PowerPoint Presentation</vt:lpstr>
      <vt:lpstr>PowerPoint Presentation</vt:lpstr>
      <vt:lpstr>PowerPoint Presentation</vt:lpstr>
      <vt:lpstr>PowerPoint Presentation</vt:lpstr>
      <vt:lpstr>PowerPoint Presentation</vt:lpstr>
      <vt:lpstr>PowerPoint Presentation</vt:lpstr>
      <vt:lpstr>1. NHẬP KHO</vt:lpstr>
      <vt:lpstr>2. THỰC HIỆN QUY TRÌNH KIỂM THỰC BA BƯỚC VÀ LƯU MẪU, HUỶ MẪU THỨC ĂN TẠI BẾP ĂN CỦA CƠ SỞ GDMN (Hàng ngày) </vt:lpstr>
      <vt:lpstr>PowerPoint Presentation</vt:lpstr>
      <vt:lpstr>3. QUYẾT TOÁN TIỀN ĂN CỦA TRẺ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HTC</cp:lastModifiedBy>
  <cp:revision>113</cp:revision>
  <dcterms:created xsi:type="dcterms:W3CDTF">2019-10-17T01:49:26Z</dcterms:created>
  <dcterms:modified xsi:type="dcterms:W3CDTF">2020-09-28T09:56:13Z</dcterms:modified>
</cp:coreProperties>
</file>