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3" r:id="rId3"/>
    <p:sldId id="305" r:id="rId4"/>
    <p:sldId id="319" r:id="rId5"/>
    <p:sldId id="318" r:id="rId6"/>
    <p:sldId id="260" r:id="rId7"/>
    <p:sldId id="264" r:id="rId8"/>
    <p:sldId id="262" r:id="rId9"/>
    <p:sldId id="304" r:id="rId10"/>
    <p:sldId id="307" r:id="rId11"/>
    <p:sldId id="294" r:id="rId12"/>
    <p:sldId id="308" r:id="rId13"/>
    <p:sldId id="306" r:id="rId14"/>
    <p:sldId id="309" r:id="rId15"/>
    <p:sldId id="300" r:id="rId16"/>
    <p:sldId id="298" r:id="rId17"/>
    <p:sldId id="312" r:id="rId18"/>
    <p:sldId id="324" r:id="rId19"/>
    <p:sldId id="313" r:id="rId20"/>
    <p:sldId id="258" r:id="rId21"/>
    <p:sldId id="259" r:id="rId22"/>
    <p:sldId id="293" r:id="rId23"/>
    <p:sldId id="277" r:id="rId24"/>
    <p:sldId id="278" r:id="rId25"/>
    <p:sldId id="291" r:id="rId26"/>
    <p:sldId id="279" r:id="rId27"/>
    <p:sldId id="280" r:id="rId28"/>
    <p:sldId id="281" r:id="rId29"/>
    <p:sldId id="282" r:id="rId30"/>
    <p:sldId id="283" r:id="rId31"/>
    <p:sldId id="284" r:id="rId32"/>
    <p:sldId id="315" r:id="rId33"/>
    <p:sldId id="321" r:id="rId34"/>
    <p:sldId id="322" r:id="rId35"/>
    <p:sldId id="31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CC00CC"/>
    <a:srgbClr val="FFFF99"/>
    <a:srgbClr val="00FFFF"/>
    <a:srgbClr val="00CCFF"/>
    <a:srgbClr val="9900CC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34AE9-CAAC-4A27-B446-E8816B01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F6633-FA61-4256-ACBA-23105129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E9476-5D9E-42A8-A634-9BB9DB45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0991-A616-4AE7-BE33-0595039AD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68FB-9A11-420E-9A7B-357E8AFF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AA89-EB9D-475F-A4F1-FE3D263F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1F71-B8FA-431F-A77E-C4DAB5A9E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2870-A4EE-4CE2-AEB9-5B966412E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F383-B42E-4284-8F17-BC4A2004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FBE0-E948-4814-BF98-72BD657E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AE03-971A-4BBB-A3B3-FA1F4A37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A63-D40C-4319-AB2E-B7F0B3F6F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C583B1-120E-4905-9177-FD7424A6D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HSBD2009.%20TAN%20BINH%20-%20K4%20-%20LE%20NGUYEN%20THUY%20NHUNG%20-%20MOT%20SO%20DONG%20VAT%20SONG%20TRONG%20RUNG%20-%20Lop%20LA\Media\am%20thanh%20con%20vat\voi.wm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Windows/Installer/%7b90110409-6000-11D3-8CFE-0150048383C9%7d/pptico.exe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HSBD2009.%20TAN%20BINH%20-%20K4%20-%20LE%20NGUYEN%20THUY%20NHUNG%20-%20MOT%20SO%20DONG%20VAT%20SONG%20TRONG%20RUNG%20-%20Lop%20LA\Media\am%20thanh%20con%20vat\voi.wma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193;O%20&#193;N%20&#272;I&#7878;N%20T&#7916;\MTXQ\MTXQ\c&#225;c%20con%20v&#7853;t%20s&#7889;ng%20trong%20r&#7915;ng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audio" Target="ghi%20am%20slide%2017-PHAN%20NHOM.wav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slide" Target="slide1.xml"/><Relationship Id="rId2" Type="http://schemas.openxmlformats.org/officeDocument/2006/relationships/audio" Target="ghi%20am%20-ketqua-PHAN%20NHOM-%20slide%2017.wav" TargetMode="External"/><Relationship Id="rId16" Type="http://schemas.openxmlformats.org/officeDocument/2006/relationships/image" Target="../media/image29.png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Relationship Id="rId1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11" Type="http://schemas.openxmlformats.org/officeDocument/2006/relationships/image" Target="../media/image30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ghi%20am%20ket%20qua%20phan%20nhom-%20slide%2019.wav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8.jpeg"/><Relationship Id="rId15" Type="http://schemas.openxmlformats.org/officeDocument/2006/relationships/slide" Target="slide1.xml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11" Type="http://schemas.openxmlformats.org/officeDocument/2006/relationships/slide" Target="slide1.xml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8.jpeg"/><Relationship Id="rId11" Type="http://schemas.openxmlformats.org/officeDocument/2006/relationships/slide" Target="slide1.xml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slide" Target="slide1.xml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hyperlink" Target="http://images.google.com.vn/imgres?imgurl=http://www.stewart.army.mil/dpw/fish/indigo_snake.jpg&amp;imgrefurl=http://www.dienanh.net/forums/showthread.php%3Ft%3D33226%26page%3D102&amp;usg=__xYLjmQXL6JyvtsM9Jah1v4TecIw=&amp;h=848&amp;w=1280&amp;sz=587&amp;hl=vi&amp;start=1&amp;tbnid=JNVSBxPed4cTiM:&amp;tbnh=99&amp;tbnw=150&amp;prev=/images%3Fq%3Dcon%2BRAN%26imgsz%3Dxga%26imgtbs%3Dz%26as_st%3Dy%26gbv%3D2%26hl%3Dvi" TargetMode="External"/><Relationship Id="rId18" Type="http://schemas.openxmlformats.org/officeDocument/2006/relationships/image" Target="../media/image90.jpeg"/><Relationship Id="rId3" Type="http://schemas.openxmlformats.org/officeDocument/2006/relationships/hyperlink" Target="http://images.google.com.vn/imgres?imgurl=http://heorung-hakhanh.com/admin/images/images_upload/DSC00901.jpg&amp;imgrefurl=http://heorung-hakhanh.com/run/main.php%3Fmodul%3Dsanphamdactrung%26action%3DView%26id%3D3&amp;usg=__mENb4xSuPUA4rfOqGsg9ektP8Jk=&amp;h=768&amp;w=1024&amp;sz=212&amp;hl=vi&amp;start=1&amp;tbnid=towJ4KtBH7QKmM:&amp;tbnh=113&amp;tbnw=150&amp;prev=/images%3Fq%3DDONG%2BVAT%2BSONG%2BTRONG%2BRUNG%26imgsz%3Dxga%26imgtbs%3Dz%26as_st%3Dy%26gbv%3D2%26hl%3Dvi" TargetMode="External"/><Relationship Id="rId7" Type="http://schemas.openxmlformats.org/officeDocument/2006/relationships/hyperlink" Target="http://images.google.com.vn/imgres?imgurl=http://files.myopera.com/ducluan1990/albums/788582/Pair%2520of%2520Burchell%27s%2520Zebra%2520on%2520the%2520Savannah,%2520Masai%2520Mara%2520Reserve,%2520Kenya.jpg&amp;imgrefurl=http://my.opera.com/ducluan1990/albums/showpic.dml%3Falbum%3D788582%26picture%3D10682996&amp;usg=__ZD0eC6abzQBHXLYjNKylawFOytw=&amp;h=960&amp;w=1280&amp;sz=256&amp;hl=vi&amp;start=9&amp;tbnid=lZ5APc8YWQFCuM:&amp;tbnh=113&amp;tbnw=150&amp;prev=/images%3Fq%3DTHE%2BGIOI%2BDONG%2BVAT%26imgsz%3Dxga%26imgtbs%3Dz%26as_st%3Dy%26gbv%3D2%26hl%3Dvi" TargetMode="External"/><Relationship Id="rId12" Type="http://schemas.openxmlformats.org/officeDocument/2006/relationships/image" Target="../media/image86.jpeg"/><Relationship Id="rId17" Type="http://schemas.openxmlformats.org/officeDocument/2006/relationships/image" Target="../media/image89.jpeg"/><Relationship Id="rId2" Type="http://schemas.openxmlformats.org/officeDocument/2006/relationships/hyperlink" Target="../../../Windows/Installer/%7b90110409-6000-11D3-8CFE-0150048383C9%7d/pptico.exe" TargetMode="External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hyperlink" Target="http://images.google.com.vn/imgres?imgurl=http://www.wallpaperbase.com/wallpapers/animals/monkey/monkey_1.jpg&amp;imgrefurl=http://community.vietfun.com/showthread.php%3Ft%3D540731%26page%3D4&amp;usg=__6H9fP0OjX-8QEIvJH_xFomZW5lA=&amp;h=768&amp;w=1024&amp;sz=138&amp;hl=vi&amp;start=6&amp;tbnid=FdvFgn0YjLIg8M:&amp;tbnh=113&amp;tbnw=150&amp;prev=/images%3Fq%3Dcon%2Bkhi%26imgsz%3Dxga%26imgtbs%3Dz%26as_st%3Dy%26gbv%3D2%26hl%3Dvi" TargetMode="External"/><Relationship Id="rId5" Type="http://schemas.openxmlformats.org/officeDocument/2006/relationships/hyperlink" Target="http://images.google.com.vn/imgres?imgurl=http://img291.imageshack.us/img291/3150/africanlion.png&amp;imgrefurl=http://vnsharing.net/forum/showthread.php%3Fp%3D2349126&amp;usg=__F0yFyTr6uppobih7aMMlwgDkJYs=&amp;h=768&amp;w=1024&amp;sz=1192&amp;hl=vi&amp;start=18&amp;tbnid=qDSYZg4O-hHFTM:&amp;tbnh=113&amp;tbnw=150&amp;prev=/images%3Fq%3DDONG%2BVAT%2BSONG%2BTRONG%2BRUNG%26imgsz%3Dxga%26imgtbs%3Dz%26as_st%3Dy%26gbv%3D2%26hl%3Dvi" TargetMode="External"/><Relationship Id="rId15" Type="http://schemas.openxmlformats.org/officeDocument/2006/relationships/hyperlink" Target="http://images.google.com.vn/imgres?imgurl=http://i541.photobucket.com/albums/gg381/vananh_032/DSC08747.jpg&amp;imgrefurl=http://www.sinhvienphuyen.vn/forum/showthread.php%3Fp%3D64665&amp;usg=__uDot4S6o5S2E8Qkz13LjrUwEi84=&amp;h=768&amp;w=1024&amp;sz=608&amp;hl=vi&amp;start=1&amp;tbnid=NY3VuIbikTX24M:&amp;tbnh=113&amp;tbnw=150&amp;prev=/images%3Fq%3Dcon%2BHA%2BMA%26imgsz%3Dxga%26imgtbs%3Dz%26as_st%3Dy%26gbv%3D2%26hl%3Dvi" TargetMode="External"/><Relationship Id="rId10" Type="http://schemas.openxmlformats.org/officeDocument/2006/relationships/image" Target="../media/image85.jpeg"/><Relationship Id="rId4" Type="http://schemas.openxmlformats.org/officeDocument/2006/relationships/image" Target="../media/image82.jpeg"/><Relationship Id="rId9" Type="http://schemas.openxmlformats.org/officeDocument/2006/relationships/hyperlink" Target="http://images.google.com.vn/imgres?imgurl=http://i476.photobucket.com/albums/rr122/mai_syd/Animals/IMG_1971a.jpg&amp;imgrefurl=http://www.yeuthucung.com/lofiversion/index.php%3Ft4308.html&amp;usg=__W-n2xHYsmI4AuFKcU6fwQPo35XU=&amp;h=768&amp;w=1024&amp;sz=211&amp;hl=vi&amp;start=4&amp;tbnid=jLntUpu1AYT62M:&amp;tbnh=113&amp;tbnw=150&amp;prev=/images%3Fq%3DTHE%2BGIOI%2BDONG%2BVAT%26imgsz%3Dxga%26imgtbs%3Dz%26as_st%3Dy%26gbv%3D2%26hl%3Dvi" TargetMode="External"/><Relationship Id="rId1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nhac%20da%20giam%20d.luong\luu%20goc,%20phim%20trinh%20chieu%20doi%20duoi%20lan%202\loi%20chao%20tam%20biet.wma" TargetMode="External"/><Relationship Id="rId1" Type="http://schemas.openxmlformats.org/officeDocument/2006/relationships/tags" Target="../tags/tag17.xml"/><Relationship Id="rId6" Type="http://schemas.openxmlformats.org/officeDocument/2006/relationships/slide" Target="slide1.xml"/><Relationship Id="rId5" Type="http://schemas.openxmlformats.org/officeDocument/2006/relationships/image" Target="../media/image94.gif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HSBD2009.%20TAN%20BINH%20-%20K4%20-%20LE%20NGUYEN%20THUY%20NHUNG%20-%20MOT%20SO%20DONG%20VAT%20SONG%20TRONG%20RUNG%20-%20Lop%20LA\Media\am%20thanh%20con%20vat\voi.wm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SBD2009.%20TAN%20BINH%20-%20K4%20-%20LE%20NGUYEN%20THUY%20NHUNG%20-%20MOT%20SO%20DONG%20VAT%20SONG%20TRONG%20RUNG%20-%20Lop%20LA\Media\am%20thanh%20con%20vat\voi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239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052" name="Picture 3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1143000" y="1873250"/>
            <a:ext cx="6934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Môn : Khám phá khoa học về MTXQ</a:t>
            </a:r>
            <a:r>
              <a:rPr lang="en-US" sz="2400">
                <a:solidFill>
                  <a:srgbClr val="FF0066"/>
                </a:solidFill>
              </a:rPr>
              <a:t> </a:t>
            </a:r>
          </a:p>
          <a:p>
            <a:pPr algn="ctr"/>
            <a:endParaRPr lang="en-US" sz="2400">
              <a:solidFill>
                <a:srgbClr val="FF0066"/>
              </a:solidFill>
            </a:endParaRPr>
          </a:p>
          <a:p>
            <a:pPr algn="ctr"/>
            <a:endParaRPr lang="en-US" sz="2000">
              <a:solidFill>
                <a:srgbClr val="FF0066"/>
              </a:solidFill>
            </a:endParaRPr>
          </a:p>
          <a:p>
            <a:pPr algn="ctr"/>
            <a:r>
              <a:rPr lang="en-US" sz="2800" b="1">
                <a:solidFill>
                  <a:srgbClr val="9900CC"/>
                </a:solidFill>
              </a:rPr>
              <a:t>Đề tài</a:t>
            </a:r>
            <a:r>
              <a:rPr lang="en-US" sz="2800" b="1" i="1">
                <a:solidFill>
                  <a:srgbClr val="9900CC"/>
                </a:solidFill>
              </a:rPr>
              <a:t> :Một số động vật sống trong rừng</a:t>
            </a:r>
          </a:p>
          <a:p>
            <a:pPr algn="ctr"/>
            <a:r>
              <a:rPr lang="en-US" sz="2800" b="1">
                <a:solidFill>
                  <a:srgbClr val="9900CC"/>
                </a:solidFill>
              </a:rPr>
              <a:t>Lớp: </a:t>
            </a:r>
            <a:r>
              <a:rPr lang="en-US" sz="2800" b="1" i="1">
                <a:solidFill>
                  <a:srgbClr val="9900CC"/>
                </a:solidFill>
              </a:rPr>
              <a:t>Mẫu giáo 5 -6 tuổi</a:t>
            </a:r>
            <a:r>
              <a:rPr lang="en-US" sz="2000" b="1" i="1">
                <a:solidFill>
                  <a:srgbClr val="9900CC"/>
                </a:solidFill>
              </a:rPr>
              <a:t> </a:t>
            </a:r>
          </a:p>
          <a:p>
            <a:endParaRPr lang="en-US" sz="2000" b="1" i="1">
              <a:solidFill>
                <a:srgbClr val="9900CC"/>
              </a:solidFill>
            </a:endParaRPr>
          </a:p>
        </p:txBody>
      </p:sp>
      <p:pic>
        <p:nvPicPr>
          <p:cNvPr id="2055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38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2" name="Group 23"/>
          <p:cNvGrpSpPr>
            <a:grpSpLocks/>
          </p:cNvGrpSpPr>
          <p:nvPr/>
        </p:nvGrpSpPr>
        <p:grpSpPr bwMode="auto">
          <a:xfrm>
            <a:off x="381000" y="5838825"/>
            <a:ext cx="7734300" cy="1019175"/>
            <a:chOff x="240" y="3678"/>
            <a:chExt cx="4872" cy="642"/>
          </a:xfrm>
        </p:grpSpPr>
        <p:pic>
          <p:nvPicPr>
            <p:cNvPr id="2063" name="Picture 5" descr="H0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2" y="3678"/>
              <a:ext cx="60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5" descr="H0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3678"/>
              <a:ext cx="60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" descr="H0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3678"/>
              <a:ext cx="60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5" descr="H0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3678"/>
              <a:ext cx="60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219200" y="762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/>
            <a:r>
              <a:rPr lang="en-US" sz="20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420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/>
          </a:p>
          <a:p>
            <a:pPr algn="ctr">
              <a:spcBef>
                <a:spcPct val="50000"/>
              </a:spcBef>
            </a:pPr>
            <a:endParaRPr lang="en-US" sz="3600" b="1"/>
          </a:p>
          <a:p>
            <a:pPr algn="ctr">
              <a:spcBef>
                <a:spcPct val="50000"/>
              </a:spcBef>
            </a:pPr>
            <a:endParaRPr lang="en-US" sz="3600" b="1"/>
          </a:p>
          <a:p>
            <a:pPr algn="ctr">
              <a:spcBef>
                <a:spcPct val="50000"/>
              </a:spcBef>
            </a:pPr>
            <a:r>
              <a:rPr lang="en-US" sz="3200" b="1"/>
              <a:t>Trẻ hát kết hợp vận động bài 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“ Nhong nhong nhong”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(Cô đệm đàn )</a:t>
            </a:r>
          </a:p>
          <a:p>
            <a:pPr algn="ctr">
              <a:spcBef>
                <a:spcPct val="50000"/>
              </a:spcBef>
            </a:pPr>
            <a:endParaRPr lang="en-US" sz="3200" b="1"/>
          </a:p>
          <a:p>
            <a:pPr algn="ctr">
              <a:spcBef>
                <a:spcPct val="50000"/>
              </a:spcBef>
            </a:pPr>
            <a:endParaRPr lang="en-US" sz="3200" b="1"/>
          </a:p>
          <a:p>
            <a:pPr algn="ctr">
              <a:spcBef>
                <a:spcPct val="50000"/>
              </a:spcBef>
            </a:pPr>
            <a:endParaRPr lang="en-US" sz="3600" b="1"/>
          </a:p>
          <a:p>
            <a:pPr algn="ctr">
              <a:spcBef>
                <a:spcPct val="50000"/>
              </a:spcBef>
            </a:pPr>
            <a:endParaRPr lang="en-US" sz="3600" b="1"/>
          </a:p>
          <a:p>
            <a:pPr algn="ctr">
              <a:spcBef>
                <a:spcPct val="50000"/>
              </a:spcBef>
            </a:pPr>
            <a:endParaRPr lang="en-US" sz="3600" b="1"/>
          </a:p>
        </p:txBody>
      </p:sp>
      <p:pic>
        <p:nvPicPr>
          <p:cNvPr id="75783" name="voi.wma"/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29600" y="304800"/>
            <a:ext cx="457200" cy="45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9" fill="hold"/>
                                        <p:tgtEl>
                                          <p:spTgt spid="75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686050" y="5842000"/>
            <a:ext cx="3906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/>
              <a:t>Con sư tử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52400" y="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Đây là con gì? Con sư tử có đặc điểm gì? Mình( Đầu, Chân, đuôi … như thế (Lồng giáo dục BVMT, lễ giáo)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3276600" y="4572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505200" y="914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938213"/>
            <a:ext cx="8686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153400" y="457200"/>
            <a:ext cx="685800" cy="533400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1040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/>
          </a:p>
          <a:p>
            <a:pPr algn="ctr">
              <a:spcBef>
                <a:spcPct val="50000"/>
              </a:spcBef>
            </a:pPr>
            <a:endParaRPr lang="en-US" sz="4000"/>
          </a:p>
          <a:p>
            <a:pPr algn="ctr">
              <a:spcBef>
                <a:spcPct val="50000"/>
              </a:spcBef>
            </a:pPr>
            <a:r>
              <a:rPr lang="en-US" sz="3200"/>
              <a:t>Cô và trẻ chơi trò chơi 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 “Con thỏ” theo nhạc bài hát</a:t>
            </a:r>
          </a:p>
          <a:p>
            <a:pPr algn="ctr">
              <a:spcBef>
                <a:spcPct val="50000"/>
              </a:spcBef>
            </a:pPr>
            <a:endParaRPr lang="en-US" sz="3200"/>
          </a:p>
          <a:p>
            <a:pPr algn="ctr">
              <a:spcBef>
                <a:spcPct val="50000"/>
              </a:spcBef>
            </a:pPr>
            <a:endParaRPr lang="en-US" sz="3200"/>
          </a:p>
          <a:p>
            <a:pPr algn="ctr">
              <a:spcBef>
                <a:spcPct val="50000"/>
              </a:spcBef>
            </a:pPr>
            <a:endParaRPr lang="en-US" sz="3200"/>
          </a:p>
          <a:p>
            <a:pPr algn="ctr">
              <a:spcBef>
                <a:spcPct val="50000"/>
              </a:spcBef>
            </a:pPr>
            <a:endParaRPr lang="en-US" sz="4000"/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pic>
        <p:nvPicPr>
          <p:cNvPr id="76809" name="voi.wma"/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457200"/>
            <a:ext cx="457200" cy="45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69" fill="hold"/>
                                        <p:tgtEl>
                                          <p:spTgt spid="76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1484anh-chu-khi-con-tinh-ngh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438400" y="6034088"/>
            <a:ext cx="472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Con khỉ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2467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800"/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3200" b="1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b="1"/>
              <a:t>Cho trẻ so sánh Con Hổ và con Voi.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b="1"/>
              <a:t>Cho trẻ so sánh Con Sư tử và con khỉ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4800" b="1"/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4800" b="1"/>
          </a:p>
          <a:p>
            <a:pPr algn="ctr">
              <a:spcBef>
                <a:spcPct val="50000"/>
              </a:spcBef>
            </a:pPr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371600" y="228600"/>
            <a:ext cx="6477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/>
              <a:t>Con Voi và con Hổ khác nhau ở điểm gì?</a:t>
            </a:r>
          </a:p>
          <a:p>
            <a:pPr algn="ctr">
              <a:buFontTx/>
              <a:buChar char="-"/>
            </a:pPr>
            <a:endParaRPr lang="en-US"/>
          </a:p>
          <a:p>
            <a:pPr algn="ctr"/>
            <a:r>
              <a:rPr lang="en-US"/>
              <a:t>Con Voi và con Hổ giống nhau ở điểm gì?</a:t>
            </a:r>
          </a:p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14793" t="5302" r="14082"/>
          <a:stretch>
            <a:fillRect/>
          </a:stretch>
        </p:blipFill>
        <p:spPr bwMode="auto">
          <a:xfrm>
            <a:off x="76200" y="2362200"/>
            <a:ext cx="4267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2381250"/>
            <a:ext cx="4524375" cy="40386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1066800" y="0"/>
            <a:ext cx="7162800" cy="1905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endParaRPr lang="en-US" sz="2400"/>
          </a:p>
          <a:p>
            <a:pPr algn="ctr">
              <a:buFontTx/>
              <a:buChar char="-"/>
            </a:pPr>
            <a:r>
              <a:rPr lang="en-US" sz="2400"/>
              <a:t>Con Khỉ và con Sư Tử khác nhau ở điểm gì?</a:t>
            </a:r>
          </a:p>
          <a:p>
            <a:pPr algn="ctr">
              <a:buFontTx/>
              <a:buChar char="-"/>
            </a:pPr>
            <a:r>
              <a:rPr lang="en-US" sz="2000"/>
              <a:t> </a:t>
            </a:r>
            <a:r>
              <a:rPr lang="en-US" sz="2400"/>
              <a:t>Con Khỉ và con Sư Tử giống nhau ở điểm gì?</a:t>
            </a:r>
          </a:p>
          <a:p>
            <a:pPr algn="ctr">
              <a:buFontTx/>
              <a:buChar char="-"/>
            </a:pPr>
            <a:endParaRPr lang="en-US" sz="2400"/>
          </a:p>
          <a:p>
            <a:pPr algn="ctr"/>
            <a:endParaRPr lang="en-US" sz="2400"/>
          </a:p>
        </p:txBody>
      </p:sp>
      <p:pic>
        <p:nvPicPr>
          <p:cNvPr id="17411" name="Picture 12" descr="1484anh-chu-khi-con-tinh-ngh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325688"/>
            <a:ext cx="4460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/>
          <a:srcRect l="15028" t="5780" r="27422"/>
          <a:stretch>
            <a:fillRect/>
          </a:stretch>
        </p:blipFill>
        <p:spPr bwMode="auto">
          <a:xfrm>
            <a:off x="4648200" y="2320925"/>
            <a:ext cx="44196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2400" y="0"/>
            <a:ext cx="8763000" cy="6197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* </a:t>
            </a:r>
            <a:r>
              <a:rPr lang="en-US" sz="4000" b="1"/>
              <a:t>Cô khái quát</a:t>
            </a:r>
            <a:r>
              <a:rPr lang="en-US" sz="4000"/>
              <a:t>: Voi, hổ, sư tử , khỉ </a:t>
            </a:r>
          </a:p>
          <a:p>
            <a:r>
              <a:rPr lang="en-US" sz="4000"/>
              <a:t>Tuy có điểm khác nhau nhưng đều sống trong rừng phải tự kiếm ăn, tự bảo vệ mình…</a:t>
            </a:r>
          </a:p>
          <a:p>
            <a:r>
              <a:rPr lang="en-US" sz="4000"/>
              <a:t>Chúng được gọi chung là động vật sống trong rừng.</a:t>
            </a:r>
          </a:p>
          <a:p>
            <a:r>
              <a:rPr lang="en-US" sz="4000" b="1"/>
              <a:t>*Mở rộng</a:t>
            </a:r>
            <a:r>
              <a:rPr lang="en-US" sz="4000"/>
              <a:t>: Ngoài những con vật trên trong rừng còn có những con gì?</a:t>
            </a:r>
          </a:p>
          <a:p>
            <a:r>
              <a:rPr lang="en-US" sz="4000"/>
              <a:t>* </a:t>
            </a:r>
            <a:r>
              <a:rPr lang="en-US" sz="4000" b="1"/>
              <a:t>Cô giáo dục:</a:t>
            </a:r>
            <a:r>
              <a:rPr lang="en-US" sz="4000"/>
              <a:t> BVMT và GDLG cho trẻ.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ác con vật sống trong rừ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32887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73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/>
          </a:p>
          <a:p>
            <a:pPr>
              <a:spcBef>
                <a:spcPct val="50000"/>
              </a:spcBef>
            </a:pPr>
            <a:r>
              <a:rPr lang="en-US" sz="4400" b="1"/>
              <a:t> *</a:t>
            </a:r>
            <a:r>
              <a:rPr lang="en-US" sz="3200" b="1"/>
              <a:t>Hoạt động 3</a:t>
            </a:r>
            <a:r>
              <a:rPr lang="en-US" sz="3200"/>
              <a:t>: </a:t>
            </a:r>
            <a:r>
              <a:rPr lang="en-US" sz="3200" i="1"/>
              <a:t>Củng cố</a:t>
            </a:r>
          </a:p>
          <a:p>
            <a:pPr>
              <a:spcBef>
                <a:spcPct val="50000"/>
              </a:spcBef>
            </a:pPr>
            <a:r>
              <a:rPr lang="en-US" sz="3200"/>
              <a:t>Cô tổ chức cho trẻ chơi các trò chơi để củng cố nhận biết đặc điểm , gọi tên… của các con vật sống trong rừng.</a:t>
            </a:r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I/Mục đích yêu cầu:</a:t>
            </a: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b="1" i="1" smtClean="0"/>
              <a:t>1/ Yêu cầu về kiến thức: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Trẻ gọi đúng tên  và nhận xét được những đặc điểm ( màu sắc, hình dạng , cấu tạo , vận động , ăn uống ) của một số động vật sống trong rừng như : Voi, khỉ, ngựa, hổ .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Biết được sự đa dạng, phong phú của động vật sống trong rừng.</a:t>
            </a:r>
          </a:p>
          <a:p>
            <a:pPr eaLnBrk="1" hangingPunct="1">
              <a:buFontTx/>
              <a:buNone/>
            </a:pPr>
            <a:r>
              <a:rPr lang="en-US" sz="2800" b="1" i="1" smtClean="0"/>
              <a:t>2/ Kỹ năng</a:t>
            </a:r>
            <a:r>
              <a:rPr lang="en-US" sz="2800" smtClean="0"/>
              <a:t> :  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Kỹ năng so sánh, bước đầu phân nhóm.</a:t>
            </a:r>
          </a:p>
          <a:p>
            <a:pPr eaLnBrk="1" hangingPunct="1">
              <a:buFontTx/>
              <a:buNone/>
            </a:pPr>
            <a:r>
              <a:rPr lang="en-US" sz="2800" b="1" i="1" smtClean="0"/>
              <a:t>3/ Giáo dục :</a:t>
            </a:r>
            <a:r>
              <a:rPr lang="en-US" sz="2800" smtClean="0"/>
              <a:t> 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Có thái độ đúng với các con vật, khi đi thăm quan, xem xiếc.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271938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657600"/>
            <a:ext cx="2709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90600"/>
            <a:ext cx="2743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3733800"/>
            <a:ext cx="2714625" cy="2114550"/>
          </a:xfrm>
          <a:prstGeom prst="rect">
            <a:avLst/>
          </a:prstGeom>
          <a:solidFill>
            <a:srgbClr val="E4F3F4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91000"/>
            <a:ext cx="272891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3738" y="3724275"/>
            <a:ext cx="2724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943600" y="990600"/>
            <a:ext cx="2695575" cy="2114550"/>
          </a:xfrm>
          <a:prstGeom prst="rect">
            <a:avLst/>
          </a:prstGeom>
          <a:solidFill>
            <a:srgbClr val="E4F3F4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5513" y="1577975"/>
            <a:ext cx="2667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" y="3124200"/>
            <a:ext cx="2714625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chân sư tử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200400" y="3181350"/>
            <a:ext cx="2686050" cy="55245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tai hổ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943600" y="3176588"/>
            <a:ext cx="2695575" cy="557212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mắt gấu trúc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85775" y="5791200"/>
            <a:ext cx="2714625" cy="481013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mắt khỉ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243263" y="5791200"/>
            <a:ext cx="2700337" cy="47625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đuôi báo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943600" y="5791200"/>
            <a:ext cx="2686050" cy="466725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chân voi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828800" y="152400"/>
            <a:ext cx="4913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00"/>
                </a:solidFill>
                <a:latin typeface="Arno Pro" pitchFamily="18" charset="0"/>
              </a:rPr>
              <a:t>Bộ phận của tôi đâu ?</a:t>
            </a:r>
          </a:p>
        </p:txBody>
      </p:sp>
      <p:sp>
        <p:nvSpPr>
          <p:cNvPr id="21522" name="AutoShape 18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4" grpId="0" animBg="1"/>
      <p:bldP spid="17417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213" y="295275"/>
            <a:ext cx="27193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3529013"/>
            <a:ext cx="2709863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5275"/>
            <a:ext cx="2743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6250" y="3552825"/>
            <a:ext cx="2714625" cy="2114550"/>
          </a:xfrm>
          <a:prstGeom prst="rect">
            <a:avLst/>
          </a:prstGeom>
          <a:solidFill>
            <a:srgbClr val="E4F3F4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8" y="4052888"/>
            <a:ext cx="27289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3738" y="3529013"/>
            <a:ext cx="2724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976938" y="323850"/>
            <a:ext cx="2695575" cy="2114550"/>
          </a:xfrm>
          <a:prstGeom prst="rect">
            <a:avLst/>
          </a:prstGeom>
          <a:solidFill>
            <a:srgbClr val="E4F3F4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5513" y="876300"/>
            <a:ext cx="2667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71488" y="2462213"/>
            <a:ext cx="2714625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chân s   tử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243263" y="2457450"/>
            <a:ext cx="26860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tai   ổ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976938" y="2462213"/>
            <a:ext cx="2695575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mắt gấ   trúc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71488" y="5662613"/>
            <a:ext cx="2714625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mắ  khỉ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243263" y="5657850"/>
            <a:ext cx="2700337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đuôi bá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000750" y="5648325"/>
            <a:ext cx="26860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chân vo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005138" y="71008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CE00FE"/>
                </a:solidFill>
              </a:rPr>
              <a:t>h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90550" y="71056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0099FF"/>
                </a:solidFill>
              </a:rPr>
              <a:t>ư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300788" y="71151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00FF00"/>
                </a:solidFill>
              </a:rPr>
              <a:t>u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772400" y="7086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400175" y="701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891088" y="7038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700">
                <a:solidFill>
                  <a:srgbClr val="F4EE00"/>
                </a:solidFill>
              </a:rPr>
              <a:t>o</a:t>
            </a:r>
          </a:p>
        </p:txBody>
      </p:sp>
      <p:sp>
        <p:nvSpPr>
          <p:cNvPr id="22551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104 L 0.14583 -0.66035 " pathEditMode="relative" ptsTypes="AA">
                                      <p:cBhvr>
                                        <p:cTn id="9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8324 L 0.15417 -0.6603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104 L 0.10417 -0.66035 " pathEditMode="relative" ptsTypes="AA">
                                      <p:cBhvr>
                                        <p:cTn id="101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 L 0.00417 -0.17688 " pathEditMode="relative" ptsTypes="AA">
                                      <p:cBhvr>
                                        <p:cTn id="104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8324 L 0.02917 -0.18312 " pathEditMode="relative" ptsTypes="AA">
                                      <p:cBhvr>
                                        <p:cTn id="107" dur="20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104 L 0.0125 -0.194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8" grpId="0" animBg="1"/>
      <p:bldP spid="18441" grpId="0" animBg="1"/>
      <p:bldP spid="18443" grpId="0" animBg="1"/>
      <p:bldP spid="18443" grpId="1" animBg="1"/>
      <p:bldP spid="18444" grpId="0" animBg="1"/>
      <p:bldP spid="18444" grpId="1" animBg="1"/>
      <p:bldP spid="18445" grpId="0" animBg="1"/>
      <p:bldP spid="18445" grpId="1" animBg="1"/>
      <p:bldP spid="18446" grpId="0" animBg="1"/>
      <p:bldP spid="18446" grpId="1" animBg="1"/>
      <p:bldP spid="18447" grpId="0" animBg="1"/>
      <p:bldP spid="18447" grpId="1" animBg="1"/>
      <p:bldP spid="18448" grpId="0" animBg="1"/>
      <p:bldP spid="18448" grpId="1" animBg="1"/>
      <p:bldP spid="18449" grpId="0"/>
      <p:bldP spid="18450" grpId="0"/>
      <p:bldP spid="18451" grpId="0"/>
      <p:bldP spid="18452" grpId="0"/>
      <p:bldP spid="184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hi am -ketqua-PHAN NHOM- slide 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ghi am -ketqua-PHAN NHOM- slide 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ghi am slide 17-PHAN NHOM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533400" y="-228600"/>
            <a:ext cx="9906000" cy="7467600"/>
          </a:xfrm>
          <a:prstGeom prst="rect">
            <a:avLst/>
          </a:prstGeom>
          <a:solidFill>
            <a:srgbClr val="E1F2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8" t="24930" r="31540" b="27478"/>
          <a:stretch>
            <a:fillRect/>
          </a:stretch>
        </p:blipFill>
        <p:spPr bwMode="auto">
          <a:xfrm>
            <a:off x="5029200" y="4267200"/>
            <a:ext cx="92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9" b="3485"/>
          <a:stretch>
            <a:fillRect/>
          </a:stretch>
        </p:blipFill>
        <p:spPr bwMode="auto">
          <a:xfrm>
            <a:off x="6629400" y="5105400"/>
            <a:ext cx="1108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" t="17950" r="21411" b="10249"/>
          <a:stretch>
            <a:fillRect/>
          </a:stretch>
        </p:blipFill>
        <p:spPr bwMode="auto">
          <a:xfrm>
            <a:off x="4508500" y="5575300"/>
            <a:ext cx="12827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8" t="22163" r="2574" b="11345"/>
          <a:stretch>
            <a:fillRect/>
          </a:stretch>
        </p:blipFill>
        <p:spPr bwMode="auto">
          <a:xfrm>
            <a:off x="2133600" y="5822950"/>
            <a:ext cx="16002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5" t="17464" r="22495" b="17671"/>
          <a:stretch>
            <a:fillRect/>
          </a:stretch>
        </p:blipFill>
        <p:spPr bwMode="auto">
          <a:xfrm>
            <a:off x="914400" y="5715000"/>
            <a:ext cx="1219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706" b="308"/>
          <a:stretch>
            <a:fillRect/>
          </a:stretch>
        </p:blipFill>
        <p:spPr bwMode="auto">
          <a:xfrm>
            <a:off x="3581400" y="4343400"/>
            <a:ext cx="1081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661988"/>
            <a:ext cx="8458200" cy="3529012"/>
            <a:chOff x="192" y="135"/>
            <a:chExt cx="5328" cy="2223"/>
          </a:xfrm>
        </p:grpSpPr>
        <p:sp>
          <p:nvSpPr>
            <p:cNvPr id="23572" name="AutoShape 13"/>
            <p:cNvSpPr>
              <a:spLocks noChangeArrowheads="1"/>
            </p:cNvSpPr>
            <p:nvPr/>
          </p:nvSpPr>
          <p:spPr bwMode="auto">
            <a:xfrm>
              <a:off x="256" y="354"/>
              <a:ext cx="256" cy="1896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14"/>
            <p:cNvSpPr>
              <a:spLocks noChangeArrowheads="1"/>
            </p:cNvSpPr>
            <p:nvPr/>
          </p:nvSpPr>
          <p:spPr bwMode="auto">
            <a:xfrm>
              <a:off x="2368" y="354"/>
              <a:ext cx="256" cy="1896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AutoShape 15"/>
            <p:cNvSpPr>
              <a:spLocks noChangeArrowheads="1"/>
            </p:cNvSpPr>
            <p:nvPr/>
          </p:nvSpPr>
          <p:spPr bwMode="auto">
            <a:xfrm>
              <a:off x="256" y="2087"/>
              <a:ext cx="64" cy="54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AutoShape 16"/>
            <p:cNvSpPr>
              <a:spLocks noChangeArrowheads="1"/>
            </p:cNvSpPr>
            <p:nvPr/>
          </p:nvSpPr>
          <p:spPr bwMode="auto">
            <a:xfrm>
              <a:off x="256" y="2087"/>
              <a:ext cx="768" cy="16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Rectangle 17"/>
            <p:cNvSpPr>
              <a:spLocks noChangeArrowheads="1"/>
            </p:cNvSpPr>
            <p:nvPr/>
          </p:nvSpPr>
          <p:spPr bwMode="auto">
            <a:xfrm>
              <a:off x="1856" y="2087"/>
              <a:ext cx="768" cy="163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AutoShape 18"/>
            <p:cNvSpPr>
              <a:spLocks noChangeArrowheads="1"/>
            </p:cNvSpPr>
            <p:nvPr/>
          </p:nvSpPr>
          <p:spPr bwMode="auto">
            <a:xfrm>
              <a:off x="384" y="300"/>
              <a:ext cx="64" cy="200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19"/>
            <p:cNvSpPr>
              <a:spLocks noChangeArrowheads="1"/>
            </p:cNvSpPr>
            <p:nvPr/>
          </p:nvSpPr>
          <p:spPr bwMode="auto">
            <a:xfrm>
              <a:off x="2432" y="300"/>
              <a:ext cx="64" cy="200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utoShape 20"/>
            <p:cNvSpPr>
              <a:spLocks noChangeArrowheads="1"/>
            </p:cNvSpPr>
            <p:nvPr/>
          </p:nvSpPr>
          <p:spPr bwMode="auto">
            <a:xfrm>
              <a:off x="192" y="787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AutoShape 21"/>
            <p:cNvSpPr>
              <a:spLocks noChangeArrowheads="1"/>
            </p:cNvSpPr>
            <p:nvPr/>
          </p:nvSpPr>
          <p:spPr bwMode="auto">
            <a:xfrm>
              <a:off x="192" y="1221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AutoShape 22"/>
            <p:cNvSpPr>
              <a:spLocks noChangeArrowheads="1"/>
            </p:cNvSpPr>
            <p:nvPr/>
          </p:nvSpPr>
          <p:spPr bwMode="auto">
            <a:xfrm>
              <a:off x="192" y="1546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AutoShape 23"/>
            <p:cNvSpPr>
              <a:spLocks noChangeArrowheads="1"/>
            </p:cNvSpPr>
            <p:nvPr/>
          </p:nvSpPr>
          <p:spPr bwMode="auto">
            <a:xfrm>
              <a:off x="192" y="1871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AutoShape 24"/>
            <p:cNvSpPr>
              <a:spLocks noChangeArrowheads="1"/>
            </p:cNvSpPr>
            <p:nvPr/>
          </p:nvSpPr>
          <p:spPr bwMode="auto">
            <a:xfrm>
              <a:off x="256" y="191"/>
              <a:ext cx="448" cy="16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Rectangle 25"/>
            <p:cNvSpPr>
              <a:spLocks noChangeArrowheads="1"/>
            </p:cNvSpPr>
            <p:nvPr/>
          </p:nvSpPr>
          <p:spPr bwMode="auto">
            <a:xfrm>
              <a:off x="2176" y="191"/>
              <a:ext cx="448" cy="163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AutoShape 26"/>
            <p:cNvSpPr>
              <a:spLocks noChangeArrowheads="1"/>
            </p:cNvSpPr>
            <p:nvPr/>
          </p:nvSpPr>
          <p:spPr bwMode="auto">
            <a:xfrm>
              <a:off x="2304" y="679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AutoShape 27"/>
            <p:cNvSpPr>
              <a:spLocks noChangeArrowheads="1"/>
            </p:cNvSpPr>
            <p:nvPr/>
          </p:nvSpPr>
          <p:spPr bwMode="auto">
            <a:xfrm>
              <a:off x="2304" y="1112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AutoShape 28"/>
            <p:cNvSpPr>
              <a:spLocks noChangeArrowheads="1"/>
            </p:cNvSpPr>
            <p:nvPr/>
          </p:nvSpPr>
          <p:spPr bwMode="auto">
            <a:xfrm>
              <a:off x="2304" y="1437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AutoShape 29"/>
            <p:cNvSpPr>
              <a:spLocks noChangeArrowheads="1"/>
            </p:cNvSpPr>
            <p:nvPr/>
          </p:nvSpPr>
          <p:spPr bwMode="auto">
            <a:xfrm>
              <a:off x="2304" y="1762"/>
              <a:ext cx="384" cy="5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AutoShape 30"/>
            <p:cNvSpPr>
              <a:spLocks noChangeArrowheads="1"/>
            </p:cNvSpPr>
            <p:nvPr/>
          </p:nvSpPr>
          <p:spPr bwMode="auto">
            <a:xfrm rot="-5586053">
              <a:off x="829" y="2164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AutoShape 31"/>
            <p:cNvSpPr>
              <a:spLocks noChangeArrowheads="1"/>
            </p:cNvSpPr>
            <p:nvPr/>
          </p:nvSpPr>
          <p:spPr bwMode="auto">
            <a:xfrm rot="-5586053">
              <a:off x="469" y="2150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AutoShape 32"/>
            <p:cNvSpPr>
              <a:spLocks noChangeArrowheads="1"/>
            </p:cNvSpPr>
            <p:nvPr/>
          </p:nvSpPr>
          <p:spPr bwMode="auto">
            <a:xfrm rot="-5586053">
              <a:off x="2085" y="2144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AutoShape 33"/>
            <p:cNvSpPr>
              <a:spLocks noChangeArrowheads="1"/>
            </p:cNvSpPr>
            <p:nvPr/>
          </p:nvSpPr>
          <p:spPr bwMode="auto">
            <a:xfrm rot="-5586053">
              <a:off x="1725" y="2130"/>
              <a:ext cx="325" cy="64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34"/>
            <p:cNvSpPr>
              <a:spLocks noChangeArrowheads="1"/>
            </p:cNvSpPr>
            <p:nvPr/>
          </p:nvSpPr>
          <p:spPr bwMode="auto">
            <a:xfrm>
              <a:off x="720" y="135"/>
              <a:ext cx="1472" cy="264"/>
            </a:xfrm>
            <a:prstGeom prst="rect">
              <a:avLst/>
            </a:prstGeom>
            <a:noFill/>
            <a:ln w="38100" cmpd="dbl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>
                  <a:solidFill>
                    <a:srgbClr val="CC00CC"/>
                  </a:solidFill>
                </a:rPr>
                <a:t>Thú hung dữ</a:t>
              </a:r>
            </a:p>
          </p:txBody>
        </p:sp>
        <p:sp>
          <p:nvSpPr>
            <p:cNvPr id="23594" name="AutoShape 35"/>
            <p:cNvSpPr>
              <a:spLocks noChangeArrowheads="1"/>
            </p:cNvSpPr>
            <p:nvPr/>
          </p:nvSpPr>
          <p:spPr bwMode="auto">
            <a:xfrm>
              <a:off x="2994" y="343"/>
              <a:ext cx="266" cy="1855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AutoShape 36"/>
            <p:cNvSpPr>
              <a:spLocks noChangeArrowheads="1"/>
            </p:cNvSpPr>
            <p:nvPr/>
          </p:nvSpPr>
          <p:spPr bwMode="auto">
            <a:xfrm>
              <a:off x="5188" y="343"/>
              <a:ext cx="266" cy="1855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AutoShape 37"/>
            <p:cNvSpPr>
              <a:spLocks noChangeArrowheads="1"/>
            </p:cNvSpPr>
            <p:nvPr/>
          </p:nvSpPr>
          <p:spPr bwMode="auto">
            <a:xfrm>
              <a:off x="2994" y="2039"/>
              <a:ext cx="67" cy="53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utoShape 38"/>
            <p:cNvSpPr>
              <a:spLocks noChangeArrowheads="1"/>
            </p:cNvSpPr>
            <p:nvPr/>
          </p:nvSpPr>
          <p:spPr bwMode="auto">
            <a:xfrm>
              <a:off x="2994" y="2039"/>
              <a:ext cx="798" cy="159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39"/>
            <p:cNvSpPr>
              <a:spLocks noChangeArrowheads="1"/>
            </p:cNvSpPr>
            <p:nvPr/>
          </p:nvSpPr>
          <p:spPr bwMode="auto">
            <a:xfrm>
              <a:off x="4656" y="2039"/>
              <a:ext cx="798" cy="159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AutoShape 40"/>
            <p:cNvSpPr>
              <a:spLocks noChangeArrowheads="1"/>
            </p:cNvSpPr>
            <p:nvPr/>
          </p:nvSpPr>
          <p:spPr bwMode="auto">
            <a:xfrm>
              <a:off x="3127" y="290"/>
              <a:ext cx="67" cy="1961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1"/>
            <p:cNvSpPr>
              <a:spLocks noChangeArrowheads="1"/>
            </p:cNvSpPr>
            <p:nvPr/>
          </p:nvSpPr>
          <p:spPr bwMode="auto">
            <a:xfrm>
              <a:off x="5254" y="290"/>
              <a:ext cx="67" cy="1961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AutoShape 42"/>
            <p:cNvSpPr>
              <a:spLocks noChangeArrowheads="1"/>
            </p:cNvSpPr>
            <p:nvPr/>
          </p:nvSpPr>
          <p:spPr bwMode="auto">
            <a:xfrm>
              <a:off x="2928" y="767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AutoShape 43"/>
            <p:cNvSpPr>
              <a:spLocks noChangeArrowheads="1"/>
            </p:cNvSpPr>
            <p:nvPr/>
          </p:nvSpPr>
          <p:spPr bwMode="auto">
            <a:xfrm>
              <a:off x="2928" y="119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AutoShape 44"/>
            <p:cNvSpPr>
              <a:spLocks noChangeArrowheads="1"/>
            </p:cNvSpPr>
            <p:nvPr/>
          </p:nvSpPr>
          <p:spPr bwMode="auto">
            <a:xfrm>
              <a:off x="2928" y="1509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AutoShape 45"/>
            <p:cNvSpPr>
              <a:spLocks noChangeArrowheads="1"/>
            </p:cNvSpPr>
            <p:nvPr/>
          </p:nvSpPr>
          <p:spPr bwMode="auto">
            <a:xfrm>
              <a:off x="2928" y="1827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AutoShape 46"/>
            <p:cNvSpPr>
              <a:spLocks noChangeArrowheads="1"/>
            </p:cNvSpPr>
            <p:nvPr/>
          </p:nvSpPr>
          <p:spPr bwMode="auto">
            <a:xfrm>
              <a:off x="2994" y="184"/>
              <a:ext cx="466" cy="159"/>
            </a:xfrm>
            <a:prstGeom prst="flowChartProcess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47"/>
            <p:cNvSpPr>
              <a:spLocks noChangeArrowheads="1"/>
            </p:cNvSpPr>
            <p:nvPr/>
          </p:nvSpPr>
          <p:spPr bwMode="auto">
            <a:xfrm>
              <a:off x="4988" y="184"/>
              <a:ext cx="466" cy="159"/>
            </a:xfrm>
            <a:prstGeom prst="rect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AutoShape 48"/>
            <p:cNvSpPr>
              <a:spLocks noChangeArrowheads="1"/>
            </p:cNvSpPr>
            <p:nvPr/>
          </p:nvSpPr>
          <p:spPr bwMode="auto">
            <a:xfrm>
              <a:off x="5121" y="66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AutoShape 49"/>
            <p:cNvSpPr>
              <a:spLocks noChangeArrowheads="1"/>
            </p:cNvSpPr>
            <p:nvPr/>
          </p:nvSpPr>
          <p:spPr bwMode="auto">
            <a:xfrm>
              <a:off x="5121" y="1085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AutoShape 50"/>
            <p:cNvSpPr>
              <a:spLocks noChangeArrowheads="1"/>
            </p:cNvSpPr>
            <p:nvPr/>
          </p:nvSpPr>
          <p:spPr bwMode="auto">
            <a:xfrm>
              <a:off x="5121" y="1403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AutoShape 51"/>
            <p:cNvSpPr>
              <a:spLocks noChangeArrowheads="1"/>
            </p:cNvSpPr>
            <p:nvPr/>
          </p:nvSpPr>
          <p:spPr bwMode="auto">
            <a:xfrm>
              <a:off x="5121" y="1721"/>
              <a:ext cx="399" cy="53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AutoShape 52"/>
            <p:cNvSpPr>
              <a:spLocks noChangeArrowheads="1"/>
            </p:cNvSpPr>
            <p:nvPr/>
          </p:nvSpPr>
          <p:spPr bwMode="auto">
            <a:xfrm rot="-5586053">
              <a:off x="3600" y="2112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AutoShape 53"/>
            <p:cNvSpPr>
              <a:spLocks noChangeArrowheads="1"/>
            </p:cNvSpPr>
            <p:nvPr/>
          </p:nvSpPr>
          <p:spPr bwMode="auto">
            <a:xfrm rot="-5586053">
              <a:off x="3226" y="2099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AutoShape 54"/>
            <p:cNvSpPr>
              <a:spLocks noChangeArrowheads="1"/>
            </p:cNvSpPr>
            <p:nvPr/>
          </p:nvSpPr>
          <p:spPr bwMode="auto">
            <a:xfrm rot="-5586053">
              <a:off x="4904" y="2092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AutoShape 55"/>
            <p:cNvSpPr>
              <a:spLocks noChangeArrowheads="1"/>
            </p:cNvSpPr>
            <p:nvPr/>
          </p:nvSpPr>
          <p:spPr bwMode="auto">
            <a:xfrm rot="-5586053">
              <a:off x="4530" y="2079"/>
              <a:ext cx="318" cy="66"/>
            </a:xfrm>
            <a:prstGeom prst="flowChartTerminator">
              <a:avLst/>
            </a:prstGeom>
            <a:noFill/>
            <a:ln w="19050" algn="ctr">
              <a:solidFill>
                <a:srgbClr val="FF9900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56"/>
            <p:cNvSpPr>
              <a:spLocks noChangeArrowheads="1"/>
            </p:cNvSpPr>
            <p:nvPr/>
          </p:nvSpPr>
          <p:spPr bwMode="auto">
            <a:xfrm>
              <a:off x="3460" y="144"/>
              <a:ext cx="1528" cy="258"/>
            </a:xfrm>
            <a:prstGeom prst="rect">
              <a:avLst/>
            </a:prstGeom>
            <a:noFill/>
            <a:ln w="38100" cmpd="dbl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>
                  <a:solidFill>
                    <a:srgbClr val="FF0066"/>
                  </a:solidFill>
                </a:rPr>
                <a:t>Thú hiền</a:t>
              </a:r>
            </a:p>
          </p:txBody>
        </p:sp>
      </p:grpSp>
      <p:pic>
        <p:nvPicPr>
          <p:cNvPr id="19513" name="Picture 5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6096000"/>
            <a:ext cx="1143000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514" name="Picture 5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794375"/>
            <a:ext cx="1295400" cy="106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515" name="Picture 59" descr="Picture 5 ( CHỌN)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6" t="15169" r="17416" b="15169"/>
          <a:stretch>
            <a:fillRect/>
          </a:stretch>
        </p:blipFill>
        <p:spPr bwMode="auto">
          <a:xfrm>
            <a:off x="3581400" y="5562600"/>
            <a:ext cx="1141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6" name="Picture 6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1" t="11627" r="9097" b="12791"/>
          <a:stretch>
            <a:fillRect/>
          </a:stretch>
        </p:blipFill>
        <p:spPr bwMode="auto">
          <a:xfrm>
            <a:off x="109538" y="5562600"/>
            <a:ext cx="11858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667000" y="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</a:rPr>
              <a:t>AI CHỌN TÔI NHANH ?</a:t>
            </a:r>
          </a:p>
        </p:txBody>
      </p:sp>
      <p:pic>
        <p:nvPicPr>
          <p:cNvPr id="19518" name="ghi am slide 17-PHAN NHOM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724400" y="3581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AutoShape 6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18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34 C 0.04375 -0.01782 0.0441 -0.02847 0.04584 -0.03958 C 0.04497 -0.06597 0.0448 -0.09236 0.04306 -0.11852 C 0.04289 -0.12176 0.03264 -0.1456 0.03195 -0.14722 C 0.025 -0.16343 0.01875 -0.18032 0.0125 -0.19745 C 0.00677 -0.21296 0.00052 -0.22917 -0.00416 -0.2456 C -0.00538 -0.24954 -0.00555 -0.25463 -0.00694 -0.25857 C -0.0085 -0.26343 -0.0125 -0.27176 -0.0125 -0.27153 C -0.01475 -0.28704 -0.01597 -0.29421 -0.02083 -0.30694 C -0.02257 -0.31111 -0.02448 -0.31551 -0.02639 -0.31991 C -0.02725 -0.32222 -0.02916 -0.32662 -0.02916 -0.32639 C -0.03333 -0.34977 -0.04045 -0.37083 -0.04722 -0.39236 C -0.04809 -0.40394 -0.04878 -0.41574 -0.05 -0.42732 C -0.05104 -0.43796 -0.05729 -0.44421 -0.05972 -0.45347 C -0.06059 -0.45718 -0.06093 -0.46157 -0.0625 -0.46458 C -0.06389 -0.46759 -0.06614 -0.46898 -0.06805 -0.47107 C -0.07986 -0.50857 -0.06857 -0.46991 -0.07639 -0.50394 C -0.07899 -0.51551 -0.08437 -0.52546 -0.0875 -0.53681 C -0.08871 -0.54097 -0.08889 -0.54583 -0.09027 -0.55 C -0.09687 -0.57037 -0.09444 -0.55532 -0.09861 -0.57176 C -0.09965 -0.57616 -0.1 -0.58079 -0.10139 -0.58495 C -0.1052 -0.59699 -0.11145 -0.60764 -0.11527 -0.61991 C -0.11927 -0.63264 -0.12205 -0.64676 -0.12639 -0.65949 C -0.13125 -0.67338 -0.13472 -0.67593 -0.13472 -0.69213 " pathEditMode="relative" rAng="0" ptsTypes="fffffffffffffffffffffffA">
                                      <p:cBhvr>
                                        <p:cTn id="9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05 0.02058 C 0.10451 0.03075 0.11892 0.0289 0.13194 0.02983 C 0.14722 0.03653 0.15017 0.0326 0.17222 0.02983 C 0.17361 0.02867 0.17552 0.02798 0.17639 0.02613 C 0.18021 0.0178 0.18194 0.00231 0.18333 -0.00717 C 0.18246 -0.01827 0.18264 -0.0296 0.18055 -0.04046 C 0.17968 -0.04509 0.17691 -0.04786 0.175 -0.05156 C 0.17048 -0.06058 0.16475 -0.07006 0.16111 -0.07954 C 0.15711 -0.09017 0.15208 -0.09965 0.14722 -0.10913 C 0.1368 -0.13017 0.12777 -0.1533 0.11944 -0.17572 C 0.11336 -0.19191 0.10434 -0.20463 0.1 -0.22197 C 0.09496 -0.28671 0.096 -0.25827 0.09861 -0.35908 C 0.09896 -0.37017 0.10694 -0.39607 0.10972 -0.40717 C 0.11545 -0.42983 0.11927 -0.45434 0.12361 -0.47769 C 0.12586 -0.48994 0.12777 -0.50728 0.13194 -0.51838 C 0.1342 -0.52439 0.13489 -0.52532 0.13611 -0.53133 C 0.13854 -0.54335 0.13923 -0.55607 0.14444 -0.56647 C 0.14635 -0.57688 0.15069 -0.5859 0.15277 -0.59607 C 0.15729 -0.6178 0.15902 -0.64254 0.16666 -0.66266 " pathEditMode="relative" rAng="0" ptsTypes="ffffffffffffffffffA">
                                      <p:cBhvr>
                                        <p:cTn id="9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219 C -0.02344 0.02058 -0.04688 0.02034 -0.06997 0.0178 C -0.07518 0.01711 -0.09584 0.00162 -0.10486 0.00046 C -0.12379 -0.00185 -0.14375 -0.00231 -0.16302 -0.0037 C -0.17639 -0.01388 -0.1875 -0.02405 -0.2007 -0.03399 C -0.19688 -0.21989 -0.19757 -0.1311 -0.19757 -0.29966 " pathEditMode="relative" rAng="0" ptsTypes="fffffA">
                                      <p:cBhvr>
                                        <p:cTn id="10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2.89017E-7 C 0.05781 0.02867 0.08298 0.0037 0.10278 0.00208 C 0.10468 -0.00069 0.10677 -0.00347 0.10868 -0.00624 C 0.10989 -0.00786 0.1092 -0.01202 0.10972 -0.0148 C 0.11024 -0.01919 0.11111 -0.02312 0.11163 -0.02728 C 0.11441 -0.04462 0.11666 -0.06243 0.11875 -0.07977 C 0.11736 -0.13433 0.12361 -0.16162 0.10468 -0.18936 C 0.10295 -0.19468 0.10069 -0.20185 0.09861 -0.20624 C 0.09653 -0.21087 0.09357 -0.21341 0.09166 -0.21873 C 0.08906 -0.22566 0.08646 -0.23306 0.08368 -0.23977 C 0.08316 -0.24069 0.07691 -0.25364 0.07569 -0.25665 C 0.07396 -0.26035 0.07048 -0.26705 0.07048 -0.26682 C 0.06528 -0.29064 0.07222 -0.26381 0.06545 -0.27977 C 0.06406 -0.28347 0.06354 -0.28948 0.06163 -0.29249 C 0.05781 -0.29827 0.05746 -0.29803 0.05451 -0.3052 C 0.04757 -0.32231 0.0434 -0.3452 0.0375 -0.36393 C 0.03489 -0.37988 0.02812 -0.3926 0.02448 -0.40832 C 0.02153 -0.43954 0.02239 -0.42197 0.02239 -0.46058 " pathEditMode="relative" rAng="0" ptsTypes="fffffffffffffffffA">
                                      <p:cBhvr>
                                        <p:cTn id="10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3977 C 0.04704 -0.08879 0.03993 -0.03607 0.0427 -0.16809 C 0.04288 -0.17364 0.04496 -0.1896 0.05 -0.1896 C 0.24774 -0.19307 0.44514 -0.19307 0.64323 -0.19445 C 0.65659 -0.19607 0.67048 -0.19492 0.68333 -0.19931 C 0.68559 -0.2 0.68559 -0.20578 0.68628 -0.20902 C 0.68889 -0.21896 0.69045 -0.23006 0.69218 -0.24046 C 0.69323 -0.24671 0.69496 -0.25966 0.69496 -0.25942 C 0.69375 -0.34058 0.69739 -0.42613 0.68055 -0.50405 C 0.67639 -0.52393 0.66632 -0.54266 0.66024 -0.56185 C 0.66093 -0.59492 0.66319 -0.64093 0.66319 -0.67769 " pathEditMode="relative" rAng="0" ptsTypes="ffffffffffA">
                                      <p:cBhvr>
                                        <p:cTn id="110" dur="1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6659 C -0.01979 0.05596 -0.02031 0.04532 -0.02153 0.03515 C -0.02274 0.0259 -0.02483 0.02798 -0.02674 0.02035 C -0.0283 0.01434 -0.02882 0.00763 -0.03056 0.00162 C -0.03576 -0.01479 -0.04219 -0.03098 -0.04861 -0.04647 C -0.05087 -0.05225 -0.05156 -0.05942 -0.05365 -0.06543 C -0.05799 -0.07815 -0.0625 -0.09017 -0.06649 -0.10312 C -0.06996 -0.11468 -0.07118 -0.12624 -0.07552 -0.13664 C -0.07621 -0.15768 -0.07604 -0.17872 -0.07812 -0.19953 C -0.07847 -0.20439 -0.08142 -0.20786 -0.08316 -0.21202 C -0.09219 -0.23398 -0.0974 -0.26381 -0.11146 -0.2793 C -0.11545 -0.28924 -0.11719 -0.29595 -0.12292 -0.30219 C -0.12899 -0.31676 -0.12552 -0.3119 -0.13194 -0.31907 C -0.13524 -0.32948 -0.14062 -0.33664 -0.14601 -0.34404 C -0.15191 -0.3519 -0.15851 -0.36554 -0.16285 -0.37549 C -0.16441 -0.37942 -0.17031 -0.39375 -0.17049 -0.3963 C -0.17118 -0.41225 -0.17049 -0.42843 -0.17049 -0.44439 " pathEditMode="relative" rAng="0" ptsTypes="ffffffffffffffffA">
                                      <p:cBhvr>
                                        <p:cTn id="1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2222 C -0.01267 -0.07662 -0.01267 -0.13102 -0.0118 -0.18518 C -0.01163 -0.19444 -0.00607 -0.20903 0.00174 -0.20972 C 0.03872 -0.21227 0.07587 -0.2125 0.11285 -0.21365 C 0.12969 -0.21643 0.13334 -0.21296 0.14428 -0.22176 C 0.14723 -0.2243 0.15035 -0.22731 0.1533 -0.23009 C 0.15487 -0.23125 0.15782 -0.23403 0.15782 -0.23379 C 0.16112 -0.24305 0.16476 -0.25301 0.16684 -0.2625 C 0.16737 -0.26528 0.16771 -0.26782 0.16823 -0.27083 C 0.16928 -0.27477 0.17136 -0.28287 0.17136 -0.28264 C 0.17292 -0.3162 0.17691 -0.34815 0.18178 -0.38055 C 0.18646 -0.4125 0.19549 -0.44305 0.20139 -0.4743 C 0.20608 -0.49953 0.20834 -0.52592 0.22535 -0.54143 C 0.22726 -0.55139 0.22969 -0.55416 0.23577 -0.55972 C 0.24237 -0.57754 0.24619 -0.59606 0.25087 -0.61481 C 0.25209 -0.62014 0.25296 -0.62569 0.25382 -0.63102 C 0.25434 -0.63426 0.25695 -0.63912 0.25695 -0.63889 " pathEditMode="relative" rAng="0" ptsTypes="ffffffffffffffffA">
                                      <p:cBhvr>
                                        <p:cTn id="1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597 C -0.01736 -0.00209 -0.03472 -0.01991 -0.05208 -0.03797 C -0.05694 -0.04977 -0.06423 -0.05394 -0.07118 -0.06181 C -0.07916 -0.07061 -0.08802 -0.07871 -0.09583 -0.0875 C -0.09739 -0.08936 -0.09826 -0.09236 -0.09982 -0.09398 C -0.10902 -0.10232 -0.11961 -0.10764 -0.12725 -0.11991 C -0.13698 -0.13519 -0.15121 -0.14954 -0.15868 -0.16736 C -0.16944 -0.19283 -0.17621 -0.22014 -0.18472 -0.24699 C -0.18402 -0.31875 -0.1875 -0.35278 -0.17777 -0.40857 C -0.17482 -0.42662 -0.171 -0.44491 -0.16684 -0.4625 C -0.16545 -0.46875 -0.16475 -0.4757 -0.16284 -0.48172 C -0.16198 -0.48473 -0.16007 -0.49028 -0.16007 -0.49005 " pathEditMode="relative" rAng="0" ptsTypes="fffffffffffA">
                                      <p:cBhvr>
                                        <p:cTn id="125" dur="1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457200" y="-381000"/>
            <a:ext cx="9906000" cy="7467600"/>
          </a:xfrm>
          <a:prstGeom prst="rect">
            <a:avLst/>
          </a:prstGeom>
          <a:solidFill>
            <a:srgbClr val="E1F2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8600"/>
            <a:ext cx="8610600" cy="3657600"/>
            <a:chOff x="144" y="96"/>
            <a:chExt cx="5424" cy="2304"/>
          </a:xfrm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666" y="240"/>
              <a:ext cx="1500" cy="262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Thú ăn thịt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4591" name="AutoShape 6"/>
            <p:cNvSpPr>
              <a:spLocks noChangeArrowheads="1"/>
            </p:cNvSpPr>
            <p:nvPr/>
          </p:nvSpPr>
          <p:spPr bwMode="auto">
            <a:xfrm>
              <a:off x="209" y="463"/>
              <a:ext cx="261" cy="1832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AutoShape 7"/>
            <p:cNvSpPr>
              <a:spLocks noChangeArrowheads="1"/>
            </p:cNvSpPr>
            <p:nvPr/>
          </p:nvSpPr>
          <p:spPr bwMode="auto">
            <a:xfrm>
              <a:off x="2362" y="463"/>
              <a:ext cx="261" cy="1832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AutoShape 8"/>
            <p:cNvSpPr>
              <a:spLocks noChangeArrowheads="1"/>
            </p:cNvSpPr>
            <p:nvPr/>
          </p:nvSpPr>
          <p:spPr bwMode="auto">
            <a:xfrm>
              <a:off x="209" y="2138"/>
              <a:ext cx="65" cy="53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AutoShape 9"/>
            <p:cNvSpPr>
              <a:spLocks noChangeArrowheads="1"/>
            </p:cNvSpPr>
            <p:nvPr/>
          </p:nvSpPr>
          <p:spPr bwMode="auto">
            <a:xfrm>
              <a:off x="209" y="2138"/>
              <a:ext cx="783" cy="157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10"/>
            <p:cNvSpPr>
              <a:spLocks noChangeArrowheads="1"/>
            </p:cNvSpPr>
            <p:nvPr/>
          </p:nvSpPr>
          <p:spPr bwMode="auto">
            <a:xfrm>
              <a:off x="1840" y="2138"/>
              <a:ext cx="783" cy="157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AutoShape 11"/>
            <p:cNvSpPr>
              <a:spLocks noChangeArrowheads="1"/>
            </p:cNvSpPr>
            <p:nvPr/>
          </p:nvSpPr>
          <p:spPr bwMode="auto">
            <a:xfrm>
              <a:off x="340" y="410"/>
              <a:ext cx="65" cy="1938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AutoShape 12"/>
            <p:cNvSpPr>
              <a:spLocks noChangeArrowheads="1"/>
            </p:cNvSpPr>
            <p:nvPr/>
          </p:nvSpPr>
          <p:spPr bwMode="auto">
            <a:xfrm>
              <a:off x="2427" y="410"/>
              <a:ext cx="65" cy="1938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AutoShape 13"/>
            <p:cNvSpPr>
              <a:spLocks noChangeArrowheads="1"/>
            </p:cNvSpPr>
            <p:nvPr/>
          </p:nvSpPr>
          <p:spPr bwMode="auto">
            <a:xfrm>
              <a:off x="144" y="881"/>
              <a:ext cx="391" cy="53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AutoShape 14"/>
            <p:cNvSpPr>
              <a:spLocks noChangeArrowheads="1"/>
            </p:cNvSpPr>
            <p:nvPr/>
          </p:nvSpPr>
          <p:spPr bwMode="auto">
            <a:xfrm>
              <a:off x="144" y="1300"/>
              <a:ext cx="391" cy="53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AutoShape 15"/>
            <p:cNvSpPr>
              <a:spLocks noChangeArrowheads="1"/>
            </p:cNvSpPr>
            <p:nvPr/>
          </p:nvSpPr>
          <p:spPr bwMode="auto">
            <a:xfrm>
              <a:off x="144" y="1615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AutoShape 16"/>
            <p:cNvSpPr>
              <a:spLocks noChangeArrowheads="1"/>
            </p:cNvSpPr>
            <p:nvPr/>
          </p:nvSpPr>
          <p:spPr bwMode="auto">
            <a:xfrm>
              <a:off x="144" y="1929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17"/>
            <p:cNvSpPr>
              <a:spLocks noChangeArrowheads="1"/>
            </p:cNvSpPr>
            <p:nvPr/>
          </p:nvSpPr>
          <p:spPr bwMode="auto">
            <a:xfrm>
              <a:off x="209" y="305"/>
              <a:ext cx="457" cy="158"/>
            </a:xfrm>
            <a:prstGeom prst="flowChartProcess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Rectangle 18"/>
            <p:cNvSpPr>
              <a:spLocks noChangeArrowheads="1"/>
            </p:cNvSpPr>
            <p:nvPr/>
          </p:nvSpPr>
          <p:spPr bwMode="auto">
            <a:xfrm>
              <a:off x="2166" y="305"/>
              <a:ext cx="457" cy="158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AutoShape 19"/>
            <p:cNvSpPr>
              <a:spLocks noChangeArrowheads="1"/>
            </p:cNvSpPr>
            <p:nvPr/>
          </p:nvSpPr>
          <p:spPr bwMode="auto">
            <a:xfrm>
              <a:off x="2297" y="777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AutoShape 20"/>
            <p:cNvSpPr>
              <a:spLocks noChangeArrowheads="1"/>
            </p:cNvSpPr>
            <p:nvPr/>
          </p:nvSpPr>
          <p:spPr bwMode="auto">
            <a:xfrm>
              <a:off x="2297" y="1196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AutoShape 21"/>
            <p:cNvSpPr>
              <a:spLocks noChangeArrowheads="1"/>
            </p:cNvSpPr>
            <p:nvPr/>
          </p:nvSpPr>
          <p:spPr bwMode="auto">
            <a:xfrm>
              <a:off x="2297" y="1510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AutoShape 22"/>
            <p:cNvSpPr>
              <a:spLocks noChangeArrowheads="1"/>
            </p:cNvSpPr>
            <p:nvPr/>
          </p:nvSpPr>
          <p:spPr bwMode="auto">
            <a:xfrm>
              <a:off x="2297" y="1824"/>
              <a:ext cx="391" cy="52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AutoShape 23"/>
            <p:cNvSpPr>
              <a:spLocks noChangeArrowheads="1"/>
            </p:cNvSpPr>
            <p:nvPr/>
          </p:nvSpPr>
          <p:spPr bwMode="auto">
            <a:xfrm rot="-5586053">
              <a:off x="803" y="2210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AutoShape 24"/>
            <p:cNvSpPr>
              <a:spLocks noChangeArrowheads="1"/>
            </p:cNvSpPr>
            <p:nvPr/>
          </p:nvSpPr>
          <p:spPr bwMode="auto">
            <a:xfrm rot="-5586053">
              <a:off x="436" y="2197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AutoShape 25"/>
            <p:cNvSpPr>
              <a:spLocks noChangeArrowheads="1"/>
            </p:cNvSpPr>
            <p:nvPr/>
          </p:nvSpPr>
          <p:spPr bwMode="auto">
            <a:xfrm rot="-5586053">
              <a:off x="2083" y="2190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AutoShape 26"/>
            <p:cNvSpPr>
              <a:spLocks noChangeArrowheads="1"/>
            </p:cNvSpPr>
            <p:nvPr/>
          </p:nvSpPr>
          <p:spPr bwMode="auto">
            <a:xfrm rot="-5586053">
              <a:off x="1716" y="2177"/>
              <a:ext cx="314" cy="65"/>
            </a:xfrm>
            <a:prstGeom prst="flowChartTerminator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27"/>
            <p:cNvSpPr>
              <a:spLocks noChangeArrowheads="1"/>
            </p:cNvSpPr>
            <p:nvPr/>
          </p:nvSpPr>
          <p:spPr bwMode="auto">
            <a:xfrm>
              <a:off x="3393" y="96"/>
              <a:ext cx="1614" cy="454"/>
            </a:xfrm>
            <a:prstGeom prst="rect">
              <a:avLst/>
            </a:prstGeom>
            <a:noFill/>
            <a:ln w="38100" cmpd="dbl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>
                  <a:solidFill>
                    <a:srgbClr val="9953FF"/>
                  </a:solidFill>
                </a:rPr>
                <a:t>Thú ăn cây cỏ</a:t>
              </a:r>
            </a:p>
            <a:p>
              <a:pPr algn="ctr"/>
              <a:r>
                <a:rPr lang="en-US" sz="2400">
                  <a:solidFill>
                    <a:srgbClr val="9953FF"/>
                  </a:solidFill>
                </a:rPr>
                <a:t>và hoa quả</a:t>
              </a:r>
            </a:p>
          </p:txBody>
        </p:sp>
        <p:sp>
          <p:nvSpPr>
            <p:cNvPr id="24613" name="AutoShape 28"/>
            <p:cNvSpPr>
              <a:spLocks noChangeArrowheads="1"/>
            </p:cNvSpPr>
            <p:nvPr/>
          </p:nvSpPr>
          <p:spPr bwMode="auto">
            <a:xfrm>
              <a:off x="2902" y="437"/>
              <a:ext cx="281" cy="1766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AutoShape 29"/>
            <p:cNvSpPr>
              <a:spLocks noChangeArrowheads="1"/>
            </p:cNvSpPr>
            <p:nvPr/>
          </p:nvSpPr>
          <p:spPr bwMode="auto">
            <a:xfrm>
              <a:off x="5217" y="437"/>
              <a:ext cx="281" cy="1766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AutoShape 30"/>
            <p:cNvSpPr>
              <a:spLocks noChangeArrowheads="1"/>
            </p:cNvSpPr>
            <p:nvPr/>
          </p:nvSpPr>
          <p:spPr bwMode="auto">
            <a:xfrm>
              <a:off x="2902" y="2052"/>
              <a:ext cx="70" cy="50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AutoShape 31"/>
            <p:cNvSpPr>
              <a:spLocks noChangeArrowheads="1"/>
            </p:cNvSpPr>
            <p:nvPr/>
          </p:nvSpPr>
          <p:spPr bwMode="auto">
            <a:xfrm>
              <a:off x="2902" y="2052"/>
              <a:ext cx="842" cy="151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32"/>
            <p:cNvSpPr>
              <a:spLocks noChangeArrowheads="1"/>
            </p:cNvSpPr>
            <p:nvPr/>
          </p:nvSpPr>
          <p:spPr bwMode="auto">
            <a:xfrm>
              <a:off x="4656" y="2052"/>
              <a:ext cx="842" cy="151"/>
            </a:xfrm>
            <a:prstGeom prst="rect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AutoShape 33"/>
            <p:cNvSpPr>
              <a:spLocks noChangeArrowheads="1"/>
            </p:cNvSpPr>
            <p:nvPr/>
          </p:nvSpPr>
          <p:spPr bwMode="auto">
            <a:xfrm>
              <a:off x="3042" y="386"/>
              <a:ext cx="71" cy="1868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AutoShape 34"/>
            <p:cNvSpPr>
              <a:spLocks noChangeArrowheads="1"/>
            </p:cNvSpPr>
            <p:nvPr/>
          </p:nvSpPr>
          <p:spPr bwMode="auto">
            <a:xfrm>
              <a:off x="5287" y="386"/>
              <a:ext cx="71" cy="1868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AutoShape 35"/>
            <p:cNvSpPr>
              <a:spLocks noChangeArrowheads="1"/>
            </p:cNvSpPr>
            <p:nvPr/>
          </p:nvSpPr>
          <p:spPr bwMode="auto">
            <a:xfrm>
              <a:off x="2832" y="840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AutoShape 36"/>
            <p:cNvSpPr>
              <a:spLocks noChangeArrowheads="1"/>
            </p:cNvSpPr>
            <p:nvPr/>
          </p:nvSpPr>
          <p:spPr bwMode="auto">
            <a:xfrm>
              <a:off x="2832" y="1244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utoShape 37"/>
            <p:cNvSpPr>
              <a:spLocks noChangeArrowheads="1"/>
            </p:cNvSpPr>
            <p:nvPr/>
          </p:nvSpPr>
          <p:spPr bwMode="auto">
            <a:xfrm>
              <a:off x="2832" y="1547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AutoShape 38"/>
            <p:cNvSpPr>
              <a:spLocks noChangeArrowheads="1"/>
            </p:cNvSpPr>
            <p:nvPr/>
          </p:nvSpPr>
          <p:spPr bwMode="auto">
            <a:xfrm>
              <a:off x="2832" y="1850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AutoShape 39"/>
            <p:cNvSpPr>
              <a:spLocks noChangeArrowheads="1"/>
            </p:cNvSpPr>
            <p:nvPr/>
          </p:nvSpPr>
          <p:spPr bwMode="auto">
            <a:xfrm>
              <a:off x="2902" y="285"/>
              <a:ext cx="491" cy="152"/>
            </a:xfrm>
            <a:prstGeom prst="flowChartProcess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Rectangle 40"/>
            <p:cNvSpPr>
              <a:spLocks noChangeArrowheads="1"/>
            </p:cNvSpPr>
            <p:nvPr/>
          </p:nvSpPr>
          <p:spPr bwMode="auto">
            <a:xfrm>
              <a:off x="5007" y="285"/>
              <a:ext cx="491" cy="152"/>
            </a:xfrm>
            <a:prstGeom prst="rect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AutoShape 41"/>
            <p:cNvSpPr>
              <a:spLocks noChangeArrowheads="1"/>
            </p:cNvSpPr>
            <p:nvPr/>
          </p:nvSpPr>
          <p:spPr bwMode="auto">
            <a:xfrm>
              <a:off x="5147" y="739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AutoShape 42"/>
            <p:cNvSpPr>
              <a:spLocks noChangeArrowheads="1"/>
            </p:cNvSpPr>
            <p:nvPr/>
          </p:nvSpPr>
          <p:spPr bwMode="auto">
            <a:xfrm>
              <a:off x="5147" y="1143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AutoShape 43"/>
            <p:cNvSpPr>
              <a:spLocks noChangeArrowheads="1"/>
            </p:cNvSpPr>
            <p:nvPr/>
          </p:nvSpPr>
          <p:spPr bwMode="auto">
            <a:xfrm>
              <a:off x="5147" y="1446"/>
              <a:ext cx="421" cy="51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AutoShape 44"/>
            <p:cNvSpPr>
              <a:spLocks noChangeArrowheads="1"/>
            </p:cNvSpPr>
            <p:nvPr/>
          </p:nvSpPr>
          <p:spPr bwMode="auto">
            <a:xfrm>
              <a:off x="5147" y="1749"/>
              <a:ext cx="421" cy="5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AutoShape 45"/>
            <p:cNvSpPr>
              <a:spLocks noChangeArrowheads="1"/>
            </p:cNvSpPr>
            <p:nvPr/>
          </p:nvSpPr>
          <p:spPr bwMode="auto">
            <a:xfrm rot="-5586053">
              <a:off x="3557" y="2118"/>
              <a:ext cx="303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AutoShape 46"/>
            <p:cNvSpPr>
              <a:spLocks noChangeArrowheads="1"/>
            </p:cNvSpPr>
            <p:nvPr/>
          </p:nvSpPr>
          <p:spPr bwMode="auto">
            <a:xfrm rot="-5586053">
              <a:off x="3163" y="2105"/>
              <a:ext cx="302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AutoShape 47"/>
            <p:cNvSpPr>
              <a:spLocks noChangeArrowheads="1"/>
            </p:cNvSpPr>
            <p:nvPr/>
          </p:nvSpPr>
          <p:spPr bwMode="auto">
            <a:xfrm rot="-5586053">
              <a:off x="4934" y="2099"/>
              <a:ext cx="303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AutoShape 48"/>
            <p:cNvSpPr>
              <a:spLocks noChangeArrowheads="1"/>
            </p:cNvSpPr>
            <p:nvPr/>
          </p:nvSpPr>
          <p:spPr bwMode="auto">
            <a:xfrm rot="-5586053">
              <a:off x="4540" y="2086"/>
              <a:ext cx="302" cy="70"/>
            </a:xfrm>
            <a:prstGeom prst="flowChartTerminator">
              <a:avLst/>
            </a:prstGeom>
            <a:noFill/>
            <a:ln w="19050" algn="ctr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29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8" t="24930" r="31540" b="27478"/>
          <a:stretch>
            <a:fillRect/>
          </a:stretch>
        </p:blipFill>
        <p:spPr bwMode="auto">
          <a:xfrm>
            <a:off x="4953000" y="3733800"/>
            <a:ext cx="1109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9" b="3485"/>
          <a:stretch>
            <a:fillRect/>
          </a:stretch>
        </p:blipFill>
        <p:spPr bwMode="auto">
          <a:xfrm>
            <a:off x="6665913" y="5029200"/>
            <a:ext cx="11064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" t="17950" r="21411" b="10249"/>
          <a:stretch>
            <a:fillRect/>
          </a:stretch>
        </p:blipFill>
        <p:spPr bwMode="auto">
          <a:xfrm>
            <a:off x="4800600" y="5334000"/>
            <a:ext cx="1295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8" t="22163" r="2574" b="11345"/>
          <a:stretch>
            <a:fillRect/>
          </a:stretch>
        </p:blipFill>
        <p:spPr bwMode="auto">
          <a:xfrm>
            <a:off x="2146300" y="5532438"/>
            <a:ext cx="18161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5" t="17464" r="22495" b="17671"/>
          <a:stretch>
            <a:fillRect/>
          </a:stretch>
        </p:blipFill>
        <p:spPr bwMode="auto">
          <a:xfrm>
            <a:off x="914400" y="5495925"/>
            <a:ext cx="1295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4" name="Picture 5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706" b="308"/>
          <a:stretch>
            <a:fillRect/>
          </a:stretch>
        </p:blipFill>
        <p:spPr bwMode="auto">
          <a:xfrm>
            <a:off x="3505200" y="3810000"/>
            <a:ext cx="12842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5" name="Picture 5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638800"/>
            <a:ext cx="1143000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6" name="Picture 5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705475"/>
            <a:ext cx="1219200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7" name="Picture 57" descr="Picture 5 ( CHỌN)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6" t="15169" r="17416" b="15169"/>
          <a:stretch>
            <a:fillRect/>
          </a:stretch>
        </p:blipFill>
        <p:spPr bwMode="auto">
          <a:xfrm>
            <a:off x="3911600" y="5638800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8" name="Picture 5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1" t="11627" r="9097" b="12791"/>
          <a:stretch>
            <a:fillRect/>
          </a:stretch>
        </p:blipFill>
        <p:spPr bwMode="auto">
          <a:xfrm>
            <a:off x="63500" y="541020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3.17919E-6 C -0.03559 -0.00232 -0.08403 -0.00532 -0.13264 -0.00671 C -0.14219 -0.00694 -0.14288 -0.0074 -0.14878 -0.01758 C -0.14982 -0.02289 -0.15451 -0.02706 -0.15486 -0.0326 C -0.15746 -0.07584 -0.15694 -0.11954 -0.15903 -0.16324 C -0.16007 -0.18706 -0.16024 -0.22405 -0.171 -0.24717 C -0.17344 -0.26521 -0.17378 -0.28694 -0.18732 -0.30058 C -0.19323 -0.31353 -0.20521 -0.34058 -0.21562 -0.34798 C -0.21823 -0.35954 -0.22534 -0.36555 -0.23576 -0.36948 C -0.23906 -0.37434 -0.24253 -0.37943 -0.24583 -0.38451 C -0.24791 -0.38752 -0.25278 -0.38706 -0.2559 -0.38867 C -0.26076 -0.39122 -0.26562 -0.39399 -0.26996 -0.39746 C -0.28298 -0.40717 -0.26962 -0.40139 -0.28212 -0.40578 C -0.28819 -0.41203 -0.29028 -0.4185 -0.29028 -0.42729 " pathEditMode="relative" rAng="0" ptsTypes="fffffffffffffA">
                                      <p:cBhvr>
                                        <p:cTn id="70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9711 C -0.00538 -0.10127 -0.00834 -0.10867 -0.01337 -0.11191 C -0.01945 -0.11584 -0.02483 -0.12047 -0.0309 -0.1244 C -0.03854 -0.13526 -0.0382 -0.14312 -0.04827 -0.14983 C -0.05538 -0.16393 -0.06163 -0.18104 -0.06736 -0.1963 C -0.07309 -0.21156 -0.06736 -0.20301 -0.07379 -0.2111 C -0.10417 -0.29411 -0.11042 -0.41457 -0.07049 -0.49018 C -0.0684 -0.49919 -0.06702 -0.50405 -0.06094 -0.50914 C -0.05677 -0.51769 -0.05261 -0.5244 -0.04827 -0.53249 C -0.04393 -0.54983 -0.05 -0.52856 -0.04358 -0.54312 C -0.04271 -0.54497 -0.04271 -0.54752 -0.04202 -0.54937 C -0.03837 -0.55862 -0.03368 -0.5681 -0.02934 -0.57688 C -0.02535 -0.58521 -0.02361 -0.59492 -0.01823 -0.60232 C -0.01528 -0.61295 -0.01493 -0.61734 -0.01493 -0.62983 " pathEditMode="relative" rAng="0" ptsTypes="fffffffffffffA">
                                      <p:cBhvr>
                                        <p:cTn id="75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7006 C -0.0184 -0.0837 -0.01423 -0.09387 -0.00972 -0.10613 C -0.00902 -0.10821 -0.0092 -0.11075 -0.00816 -0.11237 C -0.00694 -0.11445 -0.00486 -0.11515 -0.0033 -0.11653 C 0.00556 -0.14012 -0.00034 -0.13341 0.00938 -0.14197 C 0.01233 -0.15376 0.01389 -0.16231 0.02205 -0.16948 C 0.02917 -0.18358 0.0342 -0.19954 0.04115 -0.21387 C 0.04358 -0.23098 0.04827 -0.24786 0.05226 -0.26451 C 0.06945 -0.3341 0.05226 -0.4111 0.05226 -0.48439 " pathEditMode="relative" rAng="0" ptsTypes="ffffffffA">
                                      <p:cBhvr>
                                        <p:cTn id="80" dur="10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0324 C 0.05173 0.01595 0.08941 0.00347 0.10955 -0.04601 C 0.11059 -0.05087 0.11163 -0.05619 0.11267 -0.06104 C 0.11319 -0.06358 0.11441 -0.0689 0.11441 -0.06867 C 0.11215 -0.09965 0.11354 -0.10659 0.10798 -0.12925 C 0.10503 -0.14173 0.09965 -0.15306 0.09566 -0.16462 C 0.08455 -0.19792 0.07031 -0.22752 0.06163 -0.26289 C 0.06059 -0.27977 0.06007 -0.29688 0.0585 -0.31353 C 0.05746 -0.32278 0.04896 -0.34266 0.04618 -0.35121 C 0.04392 -0.35792 0.0434 -0.36624 0.03993 -0.37133 C 0.03333 -0.3815 0.02691 -0.38983 0.02135 -0.40162 C 0.02014 -0.40416 0.01944 -0.40694 0.0184 -0.40925 C 0.01736 -0.4111 0.01597 -0.41225 0.0151 -0.4141 C 0.01389 -0.41665 0.01215 -0.42173 0.01215 -0.4215 " pathEditMode="relative" rAng="0" ptsTypes="fffffffffffffA">
                                      <p:cBhvr>
                                        <p:cTn id="85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8879 C -0.0026 -0.09087 -0.00694 -0.0918 -0.01007 -0.09503 C -0.01389 -0.09896 -0.01615 -0.10521 -0.01962 -0.10983 C -0.02153 -0.11237 -0.02378 -0.11399 -0.02587 -0.11607 C -0.0283 -0.12509 -0.02969 -0.13457 -0.03229 -0.14359 C -0.03507 -0.15307 -0.03906 -0.16185 -0.04184 -0.1711 C -0.04323 -0.17573 -0.04809 -0.18382 -0.04809 -0.18359 C -0.05017 -0.20047 -0.04948 -0.21041 -0.05764 -0.22197 C -0.06163 -0.23492 -0.06458 -0.24625 -0.07031 -0.25781 C -0.07135 -0.27052 -0.07344 -0.28324 -0.07361 -0.29596 C -0.07396 -0.32208 -0.07326 -0.34821 -0.07188 -0.37411 C -0.07083 -0.39607 -0.06146 -0.41249 -0.05451 -0.43122 C -0.05069 -0.44162 -0.05573 -0.43376 -0.04965 -0.44162 C -0.04635 -0.45943 -0.03385 -0.47191 -0.02274 -0.48185 C -0.01528 -0.49711 -0.025 -0.47954 -0.01319 -0.49249 C -0.00365 -0.50289 -0.01788 -0.49619 -0.00365 -0.50081 C -0.0026 -0.50359 -0.00208 -0.50682 -0.00052 -0.50937 C 0.00781 -0.52278 0.00087 -0.50497 0.00747 -0.51792 C 0.01302 -0.52902 0.00799 -0.52324 0.01372 -0.53272 C 0.01701 -0.53827 0.02326 -0.5496 0.02326 -0.54937 C 0.02569 -0.56232 0.02795 -0.55839 0.03125 -0.56856 C 0.03872 -0.59099 0.03038 -0.57341 0.0375 -0.58752 C 0.03906 -0.59538 0.04236 -0.60463 0.04236 -0.61295 " pathEditMode="relative" rAng="0" ptsTypes="ffffffffffffffffffffffA">
                                      <p:cBhvr>
                                        <p:cTn id="90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19 C 0.00139 -0.05757 0.00209 -0.10266 0.02917 -0.11329 C 0.03473 -0.12185 0.03889 -0.12485 0.04549 -0.13086 C 0.05 -0.13479 0.05851 -0.14358 0.05851 -0.14335 C 0.06545 -0.16023 0.05747 -0.14474 0.0665 -0.15375 C 0.07257 -0.15977 0.0757 -0.16786 0.08299 -0.17156 C 0.08941 -0.1815 0.09427 -0.19167 0.1007 -0.20161 C 0.10677 -0.21109 0.11094 -0.23815 0.11563 -0.25225 C 0.1191 -0.28092 0.1283 -0.31121 0.12848 -0.34057 C 0.12917 -0.44161 0.12848 -0.54242 0.12848 -0.64346 " pathEditMode="relative" rAng="0" ptsTypes="fffffffffA">
                                      <p:cBhvr>
                                        <p:cTn id="95" dur="1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607 C 0.00035 -0.11468 0.00399 -0.15422 -0.00191 -0.19213 C -0.00295 -0.19884 -0.01198 -0.1963 -0.01701 -0.19884 C -0.03872 -0.21063 -0.05347 -0.21433 -0.07795 -0.21849 C -0.08003 -0.21988 -0.08264 -0.22081 -0.08472 -0.22289 C -0.08611 -0.22404 -0.08681 -0.22612 -0.08802 -0.22728 C -0.09306 -0.23144 -0.09931 -0.23167 -0.10503 -0.23375 C -0.11736 -0.24971 -0.13194 -0.25479 -0.14566 -0.26659 C -0.14774 -0.27075 -0.15087 -0.27329 -0.15243 -0.27768 C -0.15417 -0.28161 -0.15417 -0.2867 -0.15573 -0.29086 C -0.15694 -0.29341 -0.15955 -0.29479 -0.16076 -0.29734 C -0.16337 -0.30196 -0.1651 -0.30751 -0.16771 -0.3126 C -0.175 -0.3563 -0.16354 -0.31398 -0.18281 -0.33896 C -0.19167 -0.35052 -0.18542 -0.35144 -0.18976 -0.36069 C -0.1941 -0.37063 -0.19826 -0.38196 -0.20312 -0.39144 C -0.2033 -0.39352 -0.20469 -0.40739 -0.2066 -0.41133 C -0.21337 -0.42589 -0.20694 -0.40346 -0.21337 -0.42219 C -0.21597 -0.42936 -0.21997 -0.44416 -0.21997 -0.44393 C -0.22118 -0.45803 -0.22153 -0.4719 -0.22361 -0.48555 C -0.22396 -0.48763 -0.22587 -0.48855 -0.22691 -0.49017 C -0.22812 -0.49271 -0.22847 -0.49664 -0.23021 -0.49872 C -0.23316 -0.50265 -0.24045 -0.50751 -0.24045 -0.50728 C -0.25087 -0.52786 -0.26337 -0.51398 -0.27917 -0.51398 " pathEditMode="relative" rAng="0" ptsTypes="ffffffffffffffffffffffA">
                                      <p:cBhvr>
                                        <p:cTn id="100" dur="1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-0.00023 C -0.02951 -0.00786 -0.03003 -0.01595 -0.02847 -0.02335 C -0.02726 -0.0289 -0.02396 -0.03191 -0.02187 -0.03653 C -0.01788 -0.04509 -0.01423 -0.05387 -0.01042 -0.06243 C -0.00955 -0.06474 -0.00955 -0.06751 -0.00885 -0.07006 C -0.0033 -0.08809 0.0059 -0.09803 0.01736 -0.10404 C 0.04445 -0.14705 0.13212 -0.10936 0.13212 -0.10913 C 0.15486 -0.09665 0.16979 -0.10289 0.19948 -0.1015 C 0.21788 -0.10312 0.23646 -0.10659 0.25521 -0.10659 C 0.26181 -0.10659 0.275 -0.1015 0.275 -0.10104 C 0.35156 -0.11653 0.43177 -0.10451 0.50938 -0.10936 C 0.5158 -0.1163 0.52465 -0.12878 0.53229 -0.13272 C 0.53646 -0.1422 0.54132 -0.15445 0.54705 -0.16115 C 0.55018 -0.16485 0.55695 -0.17179 0.55695 -0.17133 C 0.56111 -0.18127 0.56788 -0.18613 0.57483 -0.18983 C 0.58195 -0.20092 0.58941 -0.21017 0.59618 -0.22127 C 0.59879 -0.2252 0.60035 -0.23029 0.60261 -0.23399 C 0.60556 -0.23838 0.61268 -0.24462 0.61268 -0.24416 C 0.61354 -0.24717 0.61458 -0.24994 0.61597 -0.25225 C 0.61858 -0.25688 0.62413 -0.26543 0.62413 -0.26497 C 0.62882 -0.28855 0.63281 -0.32046 0.64393 -0.33826 C 0.64636 -0.35075 0.64983 -0.35746 0.65538 -0.36694 C 0.65712 -0.37549 0.66042 -0.38173 0.66198 -0.39029 C 0.66632 -0.41272 0.67118 -0.43514 0.675 -0.45803 C 0.67674 -0.46728 0.67865 -0.47676 0.67986 -0.48647 C 0.68038 -0.49063 0.6816 -0.49942 0.6816 -0.49919 " pathEditMode="relative" rAng="0" ptsTypes="fffffffffffffffffffffffffA">
                                      <p:cBhvr>
                                        <p:cTn id="105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8"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hi am ket qua phan nhom- slide 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762000" y="0"/>
            <a:ext cx="9906000" cy="7467600"/>
          </a:xfrm>
          <a:prstGeom prst="rect">
            <a:avLst/>
          </a:prstGeom>
          <a:solidFill>
            <a:srgbClr val="E1F2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8" t="22163" r="2574" b="11345"/>
          <a:stretch>
            <a:fillRect/>
          </a:stretch>
        </p:blipFill>
        <p:spPr bwMode="auto">
          <a:xfrm>
            <a:off x="4419600" y="4191000"/>
            <a:ext cx="16002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8" t="24930" r="31540" b="27478"/>
          <a:stretch>
            <a:fillRect/>
          </a:stretch>
        </p:blipFill>
        <p:spPr bwMode="auto">
          <a:xfrm>
            <a:off x="0" y="5257800"/>
            <a:ext cx="9858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9" b="3485"/>
          <a:stretch>
            <a:fillRect/>
          </a:stretch>
        </p:blipFill>
        <p:spPr bwMode="auto">
          <a:xfrm>
            <a:off x="7772400" y="5105400"/>
            <a:ext cx="1055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5" t="17464" r="22495" b="17671"/>
          <a:stretch>
            <a:fillRect/>
          </a:stretch>
        </p:blipFill>
        <p:spPr bwMode="auto">
          <a:xfrm>
            <a:off x="4724400" y="5486400"/>
            <a:ext cx="106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706" b="308"/>
          <a:stretch>
            <a:fillRect/>
          </a:stretch>
        </p:blipFill>
        <p:spPr bwMode="auto">
          <a:xfrm>
            <a:off x="3657600" y="5410200"/>
            <a:ext cx="1081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" t="17950" r="21411" b="10249"/>
          <a:stretch>
            <a:fillRect/>
          </a:stretch>
        </p:blipFill>
        <p:spPr bwMode="auto">
          <a:xfrm>
            <a:off x="2057400" y="5334000"/>
            <a:ext cx="1295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355600"/>
            <a:ext cx="8458200" cy="3581400"/>
            <a:chOff x="240" y="224"/>
            <a:chExt cx="5328" cy="2256"/>
          </a:xfrm>
        </p:grpSpPr>
        <p:sp>
          <p:nvSpPr>
            <p:cNvPr id="25616" name="AutoShape 11"/>
            <p:cNvSpPr>
              <a:spLocks noChangeArrowheads="1"/>
            </p:cNvSpPr>
            <p:nvPr/>
          </p:nvSpPr>
          <p:spPr bwMode="auto">
            <a:xfrm>
              <a:off x="2902" y="440"/>
              <a:ext cx="281" cy="1930"/>
            </a:xfrm>
            <a:prstGeom prst="flowChartProcess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AutoShape 12"/>
            <p:cNvSpPr>
              <a:spLocks noChangeArrowheads="1"/>
            </p:cNvSpPr>
            <p:nvPr/>
          </p:nvSpPr>
          <p:spPr bwMode="auto">
            <a:xfrm>
              <a:off x="5217" y="440"/>
              <a:ext cx="281" cy="1930"/>
            </a:xfrm>
            <a:prstGeom prst="flowChartProcess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AutoShape 13"/>
            <p:cNvSpPr>
              <a:spLocks noChangeArrowheads="1"/>
            </p:cNvSpPr>
            <p:nvPr/>
          </p:nvSpPr>
          <p:spPr bwMode="auto">
            <a:xfrm>
              <a:off x="2902" y="2204"/>
              <a:ext cx="70" cy="55"/>
            </a:xfrm>
            <a:prstGeom prst="flowChartProcess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AutoShape 14"/>
            <p:cNvSpPr>
              <a:spLocks noChangeArrowheads="1"/>
            </p:cNvSpPr>
            <p:nvPr/>
          </p:nvSpPr>
          <p:spPr bwMode="auto">
            <a:xfrm>
              <a:off x="2902" y="2204"/>
              <a:ext cx="842" cy="166"/>
            </a:xfrm>
            <a:prstGeom prst="flowChartProcess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5"/>
            <p:cNvSpPr>
              <a:spLocks noChangeArrowheads="1"/>
            </p:cNvSpPr>
            <p:nvPr/>
          </p:nvSpPr>
          <p:spPr bwMode="auto">
            <a:xfrm>
              <a:off x="4656" y="2204"/>
              <a:ext cx="842" cy="166"/>
            </a:xfrm>
            <a:prstGeom prst="rect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AutoShape 16"/>
            <p:cNvSpPr>
              <a:spLocks noChangeArrowheads="1"/>
            </p:cNvSpPr>
            <p:nvPr/>
          </p:nvSpPr>
          <p:spPr bwMode="auto">
            <a:xfrm>
              <a:off x="3043" y="384"/>
              <a:ext cx="70" cy="2041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AutoShape 17"/>
            <p:cNvSpPr>
              <a:spLocks noChangeArrowheads="1"/>
            </p:cNvSpPr>
            <p:nvPr/>
          </p:nvSpPr>
          <p:spPr bwMode="auto">
            <a:xfrm>
              <a:off x="5287" y="384"/>
              <a:ext cx="70" cy="2041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AutoShape 18"/>
            <p:cNvSpPr>
              <a:spLocks noChangeArrowheads="1"/>
            </p:cNvSpPr>
            <p:nvPr/>
          </p:nvSpPr>
          <p:spPr bwMode="auto">
            <a:xfrm>
              <a:off x="2832" y="881"/>
              <a:ext cx="421" cy="55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AutoShape 19"/>
            <p:cNvSpPr>
              <a:spLocks noChangeArrowheads="1"/>
            </p:cNvSpPr>
            <p:nvPr/>
          </p:nvSpPr>
          <p:spPr bwMode="auto">
            <a:xfrm>
              <a:off x="2832" y="1322"/>
              <a:ext cx="421" cy="56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AutoShape 20"/>
            <p:cNvSpPr>
              <a:spLocks noChangeArrowheads="1"/>
            </p:cNvSpPr>
            <p:nvPr/>
          </p:nvSpPr>
          <p:spPr bwMode="auto">
            <a:xfrm>
              <a:off x="2832" y="1653"/>
              <a:ext cx="421" cy="56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AutoShape 21"/>
            <p:cNvSpPr>
              <a:spLocks noChangeArrowheads="1"/>
            </p:cNvSpPr>
            <p:nvPr/>
          </p:nvSpPr>
          <p:spPr bwMode="auto">
            <a:xfrm>
              <a:off x="2832" y="1983"/>
              <a:ext cx="421" cy="56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AutoShape 22"/>
            <p:cNvSpPr>
              <a:spLocks noChangeArrowheads="1"/>
            </p:cNvSpPr>
            <p:nvPr/>
          </p:nvSpPr>
          <p:spPr bwMode="auto">
            <a:xfrm>
              <a:off x="2902" y="274"/>
              <a:ext cx="351" cy="166"/>
            </a:xfrm>
            <a:prstGeom prst="flowChartProcess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3"/>
            <p:cNvSpPr>
              <a:spLocks noChangeArrowheads="1"/>
            </p:cNvSpPr>
            <p:nvPr/>
          </p:nvSpPr>
          <p:spPr bwMode="auto">
            <a:xfrm>
              <a:off x="5217" y="274"/>
              <a:ext cx="281" cy="166"/>
            </a:xfrm>
            <a:prstGeom prst="rect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24"/>
            <p:cNvSpPr>
              <a:spLocks noChangeArrowheads="1"/>
            </p:cNvSpPr>
            <p:nvPr/>
          </p:nvSpPr>
          <p:spPr bwMode="auto">
            <a:xfrm>
              <a:off x="5147" y="771"/>
              <a:ext cx="421" cy="55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AutoShape 25"/>
            <p:cNvSpPr>
              <a:spLocks noChangeArrowheads="1"/>
            </p:cNvSpPr>
            <p:nvPr/>
          </p:nvSpPr>
          <p:spPr bwMode="auto">
            <a:xfrm>
              <a:off x="5147" y="1212"/>
              <a:ext cx="421" cy="55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AutoShape 26"/>
            <p:cNvSpPr>
              <a:spLocks noChangeArrowheads="1"/>
            </p:cNvSpPr>
            <p:nvPr/>
          </p:nvSpPr>
          <p:spPr bwMode="auto">
            <a:xfrm>
              <a:off x="5147" y="1543"/>
              <a:ext cx="421" cy="55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AutoShape 27"/>
            <p:cNvSpPr>
              <a:spLocks noChangeArrowheads="1"/>
            </p:cNvSpPr>
            <p:nvPr/>
          </p:nvSpPr>
          <p:spPr bwMode="auto">
            <a:xfrm>
              <a:off x="5147" y="1873"/>
              <a:ext cx="421" cy="55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AutoShape 28"/>
            <p:cNvSpPr>
              <a:spLocks noChangeArrowheads="1"/>
            </p:cNvSpPr>
            <p:nvPr/>
          </p:nvSpPr>
          <p:spPr bwMode="auto">
            <a:xfrm rot="-5586053">
              <a:off x="3543" y="2280"/>
              <a:ext cx="331" cy="70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AutoShape 29"/>
            <p:cNvSpPr>
              <a:spLocks noChangeArrowheads="1"/>
            </p:cNvSpPr>
            <p:nvPr/>
          </p:nvSpPr>
          <p:spPr bwMode="auto">
            <a:xfrm rot="-5586053">
              <a:off x="3148" y="2267"/>
              <a:ext cx="331" cy="70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AutoShape 30"/>
            <p:cNvSpPr>
              <a:spLocks noChangeArrowheads="1"/>
            </p:cNvSpPr>
            <p:nvPr/>
          </p:nvSpPr>
          <p:spPr bwMode="auto">
            <a:xfrm rot="-5586053">
              <a:off x="4920" y="2260"/>
              <a:ext cx="331" cy="70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AutoShape 31"/>
            <p:cNvSpPr>
              <a:spLocks noChangeArrowheads="1"/>
            </p:cNvSpPr>
            <p:nvPr/>
          </p:nvSpPr>
          <p:spPr bwMode="auto">
            <a:xfrm rot="-5586053">
              <a:off x="4525" y="2245"/>
              <a:ext cx="331" cy="70"/>
            </a:xfrm>
            <a:prstGeom prst="flowChartTerminator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AutoShape 32"/>
            <p:cNvSpPr>
              <a:spLocks noChangeArrowheads="1"/>
            </p:cNvSpPr>
            <p:nvPr/>
          </p:nvSpPr>
          <p:spPr bwMode="auto">
            <a:xfrm>
              <a:off x="3253" y="224"/>
              <a:ext cx="1964" cy="276"/>
            </a:xfrm>
            <a:prstGeom prst="flowChartAlternateProcess">
              <a:avLst/>
            </a:prstGeom>
            <a:noFill/>
            <a:ln w="38100" cmpd="dbl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500">
                  <a:solidFill>
                    <a:srgbClr val="CC00CC"/>
                  </a:solidFill>
                </a:rPr>
                <a:t>Thú không leo trèo</a:t>
              </a:r>
            </a:p>
          </p:txBody>
        </p:sp>
        <p:sp>
          <p:nvSpPr>
            <p:cNvPr id="25638" name="AutoShape 33"/>
            <p:cNvSpPr>
              <a:spLocks noChangeArrowheads="1"/>
            </p:cNvSpPr>
            <p:nvPr/>
          </p:nvSpPr>
          <p:spPr bwMode="auto">
            <a:xfrm>
              <a:off x="302" y="462"/>
              <a:ext cx="252" cy="1834"/>
            </a:xfrm>
            <a:prstGeom prst="flowChartProcess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AutoShape 34"/>
            <p:cNvSpPr>
              <a:spLocks noChangeArrowheads="1"/>
            </p:cNvSpPr>
            <p:nvPr/>
          </p:nvSpPr>
          <p:spPr bwMode="auto">
            <a:xfrm>
              <a:off x="2374" y="462"/>
              <a:ext cx="252" cy="1834"/>
            </a:xfrm>
            <a:prstGeom prst="flowChartProcess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AutoShape 35"/>
            <p:cNvSpPr>
              <a:spLocks noChangeArrowheads="1"/>
            </p:cNvSpPr>
            <p:nvPr/>
          </p:nvSpPr>
          <p:spPr bwMode="auto">
            <a:xfrm>
              <a:off x="302" y="2139"/>
              <a:ext cx="64" cy="51"/>
            </a:xfrm>
            <a:prstGeom prst="flowChartProcess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AutoShape 36"/>
            <p:cNvSpPr>
              <a:spLocks noChangeArrowheads="1"/>
            </p:cNvSpPr>
            <p:nvPr/>
          </p:nvSpPr>
          <p:spPr bwMode="auto">
            <a:xfrm>
              <a:off x="302" y="2139"/>
              <a:ext cx="754" cy="157"/>
            </a:xfrm>
            <a:prstGeom prst="flowChartProcess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7"/>
            <p:cNvSpPr>
              <a:spLocks noChangeArrowheads="1"/>
            </p:cNvSpPr>
            <p:nvPr/>
          </p:nvSpPr>
          <p:spPr bwMode="auto">
            <a:xfrm>
              <a:off x="1872" y="2139"/>
              <a:ext cx="754" cy="157"/>
            </a:xfrm>
            <a:prstGeom prst="rect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AutoShape 38"/>
            <p:cNvSpPr>
              <a:spLocks noChangeArrowheads="1"/>
            </p:cNvSpPr>
            <p:nvPr/>
          </p:nvSpPr>
          <p:spPr bwMode="auto">
            <a:xfrm>
              <a:off x="428" y="410"/>
              <a:ext cx="63" cy="1937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AutoShape 39"/>
            <p:cNvSpPr>
              <a:spLocks noChangeArrowheads="1"/>
            </p:cNvSpPr>
            <p:nvPr/>
          </p:nvSpPr>
          <p:spPr bwMode="auto">
            <a:xfrm>
              <a:off x="2437" y="410"/>
              <a:ext cx="63" cy="1937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AutoShape 40"/>
            <p:cNvSpPr>
              <a:spLocks noChangeArrowheads="1"/>
            </p:cNvSpPr>
            <p:nvPr/>
          </p:nvSpPr>
          <p:spPr bwMode="auto">
            <a:xfrm>
              <a:off x="240" y="881"/>
              <a:ext cx="377" cy="53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AutoShape 41"/>
            <p:cNvSpPr>
              <a:spLocks noChangeArrowheads="1"/>
            </p:cNvSpPr>
            <p:nvPr/>
          </p:nvSpPr>
          <p:spPr bwMode="auto">
            <a:xfrm>
              <a:off x="240" y="1300"/>
              <a:ext cx="377" cy="53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AutoShape 42"/>
            <p:cNvSpPr>
              <a:spLocks noChangeArrowheads="1"/>
            </p:cNvSpPr>
            <p:nvPr/>
          </p:nvSpPr>
          <p:spPr bwMode="auto">
            <a:xfrm>
              <a:off x="240" y="1615"/>
              <a:ext cx="377" cy="5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AutoShape 43"/>
            <p:cNvSpPr>
              <a:spLocks noChangeArrowheads="1"/>
            </p:cNvSpPr>
            <p:nvPr/>
          </p:nvSpPr>
          <p:spPr bwMode="auto">
            <a:xfrm>
              <a:off x="240" y="1929"/>
              <a:ext cx="377" cy="5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AutoShape 44"/>
            <p:cNvSpPr>
              <a:spLocks noChangeArrowheads="1"/>
            </p:cNvSpPr>
            <p:nvPr/>
          </p:nvSpPr>
          <p:spPr bwMode="auto">
            <a:xfrm>
              <a:off x="302" y="305"/>
              <a:ext cx="440" cy="157"/>
            </a:xfrm>
            <a:prstGeom prst="flowChartProcess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5"/>
            <p:cNvSpPr>
              <a:spLocks noChangeArrowheads="1"/>
            </p:cNvSpPr>
            <p:nvPr/>
          </p:nvSpPr>
          <p:spPr bwMode="auto">
            <a:xfrm>
              <a:off x="2186" y="305"/>
              <a:ext cx="440" cy="157"/>
            </a:xfrm>
            <a:prstGeom prst="rect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AutoShape 46"/>
            <p:cNvSpPr>
              <a:spLocks noChangeArrowheads="1"/>
            </p:cNvSpPr>
            <p:nvPr/>
          </p:nvSpPr>
          <p:spPr bwMode="auto">
            <a:xfrm>
              <a:off x="2311" y="776"/>
              <a:ext cx="377" cy="53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AutoShape 47"/>
            <p:cNvSpPr>
              <a:spLocks noChangeArrowheads="1"/>
            </p:cNvSpPr>
            <p:nvPr/>
          </p:nvSpPr>
          <p:spPr bwMode="auto">
            <a:xfrm>
              <a:off x="2311" y="1196"/>
              <a:ext cx="377" cy="5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AutoShape 48"/>
            <p:cNvSpPr>
              <a:spLocks noChangeArrowheads="1"/>
            </p:cNvSpPr>
            <p:nvPr/>
          </p:nvSpPr>
          <p:spPr bwMode="auto">
            <a:xfrm>
              <a:off x="2311" y="1510"/>
              <a:ext cx="377" cy="5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AutoShape 49"/>
            <p:cNvSpPr>
              <a:spLocks noChangeArrowheads="1"/>
            </p:cNvSpPr>
            <p:nvPr/>
          </p:nvSpPr>
          <p:spPr bwMode="auto">
            <a:xfrm>
              <a:off x="2311" y="1824"/>
              <a:ext cx="377" cy="5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AutoShape 50"/>
            <p:cNvSpPr>
              <a:spLocks noChangeArrowheads="1"/>
            </p:cNvSpPr>
            <p:nvPr/>
          </p:nvSpPr>
          <p:spPr bwMode="auto">
            <a:xfrm rot="-5586053">
              <a:off x="868" y="2212"/>
              <a:ext cx="314" cy="6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AutoShape 51"/>
            <p:cNvSpPr>
              <a:spLocks noChangeArrowheads="1"/>
            </p:cNvSpPr>
            <p:nvPr/>
          </p:nvSpPr>
          <p:spPr bwMode="auto">
            <a:xfrm rot="-5586053">
              <a:off x="515" y="2198"/>
              <a:ext cx="314" cy="63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AutoShape 52"/>
            <p:cNvSpPr>
              <a:spLocks noChangeArrowheads="1"/>
            </p:cNvSpPr>
            <p:nvPr/>
          </p:nvSpPr>
          <p:spPr bwMode="auto">
            <a:xfrm rot="-5586053">
              <a:off x="2100" y="2191"/>
              <a:ext cx="314" cy="63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AutoShape 53"/>
            <p:cNvSpPr>
              <a:spLocks noChangeArrowheads="1"/>
            </p:cNvSpPr>
            <p:nvPr/>
          </p:nvSpPr>
          <p:spPr bwMode="auto">
            <a:xfrm rot="-5586053">
              <a:off x="1746" y="2179"/>
              <a:ext cx="314" cy="62"/>
            </a:xfrm>
            <a:prstGeom prst="flowChartTerminator">
              <a:avLst/>
            </a:prstGeom>
            <a:noFill/>
            <a:ln w="19050" algn="ctr">
              <a:solidFill>
                <a:srgbClr val="FF9B9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AutoShape 54"/>
            <p:cNvSpPr>
              <a:spLocks noChangeArrowheads="1"/>
            </p:cNvSpPr>
            <p:nvPr/>
          </p:nvSpPr>
          <p:spPr bwMode="auto">
            <a:xfrm>
              <a:off x="750" y="240"/>
              <a:ext cx="1444" cy="291"/>
            </a:xfrm>
            <a:prstGeom prst="flowChartAlternateProcess">
              <a:avLst/>
            </a:prstGeom>
            <a:noFill/>
            <a:ln w="38100" cmpd="dbl" algn="ctr">
              <a:solidFill>
                <a:srgbClr val="765FB5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500">
                  <a:solidFill>
                    <a:srgbClr val="00CC00"/>
                  </a:solidFill>
                </a:rPr>
                <a:t>Thú leo trèo</a:t>
              </a:r>
              <a:endParaRPr lang="en-US" sz="4900">
                <a:solidFill>
                  <a:srgbClr val="00CC00"/>
                </a:solidFill>
              </a:endParaRPr>
            </a:p>
          </p:txBody>
        </p:sp>
      </p:grpSp>
      <p:pic>
        <p:nvPicPr>
          <p:cNvPr id="21559" name="Picture 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715000"/>
            <a:ext cx="9144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60" name="Picture 5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638800"/>
            <a:ext cx="1143000" cy="93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61" name="Picture 57" descr="Picture 5 ( CHỌN)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6" t="15169" r="17416" b="15169"/>
          <a:stretch>
            <a:fillRect/>
          </a:stretch>
        </p:blipFill>
        <p:spPr bwMode="auto">
          <a:xfrm>
            <a:off x="1066800" y="5562600"/>
            <a:ext cx="998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2" name="Picture 5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1" t="11627" r="9097" b="12791"/>
          <a:stretch>
            <a:fillRect/>
          </a:stretch>
        </p:blipFill>
        <p:spPr bwMode="auto">
          <a:xfrm>
            <a:off x="3124200" y="3962400"/>
            <a:ext cx="1120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95 -0.03699 C 0.13403 -0.03376 0.16684 -0.02497 0.18802 -0.05179 C 0.19115 -0.06497 0.19375 -0.07838 0.19584 -0.09202 C 0.1948 -0.11746 0.19549 -0.14289 0.19271 -0.16809 C 0.19184 -0.17572 0.18629 -0.18081 0.18316 -0.18705 C 0.17622 -0.20069 0.17327 -0.2178 0.16407 -0.22936 C 0.16181 -0.23884 0.15747 -0.23884 0.15295 -0.24624 C 0.15174 -0.24832 0.15105 -0.25087 0.14983 -0.25272 C 0.14688 -0.25711 0.14028 -0.26543 0.14028 -0.2652 C 0.13976 -0.26751 0.13976 -0.26983 0.13872 -0.27168 C 0.13646 -0.27561 0.13073 -0.28231 0.13073 -0.28208 C 0.12865 -0.29063 0.12691 -0.29433 0.12136 -0.29919 C 0.12032 -0.30127 0.11927 -0.30358 0.11806 -0.30543 C 0.11563 -0.30913 0.11025 -0.31607 0.11025 -0.31584 C 0.1066 -0.32902 0.09861 -0.34035 0.09271 -0.35191 C 0.09271 -0.35168 0.08473 -0.37295 0.08316 -0.37734 C 0.08195 -0.38081 0.08125 -0.38451 0.08004 -0.38798 C 0.07917 -0.39029 0.07691 -0.39168 0.07691 -0.39422 C 0.07587 -0.42659 0.07691 -0.45919 0.07691 -0.49156 " pathEditMode="relative" rAng="0" ptsTypes="ffffffffffffffffffA">
                                      <p:cBhvr>
                                        <p:cTn id="7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8601 C 0.03767 -0.1089 0.04236 -0.13179 0.0467 -0.15491 C 0.04861 -0.16416 0.04948 -0.17341 0.05521 -0.18035 C 0.05747 -0.19214 0.06042 -0.19815 0.06701 -0.20601 C 0.08351 -0.24971 0.14462 -0.23491 0.16806 -0.23607 C 0.17778 -0.24416 0.17865 -0.25457 0.18663 -0.26405 C 0.18941 -0.27515 0.19028 -0.27977 0.1967 -0.28763 C 0.19965 -0.29896 0.20174 -0.30983 0.20677 -0.32 C 0.20938 -0.33272 0.21042 -0.3459 0.21354 -0.35861 C 0.21632 -0.36948 0.21997 -0.3815 0.22205 -0.39283 C 0.22552 -0.41202 0.22726 -0.43145 0.23021 -0.45087 C 0.23368 -0.56809 0.23212 -0.49387 0.23212 -0.67399 " pathEditMode="relative" rAng="0" ptsTypes="fffffffffffA">
                                      <p:cBhvr>
                                        <p:cTn id="7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0.01965 C 0.11424 0.02473 0.12552 0.02635 0.1375 0.0282 C 0.15712 0.03699 0.17882 0.03052 0.19931 0.03445 C 0.2066 0.03745 0.22153 0.04092 0.22153 0.04115 C 0.23559 0.04878 0.25104 0.05179 0.26597 0.05572 C 0.29132 0.05433 0.31684 0.05502 0.34219 0.05132 C 0.34601 0.05086 0.35174 0.043 0.35174 0.04323 C 0.35469 0.03491 0.35886 0.03005 0.36129 0.02173 C 0.36597 0.00578 0.36163 0.01317 0.36754 0.00485 C 0.36962 -0.00255 0.37136 -0.00925 0.37396 -0.01619 C 0.37587 -0.02683 0.37761 -0.03584 0.38038 -0.04579 C 0.37934 -0.06474 0.37899 -0.08394 0.37708 -0.1029 C 0.37691 -0.10544 0.37483 -0.10683 0.37396 -0.10914 C 0.37274 -0.11261 0.37188 -0.11631 0.37083 -0.11977 C 0.36684 -0.13411 0.36094 -0.14382 0.35486 -0.15584 C 0.34983 -0.16579 0.34636 -0.17596 0.34063 -0.18544 C 0.33542 -0.19399 0.32761 -0.2074 0.31997 -0.21064 C 0.31493 -0.21781 0.31302 -0.22428 0.30573 -0.22752 C 0.30174 -0.23584 0.29965 -0.23792 0.29306 -0.24232 C 0.28403 -0.25989 0.26389 -0.2733 0.25174 -0.28463 C 0.24861 -0.28763 0.24531 -0.29018 0.24219 -0.29318 C 0.23837 -0.29665 0.23108 -0.30382 0.23108 -0.30359 C 0.22899 -0.31214 0.22952 -0.30798 0.22952 -0.31631 " pathEditMode="relative" rAng="0" ptsTypes="ffffffffffffffffffffffA">
                                      <p:cBhvr>
                                        <p:cTn id="81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33 C 0.01771 -0.0282 0.01875 -0.06774 0.0198 -0.10705 C 0.02014 -0.11699 0.02344 -0.12809 0.02778 -0.13503 C 0.0283 -0.13734 0.02813 -0.14034 0.02934 -0.14219 C 0.03212 -0.14659 0.03889 -0.1526 0.03889 -0.15237 C 0.05469 -0.15167 0.07066 -0.15144 0.08664 -0.14982 C 0.09792 -0.14867 0.10938 -0.13688 0.11997 -0.13202 C 0.12813 -0.12855 0.13837 -0.1274 0.14705 -0.12485 C 0.23143 -0.12647 0.31563 -0.12647 0.4 -0.12971 C 0.4007 -0.12971 0.41337 -0.14381 0.41441 -0.14474 C 0.41927 -0.14936 0.42882 -0.16 0.42882 -0.15953 C 0.43334 -0.18867 0.42639 -0.15468 0.43507 -0.17503 C 0.43629 -0.1778 0.43559 -0.18196 0.43664 -0.18497 C 0.43733 -0.18705 0.43907 -0.1882 0.43993 -0.19029 C 0.44427 -0.20023 0.44445 -0.20346 0.45105 -0.21017 C 0.45295 -0.21618 0.45556 -0.2215 0.4573 -0.22774 C 0.46302 -0.24925 0.45434 -0.22682 0.46216 -0.24555 C 0.46441 -0.25618 0.46945 -0.26635 0.47344 -0.27583 C 0.47709 -0.29271 0.47431 -0.28647 0.47969 -0.29572 C 0.48386 -0.31583 0.48768 -0.33526 0.4908 -0.35607 C 0.49393 -0.37595 0.49705 -0.39907 0.50677 -0.41364 C 0.50851 -0.42474 0.51181 -0.43144 0.51459 -0.44161 C 0.51598 -0.44624 0.51598 -0.45225 0.51789 -0.45664 C 0.51997 -0.4615 0.52414 -0.47167 0.52414 -0.47144 C 0.52535 -0.48 0.52917 -0.49086 0.52917 -0.49896 " pathEditMode="relative" rAng="0" ptsTypes="ffffffffffffffffffffffffA">
                                      <p:cBhvr>
                                        <p:cTn id="8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1942 C -0.01285 0.01387 -0.01354 0.00809 -0.01511 0.00277 C -0.0158 0.00046 -0.01754 -0.00047 -0.01823 -0.00278 C -0.0191 -0.00509 -0.01875 -0.00879 -0.01979 -0.01064 C -0.02188 -0.01503 -0.02535 -0.01735 -0.02778 -0.02174 C -0.03021 -0.03862 -0.03264 -0.03099 -0.03733 -0.04324 C -0.03993 -0.04995 -0.04861 -0.07885 -0.05 -0.08116 C -0.05625 -0.0918 -0.06111 -0.10266 -0.06736 -0.11353 C -0.07448 -0.12555 -0.07848 -0.14521 -0.08334 -0.15977 C -0.08525 -0.16532 -0.08959 -0.17573 -0.08959 -0.1755 C -0.09115 -0.18567 -0.09132 -0.19654 -0.09445 -0.20555 C -0.09514 -0.20787 -0.0967 -0.20902 -0.09757 -0.2111 C -0.09983 -0.21619 -0.10226 -0.22128 -0.104 -0.22729 C -0.10903 -0.24463 -0.1132 -0.26035 -0.11667 -0.27862 C -0.11563 -0.35122 -0.11528 -0.41943 -0.10712 -0.48972 C -0.1066 -0.50151 -0.10625 -0.51307 -0.10556 -0.52486 C -0.10521 -0.52972 -0.104 -0.53827 -0.104 -0.53804 " pathEditMode="relative" rAng="0" ptsTypes="ffffffffffffffffA">
                                      <p:cBhvr>
                                        <p:cTn id="9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5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7214 C -0.03368 -0.07376 -0.06806 -0.07376 -0.10243 -0.077 C -0.12396 -0.07885 -0.11198 -0.08162 -0.12344 -0.08763 C -0.12865 -0.08995 -0.13924 -0.09411 -0.13924 -0.09388 C -0.26632 -0.19931 -0.38281 -0.13087 -0.57031 -0.13295 C -0.58125 -0.13873 -0.59236 -0.14058 -0.60347 -0.14613 C -0.61615 -0.16255 -0.6382 -0.16948 -0.6559 -0.17434 C -0.66354 -0.18058 -0.66441 -0.18243 -0.66806 -0.19376 C -0.66754 -0.22405 -0.66754 -0.25434 -0.66632 -0.28463 C -0.66597 -0.29457 -0.66146 -0.30521 -0.6592 -0.31515 C -0.6533 -0.34128 -0.64774 -0.36879 -0.64358 -0.39561 C -0.64479 -0.40648 -0.64514 -0.41735 -0.64705 -0.42798 C -0.64879 -0.43792 -0.6507 -0.43422 -0.65417 -0.44093 C -0.6599 -0.45203 -0.66424 -0.46359 -0.67344 -0.47122 C -0.67448 -0.47353 -0.67552 -0.47584 -0.67691 -0.47769 C -0.67951 -0.48139 -0.68559 -0.48856 -0.68559 -0.48833 C -0.69028 -0.50289 -0.6974 -0.51862 -0.70816 -0.52763 C -0.71059 -0.53226 -0.71441 -0.53573 -0.71701 -0.54035 C -0.71788 -0.54243 -0.71771 -0.54521 -0.71858 -0.54706 C -0.72535 -0.56185 -0.7342 -0.5748 -0.73958 -0.59052 C -0.74392 -0.60232 -0.74566 -0.60232 -0.75017 -0.61203 C -0.75156 -0.6148 -0.75226 -0.61804 -0.75365 -0.62081 C -0.75451 -0.62313 -0.75695 -0.62706 -0.75695 -0.62683 " pathEditMode="relative" rAng="0" ptsTypes="ffffffffffffffffffffffA">
                                      <p:cBhvr>
                                        <p:cTn id="9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0023 C -0.00486 -0.01272 -0.02049 0.00115 0.00937 -0.01018 C 0.01545 -0.01226 0.02483 -0.02428 0.02986 -0.03029 C 0.0349 -0.0363 0.03976 -0.04 0.04514 -0.04486 C 0.05451 -0.05341 0.06198 -0.06382 0.07205 -0.06983 C 0.07535 -0.07445 0.08021 -0.08162 0.0842 -0.08486 C 0.09496 -0.09411 0.08976 -0.08509 0.09792 -0.09457 C 0.10121 -0.09896 0.10677 -0.10405 0.10972 -0.1096 C 0.1125 -0.11469 0.11337 -0.12185 0.11649 -0.12694 C 0.11892 -0.1311 0.1224 -0.13318 0.125 -0.13711 C 0.1276 -0.14844 0.12812 -0.1563 0.13368 -0.16417 C 0.13628 -0.17549 0.14097 -0.18682 0.14549 -0.19654 C 0.15556 -0.25573 0.16771 -0.31399 0.17778 -0.37295 C 0.18021 -0.38821 0.18246 -0.41943 0.18958 -0.43029 C 0.19635 -0.4585 0.18941 -0.43584 0.19635 -0.45018 C 0.20521 -0.46775 0.19861 -0.46289 0.20816 -0.46752 C 0.20885 -0.47075 0.20868 -0.47445 0.20972 -0.47723 C 0.21111 -0.47908 0.21406 -0.47769 0.21476 -0.47977 C 0.21632 -0.48232 0.21597 -0.48648 0.21701 -0.48971 C 0.21927 -0.49781 0.22361 -0.50243 0.22882 -0.50706 C 0.23542 -0.5274 0.23993 -0.53018 0.25243 -0.54197 C 0.25677 -0.55376 0.25833 -0.5533 0.26424 -0.56185 C 0.26632 -0.57341 0.26996 -0.58567 0.27604 -0.59399 C 0.27674 -0.59654 0.27743 -0.59908 0.27812 -0.60139 C 0.27882 -0.60555 0.27882 -0.60995 0.27969 -0.61388 C 0.28177 -0.62428 0.28646 -0.63237 0.28646 -0.6437 " pathEditMode="relative" rAng="0" ptsTypes="fffffffffffffffffffffffffA">
                                      <p:cBhvr>
                                        <p:cTn id="10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0.0444 C 0.01475 0.04255 0.00521 0.04185 -0.00417 0.03862 C -0.00417 0.03908 -0.01719 0.02382 -0.01858 0.02266 C -0.02969 0.01179 -0.04045 -3.00578E-6 -0.05191 -0.00948 C -0.06094 -0.0252 -0.07535 -0.0319 -0.08681 -0.04162 C -0.09288 -0.0467 -0.09011 -0.04601 -0.09479 -0.05248 C -0.10087 -0.06058 -0.09931 -0.05618 -0.10747 -0.06312 C -0.11354 -0.06797 -0.11754 -0.07815 -0.12327 -0.08439 C -0.12622 -0.08763 -0.13004 -0.08878 -0.13281 -0.09271 C -0.13698 -0.0978 -0.13959 -0.10636 -0.14393 -0.11144 C -0.16354 -0.13433 -0.18438 -0.15468 -0.20104 -0.18381 C -0.20209 -0.18913 -0.20261 -0.19468 -0.20417 -0.19953 C -0.20486 -0.20185 -0.20747 -0.20254 -0.20747 -0.20508 C -0.20886 -0.2911 -0.20972 -0.27838 -0.20417 -0.323 C -0.20365 -0.34404 -0.20417 -0.38289 -0.20104 -0.40901 C -0.19705 -0.44231 -0.18681 -0.4763 -0.18681 -0.51052 " pathEditMode="relative" rAng="0" ptsTypes="fffffffffffffffA">
                                      <p:cBhvr>
                                        <p:cTn id="10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3810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7757" t="51204" r="69801" b="39598"/>
          <a:stretch>
            <a:fillRect/>
          </a:stretch>
        </p:blipFill>
        <p:spPr bwMode="auto">
          <a:xfrm rot="1764055">
            <a:off x="-430213" y="6434138"/>
            <a:ext cx="860426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30" t="39786" r="14162" b="37302"/>
          <a:stretch>
            <a:fillRect/>
          </a:stretch>
        </p:blipFill>
        <p:spPr bwMode="auto">
          <a:xfrm rot="4528770" flipV="1">
            <a:off x="2088356" y="6220619"/>
            <a:ext cx="8350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56" t="39519" r="10947" b="43214"/>
          <a:stretch>
            <a:fillRect/>
          </a:stretch>
        </p:blipFill>
        <p:spPr bwMode="auto">
          <a:xfrm>
            <a:off x="4419600" y="34290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2" t="39481" r="53540" b="36963"/>
          <a:stretch>
            <a:fillRect/>
          </a:stretch>
        </p:blipFill>
        <p:spPr bwMode="auto">
          <a:xfrm rot="820693">
            <a:off x="1447800" y="3962400"/>
            <a:ext cx="2911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16617" r="50087" b="62018"/>
          <a:stretch>
            <a:fillRect/>
          </a:stretch>
        </p:blipFill>
        <p:spPr bwMode="auto">
          <a:xfrm rot="-5161651">
            <a:off x="8257382" y="1715293"/>
            <a:ext cx="1219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47" t="27773" r="4314" b="29881"/>
          <a:stretch>
            <a:fillRect/>
          </a:stretch>
        </p:blipFill>
        <p:spPr bwMode="auto">
          <a:xfrm rot="-9265640">
            <a:off x="-77788" y="4291013"/>
            <a:ext cx="1600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09" t="65520" r="42329" b="15593"/>
          <a:stretch>
            <a:fillRect/>
          </a:stretch>
        </p:blipFill>
        <p:spPr bwMode="auto">
          <a:xfrm rot="-1268115">
            <a:off x="5029200" y="5867400"/>
            <a:ext cx="581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54" t="30936" r="13464" b="37715"/>
          <a:stretch>
            <a:fillRect/>
          </a:stretch>
        </p:blipFill>
        <p:spPr bwMode="auto">
          <a:xfrm rot="2923884" flipV="1">
            <a:off x="2167732" y="6747668"/>
            <a:ext cx="838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30" t="34906" r="13464" b="33745"/>
          <a:stretch>
            <a:fillRect/>
          </a:stretch>
        </p:blipFill>
        <p:spPr bwMode="auto">
          <a:xfrm rot="2923884" flipV="1">
            <a:off x="1239838" y="6556375"/>
            <a:ext cx="8651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22047" r="53456" b="66113"/>
          <a:stretch>
            <a:fillRect/>
          </a:stretch>
        </p:blipFill>
        <p:spPr bwMode="auto">
          <a:xfrm rot="-5161651">
            <a:off x="8587582" y="862806"/>
            <a:ext cx="12271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16617" r="50087" b="62018"/>
          <a:stretch>
            <a:fillRect/>
          </a:stretch>
        </p:blipFill>
        <p:spPr bwMode="auto">
          <a:xfrm rot="-6007196">
            <a:off x="8686006" y="3301207"/>
            <a:ext cx="11509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71" t="20889" r="50087" b="62018"/>
          <a:stretch>
            <a:fillRect/>
          </a:stretch>
        </p:blipFill>
        <p:spPr bwMode="auto">
          <a:xfrm rot="-5161651">
            <a:off x="8574088" y="2252663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9006" t="48965" r="68288" b="39702"/>
          <a:stretch>
            <a:fillRect/>
          </a:stretch>
        </p:blipFill>
        <p:spPr bwMode="auto">
          <a:xfrm rot="7355403">
            <a:off x="131762" y="6596063"/>
            <a:ext cx="868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26" t="64182" r="42122" b="16611"/>
          <a:stretch>
            <a:fillRect/>
          </a:stretch>
        </p:blipFill>
        <p:spPr bwMode="auto">
          <a:xfrm rot="1427057">
            <a:off x="3429000" y="5791200"/>
            <a:ext cx="68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93" t="65582" r="40895" b="16583"/>
          <a:stretch>
            <a:fillRect/>
          </a:stretch>
        </p:blipFill>
        <p:spPr bwMode="auto">
          <a:xfrm rot="-381926">
            <a:off x="4343400" y="5715000"/>
            <a:ext cx="687388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95" t="65688" r="43176" b="17728"/>
          <a:stretch>
            <a:fillRect/>
          </a:stretch>
        </p:blipFill>
        <p:spPr bwMode="auto">
          <a:xfrm rot="306514">
            <a:off x="2743200" y="5638800"/>
            <a:ext cx="627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29" t="26073" r="3908" b="37984"/>
          <a:stretch>
            <a:fillRect/>
          </a:stretch>
        </p:blipFill>
        <p:spPr bwMode="auto">
          <a:xfrm rot="-1235067">
            <a:off x="-12700" y="3990975"/>
            <a:ext cx="14605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12" t="40306" r="13783" b="41403"/>
          <a:stretch>
            <a:fillRect/>
          </a:stretch>
        </p:blipFill>
        <p:spPr bwMode="auto">
          <a:xfrm rot="-1928615" flipH="1" flipV="1">
            <a:off x="1176338" y="6078538"/>
            <a:ext cx="11985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5334000" y="5715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5562600" y="647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5943600" y="5791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172200" y="647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705600" y="647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400800" y="5943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858000" y="5715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553200" y="5257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6172200" y="5334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5715000" y="5334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61438" t="37254" r="1961" b="31372"/>
          <a:stretch>
            <a:fillRect/>
          </a:stretch>
        </p:blipFill>
        <p:spPr bwMode="auto">
          <a:xfrm rot="5867525">
            <a:off x="7239000" y="5867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7086600" y="5334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30" t="34906" r="14964" b="41685"/>
          <a:stretch>
            <a:fillRect/>
          </a:stretch>
        </p:blipFill>
        <p:spPr bwMode="auto">
          <a:xfrm rot="2234268" flipV="1">
            <a:off x="4149725" y="5376863"/>
            <a:ext cx="685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30" t="34906" r="13464" b="33745"/>
          <a:stretch>
            <a:fillRect/>
          </a:stretch>
        </p:blipFill>
        <p:spPr bwMode="auto">
          <a:xfrm rot="19105695" flipV="1">
            <a:off x="4876800" y="5257800"/>
            <a:ext cx="609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30" t="34906" r="13464" b="33745"/>
          <a:stretch>
            <a:fillRect/>
          </a:stretch>
        </p:blipFill>
        <p:spPr bwMode="auto">
          <a:xfrm rot="2923884" flipV="1">
            <a:off x="782638" y="6556375"/>
            <a:ext cx="8651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3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l="31372" t="61438" r="37254" b="1961"/>
          <a:stretch>
            <a:fillRect/>
          </a:stretch>
        </p:blipFill>
        <p:spPr bwMode="auto">
          <a:xfrm>
            <a:off x="7848600" y="5791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6172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4800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5791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Picture 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5334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Picture 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3962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Picture 4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4343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4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153400" y="541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3" name="Picture 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229600" y="5867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153400" y="4572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5" name="Picture 4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229600" y="5029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4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229600" y="3733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7" name="Picture 4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153400" y="4191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8" name="Picture 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7620000" y="5181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8801100" y="3657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5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 l="66667" t="33333" r="9804" b="39217"/>
          <a:stretch>
            <a:fillRect/>
          </a:stretch>
        </p:blipFill>
        <p:spPr bwMode="auto">
          <a:xfrm>
            <a:off x="7543800" y="4724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75" t="38655" r="10457" b="40804"/>
          <a:stretch>
            <a:fillRect/>
          </a:stretch>
        </p:blipFill>
        <p:spPr bwMode="auto">
          <a:xfrm rot="6587932">
            <a:off x="-385762" y="309562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22047" r="53456" b="66113"/>
          <a:stretch>
            <a:fillRect/>
          </a:stretch>
        </p:blipFill>
        <p:spPr bwMode="auto">
          <a:xfrm rot="7611930" flipH="1">
            <a:off x="7096919" y="751681"/>
            <a:ext cx="20653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18519E-6 C 0.0842 -0.09444 0.16857 -0.18865 0.19114 -0.24907 " pathEditMode="relative" ptsTypes="aA">
                                      <p:cBhvr>
                                        <p:cTn id="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273 C 0.2375 -0.15162 0.46858 -0.29051 0.55955 -0.3460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C -0.12292 0.04792 -0.24583 0.09583 -0.2941 0.11389 " pathEditMode="relative" ptsTypes="aA">
                                      <p:cBhvr>
                                        <p:cTn id="1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10521 0.14699 -0.21024 0.29421 -0.25139 0.35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6667E-6 C -0.04254 0.09629 -0.0849 0.19282 -0.10156 0.23148 " pathEditMode="relative" ptsTypes="aA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-0.05 -0.01575 -0.1 -0.03149 " pathEditMode="relative" ptsTypes="aA">
                                      <p:cBhvr>
                                        <p:cTn id="2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977 C 3.33333E-6 0.05046 0.02482 -0.23611 0.05 -0.5215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0.2474 -0.31736 0.49497 -0.63449 0.59392 -0.76088 " pathEditMode="relative" ptsTypes="aA">
                                      <p:cBhvr>
                                        <p:cTn id="2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24687 -0.30579 0.49392 -0.61134 0.59271 -0.73333 " pathEditMode="relative" ptsTypes="aA">
                                      <p:cBhvr>
                                        <p:cTn id="3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389 C 0.00937 0.01412 0.35121 -0.24606 0.69323 -0.5057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2778 C 0.36979 -0.27986 0.71719 -0.53195 0.69288 -0.5335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1.66667E-6 0.00023 -0.00886 -0.1669 -0.01771 -0.333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0.08403 C 0.05834 -0.16851 0.07917 -0.42129 0.08768 -0.5145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77778E-6 C -0.15261 -0.24445 -0.30469 -0.48889 -0.36476 -0.5882 " pathEditMode="relative" ptsTypes="aA">
                                      <p:cBhvr>
                                        <p:cTn id="4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2.77778E-7 1.48148E-6 0.08976 0.08518 0.17951 0.1706 " pathEditMode="relative" ptsTypes="aA">
                                      <p:cBhvr>
                                        <p:cTn id="48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04259 C -0.33298 0.02801 -0.70625 0.09861 -0.85521 0.12801 " pathEditMode="relative" ptsTypes="aA">
                                      <p:cBhvr>
                                        <p:cTn id="51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4699 C -0.029 -0.28333 -0.09028 -0.51967 -0.11476 -0.61366 " pathEditMode="relative" ptsTypes="aA">
                                      <p:cBhvr>
                                        <p:cTn id="5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-0.06197 -0.18402 -0.12378 -0.36805 -0.14861 -0.4412 " pathEditMode="relative" ptsTypes="aA">
                                      <p:cBhvr>
                                        <p:cTn id="5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-0.11198 -0.20879 -0.22396 -0.41759 -0.26615 -0.49606 " pathEditMode="relative" ptsTypes="aA">
                                      <p:cBhvr>
                                        <p:cTn id="6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77778E-6 C -0.06372 -0.1662 -0.12743 -0.33217 -0.15296 -0.39814 " pathEditMode="relative" ptsTypes="aA">
                                      <p:cBhvr>
                                        <p:cTn id="6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5.55556E-7 -4.07407E-6 -0.08906 -0.21666 -0.17795 -0.43333 " pathEditMode="relative" ptsTypes="aA">
                                      <p:cBhvr>
                                        <p:cTn id="6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-2.5E-6 1.48148E-6 0.14584 -0.27778 0.29219 -0.5553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593E-6 C 5.27778E-6 -5.92593E-6 0.18681 -0.26274 0.37362 -0.52547 " pathEditMode="relative" ptsTypes="aA">
                                      <p:cBhvr>
                                        <p:cTn id="7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-0.24601 -0.34213 -0.49202 -0.68403 -0.58976 -0.81967 " pathEditMode="relative" ptsTypes="aA">
                                      <p:cBhvr>
                                        <p:cTn id="7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1.94444E-6 5.92593E-6 -0.25156 -0.37546 -0.50295 -0.75092 " pathEditMode="relative" ptsTypes="aA">
                                      <p:cBhvr>
                                        <p:cTn id="7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C 2.22222E-6 -2.96296E-6 -0.175 -0.41481 -0.35 -0.8294 " pathEditMode="relative" ptsTypes="aA">
                                      <p:cBhvr>
                                        <p:cTn id="81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-0.08594 -0.31203 -0.17187 -0.6243 -0.2059 -0.74884 " pathEditMode="relative" ptsTypes="aA">
                                      <p:cBhvr>
                                        <p:cTn id="8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17448 -0.13911 -0.34896 -0.278 -0.41754 -0.33333 " pathEditMode="relative" ptsTypes="aA">
                                      <p:cBhvr>
                                        <p:cTn id="87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C 1.38889E-6 1.48148E-6 -0.12205 -0.21968 -0.2441 -0.43935 " pathEditMode="relative" ptsTypes="aA">
                                      <p:cBhvr>
                                        <p:cTn id="9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C -0.20296 -0.00578 -0.40573 -0.01157 -0.48681 -0.01365 " pathEditMode="relative" ptsTypes="aA">
                                      <p:cBhvr>
                                        <p:cTn id="93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1.94444E-6 3.7037E-7 -0.1559 -0.06088 -0.3118 -0.12152 " pathEditMode="relative" ptsTypes="aA">
                                      <p:cBhvr>
                                        <p:cTn id="9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C 1.94444E-6 1.48148E-6 -0.19045 -0.08542 -0.3809 -0.1706 " pathEditMode="relative" ptsTypes="aA">
                                      <p:cBhvr>
                                        <p:cTn id="9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5E-6 -2.96296E-6 -0.27205 -0.0912 -0.5441 -0.1824 " pathEditMode="relative" ptsTypes="aA">
                                      <p:cBhvr>
                                        <p:cTn id="10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4.44444E-6 7.40741E-7 -0.3625 -0.08542 -0.725 -0.1706 " pathEditMode="relative" ptsTypes="aA">
                                      <p:cBhvr>
                                        <p:cTn id="105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26198 -0.11968 -0.52396 -0.23912 -0.62795 -0.2882 " pathEditMode="relative" ptsTypes="aA">
                                      <p:cBhvr>
                                        <p:cTn id="10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72E-18 C -0.29809 -0.15185 -0.59618 -0.3037 -0.71476 -0.36458 " pathEditMode="relative" ptsTypes="aA">
                                      <p:cBhvr>
                                        <p:cTn id="111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81481E-6 C -0.28333 -0.25324 -0.56649 -0.50648 -0.67951 -0.60787 " pathEditMode="relative" ptsTypes="aA">
                                      <p:cBhvr>
                                        <p:cTn id="11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-4.72222E-6 2.22222E-6 -0.37066 -0.39121 -0.74114 -0.78241 " pathEditMode="relative" ptsTypes="aA">
                                      <p:cBhvr>
                                        <p:cTn id="11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1.66667E-6 -7.40741E-7 -0.22361 -0.2676 -0.44705 -0.53519 " pathEditMode="relative" ptsTypes="aA">
                                      <p:cBhvr>
                                        <p:cTn id="120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-0.14514 -0.24699 -0.29028 -0.49352 -0.34861 -0.59213 " pathEditMode="relative" ptsTypes="aA">
                                      <p:cBhvr>
                                        <p:cTn id="123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3.33333E-6 1.11111E-6 -0.07431 -0.28241 -0.14861 -0.56435 " pathEditMode="relative" ptsTypes="aA">
                                      <p:cBhvr>
                                        <p:cTn id="126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3.61111E-6 -4.07407E-6 -0.0191 -0.3088 -0.03819 -0.61759 " pathEditMode="relative" ptsTypes="aA">
                                      <p:cBhvr>
                                        <p:cTn id="129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0.03658 C -0.01337 -0.03658 -0.02292 -0.36227 -0.03247 -0.68773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-0.13039 -0.00301 -0.26059 -0.00579 -0.31181 -0.00787 " pathEditMode="relative" ptsTypes="aA">
                                      <p:cBhvr>
                                        <p:cTn id="135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1.66667E-6 7.03704E-6 -0.1066 -0.03448 -0.21319 -0.06874 " pathEditMode="relative" ptsTypes="aA">
                                      <p:cBhvr>
                                        <p:cTn id="138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-0.06632 -0.02314 -0.13264 -0.04606 -0.15868 -0.05485 " pathEditMode="relative" ptsTypes="aA">
                                      <p:cBhvr>
                                        <p:cTn id="141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4.44444E-6 -3.33333E-6 -0.0559 -0.04815 -0.1118 -0.09606 " pathEditMode="relative" ptsTypes="aA">
                                      <p:cBhvr>
                                        <p:cTn id="144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7037E-7 C 0.02378 -0.05209 0.04756 -0.10394 0.05746 -0.12546 " pathEditMode="relative" ptsTypes="aA">
                                      <p:cBhvr>
                                        <p:cTn id="147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0833 -0.11366 -0.01649 -0.22732 -0.01927 -0.27431 " pathEditMode="relative" ptsTypes="aA">
                                      <p:cBhvr>
                                        <p:cTn id="150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C 4.44444E-6 1.48148E-6 0.02118 -0.28611 0.04253 -0.57222 " pathEditMode="relative" ptsTypes="aA">
                                      <p:cBhvr>
                                        <p:cTn id="153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556E-6 C -1.11111E-6 -5.55556E-6 -0.00972 -0.36459 -0.01927 -0.7291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8382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5113338"/>
            <a:ext cx="1319213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 voi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5799138"/>
            <a:ext cx="1319213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3300"/>
                </a:solidFill>
              </a:rPr>
              <a:t>con khỉ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17145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FF66"/>
                </a:solidFill>
              </a:rPr>
              <a:t>con </a:t>
            </a:r>
            <a:r>
              <a:rPr lang="en-US" sz="2800">
                <a:solidFill>
                  <a:srgbClr val="66FF33"/>
                </a:solidFill>
              </a:rPr>
              <a:t>sư</a:t>
            </a:r>
            <a:r>
              <a:rPr lang="en-US" sz="2800">
                <a:solidFill>
                  <a:srgbClr val="99FF66"/>
                </a:solidFill>
              </a:rPr>
              <a:t> tử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001000" y="62484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66FF33"/>
                </a:solidFill>
              </a:rPr>
              <a:t>4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086600" y="62484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7467600" y="5562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6096000" y="62484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99CC"/>
                </a:solidFill>
              </a:rPr>
              <a:t>2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400800" y="5562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folHlink"/>
                </a:solidFill>
              </a:rPr>
              <a:t>5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66775"/>
            <a:ext cx="1819275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19425"/>
            <a:ext cx="1809750" cy="193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885825"/>
            <a:ext cx="1819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000375"/>
            <a:ext cx="1819275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209800" y="3048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Arial Narrow" pitchFamily="34" charset="0"/>
              </a:rPr>
              <a:t>Ai mà tài thế nhỉ…?</a:t>
            </a:r>
          </a:p>
        </p:txBody>
      </p:sp>
      <p:sp>
        <p:nvSpPr>
          <p:cNvPr id="2766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 flipH="1">
            <a:off x="8382000" y="70866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57 -0.00347 C 0.09809 0.00278 0.10329 0.00301 0.10868 0.00532 C 0.11632 0.00903 0.11909 0.01088 0.12812 0.0125 C 0.13298 0.01504 0.13767 0.01828 0.14236 0.02153 C 0.14513 0.02315 0.14774 0.02847 0.15034 0.03032 C 0.15191 0.03148 0.15347 0.03125 0.15486 0.03217 C 0.15937 0.03472 0.1618 0.03773 0.16562 0.0412 C 0.16718 0.04259 0.17083 0.04467 0.17083 0.04491 C 0.17534 0.0537 0.18159 0.06227 0.18784 0.0662 C 0.19027 0.07384 0.1934 0.07778 0.19757 0.08055 C 0.20486 0.09537 0.2184 0.0956 0.22777 0.10208 C 0.24826 0.09791 0.24027 0.09838 0.25191 0.09838 " pathEditMode="relative" rAng="0" ptsTypes="fffffffffffA">
                                      <p:cBhvr>
                                        <p:cTn id="1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1337 -0.00116 -0.02691 -0.00162 -0.04028 -0.0037 C -0.04132 -0.00393 -0.0573 -0.01435 -0.05834 -0.01481 C -0.06511 -0.01829 -0.07014 -0.02546 -0.07639 -0.02963 C -0.08004 -0.03218 -0.0875 -0.03704 -0.0875 -0.03704 C -0.09306 -0.04699 -0.10053 -0.05602 -0.10834 -0.06296 C -0.10921 -0.06551 -0.10973 -0.06829 -0.11112 -0.07037 C -0.11216 -0.07199 -0.11424 -0.07222 -0.11528 -0.07407 C -0.12205 -0.08542 -0.10868 -0.07431 -0.12223 -0.08333 C -0.12726 -0.09329 -0.13368 -0.10579 -0.14167 -0.11111 C -0.14462 -0.1169 -0.14636 -0.12477 -0.15 -0.12963 C -0.15157 -0.13171 -0.154 -0.13287 -0.15556 -0.13518 C -0.16233 -0.14537 -0.16094 -0.15 -0.16945 -0.15556 C -0.17726 -0.1713 -0.17344 -0.16273 -0.18056 -0.18148 C -0.1816 -0.18426 -0.18612 -0.1963 -0.18612 -0.1963 C -0.19601 -0.20069 -0.19532 -0.20208 -0.20834 -0.20556 C -0.21025 -0.20671 -0.21181 -0.20926 -0.21389 -0.20926 C -0.21684 -0.20926 -0.22223 -0.20556 -0.22223 -0.20556 C -0.23108 -0.20856 -0.2408 -0.21296 -0.25 -0.21296 " pathEditMode="relative" ptsTypes="ffffffffffffffffffA">
                                      <p:cBhvr>
                                        <p:cTn id="1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6 0.00903 C 0.11615 0.01644 0.09896 0.00926 0.14132 0.01273 C 0.1481 0.01319 0.14914 0.01481 0.15521 0.01644 C 0.1724 0.02106 0.18855 0.02569 0.20521 0.0331 C 0.2158 0.03773 0.22518 0.04907 0.23438 0.05718 C 0.23855 0.06088 0.24254 0.06319 0.24688 0.06644 C 0.24862 0.06782 0.25244 0.07014 0.25244 0.07037 " pathEditMode="relative" rAng="0" ptsTypes="ffffffA">
                                      <p:cBhvr>
                                        <p:cTn id="2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-0.01872 C -0.09201 -0.00023 -0.0934 0.01827 -0.09392 0.03677 C -0.09531 0.08578 -0.09497 0.13457 -0.0967 0.18313 C -0.09688 0.19029 -0.1033 0.19469 -0.10504 0.20162 C -0.10972 0.22012 -0.11528 0.2326 -0.1217 0.24971 C -0.12257 0.26821 -0.12292 0.28694 -0.12448 0.30544 C -0.12535 0.3163 -0.13125 0.32463 -0.13559 0.33318 C -0.14028 0.34243 -0.14479 0.35168 -0.14948 0.36093 C -0.15052 0.36301 -0.1533 0.36185 -0.15504 0.36278 C -0.15695 0.3637 -0.15868 0.36532 -0.16059 0.36648 C -0.17083 0.37226 -0.18056 0.3748 -0.19115 0.37943 C -0.21372 0.37573 -0.23507 0.37758 -0.25781 0.37758 " pathEditMode="relative" rAng="0" ptsTypes="fffffffffffA">
                                      <p:cBhvr>
                                        <p:cTn id="2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6667 -0.02222 " pathEditMode="relative" ptsTypes="AA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023 C 0.00798 -0.00139 0.00989 -0.00209 0.01128 -0.0044 C 0.01232 -0.00648 0.01163 -0.01019 0.0125 -0.01297 C 0.01389 -0.01736 0.01649 -0.02084 0.01736 -0.0257 C 0.01927 -0.03519 0.0217 -0.04375 0.02361 -0.05324 C 0.02743 -0.07361 0.03646 -0.08912 0.04097 -0.10857 C 0.04305 -0.11829 0.04583 -0.12709 0.04826 -0.13635 C 0.05208 -0.15093 0.05364 -0.1676 0.05573 -0.18311 C 0.05711 -0.21528 0.05833 -0.21829 0.05451 -0.25324 C 0.05399 -0.2588 0.05086 -0.26297 0.04965 -0.26829 C 0.04548 -0.28611 0.04097 -0.30116 0.03472 -0.31713 C 0.03038 -0.32824 0.02673 -0.34005 0.02239 -0.35116 C 0.02031 -0.35648 0.02048 -0.36482 0.01736 -0.36829 C 0.01076 -0.37593 0.00798 -0.38866 0.0026 -0.39792 C -0.00712 -0.41482 0.00538 -0.38773 -0.00486 -0.40857 C -0.00782 -0.41459 -0.00782 -0.42223 -0.01111 -0.42778 C -0.01268 -0.43056 -0.01754 -0.43611 -0.01979 -0.43843 C -0.02552 -0.45301 -0.01823 -0.43681 -0.02709 -0.44908 C -0.03507 -0.45996 -0.04098 -0.47107 -0.04948 -0.48102 C -0.05591 -0.48843 -0.04983 -0.49121 -0.05816 -0.49375 C -0.06094 -0.49445 -0.06389 -0.49375 -0.06667 -0.49375 " pathEditMode="relative" rAng="0" ptsTypes="ffffffffffffffffffffA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60960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con khỉ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52600" y="6096000"/>
            <a:ext cx="19923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99CC"/>
                </a:solidFill>
              </a:rPr>
              <a:t>con chó sói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86200" y="6096000"/>
            <a:ext cx="126047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9900"/>
                </a:solidFill>
              </a:rPr>
              <a:t>con hổ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99CC"/>
                </a:solidFill>
              </a:rPr>
              <a:t>2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9248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324600" y="5181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8580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8674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66"/>
                </a:solidFill>
              </a:rPr>
              <a:t>3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72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17700"/>
            <a:ext cx="17430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05200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04800"/>
            <a:ext cx="1733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981200"/>
            <a:ext cx="1628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1366 C 0.10746 0.01644 0.09392 -0.01412 0.14444 0.03311 C 0.15364 0.0544 0.16666 0.06459 0.17916 0.072 C 0.18246 0.08357 0.18541 0.08357 0.19028 0.09121 C 0.19705 0.11528 0.19566 0.11852 0.19861 0.1463 C 0.19583 0.17269 0.19462 0.16575 0.19722 0.18519 C 0.19809 0.19167 0.20017 0.20463 0.20017 0.20487 C 0.19809 0.21112 0.19444 0.22408 0.19444 0.22431 " pathEditMode="relative" rAng="0" ptsTypes="fffffffA">
                                      <p:cBhvr>
                                        <p:cTn id="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1 C -0.01302 0.0044 -0.02309 0.0044 -0.03333 0.00556 C -0.04583 0.00695 -0.05903 0.01505 -0.07083 0.02037 C -0.07969 0.02431 -0.08941 0.02662 -0.09861 0.02963 C -0.10764 0.03264 -0.11684 0.03889 -0.125 0.04445 C -0.13177 0.05787 -0.12274 0.0419 -0.13333 0.05371 C -0.14514 0.0669 -0.12483 0.05186 -0.14167 0.06297 C -0.14254 0.06482 -0.14306 0.06737 -0.14445 0.06852 C -0.14601 0.06991 -0.14861 0.06875 -0.15 0.07037 C -0.15243 0.07338 -0.15365 0.07778 -0.15556 0.08149 C -0.16198 0.09445 -0.16858 0.10741 -0.175 0.12037 C -0.17952 0.1294 -0.1816 0.13588 -0.18889 0.14075 C -0.19583 0.15463 -0.18646 0.13866 -0.19722 0.14815 C -0.19861 0.14931 -0.19879 0.15232 -0.2 0.15371 C -0.20156 0.15556 -0.20365 0.15625 -0.20556 0.15741 C -0.21042 0.16713 -0.2184 0.16899 -0.225 0.17778 C -0.23351 0.18912 -0.24688 0.19491 -0.25833 0.2 C -0.26788 0.20417 -0.2783 0.20579 -0.2875 0.21112 C -0.29618 0.21598 -0.30868 0.22338 -0.31806 0.22408 C -0.32639 0.22454 -0.33472 0.22408 -0.34306 0.22408 " pathEditMode="relative" rAng="0" ptsTypes="fffffffffffffffffffA">
                                      <p:cBhvr>
                                        <p:cTn id="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0.00139 C 0.10312 -0.00417 0.10347 -0.01065 0.10607 -0.01621 C 0.10781 -0.02755 0.11198 -0.03704 0.11632 -0.03797 C 0.13107 -0.04051 0.146 -0.04098 0.16076 -0.04236 C 0.16146 -0.04352 0.16198 -0.0463 0.16284 -0.04653 C 0.16371 -0.04676 0.16805 -0.04283 0.16909 -0.04236 C 0.17152 -0.04051 0.17569 -0.03889 0.17795 -0.03797 C 0.18142 -0.03936 0.18489 -0.03982 0.18819 -0.04236 C 0.18906 -0.04283 0.18941 -0.04653 0.19027 -0.04653 C 0.19184 -0.04653 0.1934 -0.04236 0.19514 -0.04236 " pathEditMode="relative" rAng="0" ptsTypes="fffffffffA">
                                      <p:cBhvr>
                                        <p:cTn id="1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4398 C 0.00365 0.08518 0.00365 0.12662 0.00451 0.16805 C 0.00451 0.17083 0.00573 0.17361 0.0059 0.17662 C 0.00851 0.22152 0.0033 0.20347 0.00868 0.22106 C 0.0092 0.23888 0.00972 0.25717 0.01007 0.275 C 0.01059 0.29814 0.0066 0.3456 0.01562 0.37361 C 0.02135 0.39166 0.03108 0.40393 0.0474 0.41226 C 0.05191 0.41458 0.0526 0.41527 0.05712 0.41643 C 0.06059 0.41759 0.06823 0.41921 0.06823 0.41944 C 0.07743 0.42569 0.08924 0.42662 0.1 0.42939 C 0.12014 0.43472 0.09549 0.43032 0.11788 0.43356 C 0.12708 0.4368 0.13663 0.43773 0.14566 0.44097 C 0.14844 0.44166 0.15399 0.44398 0.15399 0.44421 C 0.17795 0.44282 0.20191 0.44259 0.22604 0.44097 C 0.23802 0.43981 0.25139 0.42638 0.2618 0.42106 C 0.27326 0.41481 0.26528 0.41851 0.28698 0.41504 C 0.29913 0.40671 0.27951 0.41944 0.2993 0.40949 C 0.30469 0.40671 0.31059 0.40162 0.3158 0.39814 C 0.32031 0.3949 0.32517 0.39236 0.32969 0.38935 C 0.33108 0.38842 0.33385 0.38657 0.33385 0.3868 C 0.33559 0.38287 0.33698 0.37962 0.33941 0.37662 C 0.34323 0.37152 0.34375 0.37337 0.34635 0.36805 C 0.34913 0.36226 0.34913 0.35902 0.35469 0.35486 C 0.35642 0.35185 0.35851 0.34884 0.36007 0.34513 C 0.36684 0.32986 0.35937 0.34189 0.36562 0.3324 C 0.37014 0.31412 0.37552 0.29629 0.37951 0.278 C 0.38142 0.26898 0.38073 0.26643 0.38229 0.25648 C 0.38316 0.25115 0.38524 0.24606 0.38663 0.24097 C 0.38142 0.22291 0.38055 0.22893 0.38229 0.20671 C 0.37865 0.1956 0.3809 0.19907 0.3809 0.18935 " pathEditMode="relative" rAng="0" ptsTypes="fffffffffffffffffffffffffffffA">
                                      <p:cBhvr>
                                        <p:cTn id="1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-0.01042 C -0.09149 -0.01273 -0.0974 -0.01991 -0.1007 -0.02083 C -0.10538 -0.02245 -0.11024 -0.02269 -0.1151 -0.02338 C -0.1276 -0.02292 -0.1401 -0.02292 -0.1526 -0.02222 C -0.1533 -0.02222 -0.15434 -0.02083 -0.15434 -0.0206 " pathEditMode="relative" rAng="0" ptsTypes="ffffA">
                                      <p:cBhvr>
                                        <p:cTn id="1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5301 L 0.00468 -0.1752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5926 C 0.01007 -0.0669 0.01945 -0.06783 0.02917 -0.07223 C 0.03091 -0.08148 0.03473 -0.08912 0.0375 -0.09815 C 0.04063 -0.1088 0.04271 -0.12037 0.04445 -0.13148 C 0.0415 -0.27709 0.05539 -0.2301 0.03334 -0.28889 C 0.03247 -0.29445 0.03195 -0.30023 0.03056 -0.30556 C 0.02848 -0.31389 0.02223 -0.32199 0.01945 -0.32963 C 0.01233 -0.34838 0.00382 -0.36621 -0.00277 -0.38519 C -0.00746 -0.39885 -0.01215 -0.41204 -0.01666 -0.42593 C -0.01823 -0.43102 -0.02222 -0.44074 -0.02222 -0.44074 C -0.02517 -0.45857 -0.025 -0.45162 -0.025 -0.46111 " pathEditMode="relative" ptsTypes="ffffffffffA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-609600" y="-30480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6553200" y="5181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99CC"/>
                </a:solidFill>
              </a:rPr>
              <a:t>2</a:t>
            </a:r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56388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CC00FF"/>
                </a:solidFill>
              </a:rPr>
              <a:t>4</a:t>
            </a: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5626100" y="5181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5438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7404100" y="5181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6565900" y="5943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228600" y="60960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con khỉ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66900" y="6096000"/>
            <a:ext cx="17145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con sư tử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3886200" y="6096000"/>
            <a:ext cx="126047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9900"/>
                </a:solidFill>
              </a:rPr>
              <a:t>con hổ</a:t>
            </a: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18478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2286000"/>
            <a:ext cx="1847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1847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00" y="533400"/>
            <a:ext cx="18383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9300" y="2260600"/>
            <a:ext cx="1838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3810000"/>
            <a:ext cx="1847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AutoShape 20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7 -0.02129 C -0.10364 -0.00324 -0.11614 -0.01527 -0.1717 -0.01435 C -0.18021 -0.01273 -0.18559 -0.01111 -0.19357 -0.00717 C -0.21892 0.00579 -0.24687 -0.00601 -0.27344 -0.00532 C -0.29913 -0.00254 -0.31892 0.00579 -0.34166 0.02315 C -0.35035 0.02987 -0.36024 0.03287 -0.36823 0.04098 C -0.375 0.05649 -0.36614 0.03843 -0.37413 0.04815 C -0.37517 0.04954 -0.37535 0.05209 -0.37639 0.05348 C -0.37778 0.05533 -0.37951 0.05579 -0.38107 0.05718 C -0.38715 0.0632 -0.38541 0.0669 -0.39253 0.06968 C -0.39826 0.08241 -0.39062 0.06713 -0.39948 0.07848 C -0.40625 0.08727 -0.39635 0.08172 -0.40642 0.08565 C -0.41215 0.09862 -0.40451 0.08311 -0.41337 0.09445 C -0.42014 0.10325 -0.41024 0.09769 -0.42031 0.10162 C -0.4243 0.10764 -0.42569 0.11204 -0.43073 0.11598 C -0.43455 0.12477 -0.44184 0.125 -0.44809 0.12848 C -0.44948 0.12917 -0.45035 0.13102 -0.45156 0.13195 C -0.45486 0.13426 -0.45868 0.13496 -0.46198 0.13727 C -0.47396 0.14676 -0.48715 0.15394 -0.50017 0.1588 C -0.5059 0.16088 -0.50156 0.16042 -0.50833 0.16412 C -0.51354 0.16713 -0.51892 0.1676 -0.52448 0.16945 C -0.5276 0.17037 -0.53368 0.17315 -0.53368 0.17338 C -0.54583 0.16366 -0.57413 0.16598 -0.57413 0.16621 " pathEditMode="relative" rAng="0" ptsTypes="ffffffffffffffffffffffA">
                                      <p:cBhvr>
                                        <p:cTn id="6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4676 C 0.13594 -0.04606 0.25712 -0.12245 0.3434 -0.03842 C 0.35018 -0.02361 0.35347 -0.00625 0.35729 0.01019 C 0.35781 0.0125 0.35938 0.01412 0.36007 0.01644 C 0.3632 0.02708 0.36459 0.03843 0.36702 0.04908 C 0.36754 0.0581 0.36754 0.0669 0.3684 0.07546 C 0.36893 0.07986 0.37031 0.0838 0.37118 0.08773 C 0.3717 0.09005 0.37257 0.09398 0.37257 0.09421 C 0.37396 0.15208 0.37396 0.13195 0.37396 0.15533 " pathEditMode="relative" rAng="0" ptsTypes="ffffffffA">
                                      <p:cBhvr>
                                        <p:cTn id="9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-0.03171 C 0.02413 -0.0118 0.03368 -0.02662 0.02309 -0.0169 C 0.00642 -0.00139 0.01667 -0.00602 0.00503 -0.00208 C -0.00764 0.00903 -0.02222 0.01296 -0.03663 0.01829 C -0.06493 0.02847 -0.09444 0.04468 -0.12413 0.04607 C -0.14774 0.04722 -0.17135 0.04722 -0.19497 0.04792 C -0.21806 0.05556 -0.24063 0.06505 -0.26441 0.06829 C -0.30608 0.08218 -0.35069 0.06898 -0.39358 0.07384 C -0.42031 0.08287 -0.44427 0.0838 -0.47274 0.08496 C -0.4842 0.08889 -0.49583 0.09213 -0.50747 0.09607 C -0.53056 0.09468 -0.55382 0.09236 -0.57691 0.09236 " pathEditMode="relative" rAng="0" ptsTypes="ffffffffffA">
                                      <p:cBhvr>
                                        <p:cTn id="12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2199 C -0.00416 -0.00555 0.00209 -0.01828 0.00399 0.02593 C 0.00469 0.04074 0.00816 0.07431 0.01893 0.08681 C 0.02691 0.09607 0.03611 0.1007 0.04636 0.1044 C 0.06771 0.11181 0.08889 0.11806 0.11111 0.12061 C 0.12084 0.12408 0.13143 0.12477 0.14132 0.12871 C 0.18264 0.12755 0.22379 0.12709 0.26511 0.12523 C 0.26736 0.125 0.28125 0.11667 0.28299 0.11574 C 0.2875 0.11297 0.29531 0.10602 0.29531 0.10625 C 0.29879 0.09792 0.30417 0.09514 0.31042 0.09005 C 0.31181 0.08889 0.3132 0.08797 0.31459 0.08681 C 0.31597 0.08588 0.31875 0.0838 0.31875 0.08403 C 0.32274 0.07385 0.33056 0.07037 0.33802 0.06436 C 0.34063 0.06227 0.34618 0.05811 0.34618 0.05834 C 0.34861 0.05255 0.35261 0.04792 0.35452 0.0419 C 0.35747 0.03148 0.36077 0.02061 0.36268 0.00996 C 0.3632 0.00718 0.36354 0.0044 0.36406 0.00186 C 0.36493 -0.00231 0.36684 -0.01088 0.36684 -0.01064 C 0.36788 -0.03125 0.36945 -0.04328 0.37361 -0.06227 C 0.37952 -0.08842 0.37361 -0.11666 0.37361 -0.14352 " pathEditMode="relative" rAng="0" ptsTypes="fffffffffffffffffffA">
                                      <p:cBhvr>
                                        <p:cTn id="1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9259 C -0.03316 -0.00833 -0.01216 0.10972 0.0026 0.20602 C 0.00434 0.2338 0.00468 0.26204 0.00677 0.28981 C 0.00816 0.30764 0.01545 0.32407 0.01771 0.34167 C 0.02014 0.36157 0.0243 0.37685 0.03021 0.39375 C 0.03125 0.39699 0.03385 0.40694 0.03576 0.40972 C 0.04218 0.41898 0.05034 0.42292 0.05781 0.42778 C 0.06493 0.43194 0.07187 0.43819 0.07864 0.44352 C 0.08732 0.45069 0.11076 0.45694 0.12153 0.45949 C 0.13455 0.46644 0.14653 0.4706 0.16024 0.47315 C 0.21284 0.47153 0.26545 0.4713 0.31788 0.46852 C 0.32587 0.46806 0.33559 0.45185 0.34288 0.44583 C 0.3618 0.43032 0.3625 0.42407 0.38437 0.41875 C 0.39132 0.41111 0.39826 0.4037 0.40503 0.39606 C 0.40642 0.39468 0.40781 0.39306 0.4092 0.39167 C 0.41041 0.39005 0.41319 0.38704 0.41319 0.38727 C 0.41718 0.36273 0.41146 0.39074 0.41892 0.37338 C 0.43003 0.34769 0.41909 0.36134 0.42864 0.35093 C 0.43698 0.32338 0.42569 0.35648 0.43559 0.33727 C 0.43698 0.33472 0.43698 0.33056 0.43837 0.32824 C 0.43975 0.32593 0.44218 0.32569 0.44392 0.32361 C 0.45191 0.31412 0.45885 0.30116 0.46736 0.2919 C 0.46927 0.28264 0.47343 0.27986 0.47708 0.27153 C 0.48298 0.2581 0.4842 0.24954 0.49357 0.24444 C 0.496 0.23657 0.4993 0.22986 0.50173 0.22176 C 0.50712 0.20486 0.51163 0.18958 0.51857 0.17431 C 0.52066 0.16319 0.52517 0.15278 0.5283 0.14259 C 0.53246 0.1287 0.53281 0.11551 0.53784 0.10185 C 0.54028 0.08588 0.54566 0.07222 0.54878 0.05671 C 0.54948 0.05347 0.55278 0.02917 0.55451 0.025 C 0.55642 0.02037 0.55816 0.01597 0.56007 0.01134 C 0.56232 0.00579 0.56562 -0.00671 0.56562 -0.00648 C 0.56632 -0.01806 0.56493 -0.03079 0.5684 -0.04074 C 0.56944 -0.04398 0.575 -0.04954 0.57534 -0.05417 C 0.57604 -0.0662 0.57534 -0.07824 0.57534 -0.09051 " pathEditMode="relative" rAng="0" ptsTypes="ffffffffffffffffffffffffffffffffffA">
                                      <p:cBhvr>
                                        <p:cTn id="1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1 C -0.00087 -0.00393 -0.00399 -0.01088 -0.00833 -0.01666 C -0.01927 -0.03125 -0.00521 -0.00764 -0.01666 -0.02592 C -0.02274 -0.03565 -0.02934 -0.04467 -0.03611 -0.0537 C -0.0375 -0.05555 -0.0375 -0.05903 -0.03889 -0.06111 C -0.03993 -0.06273 -0.04184 -0.06342 -0.04305 -0.06481 C -0.04757 -0.06967 -0.0493 -0.07523 -0.05416 -0.07963 C -0.05937 -0.09028 -0.06684 -0.09838 -0.07361 -0.10741 C -0.07916 -0.11481 -0.07378 -0.11157 -0.07916 -0.12037 C -0.08055 -0.12245 -0.09496 -0.13264 -0.09583 -0.13333 C -0.10173 -0.13842 -0.10972 -0.13588 -0.11666 -0.13703 C -0.12864 -0.14514 -0.13923 -0.13518 -0.15139 -0.13333 C -0.16441 -0.13148 -0.16545 -0.13148 -0.17361 -0.13148 " pathEditMode="relative" rAng="0" ptsTypes="ffffffffffffA">
                                      <p:cBhvr>
                                        <p:cTn id="2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56 L 0.20208 -0.2567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297 C 0.02726 -0.05093 0.00539 -0.05903 0.06806 -0.06297 C 0.08368 -0.06991 0.07691 -0.06528 0.08889 -0.07593 C 0.104 -0.08936 0.08455 -0.07963 0.09723 -0.08519 C 0.09809 -0.08773 0.09879 -0.09028 0.1 -0.0926 C 0.10122 -0.09468 0.10313 -0.09584 0.10417 -0.09815 C 0.10504 -0.10047 0.10486 -0.10324 0.10556 -0.10556 C 0.10625 -0.10764 0.10747 -0.10926 0.10834 -0.11111 C 0.1092 -0.11551 0.11129 -0.11968 0.11111 -0.12408 C 0.11007 -0.14584 0.10782 -0.15255 0.09723 -0.16482 C 0.09289 -0.16991 0.09098 -0.17523 0.08611 -0.17963 C 0.08195 -0.1882 0.07622 -0.19468 0.07084 -0.20186 C 0.06841 -0.2051 0.06789 -0.21019 0.06528 -0.21297 C 0.06285 -0.21528 0.0573 -0.22037 0.05556 -0.22408 C 0.05226 -0.23102 0.05 -0.23889 0.04723 -0.2463 C 0.04011 -0.26505 0.03316 -0.27686 0.02778 -0.29815 C 0.02605 -0.36111 0.02223 -0.41574 0.02223 -0.47778 " pathEditMode="relative" ptsTypes="ffffffffffffffffA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838200" y="-22860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286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85800" y="990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CC0099"/>
                </a:solidFill>
              </a:rPr>
              <a:t>7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600200" y="990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1336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11430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88925" y="4560888"/>
            <a:ext cx="2055813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con chó sói</a:t>
            </a:r>
            <a:r>
              <a:rPr lang="en-US"/>
              <a:t>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33400" y="52578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</a:rPr>
              <a:t>con khỉ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28600" y="5943600"/>
            <a:ext cx="215106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00"/>
                </a:solidFill>
              </a:rPr>
              <a:t>con gấu trúc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009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279400"/>
            <a:ext cx="1047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086350"/>
            <a:ext cx="10096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073650"/>
            <a:ext cx="1047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2650" y="5080000"/>
            <a:ext cx="1047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3450" y="241300"/>
            <a:ext cx="1047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28600"/>
            <a:ext cx="1047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5650" y="5060950"/>
            <a:ext cx="1047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10926 C -0.00487 0.12431 0.00348 0.10463 -0.00225 0.14838 C -0.00277 0.15185 -0.00815 0.15741 -0.01042 0.15972 C -0.0158 0.16597 -0.01962 0.17454 -0.02917 0.17639 C -0.03646 0.18195 -0.04913 0.1831 -0.05869 0.18565 C -0.06528 0.18727 -0.07223 0.18843 -0.079 0.18982 C -0.08507 0.19097 -0.09028 0.19329 -0.09636 0.19491 C -0.09723 0.19583 -0.09775 0.19722 -0.09913 0.19792 C -0.10053 0.19861 -0.104 0.19745 -0.10452 0.19908 C -0.10521 0.20116 -0.10261 0.20301 -0.10174 0.20509 C -0.10122 0.20625 -0.10035 0.20833 -0.10035 0.20833 C -0.09913 0.2213 -0.10174 0.23333 -0.10174 0.24653 " pathEditMode="relative" rAng="0" ptsTypes="fffffffffffA">
                                      <p:cBhvr>
                                        <p:cTn id="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1169 C 0.00798 0.14815 -0.00521 0.16227 0.01944 0.17986 C 0.02535 0.18403 0.02587 0.18704 0.03316 0.19051 C 0.0368 0.19421 0.03889 0.19421 0.0441 0.19629 C 0.05798 0.20185 0.07396 0.20879 0.0908 0.20903 C 0.13194 0.20949 0.17309 0.20949 0.21423 0.20995 C 0.22187 0.21111 0.2276 0.21296 0.23489 0.21481 C 0.24201 0.22222 0.23489 0.23125 0.24045 0.23912 " pathEditMode="relative" rAng="0" ptsTypes="fffffffA">
                                      <p:cBhvr>
                                        <p:cTn id="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37 C 0.004 -0.06181 0.01754 -0.09144 -0.00694 -0.12408 C -0.00902 -0.13241 -0.01388 -0.13426 -0.01805 -0.14074 C -0.02171 -0.14676 -0.02431 -0.15116 -0.02917 -0.15556 C -0.03768 -0.17269 -0.02605 -0.15185 -0.03612 -0.16296 C -0.03785 -0.16505 -0.03872 -0.16829 -0.04027 -0.17037 C -0.04393 -0.17523 -0.04705 -0.17662 -0.05139 -0.17963 C -0.05452 -0.18611 -0.05764 -0.19028 -0.0625 -0.19445 C -0.06632 -0.2044 -0.07275 -0.20949 -0.07917 -0.21667 C -0.0849 -0.22315 -0.08803 -0.23125 -0.09445 -0.23704 C -0.09792 -0.24607 -0.09513 -0.24445 -0.10139 -0.24445 " pathEditMode="relative" rAng="0" ptsTypes="ffffffffffA">
                                      <p:cBhvr>
                                        <p:cTn id="1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-0.11806 C -0.05104 -0.12338 -0.05122 -0.12894 -0.05191 -0.13403 C -0.05278 -0.14051 -0.05399 -0.1456 -0.05486 -0.15185 C -0.05556 -0.1801 -0.05452 -0.17153 -0.05677 -0.18565 C -0.05695 -0.19028 -0.05695 -0.19491 -0.05729 -0.19954 C -0.05764 -0.20417 -0.05955 -0.21019 -0.06024 -0.21435 C -0.06129 -0.21945 -0.06059 -0.21783 -0.06146 -0.22431 C -0.06233 -0.22986 -0.06354 -0.23542 -0.06476 -0.24005 C -0.06563 -0.24398 -0.06563 -0.24144 -0.06563 -0.24398 " pathEditMode="relative" rAng="0" ptsTypes="ffffffffA">
                                      <p:cBhvr>
                                        <p:cTn id="1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1088 C -0.01128 0.11922 0.00399 0.10371 -0.01007 0.11389 C -0.01007 0.11412 -0.01701 0.12153 -0.0184 0.12292 C -0.02396 0.12917 -0.02951 0.13519 -0.03507 0.14121 C -0.03646 0.14283 -0.03663 0.14468 -0.03785 0.1463 C -0.04201 0.15209 -0.04774 0.15672 -0.05173 0.1625 C -0.05121 0.175 -0.05156 0.18773 -0.05035 0.2 C -0.05 0.20371 -0.04618 0.20973 -0.04479 0.2132 C -0.04184 0.22084 -0.03837 0.22824 -0.03507 0.23565 C -0.02934 0.24838 -0.02951 0.23843 -0.02951 0.2426 " pathEditMode="relative" rAng="0" ptsTypes="fffffffffA">
                                      <p:cBhvr>
                                        <p:cTn id="1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555 C 0.00208 -0.02477 -0.00278 -0.04861 -0.01285 -0.06111 C -0.01719 -0.08148 -0.02292 -0.09977 -0.02709 -0.12014 C -0.02535 -0.21041 -0.0257 -0.16875 -0.0257 -0.2449 " pathEditMode="relative" rAng="0" ptsTypes="fffA">
                                      <p:cBhvr>
                                        <p:cTn id="2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037 C 0.00052 -0.00486 -0.01666 -0.0044 -0.03368 -0.00741 C -0.03854 -0.00833 -0.0427 -0.01366 -0.04757 -0.01481 C -0.05313 -0.01597 -0.05868 -0.01736 -0.06423 -0.01852 C -0.09757 -0.04815 -0.06928 -0.02592 -0.16285 -0.02407 C -0.16841 -0.02222 -0.17396 -0.02037 -0.17952 -0.01852 C -0.18143 -0.01782 -0.18316 -0.01736 -0.18507 -0.01667 C -0.18698 -0.01597 -0.19063 -0.01481 -0.19063 -0.01458 C -0.19323 -0.0125 -0.19653 -0.0118 -0.19896 -0.00926 C -0.20035 -0.00787 -0.20053 -0.00509 -0.20174 -0.0037 C -0.2033 -0.00185 -0.20539 -0.00116 -0.2073 -1.11111E-6 C -0.21685 0.01921 -0.20157 -0.00949 -0.21563 0.00926 C -0.22431 0.02083 -0.21841 0.02408 -0.22952 0.02778 C -0.23629 0.0412 -0.22726 0.02523 -0.23785 0.03704 C -0.24601 0.04607 -0.23403 0.04028 -0.24619 0.04445 C -0.25053 0.05324 -0.25313 0.0632 -0.2573 0.07222 C -0.25903 0.07593 -0.26285 0.08333 -0.26285 0.08357 C -0.26372 0.0956 -0.26355 0.10833 -0.26563 0.12037 C -0.26667 0.12685 -0.27119 0.13148 -0.27396 0.13704 C -0.27483 0.13889 -0.27674 0.14259 -0.27674 0.14283 C -0.28108 0.19491 -0.2823 0.17685 -0.2823 0.24445 " pathEditMode="relative" rAng="0" ptsTypes="ffffffffffffffffffffA">
                                      <p:cBhvr>
                                        <p:cTn id="24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0186 C 0.01441 -0.04375 0.02048 -0.07894 0.00625 -0.11667 C 0.00677 -0.12963 0.0066 -0.1426 0.00764 -0.15556 C 0.00798 -0.16065 0.00955 -0.16551 0.01042 -0.17038 C 0.01094 -0.17292 0.0118 -0.17778 0.0118 -0.17755 C 0.00937 -0.19584 0.00868 -0.19746 0.00347 -0.21112 C 0.0066 -0.22801 0.00312 -0.22315 0.01042 -0.22963 C 0.01094 -0.23218 0.01128 -0.2345 0.0118 -0.23704 C 0.01215 -0.23889 0.01319 -0.2426 0.01319 -0.24237 " pathEditMode="relative" rAng="0" ptsTypes="ffffffffA">
                                      <p:cBhvr>
                                        <p:cTn id="2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7 0.00625 C 0.18994 -0.06528 0.37275 0.01806 0.44358 0.0007 C 0.46494 -0.00463 0.44358 -0.05741 0.44358 -0.08634 " pathEditMode="relative" rAng="0" ptsTypes="ffA">
                                      <p:cBhvr>
                                        <p:cTn id="3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0371 C 0.18819 0.00162 0.27482 -0.00439 0.4 -0.00185 C 0.48698 0.0176 0.38802 -0.00393 0.64583 0.00186 C 0.64948 0.00186 0.66128 0.00741 0.66527 0.00926 C 0.66944 0.01112 0.67777 0.01482 0.67777 0.01482 C 0.68142 0.02223 0.6875 0.04005 0.6875 0.05 C 0.68802 0.13403 0.6875 0.21783 0.6875 0.30186 " pathEditMode="relative" ptsTypes="ffffffA">
                                      <p:cBhvr>
                                        <p:cTn id="3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II/ Chuẩn bị:</a:t>
            </a:r>
          </a:p>
          <a:p>
            <a:pPr eaLnBrk="1" hangingPunct="1">
              <a:buFontTx/>
              <a:buNone/>
            </a:pPr>
            <a:r>
              <a:rPr lang="en-US" smtClean="0"/>
              <a:t>- Máy chiếu, vi tính, đàn.</a:t>
            </a:r>
          </a:p>
          <a:p>
            <a:pPr eaLnBrk="1" hangingPunct="1">
              <a:buFontTx/>
              <a:buNone/>
            </a:pPr>
            <a:r>
              <a:rPr lang="en-US" smtClean="0"/>
              <a:t>- Giáo án điện tử</a:t>
            </a:r>
          </a:p>
          <a:p>
            <a:pPr eaLnBrk="1" hangingPunct="1">
              <a:buFontTx/>
              <a:buNone/>
            </a:pPr>
            <a:r>
              <a:rPr lang="en-US" smtClean="0"/>
              <a:t>- Lô tô về con vật sống trong rừng.</a:t>
            </a:r>
          </a:p>
          <a:p>
            <a:pPr eaLnBrk="1" hangingPunct="1">
              <a:buFontTx/>
              <a:buChar char="-"/>
            </a:pPr>
            <a:r>
              <a:rPr lang="en-US" smtClean="0"/>
              <a:t>Một số bài hát, trò chơi về các con vật sống trong rừng.</a:t>
            </a:r>
          </a:p>
          <a:p>
            <a:pPr eaLnBrk="1" hangingPunct="1">
              <a:buFontTx/>
              <a:buNone/>
            </a:pPr>
            <a:r>
              <a:rPr lang="en-US" b="1" smtClean="0"/>
              <a:t>III/ Tiến trình thực hiện:</a:t>
            </a:r>
          </a:p>
          <a:p>
            <a:pPr eaLnBrk="1" hangingPunct="1">
              <a:buFontTx/>
              <a:buNone/>
            </a:pPr>
            <a:r>
              <a:rPr lang="en-US" b="1" smtClean="0"/>
              <a:t> * Hoạt động 1</a:t>
            </a:r>
            <a:r>
              <a:rPr lang="en-US" smtClean="0"/>
              <a:t>: </a:t>
            </a:r>
            <a:r>
              <a:rPr lang="en-US" i="1" smtClean="0"/>
              <a:t>Gây hứng thú</a:t>
            </a:r>
          </a:p>
          <a:p>
            <a:pPr eaLnBrk="1" hangingPunct="1">
              <a:buFontTx/>
              <a:buNone/>
            </a:pPr>
            <a:r>
              <a:rPr lang="en-US" smtClean="0"/>
              <a:t>- Cô cùng trẻ vận động bài “Chú Voi con ở bản Đôn”</a:t>
            </a:r>
          </a:p>
          <a:p>
            <a:pPr eaLnBrk="1" hangingPunct="1">
              <a:buFontTx/>
              <a:buChar char="-"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8382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6248400" y="10668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folHlink"/>
                </a:solidFill>
              </a:rPr>
              <a:t>8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68580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315200" y="10668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79248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CC0099"/>
                </a:solidFill>
              </a:rPr>
              <a:t>7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59436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14589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FF00"/>
                </a:solidFill>
              </a:rPr>
              <a:t>con báo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1000" y="5257800"/>
            <a:ext cx="143827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00"/>
                </a:solidFill>
              </a:rPr>
              <a:t>con cọp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1000" y="4572000"/>
            <a:ext cx="14478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99"/>
                </a:solidFill>
              </a:rPr>
              <a:t>con voi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304800"/>
            <a:ext cx="904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334000"/>
            <a:ext cx="895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895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334000"/>
            <a:ext cx="933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04800"/>
            <a:ext cx="933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5334000"/>
            <a:ext cx="933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04800"/>
            <a:ext cx="933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57550" y="5334000"/>
            <a:ext cx="933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4038600"/>
            <a:ext cx="914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AutoShape 2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0.00763 C 0.05469 0.0155 0.06268 0.02175 0.06823 0.03263 C 0.07396 0.04421 0.07639 0.06134 0.08247 0.07199 C 0.08421 0.0824 0.08559 0.09305 0.08837 0.10254 C 0.08993 0.10787 0.09219 0.11319 0.09358 0.11875 C 0.09792 0.13611 0.09983 0.15509 0.10764 0.16898 C 0.10938 0.17777 0.11059 0.18287 0.11268 0.1905 C 0.11389 0.19421 0.11355 0.1993 0.11476 0.203 C 0.11632 0.20879 0.11875 0.21388 0.12084 0.21921 C 0.12362 0.22662 0.12553 0.23495 0.12796 0.24259 C 0.12969 0.24814 0.13282 0.25254 0.13403 0.25856 C 0.13594 0.26967 0.1382 0.27314 0.14306 0.28194 C 0.1441 0.28379 0.14462 0.28634 0.14601 0.28726 C 0.15209 0.29097 0.15678 0.29282 0.16337 0.29282 " pathEditMode="relative" rAng="0" ptsTypes="fffffffffffffA">
                                      <p:cBhvr>
                                        <p:cTn id="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 C -0.00087 -0.0118 0.00156 -0.01967 0.00139 -0.02777 C 0.00104 -0.05486 0.00035 -0.08217 -0.00139 -0.10926 C -0.00174 -0.11412 -0.00504 -0.11805 -0.00695 -0.12222 C -0.0132 -0.13611 -0.02136 -0.16134 -0.03333 -0.16666 C -0.04688 -0.18472 -0.02604 -0.15833 -0.04445 -0.17592 C -0.04583 -0.17731 -0.04601 -0.17986 -0.04722 -0.18148 C -0.05191 -0.18773 -0.05851 -0.19328 -0.06389 -0.19814 C -0.0658 -0.19977 -0.06632 -0.20347 -0.06806 -0.20555 C -0.06962 -0.2074 -0.07188 -0.20787 -0.07361 -0.20926 C -0.0783 -0.21296 -0.08281 -0.21666 -0.0875 -0.22037 C -0.09028 -0.22268 -0.09583 -0.22777 -0.09583 -0.22754 C -0.0967 -0.23032 -0.09722 -0.2331 -0.09861 -0.23518 C -0.10104 -0.23912 -0.10382 -0.23889 -0.10695 -0.24074 C -0.1132 -0.24421 -0.11875 -0.24907 -0.12361 -0.25555 " pathEditMode="relative" rAng="0" ptsTypes="ffffffffffffffA">
                                      <p:cBhvr>
                                        <p:cTn id="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4 0.09282 C 0.04566 0.10879 0.05313 0.12824 0.0665 0.1405 C 0.07032 0.14398 0.07605 0.14398 0.08056 0.14699 C 0.09723 0.15763 0.08021 0.15 0.09879 0.15717 C 0.10487 0.1655 0.12014 0.16504 0.12952 0.17013 C 0.1323 0.17152 0.13403 0.17407 0.13664 0.17523 C 0.13785 0.17592 0.14862 0.17777 0.14914 0.17777 C 0.15712 0.17986 0.16511 0.18217 0.1731 0.18425 C 0.19254 0.18958 0.21181 0.19583 0.23195 0.19861 C 0.25313 0.20486 0.27605 0.20717 0.29775 0.21134 C 0.31303 0.21458 0.32744 0.22037 0.34271 0.22291 C 0.35191 0.2287 0.36598 0.22777 0.37501 0.23333 C 0.3816 0.2375 0.38907 0.24004 0.39601 0.24375 C 0.40521 0.24838 0.4132 0.25347 0.42257 0.25787 C 0.42796 0.26504 0.4224 0.25925 0.42969 0.26296 C 0.43264 0.26458 0.4349 0.26713 0.43803 0.26828 C 0.4408 0.26898 0.44341 0.27013 0.44653 0.27083 C 0.44844 0.27129 0.45018 0.27152 0.45209 0.27199 C 0.45626 0.27314 0.46042 0.27453 0.46459 0.27592 C 0.46754 0.27685 0.4731 0.27847 0.4731 0.2787 C 0.47587 0.2824 0.47917 0.28935 0.48299 0.29282 " pathEditMode="relative" rAng="0" ptsTypes="ffffffffffffffffffffA">
                                      <p:cBhvr>
                                        <p:cTn id="1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00185 C -0.03854 -0.00648 -0.04305 -0.02407 -0.04514 -0.02777 C -0.04601 -0.02963 -0.04774 -0.03032 -0.04896 -0.03148 C -0.05191 -0.04514 -0.05538 -0.05555 -0.05885 -0.06852 C -0.05937 -0.09328 -0.05955 -0.11805 -0.06076 -0.14259 C -0.06094 -0.1449 -0.06232 -0.14606 -0.06285 -0.14814 C -0.06354 -0.15115 -0.06389 -0.15439 -0.06476 -0.1574 C -0.0691 -0.17222 -0.07535 -0.19375 -0.08246 -0.2037 C -0.08541 -0.21504 -0.08351 -0.20879 -0.08837 -0.22222 C -0.09114 -0.23009 -0.08958 -0.23009 -0.09219 -0.23889 C -0.0934 -0.24282 -0.09427 -0.24745 -0.09618 -0.25 C -0.09948 -0.25416 -0.09826 -0.25208 -0.1 -0.25555 " pathEditMode="relative" rAng="0" ptsTypes="fffffffffffA">
                                      <p:cBhvr>
                                        <p:cTn id="15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8912 C 0.00156 0.10486 0.00503 0.12175 0.01406 0.13541 C 0.01944 0.14328 0.02257 0.15324 0.03073 0.15856 C 0.03246 0.16111 0.03281 0.16412 0.03455 0.16643 C 0.0368 0.16921 0.04028 0.17106 0.04236 0.17407 C 0.04635 0.18009 0.05104 0.18495 0.05642 0.18958 C 0.06232 0.19467 0.05989 0.19675 0.06788 0.19861 C 0.07205 0.20138 0.07465 0.20463 0.07951 0.20625 C 0.08732 0.21412 0.09635 0.22013 0.10503 0.22685 C 0.10694 0.23287 0.11076 0.23773 0.11285 0.24375 C 0.11198 0.25532 0.1118 0.26689 0.11024 0.27847 C 0.11007 0.28009 0.10798 0.28101 0.10764 0.2824 C 0.10694 0.28588 0.10764 0.28935 0.10764 0.29282 " pathEditMode="relative" rAng="0" ptsTypes="ffffffffffffA">
                                      <p:cBhvr>
                                        <p:cTn id="1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3.33333E-6 C -0.01268 -0.0074 -0.01719 -0.01527 -0.02274 -0.02037 C -0.02952 -0.03379 -0.02049 -0.01782 -0.03108 -0.02963 C -0.03403 -0.03287 -0.03993 -0.04375 -0.04219 -0.04814 C -0.05139 -0.06551 -0.05833 -0.08426 -0.06719 -0.10185 C -0.06806 -0.15115 -0.07049 -0.20069 -0.06997 -0.25 C -0.06997 -0.25185 -0.06684 -0.25046 -0.0658 -0.25185 C -0.06511 -0.25277 -0.0658 -0.25439 -0.0658 -0.25555 " pathEditMode="relative" rAng="0" ptsTypes="fffffffA">
                                      <p:cBhvr>
                                        <p:cTn id="2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9097 C -0.0191 0.09513 -0.01805 0.09953 -0.01649 0.1037 C -0.0158 0.11319 -0.01597 0.12685 -0.01094 0.13611 C -0.00798 0.14166 0.00261 0.15254 0.00834 0.15555 C 0.01354 0.15833 0.02084 0.15925 0.02622 0.16203 C 0.03195 0.16504 0.03837 0.16805 0.0441 0.17106 C 0.05018 0.1743 0.05399 0.178 0.06059 0.18009 C 0.06927 0.18634 0.07882 0.1905 0.08802 0.1956 C 0.09983 0.20231 0.09202 0.19976 0.10174 0.20208 C 0.10504 0.20416 0.10799 0.20671 0.11146 0.20856 C 0.11268 0.20925 0.11441 0.20902 0.11563 0.20995 C 0.12691 0.21759 0.11597 0.21342 0.12518 0.21643 C 0.12813 0.21921 0.13212 0.22129 0.13472 0.22407 C 0.14462 0.23449 0.14549 0.24652 0.15 0.25902 C 0.15052 0.26736 0.15174 0.27546 0.15139 0.28356 C 0.15122 0.28634 0.14948 0.28888 0.14861 0.29143 C 0.14844 0.29189 0.14861 0.29213 0.14861 0.29282 " pathEditMode="relative" rAng="0" ptsTypes="ffffffffffffffffA">
                                      <p:cBhvr>
                                        <p:cTn id="24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33333E-6 C 0.00226 -0.01041 0.00399 -0.02106 0.0066 -0.03148 C 0.0066 -0.03217 0.0224 -0.17176 -0.01146 -0.20185 C -0.01823 -0.21527 -0.01406 -0.21088 -0.02257 -0.21666 C -0.0309 -0.2331 -0.03368 -0.23472 -0.03368 -0.25555 " pathEditMode="relative" rAng="0" ptsTypes="ffffA">
                                      <p:cBhvr>
                                        <p:cTn id="27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047 C 0.0033 0.01736 -0.02622 0.02384 -0.05174 0.02731 C -0.06319 0.03217 -0.04965 0.02708 -0.07431 0.03125 C -0.08073 0.03217 -0.08767 0.03842 -0.09392 0.03865 C -0.18455 0.0405 -0.27517 0.03981 -0.36597 0.0405 C -0.38802 0.04722 -0.4099 0.05347 -0.43212 0.05925 C -0.45469 0.05787 -0.47743 0.05856 -0.49983 0.05532 C -0.5066 0.05439 -0.51076 0.04791 -0.51632 0.04421 C -0.52656 0.03703 -0.525 0.03888 -0.53733 0.03495 C -0.54184 0.03125 -0.54792 0.02939 -0.55087 0.02361 C -0.55312 0.01944 -0.55503 0.01527 -0.55833 0.0125 C -0.55972 0.01134 -0.56163 0.01157 -0.56285 0.01064 C -0.56858 0.00671 -0.57396 0.00208 -0.57951 -0.00232 C -0.58299 -0.00533 -0.58837 -0.01366 -0.58837 -0.01343 C -0.59028 -0.02315 -0.59618 -0.02894 -0.59896 -0.03797 C -0.60174 -0.04676 -0.60365 -0.05602 -0.60799 -0.06389 C -0.60885 -0.12176 -0.60851 -0.17963 -0.61094 -0.2375 C -0.61094 -0.2382 -0.61875 -0.25024 -0.61997 -0.25047 C -0.63003 -0.25209 -0.6401 -0.25047 -0.65 -0.25047 " pathEditMode="relative" rAng="0" ptsTypes="ffffffffffffffffffA">
                                      <p:cBhvr>
                                        <p:cTn id="30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0255 C 0.08698 0.00324 0.08837 0.0044 0.08976 0.0044 C 0.39393 0.00232 0.36337 0.12153 0.36337 -0.12153 " pathEditMode="relative" ptsTypes="ffA">
                                      <p:cBhvr>
                                        <p:cTn id="3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3334 0.3055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838200" y="0"/>
            <a:ext cx="9982200" cy="7391400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086600" y="5943600"/>
            <a:ext cx="17145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FF00"/>
                </a:solidFill>
              </a:rPr>
              <a:t>con sư tử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239000" y="51816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 voi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39000" y="4343400"/>
            <a:ext cx="1319213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con khỉ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1722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7620000" y="990600"/>
            <a:ext cx="9906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CC0099"/>
                </a:solidFill>
              </a:rPr>
              <a:t>10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71628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8077200" y="228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folHlink"/>
                </a:solidFill>
              </a:rPr>
              <a:t>8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6629400" y="990600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8989"/>
                </a:solidFill>
              </a:rPr>
              <a:t>9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550" y="228600"/>
            <a:ext cx="552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228600"/>
            <a:ext cx="704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029200"/>
            <a:ext cx="571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8575" y="228600"/>
            <a:ext cx="581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5029200"/>
            <a:ext cx="704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5029200"/>
            <a:ext cx="609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228600"/>
            <a:ext cx="590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5029200"/>
            <a:ext cx="590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25675" y="228600"/>
            <a:ext cx="581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5029200"/>
            <a:ext cx="552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9" name="AutoShap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371 C -0.00087 0.03773 -0.00104 0.07176 -0.00278 0.10556 C -0.00295 0.1088 -0.01111 0.12384 -0.01111 0.12408 C -0.01337 0.12871 -0.01667 0.13889 -0.01667 0.13912 C -0.0158 0.14884 -0.01128 0.16227 -0.01111 0.17222 C -0.01076 0.1919 -0.01111 0.21181 -0.01111 0.23148 " pathEditMode="relative" rAng="0" ptsTypes="fffffA">
                                      <p:cBhvr>
                                        <p:cTn id="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C -0.00174 0.00023 -0.00295 -0.0088 -0.00694 -0.01667 C -0.00642 -0.05139 -0.01476 -0.1412 0.01806 -0.17037 C 0.02639 -0.19283 0.0151 -0.16574 0.025 -0.18148 C 0.02639 -0.18357 0.02656 -0.18658 0.02778 -0.18889 C 0.03142 -0.19583 0.03229 -0.19398 0.0375 -0.19815 C 0.04028 -0.20046 0.04306 -0.20301 0.04583 -0.20556 C 0.04722 -0.20671 0.05 -0.20926 0.05 -0.20903 C 0.0566 -0.22245 0.06771 -0.22662 0.07778 -0.23333 C 0.08559 -0.23843 0.09271 -0.24537 0.1 -0.25185 C 0.10694 -0.25787 0.10833 -0.25324 0.11389 -0.25741 C 0.12483 -0.26551 0.13594 -0.27222 0.14722 -0.27963 C 0.14878 -0.28056 0.14983 -0.28287 0.15139 -0.28333 C 0.15677 -0.28519 0.1625 -0.28588 0.16806 -0.28704 C 0.19132 -0.28472 0.21389 -0.27801 0.2375 -0.27593 C 0.25087 -0.26991 0.26649 -0.26921 0.27917 -0.26296 C 0.28108 -0.26204 0.28281 -0.26019 0.28472 -0.25926 C 0.2875 -0.25787 0.29028 -0.25671 0.29306 -0.25556 C 0.29583 -0.2544 0.30139 -0.25185 0.30139 -0.25162 C 0.33872 -0.26296 0.30955 -0.25556 0.39028 -0.25556 " pathEditMode="relative" rAng="0" ptsTypes="fffffffffffffffffffA">
                                      <p:cBhvr>
                                        <p:cTn id="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0347 C -0.00364 0.11482 -0.00052 0.1382 0.01007 0.14746 C 0.01268 0.15394 0.01389 0.15949 0.01876 0.16505 C 0.01997 0.16829 0.02119 0.17153 0.0224 0.17454 C 0.02327 0.17662 0.02483 0.18079 0.02483 0.18102 C 0.02535 0.19792 0.02744 0.21459 0.02744 0.23125 " pathEditMode="relative" rAng="0" ptsTypes="fffffA">
                                      <p:cBhvr>
                                        <p:cTn id="1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0139 C 0.00156 -0.11991 0.0066 -0.13519 0.01128 -0.15278 C 0.0151 -0.16667 0.01788 -0.18079 0.02239 -0.19468 C 0.02812 -0.21273 0.02569 -0.23959 0.02569 -0.25509 " pathEditMode="relative" rAng="0" ptsTypes="fffA">
                                      <p:cBhvr>
                                        <p:cTn id="15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C -0.00503 0.05579 -0.00625 0.10996 -0.00381 0.16389 C -0.00364 0.16829 0.00053 0.1713 0.00278 0.175 C 0.01094 0.18843 0.00608 0.19607 0.02257 0.20232 C 0.02882 0.21227 0.0224 0.2044 0.03091 0.20949 C 0.03976 0.21505 0.04306 0.21991 0.05261 0.22222 C 0.05764 0.22616 0.06233 0.23125 0.06737 0.23519 C 0.07292 0.23889 0.08143 0.2419 0.0875 0.24422 C 0.09098 0.2456 0.09393 0.24838 0.0974 0.24977 C 0.11962 0.24653 0.12153 0.24676 0.13733 0.23519 C 0.14445 0.23009 0.16233 0.23148 0.16233 0.23172 " pathEditMode="relative" rAng="0" ptsTypes="ffffffffffA">
                                      <p:cBhvr>
                                        <p:cTn id="1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56 C 0.00538 -0.0331 0.00711 -0.05069 0.01632 -0.08564 C 0.01909 -0.09675 0.02066 -0.09421 0.02448 -0.10208 C 0.02864 -0.11134 0.03194 -0.12361 0.03663 -0.13125 C 0.03941 -0.13564 0.04479 -0.14421 0.04479 -0.14398 C 0.04652 -0.16064 0.04843 -0.17731 0.05434 -0.18657 C 0.05746 -0.20115 0.05955 -0.21759 0.0625 -0.23217 C 0.06319 -0.23588 0.06441 -0.23865 0.06527 -0.24189 C 0.06632 -0.24606 0.06805 -0.25486 0.06805 -0.25463 " pathEditMode="relative" rAng="0" ptsTypes="ffffffffA">
                                      <p:cBhvr>
                                        <p:cTn id="21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741 C 0.0059 0.02801 0.0059 0.04838 0.00694 0.06922 C 0.00712 0.07477 0.00903 0.08009 0.01024 0.08565 C 0.01111 0.09028 0.01337 0.10023 0.01337 0.10047 C 0.01493 0.12246 0.0184 0.14653 0.02604 0.16736 C 0.02847 0.17408 0.03455 0.17755 0.03732 0.1838 C 0.04028 0.19051 0.04288 0.19908 0.04826 0.20394 C 0.04965 0.20509 0.05173 0.20486 0.05312 0.20579 C 0.06649 0.21412 0.08177 0.2213 0.09774 0.22199 C 0.12274 0.22315 0.14774 0.22315 0.17274 0.22384 C 0.18021 0.22963 0.18906 0.2331 0.19826 0.2331 " pathEditMode="relative" rAng="0" ptsTypes="ffffffffffA">
                                      <p:cBhvr>
                                        <p:cTn id="2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6 C 0.00209 -0.01689 0.00382 -0.04166 0.01528 -0.05184 C 0.01841 -0.06805 0.01406 -0.05208 0.02084 -0.06296 C 0.03143 -0.08009 0.01163 -0.05972 0.03195 -0.07777 C 0.03472 -0.08032 0.0375 -0.08263 0.04028 -0.08518 C 0.04167 -0.08634 0.04445 -0.08888 0.04445 -0.08888 C 0.0467 -0.10092 0.04375 -0.09328 0.05278 -0.09999 C 0.06146 -0.10624 0.07084 -0.11481 0.07917 -0.12222 C 0.08316 -0.14351 0.07709 -0.11805 0.08472 -0.13333 C 0.08542 -0.13472 0.08959 -0.15161 0.09028 -0.1537 C 0.09132 -0.1574 0.09219 -0.1611 0.09306 -0.16481 C 0.09358 -0.16666 0.09445 -0.17036 0.09445 -0.17036 C 0.09757 -0.19907 0.09722 -0.22638 0.09722 -0.25555 " pathEditMode="relative" ptsTypes="ffffffffffffA">
                                      <p:cBhvr>
                                        <p:cTn id="27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741 C 0.00157 0.01273 -0.01059 0.01783 -0.02239 0.02408 C -0.02639 0.02616 -0.03125 0.02639 -0.03489 0.02986 C -0.04079 0.03519 -0.0375 0.03264 -0.04461 0.03727 C -0.05104 0.05023 -0.04288 0.03588 -0.05295 0.04653 C -0.06198 0.05648 -0.06198 0.06736 -0.07239 0.07107 C -0.07916 0.08449 -0.07014 0.06829 -0.08073 0.08033 C -0.08194 0.08172 -0.08211 0.08449 -0.0835 0.08588 C -0.08698 0.08912 -0.09461 0.09352 -0.09461 0.09375 C -0.09739 0.09908 -0.10017 0.10463 -0.10295 0.11042 C -0.10382 0.11227 -0.10573 0.11597 -0.10573 0.11621 C -0.10486 0.15625 -0.1085 0.18264 -0.09323 0.21343 C -0.09097 0.21806 -0.08298 0.22153 -0.07934 0.22454 C -0.06875 0.2331 -0.07482 0.23195 -0.06684 0.23195 " pathEditMode="relative" rAng="0" ptsTypes="fffffffffffffA">
                                      <p:cBhvr>
                                        <p:cTn id="30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393 C 0.02726 0.00324 0.00972 -0.00695 0.00607 -0.00718 C -0.03785 -0.00949 -0.08195 -0.00972 -0.12587 -0.01088 C -0.13195 -0.01204 -0.13802 -0.0125 -0.14393 -0.01458 C -0.14861 -0.0162 -0.15347 -0.02292 -0.15781 -0.0257 C -0.16979 -0.0331 -0.17865 -0.0382 -0.18976 -0.04792 C -0.19288 -0.0507 -0.19722 -0.04977 -0.20087 -0.05162 C -0.20469 -0.05347 -0.20833 -0.05648 -0.21198 -0.05903 C -0.22969 -0.07083 -0.2467 -0.08495 -0.26059 -0.10347 C -0.26389 -0.10787 -0.26945 -0.10857 -0.27309 -0.11273 C -0.27934 -0.11968 -0.28333 -0.12917 -0.28976 -0.13495 C -0.29861 -0.15255 -0.30313 -0.17292 -0.31198 -0.19051 C -0.31146 -0.20787 -0.31354 -0.2382 -0.30643 -0.25718 C -0.30347 -0.26482 -0.30156 -0.26458 -0.29531 -0.27014 C -0.29393 -0.2713 -0.29115 -0.27384 -0.29115 -0.27361 C -0.28646 -0.27315 -0.2816 -0.27408 -0.27726 -0.27199 C -0.27587 -0.2713 -0.27656 -0.26806 -0.27587 -0.26644 C -0.27431 -0.2625 -0.27031 -0.25533 -0.27031 -0.25509 " pathEditMode="relative" rAng="0" ptsTypes="fffffffffffffffffA">
                                      <p:cBhvr>
                                        <p:cTn id="33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9 0.00625 L -0.53039 -0.0159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6481 C 0.00156 0.11551 0.0026 0.16667 0.00226 0.21759 C 0.00208 0.26667 0.00781 0.25903 -0.01285 0.26204 C -0.02951 0.26088 -0.04635 0.26042 -0.06285 0.25833 C -0.06719 0.25787 -0.07031 0.25116 -0.07465 0.25093 C -0.10399 0.24861 -0.13351 0.24838 -0.16319 0.24722 C -0.16441 0.24606 -0.16528 0.24352 -0.16667 0.24352 C -0.1941 0.24236 -0.21875 0.24907 -0.24583 0.24907 " pathEditMode="relative" rAng="0" ptsTypes="fffffffA">
                                      <p:cBhvr>
                                        <p:cTn id="3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5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81000" y="304800"/>
            <a:ext cx="838200" cy="457200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Oval 6"/>
          <p:cNvSpPr>
            <a:spLocks noChangeArrowheads="1"/>
          </p:cNvSpPr>
          <p:nvPr/>
        </p:nvSpPr>
        <p:spPr bwMode="auto">
          <a:xfrm>
            <a:off x="2590800" y="0"/>
            <a:ext cx="48768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* Kết thúc trẻ hát và xem triển lãm thú rừng</a:t>
            </a:r>
          </a:p>
        </p:txBody>
      </p:sp>
      <p:pic>
        <p:nvPicPr>
          <p:cNvPr id="85003" name="Picture 11" descr="DSC009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914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 descr="africanlio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743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7" name="Picture 15" descr="Pair%2520of%2520Burchell%27s%2520Zebra%2520on%2520the%2520Savannah,%2520Masai%2520Mara%2520Reserve,%2520Keny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28194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1" name="Picture 19" descr="IMG_1971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914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3" name="Picture 21" descr="monkey_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953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5" name="Picture 23" descr="indigo_snak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6000" y="2819400"/>
            <a:ext cx="2819400" cy="1981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</p:pic>
      <p:pic>
        <p:nvPicPr>
          <p:cNvPr id="85017" name="Picture 25" descr="DSC08747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990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1" name="Picture 29" descr="Baby-Animal-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00400" y="49530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3" name="Picture 31" descr="Baby-Animal-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0" y="4953000"/>
            <a:ext cx="2686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2.22222E-6 L 2.77556E-17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 (2)"/>
          <p:cNvPicPr>
            <a:picLocks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47800"/>
            <a:ext cx="5105400" cy="5105400"/>
          </a:xfrm>
          <a:noFill/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581400" y="533400"/>
            <a:ext cx="5562600" cy="1524000"/>
          </a:xfrm>
          <a:prstGeom prst="wedgeEllipseCallout">
            <a:avLst>
              <a:gd name="adj1" fmla="val -36759"/>
              <a:gd name="adj2" fmla="val 119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Bạn giỏi lắm!</a:t>
            </a:r>
          </a:p>
        </p:txBody>
      </p:sp>
      <p:sp>
        <p:nvSpPr>
          <p:cNvPr id="3482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72200" y="5181600"/>
            <a:ext cx="2438400" cy="838200"/>
          </a:xfrm>
          <a:prstGeom prst="rightArrow">
            <a:avLst>
              <a:gd name="adj1" fmla="val 50000"/>
              <a:gd name="adj2" fmla="val 72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43800" y="6324600"/>
            <a:ext cx="685800" cy="381000"/>
          </a:xfrm>
          <a:prstGeom prst="irregularSeal2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  <p:sndAc>
      <p:stSnd loop="1"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 (206)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743200"/>
            <a:ext cx="3962400" cy="3962400"/>
          </a:xfrm>
          <a:noFill/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733800" y="381000"/>
            <a:ext cx="4572000" cy="1981200"/>
          </a:xfrm>
          <a:prstGeom prst="cloudCallout">
            <a:avLst>
              <a:gd name="adj1" fmla="val -66495"/>
              <a:gd name="adj2" fmla="val 697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600"/>
              <a:t>Sai rồi bạn ơi, hãy chọn lại</a:t>
            </a:r>
          </a:p>
        </p:txBody>
      </p:sp>
      <p:sp>
        <p:nvSpPr>
          <p:cNvPr id="3584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29400" y="5486400"/>
            <a:ext cx="2209800" cy="1066800"/>
          </a:xfrm>
          <a:prstGeom prst="leftArrow">
            <a:avLst>
              <a:gd name="adj1" fmla="val 50000"/>
              <a:gd name="adj2" fmla="val 51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38800" y="6172200"/>
            <a:ext cx="838200" cy="533400"/>
          </a:xfrm>
          <a:prstGeom prst="irregularSeal1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  <p:sndAc>
      <p:stSnd loop="1"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581400"/>
            <a:ext cx="144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4770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3974" name="loi chao tam biet.wma"/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514600" y="1295400"/>
            <a:ext cx="5791200" cy="3429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505200" y="2855913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276600" y="2133600"/>
            <a:ext cx="4343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Xin trân thành cảm ơn Thầy Phương và các bạn đồng nghiệp Đã giúp đỡ tôi hoàn thành bài tập này.</a:t>
            </a:r>
          </a:p>
          <a:p>
            <a:pPr>
              <a:spcBef>
                <a:spcPct val="50000"/>
              </a:spcBef>
            </a:pPr>
            <a:r>
              <a:rPr lang="en-US" b="1"/>
              <a:t>                                       </a:t>
            </a:r>
            <a:r>
              <a:rPr lang="en-US" b="1" i="1"/>
              <a:t>Thank you!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777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Baby-Animal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2057400" y="304800"/>
            <a:ext cx="4724400" cy="990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Chúng mình cùng hát</a:t>
            </a:r>
          </a:p>
          <a:p>
            <a:pPr algn="ctr"/>
            <a:r>
              <a:rPr lang="en-US" sz="2400"/>
              <a:t>“ Chú Voi con ở Bản Đôn”</a:t>
            </a:r>
          </a:p>
        </p:txBody>
      </p:sp>
      <p:pic>
        <p:nvPicPr>
          <p:cNvPr id="91145" name="voi.wma"/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0"/>
            <a:ext cx="609600" cy="53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69" fill="hold"/>
                                        <p:tgtEl>
                                          <p:spTgt spid="91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770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*Hoạt động 2:</a:t>
            </a:r>
            <a:r>
              <a:rPr lang="en-US" sz="3200"/>
              <a:t> </a:t>
            </a:r>
            <a:r>
              <a:rPr lang="en-US" sz="3200" i="1"/>
              <a:t>Khám phá</a:t>
            </a:r>
            <a:r>
              <a:rPr lang="en-US" sz="320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/>
              <a:t>Cô cho trẻ quan sát từng con vật trên màn chiếu , đặt câu hỏi đàm thoại cho trẻ trả lời, cô gợi mở, khuyến khích trẻ trả lời.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3200"/>
          </a:p>
          <a:p>
            <a:pPr>
              <a:spcBef>
                <a:spcPct val="50000"/>
              </a:spcBef>
              <a:buFontTx/>
              <a:buChar char="-"/>
            </a:pPr>
            <a:endParaRPr lang="en-US" sz="3200"/>
          </a:p>
          <a:p>
            <a:pPr>
              <a:spcBef>
                <a:spcPct val="50000"/>
              </a:spcBef>
              <a:buFontTx/>
              <a:buChar char="-"/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  <a:buFontTx/>
              <a:buChar char="-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arge checker board"/>
          <p:cNvSpPr>
            <a:spLocks noChangeArrowheads="1"/>
          </p:cNvSpPr>
          <p:nvPr/>
        </p:nvSpPr>
        <p:spPr bwMode="auto">
          <a:xfrm>
            <a:off x="-609600" y="0"/>
            <a:ext cx="9753600" cy="7315200"/>
          </a:xfrm>
          <a:prstGeom prst="rect">
            <a:avLst/>
          </a:prstGeom>
          <a:pattFill prst="lgCheck">
            <a:fgClr>
              <a:srgbClr val="99FF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229600" cy="62801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2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3429000" y="685800"/>
            <a:ext cx="4114800" cy="1524000"/>
          </a:xfrm>
          <a:prstGeom prst="cloudCallout">
            <a:avLst>
              <a:gd name="adj1" fmla="val -33296"/>
              <a:gd name="adj2" fmla="val 91148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175125" y="140811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73380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Trông xem kìa ai thế kia?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hecker board"/>
          <p:cNvSpPr>
            <a:spLocks noChangeArrowheads="1"/>
          </p:cNvSpPr>
          <p:nvPr/>
        </p:nvSpPr>
        <p:spPr bwMode="auto">
          <a:xfrm>
            <a:off x="0" y="0"/>
            <a:ext cx="10058400" cy="7315200"/>
          </a:xfrm>
          <a:prstGeom prst="rect">
            <a:avLst/>
          </a:prstGeom>
          <a:pattFill prst="lgCheck">
            <a:fgClr>
              <a:srgbClr val="99FF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19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voi.wma"/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54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3733800" y="647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71800" y="60198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Con voi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362200" y="2286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Đây là con gì? Con voi có đặc điểm gì? Mình( Đầu, Chân, đuôi …Voi như thế nào?Voi sống ở đâu? Voi ăn gì? Biết làm gì.?( Lồng giáo dục BVMT, lễ giáo)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9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arge checker board"/>
          <p:cNvSpPr>
            <a:spLocks noChangeArrowheads="1"/>
          </p:cNvSpPr>
          <p:nvPr/>
        </p:nvSpPr>
        <p:spPr bwMode="auto">
          <a:xfrm>
            <a:off x="-609600" y="0"/>
            <a:ext cx="9753600" cy="7315200"/>
          </a:xfrm>
          <a:prstGeom prst="rect">
            <a:avLst/>
          </a:prstGeom>
          <a:pattFill prst="lgCheck">
            <a:fgClr>
              <a:srgbClr val="99FF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458200" y="6629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181600" y="1295400"/>
            <a:ext cx="3124200" cy="1143000"/>
          </a:xfrm>
          <a:prstGeom prst="wedgeRoundRectCallout">
            <a:avLst>
              <a:gd name="adj1" fmla="val -45935"/>
              <a:gd name="adj2" fmla="val 193611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Đố biết tôi là ai?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8" t="22163" r="2574" b="11345"/>
          <a:stretch>
            <a:fillRect/>
          </a:stretch>
        </p:blipFill>
        <p:spPr>
          <a:xfrm>
            <a:off x="685800" y="762000"/>
            <a:ext cx="7924800" cy="5181600"/>
          </a:xfr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505200" y="5410200"/>
            <a:ext cx="304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Con hổ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28600" y="0"/>
            <a:ext cx="8610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Đây là con gì? Con Hổ có đặc điểm gì? Mình( Đầu, Chân, đuôi …),Tiếng kêu như thế nào?  Cho trẻ bắt chước tiếng kêu của con Hổ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( Lồng giáo dục BVMT, lễ giáo)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1266</TotalTime>
  <Words>820</Words>
  <Application>Microsoft Office PowerPoint</Application>
  <PresentationFormat>On-screen Show (4:3)</PresentationFormat>
  <Paragraphs>161</Paragraphs>
  <Slides>35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Arno Pro</vt:lpstr>
      <vt:lpstr>Arial Narrow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PHONG VU COMPUTER</dc:creator>
  <cp:lastModifiedBy>Administrator</cp:lastModifiedBy>
  <cp:revision>176</cp:revision>
  <dcterms:created xsi:type="dcterms:W3CDTF">2009-03-26T06:58:35Z</dcterms:created>
  <dcterms:modified xsi:type="dcterms:W3CDTF">2020-05-13T08:16:32Z</dcterms:modified>
</cp:coreProperties>
</file>