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258" r:id="rId4"/>
    <p:sldId id="311" r:id="rId5"/>
    <p:sldId id="260" r:id="rId6"/>
    <p:sldId id="322" r:id="rId7"/>
    <p:sldId id="294" r:id="rId8"/>
    <p:sldId id="312" r:id="rId9"/>
    <p:sldId id="309" r:id="rId10"/>
    <p:sldId id="264" r:id="rId11"/>
    <p:sldId id="277" r:id="rId12"/>
    <p:sldId id="290" r:id="rId13"/>
    <p:sldId id="313" r:id="rId14"/>
    <p:sldId id="317" r:id="rId15"/>
    <p:sldId id="318" r:id="rId16"/>
    <p:sldId id="319" r:id="rId17"/>
    <p:sldId id="320" r:id="rId18"/>
    <p:sldId id="321" r:id="rId19"/>
    <p:sldId id="288" r:id="rId20"/>
    <p:sldId id="282" r:id="rId21"/>
    <p:sldId id="323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CCECFF"/>
    <a:srgbClr val="CCFFFF"/>
    <a:srgbClr val="66FFFF"/>
    <a:srgbClr val="009900"/>
    <a:srgbClr val="FF0000"/>
    <a:srgbClr val="BBE0E3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4660"/>
  </p:normalViewPr>
  <p:slideViewPr>
    <p:cSldViewPr>
      <p:cViewPr>
        <p:scale>
          <a:sx n="100" d="100"/>
          <a:sy n="100" d="100"/>
        </p:scale>
        <p:origin x="-402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F92B-D5C0-422B-AC73-DD4EF5EE8A4E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69C3-75B3-4B9E-A4AD-B241664DC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9D37B-D49B-4641-8A8D-07F117EA573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6CBD-992F-423C-A1C5-855B51D717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6CBD-992F-423C-A1C5-855B51D717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6726-D018-4353-BB9D-8655C3F9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25B5-3A12-4403-B895-73F185EB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5026-BE48-4C36-9D4C-5F93F382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A502-EF53-4955-AA75-C9F7B00F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1A92-E3C2-4E3B-8A53-EC5834CB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9F00-172B-4EF1-A78E-B71CDD73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CAC0-71F4-4EF0-A1E4-667F7830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B28A-F9B9-4664-8F41-A29225CC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ECB9-2E5E-4E27-B896-14B1D77C0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4F5A-83CD-448B-87AF-C7F0AC32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CA16-28FF-4A4D-B866-E2F8E70CC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E91F2B-DA1C-4432-B8F9-33FF7C1A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B&#224;i%20gi&#7843;ng%20G-Y%20Dung\kien%20leo%20canh%20d%20l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huthoteen.sao.vn/teen/redirector.php?url=http://giaitri.tuvanonline.com/vcheckvirus.php?url=http://i109.photobucket.com/albums/n60/toongtoong/2.gif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4.gif"/><Relationship Id="rId5" Type="http://schemas.openxmlformats.org/officeDocument/2006/relationships/image" Target="../media/image10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New%20folder\2.Nh&#7841;c%20c&#225;c%20v&#242;ng%20quay%20c&#7911;a%20Chi&#7871;c%20n&#243;n%20k&#236;%20di&#7879;u%20(2001-2006-2010)%2000_00_14-00_00_18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&#224;i%20gi&#7843;ng%20G-Y%20Dung\kien%20leo%20canh%20d%20lay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huthoteen.sao.vn/teen/redirector.php?url=http://giaitri.tuvanonline.com/vcheckvirus.php?url=http://i109.photobucket.com/albums/n60/toongtoong/2.gif" TargetMode="External"/><Relationship Id="rId13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4.gif"/><Relationship Id="rId5" Type="http://schemas.openxmlformats.org/officeDocument/2006/relationships/image" Target="../media/image10.gif"/><Relationship Id="rId10" Type="http://schemas.openxmlformats.org/officeDocument/2006/relationships/image" Target="../media/image2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362200" y="4495800"/>
            <a:ext cx="525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9900"/>
                </a:solidFill>
              </a:rPr>
              <a:t>ĐỀ TÀI : LÀM QUEN CHỮ CÁI: G-Y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362200" y="5126037"/>
            <a:ext cx="4343400" cy="436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LỚP: </a:t>
            </a:r>
            <a:r>
              <a:rPr lang="en-US" sz="2200" b="1" smtClean="0">
                <a:solidFill>
                  <a:srgbClr val="FF0000"/>
                </a:solidFill>
              </a:rPr>
              <a:t>MGL 5 -6 tuổi</a:t>
            </a:r>
            <a:endParaRPr lang="en-US" sz="2200" b="1">
              <a:solidFill>
                <a:srgbClr val="FF0000"/>
              </a:solidFill>
            </a:endParaRPr>
          </a:p>
        </p:txBody>
      </p:sp>
      <p:pic>
        <p:nvPicPr>
          <p:cNvPr id="2054" name="Picture 15" descr="Picturechi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-2286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1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clapping_h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04800" y="5181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4676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924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THẾ GIỚI ĐỘNG VẬT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362200" y="3733800"/>
            <a:ext cx="5103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0099"/>
                </a:solidFill>
              </a:rPr>
              <a:t>LĨNH VỰC : PHÁT TRIỂN NGÔN NGỮ</a:t>
            </a:r>
          </a:p>
        </p:txBody>
      </p:sp>
      <p:pic>
        <p:nvPicPr>
          <p:cNvPr id="2074" name="kien leo canh d l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066800" y="152400"/>
            <a:ext cx="678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000099"/>
                </a:solidFill>
              </a:rPr>
              <a:t>PHÒNG GIÁO DỤC &amp; ĐÀO TẠO HUYỆN GIA LÂM</a:t>
            </a:r>
          </a:p>
          <a:p>
            <a:pPr algn="ctr"/>
            <a:r>
              <a:rPr lang="en-US" sz="2200" b="1" smtClean="0">
                <a:solidFill>
                  <a:srgbClr val="000099"/>
                </a:solidFill>
              </a:rPr>
              <a:t>TRƯỜNG MẦM NON HOA SỮA</a:t>
            </a:r>
            <a:endParaRPr lang="en-US" sz="2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196" fill="hold"/>
                                        <p:tgtEl>
                                          <p:spTgt spid="2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196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4"/>
                </p:tgtEl>
              </p:cMediaNode>
            </p:audio>
          </p:childTnLst>
        </p:cTn>
      </p:par>
    </p:tnLst>
    <p:bldLst>
      <p:bldP spid="2059" grpId="0"/>
      <p:bldP spid="2060" grpId="0" animBg="1"/>
      <p:bldP spid="2068" grpId="0" animBg="1"/>
      <p:bldP spid="206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48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7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6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53000" y="371719"/>
            <a:ext cx="2667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0500" b="1" dirty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305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36914" y="1225687"/>
            <a:ext cx="2667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 dirty="0">
                <a:solidFill>
                  <a:srgbClr val="0000FF"/>
                </a:solidFill>
                <a:latin typeface=".VnAvant" pitchFamily="34" charset="0"/>
              </a:rPr>
              <a:t>g</a:t>
            </a:r>
            <a:endParaRPr lang="en-US" sz="30500" b="1" dirty="0">
              <a:solidFill>
                <a:srgbClr val="009900"/>
              </a:solidFill>
              <a:latin typeface="VNI-Avo" pitchFamily="2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1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1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9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9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7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6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5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3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12291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3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12312" name="Picture 4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6" name="Picture 52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1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8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12310" name="Picture 7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9" name="Picture 56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5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8" descr="Picture1n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3377">
            <a:off x="6172200" y="4848225"/>
            <a:ext cx="2778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1" descr="2">
            <a:hlinkClick r:id="rId8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800600" y="5334000"/>
            <a:ext cx="1314450" cy="1524000"/>
          </a:xfrm>
        </p:spPr>
      </p:pic>
      <p:pic>
        <p:nvPicPr>
          <p:cNvPr id="12303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-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Hinh dong (5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5257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52" descr="Picture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6030196">
            <a:off x="370682" y="4426744"/>
            <a:ext cx="990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8" name="WordArt 30"/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16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ydian"/>
              </a:rPr>
              <a:t>HOẠT ĐỘNG 3:</a:t>
            </a:r>
          </a:p>
        </p:txBody>
      </p:sp>
      <p:sp>
        <p:nvSpPr>
          <p:cNvPr id="58402" name="WordArt 34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6388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311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Trò chơi với chữ cái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8" grpId="0" animBg="1"/>
      <p:bldP spid="584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7315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latin typeface=".VnAvant" pitchFamily="34" charset="0"/>
                    </a:rPr>
                    <a:t>d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solidFill>
                        <a:srgbClr val="FF0066"/>
                      </a:solidFill>
                      <a:latin typeface=".VnAvant" pitchFamily="34" charset="0"/>
                    </a:rPr>
                    <a:t>p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g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latin typeface=".VnAvant" pitchFamily="34" charset="0"/>
                    </a:rPr>
                    <a:t>d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>
                      <a:solidFill>
                        <a:srgbClr val="FF0066"/>
                      </a:solidFill>
                      <a:latin typeface=".VnAvant" pitchFamily="34" charset="0"/>
                    </a:rPr>
                    <a:t>p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g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u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u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latin typeface=".VnAvant" pitchFamily="34" charset="0"/>
                    </a:rPr>
                    <a:t>p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66"/>
                      </a:solidFill>
                      <a:latin typeface=".VnAvant" pitchFamily="34" charset="0"/>
                    </a:rPr>
                    <a:t>®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solidFill>
                        <a:srgbClr val="FF0000"/>
                      </a:solidFill>
                      <a:latin typeface=".VnAvant" pitchFamily="34" charset="0"/>
                    </a:rPr>
                    <a:t>g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5"/>
          <p:cNvSpPr>
            <a:spLocks noChangeArrowheads="1"/>
          </p:cNvSpPr>
          <p:nvPr/>
        </p:nvSpPr>
        <p:spPr bwMode="auto">
          <a:xfrm>
            <a:off x="42672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300038" y="-439738"/>
            <a:ext cx="8231188" cy="7618414"/>
            <a:chOff x="322" y="-271"/>
            <a:chExt cx="5185" cy="4799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rot="-985542">
              <a:off x="322" y="-271"/>
              <a:ext cx="5185" cy="4799"/>
              <a:chOff x="853" y="138"/>
              <a:chExt cx="4272" cy="4033"/>
            </a:xfrm>
          </p:grpSpPr>
          <p:pic>
            <p:nvPicPr>
              <p:cNvPr id="827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3" y="138"/>
                <a:ext cx="4272" cy="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191" y="533"/>
                <a:ext cx="3290" cy="3405"/>
                <a:chOff x="1191" y="533"/>
                <a:chExt cx="3290" cy="3405"/>
              </a:xfrm>
            </p:grpSpPr>
            <p:sp>
              <p:nvSpPr>
                <p:cNvPr id="8275" name="Text Box 4"/>
                <p:cNvSpPr txBox="1">
                  <a:spLocks noChangeArrowheads="1"/>
                </p:cNvSpPr>
                <p:nvPr/>
              </p:nvSpPr>
              <p:spPr bwMode="auto">
                <a:xfrm rot="-1776431">
                  <a:off x="1797" y="586"/>
                  <a:ext cx="722" cy="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>
                      <a:solidFill>
                        <a:srgbClr val="00CC00"/>
                      </a:solidFill>
                      <a:latin typeface=".VnAvant" pitchFamily="34" charset="0"/>
                    </a:rPr>
                    <a:t> </a:t>
                  </a:r>
                  <a:r>
                    <a:rPr lang="en-US" sz="9600" b="1" smtClean="0">
                      <a:solidFill>
                        <a:srgbClr val="00CC00"/>
                      </a:solidFill>
                      <a:latin typeface=".VnAvant" pitchFamily="34" charset="0"/>
                    </a:rPr>
                    <a:t>g</a:t>
                  </a:r>
                  <a:endParaRPr lang="en-US" sz="9600" b="1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6" name="Text Box 5"/>
                <p:cNvSpPr txBox="1">
                  <a:spLocks noChangeArrowheads="1"/>
                </p:cNvSpPr>
                <p:nvPr/>
              </p:nvSpPr>
              <p:spPr bwMode="auto">
                <a:xfrm rot="-3863932">
                  <a:off x="1230" y="1374"/>
                  <a:ext cx="759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i="0">
                      <a:solidFill>
                        <a:srgbClr val="6600CC"/>
                      </a:solidFill>
                      <a:latin typeface=".VnAvant" pitchFamily="34" charset="0"/>
                    </a:rPr>
                    <a:t>b</a:t>
                  </a:r>
                </a:p>
              </p:txBody>
            </p:sp>
            <p:sp>
              <p:nvSpPr>
                <p:cNvPr id="8277" name="Text Box 6"/>
                <p:cNvSpPr txBox="1">
                  <a:spLocks noChangeArrowheads="1"/>
                </p:cNvSpPr>
                <p:nvPr/>
              </p:nvSpPr>
              <p:spPr bwMode="auto">
                <a:xfrm rot="15110777">
                  <a:off x="1157" y="1945"/>
                  <a:ext cx="884" cy="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chemeClr val="accent2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chemeClr val="accent2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8" name="Text Box 7"/>
                <p:cNvSpPr txBox="1">
                  <a:spLocks noChangeArrowheads="1"/>
                </p:cNvSpPr>
                <p:nvPr/>
              </p:nvSpPr>
              <p:spPr bwMode="auto">
                <a:xfrm rot="1445869">
                  <a:off x="1857" y="2810"/>
                  <a:ext cx="678" cy="831"/>
                </a:xfrm>
                <a:prstGeom prst="rect">
                  <a:avLst/>
                </a:prstGeom>
                <a:blipFill dpi="0" rotWithShape="1">
                  <a:blip r:embed="rId6"/>
                  <a:srcRect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vi-VN" sz="9600">
                    <a:solidFill>
                      <a:srgbClr val="00CC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79" name="Text Box 8"/>
                <p:cNvSpPr txBox="1">
                  <a:spLocks noChangeArrowheads="1"/>
                </p:cNvSpPr>
                <p:nvPr/>
              </p:nvSpPr>
              <p:spPr bwMode="auto">
                <a:xfrm rot="3928943">
                  <a:off x="3752" y="1242"/>
                  <a:ext cx="714" cy="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8800" b="1" i="0">
                    <a:solidFill>
                      <a:srgbClr val="0066FF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0" name="Text Box 9"/>
                <p:cNvSpPr txBox="1">
                  <a:spLocks noChangeArrowheads="1"/>
                </p:cNvSpPr>
                <p:nvPr/>
              </p:nvSpPr>
              <p:spPr bwMode="auto">
                <a:xfrm rot="6998128">
                  <a:off x="3512" y="2531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latin typeface=".VnAvant" pitchFamily="34" charset="0"/>
                    </a:rPr>
                    <a:t>e</a:t>
                  </a:r>
                  <a:endParaRPr lang="vi-VN" sz="9600" b="1" i="0">
                    <a:latin typeface=".VnAvant" pitchFamily="34" charset="0"/>
                  </a:endParaRPr>
                </a:p>
              </p:txBody>
            </p:sp>
            <p:sp>
              <p:nvSpPr>
                <p:cNvPr id="8281" name="Text Box 10"/>
                <p:cNvSpPr txBox="1">
                  <a:spLocks noChangeArrowheads="1"/>
                </p:cNvSpPr>
                <p:nvPr/>
              </p:nvSpPr>
              <p:spPr bwMode="auto">
                <a:xfrm rot="1955264">
                  <a:off x="2973" y="533"/>
                  <a:ext cx="71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smtClean="0">
                      <a:solidFill>
                        <a:srgbClr val="FF0066"/>
                      </a:solidFill>
                      <a:latin typeface=".VnAvant" pitchFamily="34" charset="0"/>
                    </a:rPr>
                    <a:t>a</a:t>
                  </a:r>
                  <a:endParaRPr lang="vi-VN" sz="9600" b="1" i="0">
                    <a:solidFill>
                      <a:srgbClr val="FF0066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8282" name="Text Box 11"/>
                <p:cNvSpPr txBox="1">
                  <a:spLocks noChangeArrowheads="1"/>
                </p:cNvSpPr>
                <p:nvPr/>
              </p:nvSpPr>
              <p:spPr bwMode="auto">
                <a:xfrm rot="10347071">
                  <a:off x="2621" y="3107"/>
                  <a:ext cx="769" cy="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600" b="1" smtClean="0">
                      <a:solidFill>
                        <a:srgbClr val="FF3300"/>
                      </a:solidFill>
                      <a:latin typeface=".VnAvant" pitchFamily="34" charset="0"/>
                    </a:rPr>
                    <a:t>y</a:t>
                  </a:r>
                  <a:endParaRPr lang="en-US" sz="9600" b="1">
                    <a:solidFill>
                      <a:srgbClr val="FF3300"/>
                    </a:solidFill>
                    <a:latin typeface=".VnAvant" pitchFamily="34" charset="0"/>
                  </a:endParaRPr>
                </a:p>
              </p:txBody>
            </p:sp>
            <p:sp>
              <p:nvSpPr>
                <p:cNvPr id="91" name="Text Box 9"/>
                <p:cNvSpPr txBox="1">
                  <a:spLocks noChangeArrowheads="1"/>
                </p:cNvSpPr>
                <p:nvPr/>
              </p:nvSpPr>
              <p:spPr bwMode="auto">
                <a:xfrm rot="4715514">
                  <a:off x="3569" y="1554"/>
                  <a:ext cx="1007" cy="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600" b="1" i="0" smtClean="0">
                      <a:solidFill>
                        <a:srgbClr val="FF0000"/>
                      </a:solidFill>
                      <a:latin typeface=".VnAvant" pitchFamily="34" charset="0"/>
                    </a:rPr>
                    <a:t>y</a:t>
                  </a:r>
                  <a:endParaRPr lang="vi-VN" sz="9600" b="1" i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8272" name="Oval 18"/>
            <p:cNvSpPr>
              <a:spLocks noChangeArrowheads="1"/>
            </p:cNvSpPr>
            <p:nvPr/>
          </p:nvSpPr>
          <p:spPr bwMode="auto">
            <a:xfrm>
              <a:off x="1813" y="1158"/>
              <a:ext cx="1920" cy="19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.VnTime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H="1" flipV="1">
            <a:off x="0" y="0"/>
            <a:ext cx="2133600" cy="1676400"/>
            <a:chOff x="4368" y="2880"/>
            <a:chExt cx="1200" cy="1289"/>
          </a:xfrm>
        </p:grpSpPr>
        <p:sp>
          <p:nvSpPr>
            <p:cNvPr id="8254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6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8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69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70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95"/>
          <p:cNvGrpSpPr>
            <a:grpSpLocks/>
          </p:cNvGrpSpPr>
          <p:nvPr/>
        </p:nvGrpSpPr>
        <p:grpSpPr bwMode="auto">
          <a:xfrm rot="5400000" flipH="1" flipV="1">
            <a:off x="7467600" y="-152400"/>
            <a:ext cx="1524000" cy="1828800"/>
            <a:chOff x="4368" y="2880"/>
            <a:chExt cx="1200" cy="1289"/>
          </a:xfrm>
        </p:grpSpPr>
        <p:sp>
          <p:nvSpPr>
            <p:cNvPr id="8237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45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6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49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13"/>
          <p:cNvGrpSpPr>
            <a:grpSpLocks/>
          </p:cNvGrpSpPr>
          <p:nvPr/>
        </p:nvGrpSpPr>
        <p:grpSpPr bwMode="auto">
          <a:xfrm rot="10800000" flipH="1" flipV="1">
            <a:off x="7391400" y="5292725"/>
            <a:ext cx="1752600" cy="1565275"/>
            <a:chOff x="4368" y="2880"/>
            <a:chExt cx="1200" cy="1289"/>
          </a:xfrm>
        </p:grpSpPr>
        <p:sp>
          <p:nvSpPr>
            <p:cNvPr id="8220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8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1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4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 rot="-5400000" flipH="1" flipV="1">
            <a:off x="0" y="5029200"/>
            <a:ext cx="1828800" cy="1828800"/>
            <a:chOff x="4368" y="2880"/>
            <a:chExt cx="1200" cy="1289"/>
          </a:xfrm>
        </p:grpSpPr>
        <p:sp>
          <p:nvSpPr>
            <p:cNvPr id="8203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11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2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3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4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5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6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8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19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4191000" y="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solidFill>
                <a:srgbClr val="FF0066"/>
              </a:solidFill>
              <a:latin typeface=".VnAvant" pitchFamily="34" charset="0"/>
            </a:endParaRPr>
          </a:p>
        </p:txBody>
      </p:sp>
      <p:pic>
        <p:nvPicPr>
          <p:cNvPr id="92" name="2.Nhạc các vòng quay của Chiếc nón kì diệu (2001-2006-2010) 00_00_14-00_00_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84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 descr="80%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CHƠI: Thi xem đội nào nhanh?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pic>
        <p:nvPicPr>
          <p:cNvPr id="13315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3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19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Goi 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33400"/>
            <a:ext cx="152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 descr="ong gi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79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ong gi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57200"/>
            <a:ext cx="79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3" name="kien leo canh d l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196" fill="hold"/>
                                        <p:tgtEl>
                                          <p:spTgt spid="99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3"/>
                </p:tgtEl>
              </p:cMediaNode>
            </p:audio>
          </p:childTnLst>
        </p:cTn>
      </p:par>
    </p:tnLst>
    <p:bldLst>
      <p:bldP spid="993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9064" y="-76200"/>
            <a:ext cx="9144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3075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55469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7818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gachng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3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3096" name="Picture 4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52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1" descr="878031oq6iuoirb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2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3094" name="Picture 7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3" name="Picture 56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55" descr="887822uivpqeloz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8" descr="Picture1nh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3377">
            <a:off x="6172200" y="4848225"/>
            <a:ext cx="2778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2">
            <a:hlinkClick r:id="rId8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800600" y="5334000"/>
            <a:ext cx="1314450" cy="1524000"/>
          </a:xfrm>
        </p:spPr>
      </p:pic>
      <p:pic>
        <p:nvPicPr>
          <p:cNvPr id="3087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-2286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1" descr="Picturechi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1" descr="Hinh dong (5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5257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52" descr="Picture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6030196">
            <a:off x="370682" y="4426744"/>
            <a:ext cx="990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24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4" name="WordArt 24"/>
          <p:cNvSpPr>
            <a:spLocks noChangeArrowheads="1" noChangeShapeType="1" noTextEdit="1"/>
          </p:cNvSpPr>
          <p:nvPr/>
        </p:nvSpPr>
        <p:spPr bwMode="auto">
          <a:xfrm>
            <a:off x="2895600" y="1219200"/>
            <a:ext cx="3048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16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ydian"/>
              </a:rPr>
              <a:t>Hoạt động 1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Lydian"/>
            </a:endParaRPr>
          </a:p>
        </p:txBody>
      </p:sp>
      <p:sp>
        <p:nvSpPr>
          <p:cNvPr id="122905" name="WordArt 25"/>
          <p:cNvSpPr>
            <a:spLocks noChangeArrowheads="1" noChangeShapeType="1" noTextEdit="1"/>
          </p:cNvSpPr>
          <p:nvPr/>
        </p:nvSpPr>
        <p:spPr bwMode="auto">
          <a:xfrm>
            <a:off x="1447800" y="2743200"/>
            <a:ext cx="6400800" cy="9151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Làm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quen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chữ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s-E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cái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 pitchFamily="34" charset="0"/>
                <a:cs typeface="Times New Roman"/>
              </a:rPr>
              <a:t>g-y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.VnAvant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4" grpId="0" animBg="1"/>
      <p:bldP spid="1229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jj -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Picture1chimcan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4300" y="0"/>
            <a:ext cx="1409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7400" y="403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Chào tạm biệt !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3902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ston"/>
              </a:rPr>
              <a:t>Tiết học đến đây là kết thúc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ston"/>
            </a:endParaRP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304800" y="2667000"/>
            <a:ext cx="8534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húc 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sadora"/>
              </a:rPr>
              <a:t>các bé chăm ngoan, học giỏi</a:t>
            </a: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sadora"/>
            </a:endParaRPr>
          </a:p>
        </p:txBody>
      </p:sp>
      <p:pic>
        <p:nvPicPr>
          <p:cNvPr id="19465" name="Picture 16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7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8" descr="Picturechim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0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3505200"/>
            <a:ext cx="44196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4419600" cy="3276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505200"/>
            <a:ext cx="44196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76200"/>
            <a:ext cx="4419600" cy="3276600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ải xuống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52400"/>
            <a:ext cx="4267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3505200"/>
            <a:ext cx="44196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4419600" cy="3276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505200"/>
            <a:ext cx="4419600" cy="3276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76200"/>
            <a:ext cx="4419600" cy="3276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ải xuống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393169" cy="5334000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2400" y="5013325"/>
            <a:ext cx="1371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066800" y="5029200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362200" y="5029200"/>
            <a:ext cx="533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60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sz="11500" b="1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11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276600" y="5029200"/>
            <a:ext cx="1371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è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114800" y="5029200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n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53000" y="5013325"/>
            <a:ext cx="1066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248400" y="5013325"/>
            <a:ext cx="1066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g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239000" y="5029200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153400" y="4995952"/>
            <a:ext cx="106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smtClean="0">
                <a:solidFill>
                  <a:srgbClr val="0000FF"/>
                </a:solidFill>
                <a:latin typeface=".VnAvant" pitchFamily="34" charset="0"/>
              </a:rPr>
              <a:t>y</a:t>
            </a:r>
            <a:endParaRPr lang="en-US" sz="11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52400" y="5029200"/>
            <a:ext cx="9372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gµ </a:t>
            </a:r>
            <a:r>
              <a:rPr lang="en-US" sz="11000" b="1" dirty="0" err="1" smtClean="0">
                <a:solidFill>
                  <a:srgbClr val="0000FF"/>
                </a:solidFill>
                <a:latin typeface=".VnAvant" pitchFamily="34" charset="0"/>
              </a:rPr>
              <a:t>trèng</a:t>
            </a: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rgbClr val="0000FF"/>
                </a:solidFill>
                <a:latin typeface=".VnAvant" pitchFamily="34" charset="0"/>
              </a:rPr>
              <a:t>g¸y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04 0.16111 -0.00208 0.32222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C -3.61111E-6 -0.00046 -0.00399 -0.1831 -0.00816 -0.3655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3.33333E-6 -0.00046 -0.00417 -0.18287 -0.00834 -0.3655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8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1.11022E-16 -0.00046 -0.00417 -0.18287 -0.00833 -0.3655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943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09800"/>
            <a:ext cx="20145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643"/>
          <a:stretch>
            <a:fillRect/>
          </a:stretch>
        </p:blipFill>
        <p:spPr bwMode="auto">
          <a:xfrm>
            <a:off x="6019800" y="762000"/>
            <a:ext cx="246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447800" y="852488"/>
            <a:ext cx="3352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 dirty="0">
                <a:solidFill>
                  <a:srgbClr val="0000FF"/>
                </a:solidFill>
                <a:latin typeface=".VnAvant" pitchFamily="34" charset="0"/>
              </a:rPr>
              <a:t>g</a:t>
            </a:r>
            <a:endParaRPr lang="en-US" sz="25200" b="1" dirty="0">
              <a:solidFill>
                <a:srgbClr val="3333FF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5549 C -0.0507 -0.01503 -0.09566 0.02543 -0.13525 0.05549 C -0.17483 0.08555 -0.21129 0.10335 -0.24323 0.12509 C -0.27535 0.14682 -0.28872 0.17225 -0.32761 0.18613 C -0.3665 0.2 -0.42153 0.20416 -0.47639 0.2083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1075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92"/>
            <a:chExt cx="5760" cy="3936"/>
          </a:xfrm>
        </p:grpSpPr>
        <p:grpSp>
          <p:nvGrpSpPr>
            <p:cNvPr id="6150" name="Group 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53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Picture 7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1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3400" y="1371600"/>
            <a:ext cx="266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>
                <a:solidFill>
                  <a:srgbClr val="0066FF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352800" y="2057400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0" b="1" dirty="0">
                <a:solidFill>
                  <a:srgbClr val="0000FF"/>
                </a:solidFill>
                <a:latin typeface=".VnAvant" pitchFamily="34" charset="0"/>
              </a:rPr>
              <a:t>g</a:t>
            </a:r>
            <a:endParaRPr lang="en-US" sz="21000" b="1" dirty="0">
              <a:solidFill>
                <a:srgbClr val="009900"/>
              </a:solidFill>
              <a:latin typeface="VNI-Avo" pitchFamily="2" charset="0"/>
            </a:endParaRP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352800"/>
            <a:ext cx="129267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5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</a:rPr>
              <a:t>Tên cũng gọi là gà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Thân hình lại cao to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Dưới cổ có bìu da</a:t>
            </a:r>
            <a:br>
              <a:rPr lang="vi-VN" sz="2400" smtClean="0">
                <a:solidFill>
                  <a:srgbClr val="0070C0"/>
                </a:solidFill>
              </a:rPr>
            </a:br>
            <a:r>
              <a:rPr lang="vi-VN" sz="2400" smtClean="0">
                <a:solidFill>
                  <a:srgbClr val="0070C0"/>
                </a:solidFill>
              </a:rPr>
              <a:t>Đuôi xòe như công</a:t>
            </a:r>
            <a:r>
              <a:rPr lang="en-US" sz="2400" smtClean="0">
                <a:solidFill>
                  <a:srgbClr val="0070C0"/>
                </a:solidFill>
              </a:rPr>
              <a:t> múa</a:t>
            </a:r>
          </a:p>
          <a:p>
            <a:endParaRPr lang="en-US" sz="2400" smtClean="0">
              <a:solidFill>
                <a:srgbClr val="0070C0"/>
              </a:solidFill>
            </a:endParaRPr>
          </a:p>
          <a:p>
            <a:r>
              <a:rPr lang="en-US" sz="2400" smtClean="0">
                <a:solidFill>
                  <a:srgbClr val="0070C0"/>
                </a:solidFill>
              </a:rPr>
              <a:t>      Đố bé là con gì?</a:t>
            </a:r>
          </a:p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8382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Câu đố: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7924800" cy="5273594"/>
          </a:xfrm>
          <a:prstGeom prst="rect">
            <a:avLst/>
          </a:prstGeom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315200" y="5013325"/>
            <a:ext cx="13096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5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" y="4995952"/>
            <a:ext cx="8153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500" b="1" smtClean="0">
                <a:solidFill>
                  <a:srgbClr val="0000FF"/>
                </a:solidFill>
                <a:latin typeface=".VnAvant" pitchFamily="34" charset="0"/>
              </a:rPr>
              <a:t>con gµ t©y</a:t>
            </a:r>
            <a:endParaRPr lang="en-US" sz="115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1.38889E-6 7.40741E-7 -0.16771 -0.23866 -0.33663 -0.47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amka1084q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y4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09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5025" y="1862138"/>
            <a:ext cx="13684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15"/>
          <a:stretch>
            <a:fillRect/>
          </a:stretch>
        </p:blipFill>
        <p:spPr bwMode="auto">
          <a:xfrm>
            <a:off x="3962400" y="1828800"/>
            <a:ext cx="2197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00200" y="76200"/>
            <a:ext cx="4343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 dirty="0">
                <a:solidFill>
                  <a:srgbClr val="3333FF"/>
                </a:solidFill>
                <a:latin typeface=".VnAvant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-0.00139 L -0.22014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0" y="192"/>
            <a:chExt cx="5760" cy="3936"/>
          </a:xfrm>
        </p:grpSpPr>
        <p:grpSp>
          <p:nvGrpSpPr>
            <p:cNvPr id="9222" name="Group 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25" name="Picture 4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3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2667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200" b="1">
                <a:solidFill>
                  <a:srgbClr val="0066FF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352800" y="734572"/>
            <a:ext cx="2667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0" b="1" dirty="0">
                <a:solidFill>
                  <a:srgbClr val="0099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12698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8810" y="1905000"/>
            <a:ext cx="14695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 flipH="1" flipV="1">
            <a:off x="0" y="0"/>
            <a:ext cx="1676400" cy="1219200"/>
            <a:chOff x="4368" y="2880"/>
            <a:chExt cx="1200" cy="1289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0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 rot="5400000" flipH="1" flipV="1">
            <a:off x="7936675" y="-240475"/>
            <a:ext cx="1108364" cy="1436914"/>
            <a:chOff x="4368" y="2880"/>
            <a:chExt cx="1200" cy="1289"/>
          </a:xfrm>
        </p:grpSpPr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10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8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Group 113"/>
          <p:cNvGrpSpPr>
            <a:grpSpLocks/>
          </p:cNvGrpSpPr>
          <p:nvPr/>
        </p:nvGrpSpPr>
        <p:grpSpPr bwMode="auto">
          <a:xfrm rot="10800000" flipH="1" flipV="1">
            <a:off x="7766957" y="5643417"/>
            <a:ext cx="1377043" cy="1138382"/>
            <a:chOff x="4368" y="2880"/>
            <a:chExt cx="1200" cy="1289"/>
          </a:xfrm>
        </p:grpSpPr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2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6" name="Picture 1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1" name="Picture 1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5" name="Group 131"/>
          <p:cNvGrpSpPr>
            <a:grpSpLocks/>
          </p:cNvGrpSpPr>
          <p:nvPr/>
        </p:nvGrpSpPr>
        <p:grpSpPr bwMode="auto">
          <a:xfrm rot="-5400000" flipH="1" flipV="1">
            <a:off x="53439" y="5474525"/>
            <a:ext cx="1330036" cy="1436914"/>
            <a:chOff x="4368" y="2880"/>
            <a:chExt cx="1200" cy="1289"/>
          </a:xfrm>
        </p:grpSpPr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35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36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139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74" name="Picture 1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186</Words>
  <Application>Microsoft Office PowerPoint</Application>
  <PresentationFormat>On-screen Show (4:3)</PresentationFormat>
  <Paragraphs>90</Paragraphs>
  <Slides>23</Slides>
  <Notes>8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becks</dc:creator>
  <cp:lastModifiedBy>Windows User</cp:lastModifiedBy>
  <cp:revision>122</cp:revision>
  <dcterms:created xsi:type="dcterms:W3CDTF">2011-12-01T13:55:56Z</dcterms:created>
  <dcterms:modified xsi:type="dcterms:W3CDTF">2020-05-31T14:54:11Z</dcterms:modified>
</cp:coreProperties>
</file>