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1" r:id="rId15"/>
    <p:sldId id="272" r:id="rId16"/>
    <p:sldId id="273" r:id="rId17"/>
    <p:sldId id="274" r:id="rId18"/>
    <p:sldId id="276" r:id="rId19"/>
    <p:sldId id="278" r:id="rId20"/>
    <p:sldId id="277"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6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i van khoi" userId="45d53fcee52dc7ad" providerId="LiveId" clId="{D96EED4F-F98C-4261-828F-06814E6698B3}"/>
    <pc:docChg chg="modSld">
      <pc:chgData name="bui van khoi" userId="45d53fcee52dc7ad" providerId="LiveId" clId="{D96EED4F-F98C-4261-828F-06814E6698B3}" dt="2022-05-08T01:54:14.344" v="71" actId="20577"/>
      <pc:docMkLst>
        <pc:docMk/>
      </pc:docMkLst>
      <pc:sldChg chg="modSp">
        <pc:chgData name="bui van khoi" userId="45d53fcee52dc7ad" providerId="LiveId" clId="{D96EED4F-F98C-4261-828F-06814E6698B3}" dt="2022-05-08T01:54:14.344" v="71" actId="20577"/>
        <pc:sldMkLst>
          <pc:docMk/>
          <pc:sldMk cId="3551055305" sldId="259"/>
        </pc:sldMkLst>
        <pc:spChg chg="mod">
          <ac:chgData name="bui van khoi" userId="45d53fcee52dc7ad" providerId="LiveId" clId="{D96EED4F-F98C-4261-828F-06814E6698B3}" dt="2022-05-08T01:54:14.344" v="71" actId="20577"/>
          <ac:spMkLst>
            <pc:docMk/>
            <pc:sldMk cId="3551055305" sldId="259"/>
            <ac:spMk id="3175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8B04E40-7DB5-44AF-8484-3B5C8278AAE6}" type="datetimeFigureOut">
              <a:rPr lang="en-US" smtClean="0"/>
              <a:t>5/8/2022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1481482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B04E40-7DB5-44AF-8484-3B5C8278AAE6}" type="datetimeFigureOut">
              <a:rPr lang="en-US" smtClean="0"/>
              <a:t>5/8/2022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2466109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B04E40-7DB5-44AF-8484-3B5C8278AAE6}" type="datetimeFigureOut">
              <a:rPr lang="en-US" smtClean="0"/>
              <a:t>5/8/2022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3694385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A168F20-EF5A-4CAC-A342-97102C3793C6}" type="slidenum">
              <a:rPr lang="en-US"/>
              <a:pPr>
                <a:defRPr/>
              </a:pPr>
              <a:t>‹#›</a:t>
            </a:fld>
            <a:endParaRPr lang="en-US"/>
          </a:p>
        </p:txBody>
      </p:sp>
    </p:spTree>
    <p:extLst>
      <p:ext uri="{BB962C8B-B14F-4D97-AF65-F5344CB8AC3E}">
        <p14:creationId xmlns:p14="http://schemas.microsoft.com/office/powerpoint/2010/main" val="334899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B04E40-7DB5-44AF-8484-3B5C8278AAE6}" type="datetimeFigureOut">
              <a:rPr lang="en-US" smtClean="0"/>
              <a:t>5/8/2022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3295880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B04E40-7DB5-44AF-8484-3B5C8278AAE6}" type="datetimeFigureOut">
              <a:rPr lang="en-US" smtClean="0"/>
              <a:t>5/8/2022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1213145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B04E40-7DB5-44AF-8484-3B5C8278AAE6}" type="datetimeFigureOut">
              <a:rPr lang="en-US" smtClean="0"/>
              <a:t>5/8/2022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1641996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B04E40-7DB5-44AF-8484-3B5C8278AAE6}" type="datetimeFigureOut">
              <a:rPr lang="en-US" smtClean="0"/>
              <a:t>5/8/2022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445112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B04E40-7DB5-44AF-8484-3B5C8278AAE6}" type="datetimeFigureOut">
              <a:rPr lang="en-US" smtClean="0"/>
              <a:t>5/8/2022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63644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B04E40-7DB5-44AF-8484-3B5C8278AAE6}" type="datetimeFigureOut">
              <a:rPr lang="en-US" smtClean="0"/>
              <a:t>5/8/2022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2330386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B04E40-7DB5-44AF-8484-3B5C8278AAE6}" type="datetimeFigureOut">
              <a:rPr lang="en-US" smtClean="0"/>
              <a:t>5/8/2022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2767987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B04E40-7DB5-44AF-8484-3B5C8278AAE6}" type="datetimeFigureOut">
              <a:rPr lang="en-US" smtClean="0"/>
              <a:t>5/8/2022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1054042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B04E40-7DB5-44AF-8484-3B5C8278AAE6}" type="datetimeFigureOut">
              <a:rPr lang="en-US" smtClean="0"/>
              <a:t>5/8/2022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5A987-75A5-4EF1-94CD-ED95EA8154B1}" type="slidenum">
              <a:rPr lang="en-US" smtClean="0"/>
              <a:t>‹#›</a:t>
            </a:fld>
            <a:endParaRPr lang="en-US"/>
          </a:p>
        </p:txBody>
      </p:sp>
    </p:spTree>
    <p:extLst>
      <p:ext uri="{BB962C8B-B14F-4D97-AF65-F5344CB8AC3E}">
        <p14:creationId xmlns:p14="http://schemas.microsoft.com/office/powerpoint/2010/main" val="1016257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jpeg"/><Relationship Id="rId1" Type="http://schemas.openxmlformats.org/officeDocument/2006/relationships/slideLayout" Target="../slideLayouts/slideLayout12.xml"/><Relationship Id="rId4" Type="http://schemas.openxmlformats.org/officeDocument/2006/relationships/image" Target="../media/image35.gif"/></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 Id="rId5" Type="http://schemas.openxmlformats.org/officeDocument/2006/relationships/image" Target="../media/image44.jpg"/><Relationship Id="rId4" Type="http://schemas.openxmlformats.org/officeDocument/2006/relationships/image" Target="../media/image43.jpg"/></Relationships>
</file>

<file path=ppt/slides/_rels/slide16.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jp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jp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2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2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gif"/><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2.xml"/><Relationship Id="rId5" Type="http://schemas.openxmlformats.org/officeDocument/2006/relationships/image" Target="../media/image58.jpg"/><Relationship Id="rId4" Type="http://schemas.openxmlformats.org/officeDocument/2006/relationships/image" Target="../media/image57.jpg"/></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gif"/><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jpeg"/><Relationship Id="rId1" Type="http://schemas.openxmlformats.org/officeDocument/2006/relationships/slideLayout" Target="../slideLayouts/slideLayout12.xml"/><Relationship Id="rId4" Type="http://schemas.openxmlformats.org/officeDocument/2006/relationships/image" Target="../media/image35.gi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image" Target="../media/image4.jpeg"/><Relationship Id="rId7" Type="http://schemas.openxmlformats.org/officeDocument/2006/relationships/image" Target="../media/image38.jpe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gif"/><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gif"/><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jpeg"/><Relationship Id="rId7" Type="http://schemas.openxmlformats.org/officeDocument/2006/relationships/image" Target="../media/image6.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3" y="-23446"/>
            <a:ext cx="9144000" cy="6858000"/>
          </a:xfrm>
          <a:prstGeom prst="rect">
            <a:avLst/>
          </a:prstGeom>
        </p:spPr>
      </p:pic>
      <p:sp>
        <p:nvSpPr>
          <p:cNvPr id="5" name="TextBox 4"/>
          <p:cNvSpPr txBox="1"/>
          <p:nvPr/>
        </p:nvSpPr>
        <p:spPr>
          <a:xfrm>
            <a:off x="1723293" y="1676400"/>
            <a:ext cx="5791200" cy="1938992"/>
          </a:xfrm>
          <a:prstGeom prst="rect">
            <a:avLst/>
          </a:prstGeom>
          <a:noFill/>
        </p:spPr>
        <p:txBody>
          <a:bodyPr wrap="square" rtlCol="0">
            <a:prstTxWarp prst="textArchUp">
              <a:avLst/>
            </a:prstTxWarp>
            <a:spAutoFit/>
          </a:bodyPr>
          <a:lstStyle/>
          <a:p>
            <a:pPr algn="ctr"/>
            <a:r>
              <a:rPr lang="en-US" sz="4000" b="1" dirty="0">
                <a:solidFill>
                  <a:srgbClr val="FF0000"/>
                </a:solidFill>
                <a:latin typeface="Times New Roman" pitchFamily="18" charset="0"/>
                <a:cs typeface="Times New Roman" pitchFamily="18" charset="0"/>
              </a:rPr>
              <a:t>GIÁO ÁN </a:t>
            </a:r>
          </a:p>
          <a:p>
            <a:r>
              <a:rPr lang="en-US" sz="4000" b="1" dirty="0">
                <a:solidFill>
                  <a:srgbClr val="FF0000"/>
                </a:solidFill>
                <a:latin typeface="Times New Roman" pitchFamily="18" charset="0"/>
                <a:cs typeface="Times New Roman" pitchFamily="18" charset="0"/>
              </a:rPr>
              <a:t>LÀM QUEN VỚI TÁC PHẨM VĂN HỌC</a:t>
            </a:r>
          </a:p>
        </p:txBody>
      </p:sp>
      <p:sp>
        <p:nvSpPr>
          <p:cNvPr id="6" name="TextBox 5"/>
          <p:cNvSpPr txBox="1"/>
          <p:nvPr/>
        </p:nvSpPr>
        <p:spPr>
          <a:xfrm>
            <a:off x="1723293" y="2819400"/>
            <a:ext cx="6506307" cy="1477328"/>
          </a:xfrm>
          <a:prstGeom prst="rect">
            <a:avLst/>
          </a:prstGeom>
          <a:noFill/>
        </p:spPr>
        <p:txBody>
          <a:bodyPr wrap="square" rtlCol="0">
            <a:spAutoFit/>
          </a:bodyPr>
          <a:lstStyle/>
          <a:p>
            <a:r>
              <a:rPr lang="en-US" sz="3000" b="1" dirty="0" err="1">
                <a:latin typeface="Times New Roman" pitchFamily="18" charset="0"/>
                <a:cs typeface="Times New Roman" pitchFamily="18" charset="0"/>
              </a:rPr>
              <a:t>Đề</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tài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Thơ</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Bé</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làm</a:t>
            </a:r>
            <a:r>
              <a:rPr lang="en-US" sz="3000" b="1" dirty="0">
                <a:latin typeface="Times New Roman" pitchFamily="18" charset="0"/>
                <a:cs typeface="Times New Roman" pitchFamily="18" charset="0"/>
              </a:rPr>
              <a:t> bao </a:t>
            </a:r>
            <a:r>
              <a:rPr lang="en-US" sz="3000" b="1" dirty="0" err="1">
                <a:latin typeface="Times New Roman" pitchFamily="18" charset="0"/>
                <a:cs typeface="Times New Roman" pitchFamily="18" charset="0"/>
              </a:rPr>
              <a:t>nhiêu</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nghề</a:t>
            </a:r>
            <a:r>
              <a:rPr lang="en-US" sz="3000" b="1" dirty="0">
                <a:latin typeface="Times New Roman" pitchFamily="18" charset="0"/>
                <a:cs typeface="Times New Roman" pitchFamily="18" charset="0"/>
              </a:rPr>
              <a:t>”</a:t>
            </a:r>
          </a:p>
          <a:p>
            <a:r>
              <a:rPr lang="en-US" sz="3000" b="1" dirty="0" err="1">
                <a:latin typeface="Times New Roman" pitchFamily="18" charset="0"/>
                <a:cs typeface="Times New Roman" pitchFamily="18" charset="0"/>
              </a:rPr>
              <a:t>Độ</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tuổi</a:t>
            </a:r>
            <a:r>
              <a:rPr lang="en-US" sz="3000" b="1" dirty="0">
                <a:latin typeface="Times New Roman" pitchFamily="18" charset="0"/>
                <a:cs typeface="Times New Roman" pitchFamily="18" charset="0"/>
              </a:rPr>
              <a:t>: 5-6 </a:t>
            </a:r>
            <a:r>
              <a:rPr lang="en-US" sz="3000" b="1" dirty="0" err="1">
                <a:latin typeface="Times New Roman" pitchFamily="18" charset="0"/>
                <a:cs typeface="Times New Roman" pitchFamily="18" charset="0"/>
              </a:rPr>
              <a:t>tuổi</a:t>
            </a:r>
            <a:endParaRPr lang="en-US" sz="3000" b="1" dirty="0">
              <a:latin typeface="Times New Roman" pitchFamily="18" charset="0"/>
              <a:cs typeface="Times New Roman" pitchFamily="18" charset="0"/>
            </a:endParaRPr>
          </a:p>
          <a:p>
            <a:r>
              <a:rPr lang="en-US" sz="3000" b="1" dirty="0" err="1">
                <a:latin typeface="Times New Roman" pitchFamily="18" charset="0"/>
                <a:cs typeface="Times New Roman" pitchFamily="18" charset="0"/>
              </a:rPr>
              <a:t>Thời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gian</a:t>
            </a:r>
            <a:r>
              <a:rPr lang="en-US" sz="3000" b="1" dirty="0">
                <a:latin typeface="Times New Roman" pitchFamily="18" charset="0"/>
                <a:cs typeface="Times New Roman" pitchFamily="18" charset="0"/>
              </a:rPr>
              <a:t> 30-35 </a:t>
            </a:r>
            <a:r>
              <a:rPr lang="en-US" sz="3000" b="1">
                <a:latin typeface="Times New Roman" pitchFamily="18" charset="0"/>
                <a:cs typeface="Times New Roman" pitchFamily="18" charset="0"/>
              </a:rPr>
              <a:t>phút</a:t>
            </a:r>
            <a:endParaRPr lang="en-US" sz="3000" b="1" dirty="0">
              <a:latin typeface="Times New Roman" pitchFamily="18" charset="0"/>
              <a:cs typeface="Times New Roman" pitchFamily="18" charset="0"/>
            </a:endParaRPr>
          </a:p>
        </p:txBody>
      </p:sp>
    </p:spTree>
    <p:extLst>
      <p:ext uri="{BB962C8B-B14F-4D97-AF65-F5344CB8AC3E}">
        <p14:creationId xmlns:p14="http://schemas.microsoft.com/office/powerpoint/2010/main" val="3104163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be-va-me"/>
          <p:cNvPicPr>
            <a:picLocks noGrp="1" noChangeAspect="1" noChangeArrowheads="1" noCrop="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2819400" y="2514600"/>
            <a:ext cx="5048250" cy="3190875"/>
          </a:xfrm>
          <a:noFill/>
        </p:spPr>
      </p:pic>
      <p:sp>
        <p:nvSpPr>
          <p:cNvPr id="12292" name="Rectangle 6"/>
          <p:cNvSpPr>
            <a:spLocks noChangeArrowheads="1"/>
          </p:cNvSpPr>
          <p:nvPr/>
        </p:nvSpPr>
        <p:spPr bwMode="auto">
          <a:xfrm>
            <a:off x="2593975" y="5522913"/>
            <a:ext cx="472916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000" b="1">
                <a:latin typeface="Times New Roman" pitchFamily="18" charset="0"/>
              </a:rPr>
              <a:t>Chiều mẹ đến đón về</a:t>
            </a:r>
          </a:p>
          <a:p>
            <a:pPr algn="ctr"/>
            <a:r>
              <a:rPr lang="en-US" sz="4000" b="1">
                <a:latin typeface="Times New Roman" pitchFamily="18" charset="0"/>
              </a:rPr>
              <a:t>Bé lại là cái cún</a:t>
            </a:r>
          </a:p>
        </p:txBody>
      </p:sp>
      <p:pic>
        <p:nvPicPr>
          <p:cNvPr id="12293" name="Picture 25" descr="snowcon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4963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heel(4)">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838200" y="1600200"/>
            <a:ext cx="7924800" cy="2677656"/>
          </a:xfrm>
          <a:prstGeom prst="rect">
            <a:avLst/>
          </a:prstGeom>
        </p:spPr>
        <p:txBody>
          <a:bodyPr wrap="square">
            <a:spAutoFit/>
          </a:bodyPr>
          <a:lstStyle/>
          <a:p>
            <a:r>
              <a:rPr lang="en-US" sz="2800" b="1">
                <a:latin typeface="Times New Roman" pitchFamily="18" charset="0"/>
                <a:cs typeface="Times New Roman" pitchFamily="18" charset="0"/>
              </a:rPr>
              <a:t>Giảng nội dung: </a:t>
            </a:r>
            <a:r>
              <a:rPr lang="en-US" sz="2800">
                <a:latin typeface="Times New Roman" pitchFamily="18" charset="0"/>
                <a:cs typeface="Times New Roman" pitchFamily="18" charset="0"/>
              </a:rPr>
              <a:t>Các con ạ! Trong bài thơ vừa rồi nói về rất nhiều nghề trong xã hội đấy và mỗi nghề đều mang lại những lợi ích riêng cho xã hội. Em bé trong bài thơ đã được thử sức mình làm rất nhiều nghề khi trên lớp. Nhưng khi trở về nhà thì bé vẫn là “Cái cún” của mẹ.</a:t>
            </a:r>
          </a:p>
        </p:txBody>
      </p:sp>
    </p:spTree>
    <p:extLst>
      <p:ext uri="{BB962C8B-B14F-4D97-AF65-F5344CB8AC3E}">
        <p14:creationId xmlns:p14="http://schemas.microsoft.com/office/powerpoint/2010/main" val="1266745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3" name="Picture 7" descr="Untitled-1 copy"/>
          <p:cNvPicPr>
            <a:picLocks noChangeAspect="1" noChangeArrowheads="1"/>
          </p:cNvPicPr>
          <p:nvPr/>
        </p:nvPicPr>
        <p:blipFill>
          <a:blip r:embed="rId2">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304800" y="1143000"/>
            <a:ext cx="2286000" cy="2254250"/>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9"/>
          <p:cNvPicPr>
            <a:picLocks noChangeAspect="1" noChangeArrowheads="1"/>
          </p:cNvPicPr>
          <p:nvPr/>
        </p:nvPicPr>
        <p:blipFill>
          <a:blip r:embed="rId3" cstate="print">
            <a:clrChange>
              <a:clrFrom>
                <a:srgbClr val="89B6F7"/>
              </a:clrFrom>
              <a:clrTo>
                <a:srgbClr val="89B6F7">
                  <a:alpha val="0"/>
                </a:srgbClr>
              </a:clrTo>
            </a:clrChange>
            <a:extLst>
              <a:ext uri="{28A0092B-C50C-407E-A947-70E740481C1C}">
                <a14:useLocalDpi xmlns:a14="http://schemas.microsoft.com/office/drawing/2010/main" val="0"/>
              </a:ext>
            </a:extLst>
          </a:blip>
          <a:srcRect/>
          <a:stretch>
            <a:fillRect/>
          </a:stretch>
        </p:blipFill>
        <p:spPr bwMode="auto">
          <a:xfrm>
            <a:off x="3429000" y="1676400"/>
            <a:ext cx="22860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4345" name="Picture 9" descr="25"/>
          <p:cNvPicPr>
            <a:picLocks noChangeAspect="1" noChangeArrowheads="1"/>
          </p:cNvPicPr>
          <p:nvPr/>
        </p:nvPicPr>
        <p:blipFill>
          <a:blip r:embed="rId4">
            <a:clrChange>
              <a:clrFrom>
                <a:srgbClr val="F419FB"/>
              </a:clrFrom>
              <a:clrTo>
                <a:srgbClr val="F419FB">
                  <a:alpha val="0"/>
                </a:srgbClr>
              </a:clrTo>
            </a:clrChange>
            <a:extLst>
              <a:ext uri="{28A0092B-C50C-407E-A947-70E740481C1C}">
                <a14:useLocalDpi xmlns:a14="http://schemas.microsoft.com/office/drawing/2010/main" val="0"/>
              </a:ext>
            </a:extLst>
          </a:blip>
          <a:srcRect/>
          <a:stretch>
            <a:fillRect/>
          </a:stretch>
        </p:blipFill>
        <p:spPr bwMode="auto">
          <a:xfrm>
            <a:off x="762000" y="3886200"/>
            <a:ext cx="2216150" cy="2305050"/>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2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67300" y="4556247"/>
            <a:ext cx="2438400" cy="1914525"/>
          </a:xfrm>
          <a:prstGeom prst="rect">
            <a:avLst/>
          </a:prstGeom>
          <a:noFill/>
          <a:extLst>
            <a:ext uri="{909E8E84-426E-40DD-AFC4-6F175D3DCCD1}">
              <a14:hiddenFill xmlns:a14="http://schemas.microsoft.com/office/drawing/2010/main">
                <a:solidFill>
                  <a:srgbClr val="FFFFFF"/>
                </a:solidFill>
              </a14:hiddenFill>
            </a:ext>
          </a:extLst>
        </p:spPr>
      </p:pic>
      <p:pic>
        <p:nvPicPr>
          <p:cNvPr id="14347" name="Picture 11" descr="789325"/>
          <p:cNvPicPr>
            <a:picLocks noChangeAspect="1" noChangeArrowheads="1"/>
          </p:cNvPicPr>
          <p:nvPr/>
        </p:nvPicPr>
        <p:blipFill>
          <a:blip r:embed="rId6" cstate="print">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6178062" y="1750158"/>
            <a:ext cx="2667000" cy="2165350"/>
          </a:xfrm>
          <a:prstGeom prst="rect">
            <a:avLst/>
          </a:prstGeom>
          <a:noFill/>
          <a:extLst>
            <a:ext uri="{909E8E84-426E-40DD-AFC4-6F175D3DCCD1}">
              <a14:hiddenFill xmlns:a14="http://schemas.microsoft.com/office/drawing/2010/main">
                <a:solidFill>
                  <a:srgbClr val="FFFFFF"/>
                </a:solidFill>
              </a14:hiddenFill>
            </a:ext>
          </a:extLst>
        </p:spPr>
      </p:pic>
      <p:sp>
        <p:nvSpPr>
          <p:cNvPr id="14351" name="Text Box 15"/>
          <p:cNvSpPr txBox="1">
            <a:spLocks noChangeArrowheads="1"/>
          </p:cNvSpPr>
          <p:nvPr/>
        </p:nvSpPr>
        <p:spPr bwMode="auto">
          <a:xfrm>
            <a:off x="1622425" y="220663"/>
            <a:ext cx="6149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4352" name="Text Box 16"/>
          <p:cNvSpPr txBox="1">
            <a:spLocks noChangeArrowheads="1"/>
          </p:cNvSpPr>
          <p:nvPr/>
        </p:nvSpPr>
        <p:spPr bwMode="auto">
          <a:xfrm>
            <a:off x="1295400" y="381000"/>
            <a:ext cx="693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latin typeface="Times New Roman" pitchFamily="18" charset="0"/>
              </a:rPr>
              <a:t>Trong bài thơ bé đã chơi làm những nghề gì?</a:t>
            </a:r>
          </a:p>
        </p:txBody>
      </p:sp>
    </p:spTree>
    <p:extLst>
      <p:ext uri="{BB962C8B-B14F-4D97-AF65-F5344CB8AC3E}">
        <p14:creationId xmlns:p14="http://schemas.microsoft.com/office/powerpoint/2010/main" val="381008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5" name="Rectangle 4"/>
          <p:cNvSpPr/>
          <p:nvPr/>
        </p:nvSpPr>
        <p:spPr>
          <a:xfrm>
            <a:off x="990600" y="1295400"/>
            <a:ext cx="6781800" cy="1077218"/>
          </a:xfrm>
          <a:prstGeom prst="rect">
            <a:avLst/>
          </a:prstGeom>
        </p:spPr>
        <p:txBody>
          <a:bodyPr wrap="square">
            <a:spAutoFit/>
          </a:bodyPr>
          <a:lstStyle/>
          <a:p>
            <a:r>
              <a:rPr lang="en-US"/>
              <a:t> </a:t>
            </a:r>
            <a:r>
              <a:rPr lang="en-US" sz="3200" b="1">
                <a:latin typeface="Times New Roman" pitchFamily="18" charset="0"/>
                <a:cs typeface="Times New Roman" pitchFamily="18" charset="0"/>
              </a:rPr>
              <a:t>- Nghề thợ nề các con có biết là nghề gì không?</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2156"/>
            <a:ext cx="9144000" cy="6858000"/>
          </a:xfrm>
          <a:prstGeom prst="rect">
            <a:avLst/>
          </a:prstGeom>
        </p:spPr>
      </p:pic>
      <p:sp>
        <p:nvSpPr>
          <p:cNvPr id="10" name="Rectangle 9"/>
          <p:cNvSpPr/>
          <p:nvPr/>
        </p:nvSpPr>
        <p:spPr>
          <a:xfrm>
            <a:off x="4571999" y="833735"/>
            <a:ext cx="4200189" cy="461665"/>
          </a:xfrm>
          <a:prstGeom prst="rect">
            <a:avLst/>
          </a:prstGeom>
        </p:spPr>
        <p:txBody>
          <a:bodyPr wrap="none">
            <a:spAutoFit/>
          </a:bodyPr>
          <a:lstStyle/>
          <a:p>
            <a:r>
              <a:rPr lang="en-US" sz="2400">
                <a:latin typeface="Times New Roman" pitchFamily="18" charset="0"/>
                <a:cs typeface="Times New Roman" pitchFamily="18" charset="0"/>
              </a:rPr>
              <a:t>+ Nghề thợ nề làm công việc gì?</a:t>
            </a:r>
          </a:p>
        </p:txBody>
      </p:sp>
    </p:spTree>
    <p:extLst>
      <p:ext uri="{BB962C8B-B14F-4D97-AF65-F5344CB8AC3E}">
        <p14:creationId xmlns:p14="http://schemas.microsoft.com/office/powerpoint/2010/main" val="300637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pPr eaLnBrk="1" hangingPunct="1"/>
            <a:endParaRPr lang="vi-VN"/>
          </a:p>
        </p:txBody>
      </p:sp>
      <p:sp>
        <p:nvSpPr>
          <p:cNvPr id="6147" name="Rectangle 3"/>
          <p:cNvSpPr>
            <a:spLocks noGrp="1" noChangeArrowheads="1"/>
          </p:cNvSpPr>
          <p:nvPr>
            <p:ph type="subTitle" idx="1"/>
          </p:nvPr>
        </p:nvSpPr>
        <p:spPr>
          <a:xfrm>
            <a:off x="1295400" y="5562600"/>
            <a:ext cx="6400800" cy="1143000"/>
          </a:xfrm>
        </p:spPr>
        <p:txBody>
          <a:bodyPr>
            <a:normAutofit fontScale="92500" lnSpcReduction="10000"/>
          </a:bodyPr>
          <a:lstStyle/>
          <a:p>
            <a:pPr eaLnBrk="1" hangingPunct="1">
              <a:lnSpc>
                <a:spcPct val="80000"/>
              </a:lnSpc>
            </a:pPr>
            <a:r>
              <a:rPr lang="en-US" sz="4800" b="1">
                <a:solidFill>
                  <a:schemeClr val="tx1"/>
                </a:solidFill>
                <a:latin typeface="Times New Roman" pitchFamily="18" charset="0"/>
              </a:rPr>
              <a:t>B</a:t>
            </a:r>
            <a:r>
              <a:rPr lang="en-US" sz="4000" b="1">
                <a:solidFill>
                  <a:schemeClr val="tx1"/>
                </a:solidFill>
                <a:latin typeface="Times New Roman" pitchFamily="18" charset="0"/>
              </a:rPr>
              <a:t>é chơi làm thợ nề</a:t>
            </a:r>
          </a:p>
          <a:p>
            <a:pPr eaLnBrk="1" hangingPunct="1">
              <a:lnSpc>
                <a:spcPct val="80000"/>
              </a:lnSpc>
            </a:pPr>
            <a:r>
              <a:rPr lang="en-US" sz="4000" b="1">
                <a:solidFill>
                  <a:schemeClr val="tx1"/>
                </a:solidFill>
                <a:latin typeface="Times New Roman" pitchFamily="18" charset="0"/>
              </a:rPr>
              <a:t>Xây lên bao nhà cửa</a:t>
            </a:r>
          </a:p>
        </p:txBody>
      </p:sp>
      <p:pic>
        <p:nvPicPr>
          <p:cNvPr id="6148" name="Picture 4" descr="dong-ma"/>
          <p:cNvPicPr>
            <a:picLocks noChangeAspect="1" noChangeArrowheads="1" noCrop="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0"/>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11749376546K35TU copy"/>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6172200" y="2971800"/>
            <a:ext cx="1370013"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descr="Clipart-Cartoon-Design-09"/>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3800" y="2438400"/>
            <a:ext cx="16002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Clipart-Cartoon-Design-0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15200" y="3276600"/>
            <a:ext cx="13716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8582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1200"/>
                                  </p:stCondLst>
                                  <p:childTnLst>
                                    <p:set>
                                      <p:cBhvr>
                                        <p:cTn id="6" dur="1" fill="hold">
                                          <p:stCondLst>
                                            <p:cond delay="0"/>
                                          </p:stCondLst>
                                        </p:cTn>
                                        <p:tgtEl>
                                          <p:spTgt spid="2053"/>
                                        </p:tgtEl>
                                        <p:attrNameLst>
                                          <p:attrName>style.visibility</p:attrName>
                                        </p:attrNameLst>
                                      </p:cBhvr>
                                      <p:to>
                                        <p:strVal val="visible"/>
                                      </p:to>
                                    </p:set>
                                    <p:animEffect transition="in" filter="randombar(horizontal)">
                                      <p:cBhvr>
                                        <p:cTn id="7" dur="1000"/>
                                        <p:tgtEl>
                                          <p:spTgt spid="2053"/>
                                        </p:tgtEl>
                                      </p:cBhvr>
                                    </p:animEffect>
                                  </p:childTnLst>
                                </p:cTn>
                              </p:par>
                              <p:par>
                                <p:cTn id="8" presetID="14" presetClass="entr" presetSubtype="10" fill="hold" nodeType="withEffect">
                                  <p:stCondLst>
                                    <p:cond delay="2200"/>
                                  </p:stCondLst>
                                  <p:childTnLst>
                                    <p:set>
                                      <p:cBhvr>
                                        <p:cTn id="9" dur="1" fill="hold">
                                          <p:stCondLst>
                                            <p:cond delay="0"/>
                                          </p:stCondLst>
                                        </p:cTn>
                                        <p:tgtEl>
                                          <p:spTgt spid="2057"/>
                                        </p:tgtEl>
                                        <p:attrNameLst>
                                          <p:attrName>style.visibility</p:attrName>
                                        </p:attrNameLst>
                                      </p:cBhvr>
                                      <p:to>
                                        <p:strVal val="visible"/>
                                      </p:to>
                                    </p:set>
                                    <p:animEffect transition="in" filter="randombar(horizontal)">
                                      <p:cBhvr>
                                        <p:cTn id="10" dur="1000"/>
                                        <p:tgtEl>
                                          <p:spTgt spid="2057"/>
                                        </p:tgtEl>
                                      </p:cBhvr>
                                    </p:animEffect>
                                  </p:childTnLst>
                                </p:cTn>
                              </p:par>
                              <p:par>
                                <p:cTn id="11" presetID="14" presetClass="entr" presetSubtype="10" fill="hold" nodeType="withEffect">
                                  <p:stCondLst>
                                    <p:cond delay="3200"/>
                                  </p:stCondLst>
                                  <p:childTnLst>
                                    <p:set>
                                      <p:cBhvr>
                                        <p:cTn id="12" dur="1" fill="hold">
                                          <p:stCondLst>
                                            <p:cond delay="0"/>
                                          </p:stCondLst>
                                        </p:cTn>
                                        <p:tgtEl>
                                          <p:spTgt spid="2056"/>
                                        </p:tgtEl>
                                        <p:attrNameLst>
                                          <p:attrName>style.visibility</p:attrName>
                                        </p:attrNameLst>
                                      </p:cBhvr>
                                      <p:to>
                                        <p:strVal val="visible"/>
                                      </p:to>
                                    </p:set>
                                    <p:animEffect transition="in" filter="randombar(horizontal)">
                                      <p:cBhvr>
                                        <p:cTn id="13" dur="1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29308"/>
            <a:ext cx="4419600" cy="347589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05200"/>
            <a:ext cx="4724400" cy="33528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724400" cy="35052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9380" y="3505200"/>
            <a:ext cx="4434620" cy="3352800"/>
          </a:xfrm>
          <a:prstGeom prst="rect">
            <a:avLst/>
          </a:prstGeom>
        </p:spPr>
      </p:pic>
    </p:spTree>
    <p:extLst>
      <p:ext uri="{BB962C8B-B14F-4D97-AF65-F5344CB8AC3E}">
        <p14:creationId xmlns:p14="http://schemas.microsoft.com/office/powerpoint/2010/main" val="2151847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1447800" y="2844225"/>
            <a:ext cx="7281160" cy="584775"/>
          </a:xfrm>
          <a:prstGeom prst="rect">
            <a:avLst/>
          </a:prstGeom>
        </p:spPr>
        <p:txBody>
          <a:bodyPr wrap="none">
            <a:spAutoFit/>
          </a:bodyPr>
          <a:lstStyle/>
          <a:p>
            <a:r>
              <a:rPr lang="en-US" sz="3200" b="1">
                <a:solidFill>
                  <a:srgbClr val="FFFF00"/>
                </a:solidFill>
                <a:latin typeface="Times New Roman" pitchFamily="18" charset="0"/>
                <a:cs typeface="Times New Roman" pitchFamily="18" charset="0"/>
              </a:rPr>
              <a:t>+ Bạn nhỏ lại được đóng vai làm gì nữa?</a:t>
            </a:r>
          </a:p>
        </p:txBody>
      </p:sp>
      <p:sp>
        <p:nvSpPr>
          <p:cNvPr id="6" name="Rectangle 5"/>
          <p:cNvSpPr/>
          <p:nvPr/>
        </p:nvSpPr>
        <p:spPr>
          <a:xfrm>
            <a:off x="1278683" y="3429000"/>
            <a:ext cx="7619394" cy="584775"/>
          </a:xfrm>
          <a:prstGeom prst="rect">
            <a:avLst/>
          </a:prstGeom>
        </p:spPr>
        <p:txBody>
          <a:bodyPr wrap="none">
            <a:spAutoFit/>
          </a:bodyPr>
          <a:lstStyle/>
          <a:p>
            <a:r>
              <a:rPr lang="en-US" sz="3200" b="1">
                <a:solidFill>
                  <a:srgbClr val="FFFF00"/>
                </a:solidFill>
                <a:latin typeface="Times New Roman" pitchFamily="18" charset="0"/>
                <a:cs typeface="Times New Roman" pitchFamily="18" charset="0"/>
              </a:rPr>
              <a:t>+ Bạn nào cho cô biết nghề thợ mỏ làm gì?</a:t>
            </a:r>
          </a:p>
        </p:txBody>
      </p:sp>
    </p:spTree>
    <p:extLst>
      <p:ext uri="{BB962C8B-B14F-4D97-AF65-F5344CB8AC3E}">
        <p14:creationId xmlns:p14="http://schemas.microsoft.com/office/powerpoint/2010/main" val="111591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24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24400" y="0"/>
            <a:ext cx="4419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53154"/>
            <a:ext cx="4724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400" y="3276600"/>
            <a:ext cx="4419600" cy="3581400"/>
          </a:xfrm>
          <a:prstGeom prst="rect">
            <a:avLst/>
          </a:prstGeom>
        </p:spPr>
      </p:pic>
    </p:spTree>
    <p:extLst>
      <p:ext uri="{BB962C8B-B14F-4D97-AF65-F5344CB8AC3E}">
        <p14:creationId xmlns:p14="http://schemas.microsoft.com/office/powerpoint/2010/main" val="104261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a:xfrm>
            <a:off x="533400" y="2667000"/>
            <a:ext cx="8404865" cy="584775"/>
          </a:xfrm>
          <a:prstGeom prst="rect">
            <a:avLst/>
          </a:prstGeom>
        </p:spPr>
        <p:txBody>
          <a:bodyPr wrap="none">
            <a:spAutoFit/>
          </a:bodyPr>
          <a:lstStyle/>
          <a:p>
            <a:r>
              <a:rPr lang="en-US" sz="3200" b="1">
                <a:solidFill>
                  <a:srgbClr val="FFFF00"/>
                </a:solidFill>
                <a:latin typeface="Times New Roman" pitchFamily="18" charset="0"/>
                <a:cs typeface="Times New Roman" pitchFamily="18" charset="0"/>
              </a:rPr>
              <a:t>+ Bạn nào cho cô biết nghề thợ hàn làm gì nhỉ?</a:t>
            </a:r>
          </a:p>
        </p:txBody>
      </p:sp>
    </p:spTree>
    <p:extLst>
      <p:ext uri="{BB962C8B-B14F-4D97-AF65-F5344CB8AC3E}">
        <p14:creationId xmlns:p14="http://schemas.microsoft.com/office/powerpoint/2010/main" val="1206775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95800" cy="334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0"/>
            <a:ext cx="4648200" cy="334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495800" y="3335215"/>
            <a:ext cx="4665785" cy="351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9246" y="0"/>
            <a:ext cx="4648200" cy="334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08" y="3341078"/>
            <a:ext cx="4525108" cy="3499338"/>
          </a:xfrm>
          <a:prstGeom prst="rect">
            <a:avLst/>
          </a:prstGeom>
        </p:spPr>
      </p:pic>
    </p:spTree>
    <p:extLst>
      <p:ext uri="{BB962C8B-B14F-4D97-AF65-F5344CB8AC3E}">
        <p14:creationId xmlns:p14="http://schemas.microsoft.com/office/powerpoint/2010/main" val="1992836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ChauYeuCoChuCongNhan-VA-682863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40273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576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Kết quả hình ảnh cho mỏ th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59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body" idx="1"/>
          </p:nvPr>
        </p:nvSpPr>
        <p:spPr>
          <a:xfrm>
            <a:off x="457200" y="5600700"/>
            <a:ext cx="8229600" cy="1562100"/>
          </a:xfrm>
        </p:spPr>
        <p:txBody>
          <a:bodyPr/>
          <a:lstStyle/>
          <a:p>
            <a:pPr algn="ctr" eaLnBrk="1" hangingPunct="1">
              <a:lnSpc>
                <a:spcPct val="90000"/>
              </a:lnSpc>
              <a:buFontTx/>
              <a:buNone/>
            </a:pPr>
            <a:r>
              <a:rPr lang="en-US" sz="4000" b="1">
                <a:solidFill>
                  <a:schemeClr val="tx2"/>
                </a:solidFill>
                <a:latin typeface="Times New Roman" pitchFamily="18" charset="0"/>
              </a:rPr>
              <a:t>B</a:t>
            </a:r>
            <a:r>
              <a:rPr lang="en-US" sz="4000" b="1">
                <a:latin typeface="Times New Roman" pitchFamily="18" charset="0"/>
              </a:rPr>
              <a:t>é  chơi làm thợ mỏ</a:t>
            </a:r>
          </a:p>
          <a:p>
            <a:pPr algn="ctr" eaLnBrk="1" hangingPunct="1">
              <a:lnSpc>
                <a:spcPct val="90000"/>
              </a:lnSpc>
              <a:buFontTx/>
              <a:buNone/>
            </a:pPr>
            <a:r>
              <a:rPr lang="en-US" sz="4000" b="1">
                <a:latin typeface="Times New Roman" pitchFamily="18" charset="0"/>
              </a:rPr>
              <a:t>Đào lên thật nhiều than</a:t>
            </a:r>
          </a:p>
        </p:txBody>
      </p:sp>
      <p:pic>
        <p:nvPicPr>
          <p:cNvPr id="7172" name="Picture 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971800"/>
            <a:ext cx="909637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dao-mo"/>
          <p:cNvPicPr>
            <a:picLocks noChangeAspect="1" noChangeArrowheads="1" noCrop="1"/>
          </p:cNvPicPr>
          <p:nvPr/>
        </p:nvPicPr>
        <p:blipFill>
          <a:blip r:embed="rId4">
            <a:lum bright="-20000" contrast="30000"/>
            <a:extLst>
              <a:ext uri="{28A0092B-C50C-407E-A947-70E740481C1C}">
                <a14:useLocalDpi xmlns:a14="http://schemas.microsoft.com/office/drawing/2010/main" val="0"/>
              </a:ext>
            </a:extLst>
          </a:blip>
          <a:srcRect/>
          <a:stretch>
            <a:fillRect/>
          </a:stretch>
        </p:blipFill>
        <p:spPr bwMode="auto">
          <a:xfrm rot="-177539">
            <a:off x="5167313" y="571500"/>
            <a:ext cx="4557712"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3327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vi-VN"/>
          </a:p>
        </p:txBody>
      </p:sp>
      <p:sp>
        <p:nvSpPr>
          <p:cNvPr id="8195" name="Rectangle 3"/>
          <p:cNvSpPr>
            <a:spLocks noGrp="1" noChangeArrowheads="1"/>
          </p:cNvSpPr>
          <p:nvPr>
            <p:ph type="body" idx="1"/>
          </p:nvPr>
        </p:nvSpPr>
        <p:spPr/>
        <p:txBody>
          <a:bodyPr/>
          <a:lstStyle/>
          <a:p>
            <a:pPr eaLnBrk="1" hangingPunct="1"/>
            <a:endParaRPr lang="vi-VN"/>
          </a:p>
        </p:txBody>
      </p:sp>
      <p:pic>
        <p:nvPicPr>
          <p:cNvPr id="8196" name="Picture 4" descr="scan0032"/>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han-s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200" y="1851025"/>
            <a:ext cx="81534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20"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2819400"/>
            <a:ext cx="838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20"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2895600"/>
            <a:ext cx="838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Rectangle 8"/>
          <p:cNvSpPr>
            <a:spLocks noChangeArrowheads="1"/>
          </p:cNvSpPr>
          <p:nvPr/>
        </p:nvSpPr>
        <p:spPr bwMode="auto">
          <a:xfrm>
            <a:off x="2449757" y="5546724"/>
            <a:ext cx="500538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1">
                <a:latin typeface="Times New Roman" pitchFamily="18" charset="0"/>
              </a:rPr>
              <a:t>Bé chơi làm thợ hàn</a:t>
            </a:r>
            <a:br>
              <a:rPr lang="en-US" sz="4000" b="1">
                <a:latin typeface="Times New Roman" pitchFamily="18" charset="0"/>
              </a:rPr>
            </a:br>
            <a:r>
              <a:rPr lang="en-US" sz="4000" b="1">
                <a:latin typeface="Times New Roman" pitchFamily="18" charset="0"/>
              </a:rPr>
              <a:t>Nối nhịp cầu đất nước</a:t>
            </a:r>
          </a:p>
        </p:txBody>
      </p:sp>
    </p:spTree>
    <p:extLst>
      <p:ext uri="{BB962C8B-B14F-4D97-AF65-F5344CB8AC3E}">
        <p14:creationId xmlns:p14="http://schemas.microsoft.com/office/powerpoint/2010/main" val="1778072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7" descr="Kết quả hình ảnh cho mỏ tha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can0032"/>
          <p:cNvPicPr>
            <a:picLocks noChangeAspect="1" noChangeArrowheads="1"/>
          </p:cNvPicPr>
          <p:nvPr/>
        </p:nvPicPr>
        <p:blipFill>
          <a:blip r:embed="rId3" cstate="print">
            <a:lum bright="-10000"/>
            <a:extLst>
              <a:ext uri="{28A0092B-C50C-407E-A947-70E740481C1C}">
                <a14:useLocalDpi xmlns:a14="http://schemas.microsoft.com/office/drawing/2010/main" val="0"/>
              </a:ext>
            </a:extLst>
          </a:blip>
          <a:srcRect/>
          <a:stretch>
            <a:fillRect/>
          </a:stretch>
        </p:blipFill>
        <p:spPr bwMode="auto">
          <a:xfrm>
            <a:off x="4572000" y="0"/>
            <a:ext cx="4572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5842337"/>
            <a:ext cx="9144000" cy="1015663"/>
          </a:xfrm>
          <a:prstGeom prst="rect">
            <a:avLst/>
          </a:prstGeom>
        </p:spPr>
        <p:txBody>
          <a:bodyPr wrap="square">
            <a:spAutoFit/>
          </a:bodyPr>
          <a:lstStyle/>
          <a:p>
            <a:r>
              <a:rPr lang="en-US" sz="2000">
                <a:latin typeface="Times New Roman" pitchFamily="18" charset="0"/>
                <a:cs typeface="Times New Roman" pitchFamily="18" charset="0"/>
              </a:rPr>
              <a:t>- Cô khái quát: Nghề thợ mỏ là nghề khai thác than, các loại nguyên liệu trong lòng đất. Còn nghề thợ hàn là nghề gắn kết các nguyên liệu bằng sắt vào nhau để làm thành những cây cầu hay những đồ dùng được làm bằng sắt.</a:t>
            </a:r>
          </a:p>
        </p:txBody>
      </p:sp>
    </p:spTree>
    <p:extLst>
      <p:ext uri="{BB962C8B-B14F-4D97-AF65-F5344CB8AC3E}">
        <p14:creationId xmlns:p14="http://schemas.microsoft.com/office/powerpoint/2010/main" val="2696234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1219200" y="1828800"/>
            <a:ext cx="6934200" cy="954107"/>
          </a:xfrm>
          <a:prstGeom prst="rect">
            <a:avLst/>
          </a:prstGeom>
        </p:spPr>
        <p:txBody>
          <a:bodyPr wrap="square">
            <a:spAutoFit/>
          </a:bodyPr>
          <a:lstStyle/>
          <a:p>
            <a:r>
              <a:rPr lang="en-US" sz="2800" b="1">
                <a:latin typeface="Times New Roman" pitchFamily="18" charset="0"/>
                <a:cs typeface="Times New Roman" pitchFamily="18" charset="0"/>
              </a:rPr>
              <a:t>+ Bạn nhỏ chơi đóng vai nghề gì để chữa bệnh cho mọi người nhỉ?</a:t>
            </a:r>
          </a:p>
        </p:txBody>
      </p:sp>
    </p:spTree>
    <p:extLst>
      <p:ext uri="{BB962C8B-B14F-4D97-AF65-F5344CB8AC3E}">
        <p14:creationId xmlns:p14="http://schemas.microsoft.com/office/powerpoint/2010/main" val="964144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vi-VN"/>
          </a:p>
        </p:txBody>
      </p:sp>
      <p:sp>
        <p:nvSpPr>
          <p:cNvPr id="9219" name="Rectangle 3"/>
          <p:cNvSpPr>
            <a:spLocks noGrp="1" noChangeArrowheads="1"/>
          </p:cNvSpPr>
          <p:nvPr>
            <p:ph type="body" idx="1"/>
          </p:nvPr>
        </p:nvSpPr>
        <p:spPr>
          <a:xfrm>
            <a:off x="685800" y="5486400"/>
            <a:ext cx="8229600" cy="944563"/>
          </a:xfrm>
        </p:spPr>
        <p:txBody>
          <a:bodyPr>
            <a:normAutofit fontScale="77500" lnSpcReduction="20000"/>
          </a:bodyPr>
          <a:lstStyle/>
          <a:p>
            <a:pPr algn="ctr" eaLnBrk="1" hangingPunct="1">
              <a:lnSpc>
                <a:spcPct val="90000"/>
              </a:lnSpc>
              <a:buFontTx/>
              <a:buNone/>
            </a:pPr>
            <a:r>
              <a:rPr lang="en-US" sz="4000" b="1">
                <a:latin typeface="Times New Roman" pitchFamily="18" charset="0"/>
              </a:rPr>
              <a:t>Bé chơi làm thầy thuốc</a:t>
            </a:r>
            <a:br>
              <a:rPr lang="en-US" sz="4000" b="1">
                <a:latin typeface="Times New Roman" pitchFamily="18" charset="0"/>
              </a:rPr>
            </a:br>
            <a:r>
              <a:rPr lang="en-US" sz="4000" b="1">
                <a:latin typeface="Times New Roman" pitchFamily="18" charset="0"/>
              </a:rPr>
              <a:t>Chữa bệnh cho mọi</a:t>
            </a:r>
            <a:r>
              <a:rPr lang="en-US" sz="5400" b="1">
                <a:latin typeface="Times New Roman" pitchFamily="18" charset="0"/>
              </a:rPr>
              <a:t> </a:t>
            </a:r>
            <a:r>
              <a:rPr lang="en-US" sz="4000" b="1">
                <a:latin typeface="Times New Roman" pitchFamily="18" charset="0"/>
              </a:rPr>
              <a:t>người</a:t>
            </a:r>
          </a:p>
        </p:txBody>
      </p:sp>
      <p:pic>
        <p:nvPicPr>
          <p:cNvPr id="9220" name="Picture 4" descr="12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dau to"/>
          <p:cNvPicPr>
            <a:picLocks noChangeAspect="1" noChangeArrowheads="1"/>
          </p:cNvPicPr>
          <p:nvPr/>
        </p:nvPicPr>
        <p:blipFill>
          <a:blip r:embed="rId3">
            <a:clrChange>
              <a:clrFrom>
                <a:srgbClr val="15E947"/>
              </a:clrFrom>
              <a:clrTo>
                <a:srgbClr val="15E947">
                  <a:alpha val="0"/>
                </a:srgbClr>
              </a:clrTo>
            </a:clrChange>
            <a:extLst>
              <a:ext uri="{28A0092B-C50C-407E-A947-70E740481C1C}">
                <a14:useLocalDpi xmlns:a14="http://schemas.microsoft.com/office/drawing/2010/main" val="0"/>
              </a:ext>
            </a:extLst>
          </a:blip>
          <a:srcRect/>
          <a:stretch>
            <a:fillRect/>
          </a:stretch>
        </p:blipFill>
        <p:spPr bwMode="auto">
          <a:xfrm>
            <a:off x="2209800" y="206375"/>
            <a:ext cx="29718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4"/>
          <p:cNvPicPr>
            <a:picLocks noChangeAspect="1" noChangeArrowheads="1"/>
          </p:cNvPicPr>
          <p:nvPr/>
        </p:nvPicPr>
        <p:blipFill>
          <a:blip r:embed="rId4">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5562600" y="3810000"/>
            <a:ext cx="15240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descr="1"/>
          <p:cNvPicPr>
            <a:picLocks noChangeAspect="1" noChangeArrowheads="1"/>
          </p:cNvPicPr>
          <p:nvPr/>
        </p:nvPicPr>
        <p:blipFill>
          <a:blip r:embed="rId5">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6096000" y="2971800"/>
            <a:ext cx="10668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descr="2"/>
          <p:cNvPicPr>
            <a:picLocks noChangeAspect="1" noChangeArrowheads="1"/>
          </p:cNvPicPr>
          <p:nvPr/>
        </p:nvPicPr>
        <p:blipFill>
          <a:blip r:embed="rId6">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7848600" y="3200400"/>
            <a:ext cx="863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3"/>
          <p:cNvPicPr>
            <a:picLocks noChangeAspect="1" noChangeArrowheads="1"/>
          </p:cNvPicPr>
          <p:nvPr/>
        </p:nvPicPr>
        <p:blipFill>
          <a:blip r:embed="rId7">
            <a:clrChange>
              <a:clrFrom>
                <a:srgbClr val="FB060B"/>
              </a:clrFrom>
              <a:clrTo>
                <a:srgbClr val="FB060B">
                  <a:alpha val="0"/>
                </a:srgbClr>
              </a:clrTo>
            </a:clrChange>
            <a:extLst>
              <a:ext uri="{28A0092B-C50C-407E-A947-70E740481C1C}">
                <a14:useLocalDpi xmlns:a14="http://schemas.microsoft.com/office/drawing/2010/main" val="0"/>
              </a:ext>
            </a:extLst>
          </a:blip>
          <a:srcRect/>
          <a:stretch>
            <a:fillRect/>
          </a:stretch>
        </p:blipFill>
        <p:spPr bwMode="auto">
          <a:xfrm>
            <a:off x="7467600" y="4191000"/>
            <a:ext cx="1473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1356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decel="50000" autoRev="1" fill="hold" nodeType="withEffect">
                                  <p:stCondLst>
                                    <p:cond delay="0"/>
                                  </p:stCondLst>
                                  <p:childTnLst>
                                    <p:animMotion origin="layout" path="M 0.01666 -0.00393 C 0.0151 -0.00231 0.01406 0.00116 0.01232 0.00139 C 0.00937 0.00208 0.00052 -0.00138 0.00347 -0.00138 C 0.00694 -0.00138 0.01041 0.00047 0.01371 0.00139 C 0.01319 0.00417 0.01371 0.00948 0.01232 0.00971 C 0.0092 0.01064 0.00642 0.00602 0.00347 0.00417 C 0.00208 0.00324 -0.00087 0.00139 -0.00087 0.00185 C -0.00087 0.00139 -0.00087 0.00879 -0.00243 0.00971 C -0.00556 0.01203 -0.0092 0.00971 -0.0125 0.00971 " pathEditMode="relative" rAng="0" ptsTypes="ffffffffA">
                                      <p:cBhvr>
                                        <p:cTn id="6" dur="2000" fill="hold"/>
                                        <p:tgtEl>
                                          <p:spTgt spid="6149"/>
                                        </p:tgtEl>
                                        <p:attrNameLst>
                                          <p:attrName>ppt_x</p:attrName>
                                          <p:attrName>ppt_y</p:attrName>
                                        </p:attrNameLst>
                                      </p:cBhvr>
                                      <p:rCtr x="-1458" y="786"/>
                                    </p:animMotion>
                                  </p:childTnLst>
                                </p:cTn>
                              </p:par>
                              <p:par>
                                <p:cTn id="7" presetID="53" presetClass="entr" presetSubtype="0" fill="hold" nodeType="withEffect">
                                  <p:stCondLst>
                                    <p:cond delay="900"/>
                                  </p:stCondLst>
                                  <p:childTnLst>
                                    <p:set>
                                      <p:cBhvr>
                                        <p:cTn id="8" dur="1" fill="hold">
                                          <p:stCondLst>
                                            <p:cond delay="0"/>
                                          </p:stCondLst>
                                        </p:cTn>
                                        <p:tgtEl>
                                          <p:spTgt spid="6150"/>
                                        </p:tgtEl>
                                        <p:attrNameLst>
                                          <p:attrName>style.visibility</p:attrName>
                                        </p:attrNameLst>
                                      </p:cBhvr>
                                      <p:to>
                                        <p:strVal val="visible"/>
                                      </p:to>
                                    </p:set>
                                    <p:anim calcmode="lin" valueType="num">
                                      <p:cBhvr>
                                        <p:cTn id="9" dur="2000" fill="hold"/>
                                        <p:tgtEl>
                                          <p:spTgt spid="6150"/>
                                        </p:tgtEl>
                                        <p:attrNameLst>
                                          <p:attrName>ppt_w</p:attrName>
                                        </p:attrNameLst>
                                      </p:cBhvr>
                                      <p:tavLst>
                                        <p:tav tm="0">
                                          <p:val>
                                            <p:fltVal val="0"/>
                                          </p:val>
                                        </p:tav>
                                        <p:tav tm="100000">
                                          <p:val>
                                            <p:strVal val="#ppt_w"/>
                                          </p:val>
                                        </p:tav>
                                      </p:tavLst>
                                    </p:anim>
                                    <p:anim calcmode="lin" valueType="num">
                                      <p:cBhvr>
                                        <p:cTn id="10" dur="2000" fill="hold"/>
                                        <p:tgtEl>
                                          <p:spTgt spid="6150"/>
                                        </p:tgtEl>
                                        <p:attrNameLst>
                                          <p:attrName>ppt_h</p:attrName>
                                        </p:attrNameLst>
                                      </p:cBhvr>
                                      <p:tavLst>
                                        <p:tav tm="0">
                                          <p:val>
                                            <p:fltVal val="0"/>
                                          </p:val>
                                        </p:tav>
                                        <p:tav tm="100000">
                                          <p:val>
                                            <p:strVal val="#ppt_h"/>
                                          </p:val>
                                        </p:tav>
                                      </p:tavLst>
                                    </p:anim>
                                    <p:animEffect transition="in" filter="fade">
                                      <p:cBhvr>
                                        <p:cTn id="11" dur="2000"/>
                                        <p:tgtEl>
                                          <p:spTgt spid="6150"/>
                                        </p:tgtEl>
                                      </p:cBhvr>
                                    </p:animEffect>
                                  </p:childTnLst>
                                </p:cTn>
                              </p:par>
                              <p:par>
                                <p:cTn id="12" presetID="53" presetClass="entr" presetSubtype="0" fill="hold" nodeType="withEffect">
                                  <p:stCondLst>
                                    <p:cond delay="1000"/>
                                  </p:stCondLst>
                                  <p:childTnLst>
                                    <p:set>
                                      <p:cBhvr>
                                        <p:cTn id="13" dur="1" fill="hold">
                                          <p:stCondLst>
                                            <p:cond delay="0"/>
                                          </p:stCondLst>
                                        </p:cTn>
                                        <p:tgtEl>
                                          <p:spTgt spid="6153"/>
                                        </p:tgtEl>
                                        <p:attrNameLst>
                                          <p:attrName>style.visibility</p:attrName>
                                        </p:attrNameLst>
                                      </p:cBhvr>
                                      <p:to>
                                        <p:strVal val="visible"/>
                                      </p:to>
                                    </p:set>
                                    <p:anim calcmode="lin" valueType="num">
                                      <p:cBhvr>
                                        <p:cTn id="14" dur="2000" fill="hold"/>
                                        <p:tgtEl>
                                          <p:spTgt spid="6153"/>
                                        </p:tgtEl>
                                        <p:attrNameLst>
                                          <p:attrName>ppt_w</p:attrName>
                                        </p:attrNameLst>
                                      </p:cBhvr>
                                      <p:tavLst>
                                        <p:tav tm="0">
                                          <p:val>
                                            <p:fltVal val="0"/>
                                          </p:val>
                                        </p:tav>
                                        <p:tav tm="100000">
                                          <p:val>
                                            <p:strVal val="#ppt_w"/>
                                          </p:val>
                                        </p:tav>
                                      </p:tavLst>
                                    </p:anim>
                                    <p:anim calcmode="lin" valueType="num">
                                      <p:cBhvr>
                                        <p:cTn id="15" dur="2000" fill="hold"/>
                                        <p:tgtEl>
                                          <p:spTgt spid="6153"/>
                                        </p:tgtEl>
                                        <p:attrNameLst>
                                          <p:attrName>ppt_h</p:attrName>
                                        </p:attrNameLst>
                                      </p:cBhvr>
                                      <p:tavLst>
                                        <p:tav tm="0">
                                          <p:val>
                                            <p:fltVal val="0"/>
                                          </p:val>
                                        </p:tav>
                                        <p:tav tm="100000">
                                          <p:val>
                                            <p:strVal val="#ppt_h"/>
                                          </p:val>
                                        </p:tav>
                                      </p:tavLst>
                                    </p:anim>
                                    <p:animEffect transition="in" filter="fade">
                                      <p:cBhvr>
                                        <p:cTn id="16" dur="2000"/>
                                        <p:tgtEl>
                                          <p:spTgt spid="6153"/>
                                        </p:tgtEl>
                                      </p:cBhvr>
                                    </p:animEffect>
                                  </p:childTnLst>
                                </p:cTn>
                              </p:par>
                              <p:par>
                                <p:cTn id="17" presetID="53" presetClass="entr" presetSubtype="0" fill="hold" nodeType="withEffect">
                                  <p:stCondLst>
                                    <p:cond delay="1500"/>
                                  </p:stCondLst>
                                  <p:childTnLst>
                                    <p:set>
                                      <p:cBhvr>
                                        <p:cTn id="18" dur="1" fill="hold">
                                          <p:stCondLst>
                                            <p:cond delay="0"/>
                                          </p:stCondLst>
                                        </p:cTn>
                                        <p:tgtEl>
                                          <p:spTgt spid="6152"/>
                                        </p:tgtEl>
                                        <p:attrNameLst>
                                          <p:attrName>style.visibility</p:attrName>
                                        </p:attrNameLst>
                                      </p:cBhvr>
                                      <p:to>
                                        <p:strVal val="visible"/>
                                      </p:to>
                                    </p:set>
                                    <p:anim calcmode="lin" valueType="num">
                                      <p:cBhvr>
                                        <p:cTn id="19" dur="2000" fill="hold"/>
                                        <p:tgtEl>
                                          <p:spTgt spid="6152"/>
                                        </p:tgtEl>
                                        <p:attrNameLst>
                                          <p:attrName>ppt_w</p:attrName>
                                        </p:attrNameLst>
                                      </p:cBhvr>
                                      <p:tavLst>
                                        <p:tav tm="0">
                                          <p:val>
                                            <p:fltVal val="0"/>
                                          </p:val>
                                        </p:tav>
                                        <p:tav tm="100000">
                                          <p:val>
                                            <p:strVal val="#ppt_w"/>
                                          </p:val>
                                        </p:tav>
                                      </p:tavLst>
                                    </p:anim>
                                    <p:anim calcmode="lin" valueType="num">
                                      <p:cBhvr>
                                        <p:cTn id="20" dur="2000" fill="hold"/>
                                        <p:tgtEl>
                                          <p:spTgt spid="6152"/>
                                        </p:tgtEl>
                                        <p:attrNameLst>
                                          <p:attrName>ppt_h</p:attrName>
                                        </p:attrNameLst>
                                      </p:cBhvr>
                                      <p:tavLst>
                                        <p:tav tm="0">
                                          <p:val>
                                            <p:fltVal val="0"/>
                                          </p:val>
                                        </p:tav>
                                        <p:tav tm="100000">
                                          <p:val>
                                            <p:strVal val="#ppt_h"/>
                                          </p:val>
                                        </p:tav>
                                      </p:tavLst>
                                    </p:anim>
                                    <p:animEffect transition="in" filter="fade">
                                      <p:cBhvr>
                                        <p:cTn id="21" dur="2000"/>
                                        <p:tgtEl>
                                          <p:spTgt spid="6152"/>
                                        </p:tgtEl>
                                      </p:cBhvr>
                                    </p:animEffect>
                                  </p:childTnLst>
                                </p:cTn>
                              </p:par>
                              <p:par>
                                <p:cTn id="22" presetID="53" presetClass="entr" presetSubtype="0" fill="hold" nodeType="withEffect">
                                  <p:stCondLst>
                                    <p:cond delay="1000"/>
                                  </p:stCondLst>
                                  <p:childTnLst>
                                    <p:set>
                                      <p:cBhvr>
                                        <p:cTn id="23" dur="1" fill="hold">
                                          <p:stCondLst>
                                            <p:cond delay="0"/>
                                          </p:stCondLst>
                                        </p:cTn>
                                        <p:tgtEl>
                                          <p:spTgt spid="6151"/>
                                        </p:tgtEl>
                                        <p:attrNameLst>
                                          <p:attrName>style.visibility</p:attrName>
                                        </p:attrNameLst>
                                      </p:cBhvr>
                                      <p:to>
                                        <p:strVal val="visible"/>
                                      </p:to>
                                    </p:set>
                                    <p:anim calcmode="lin" valueType="num">
                                      <p:cBhvr>
                                        <p:cTn id="24" dur="2000" fill="hold"/>
                                        <p:tgtEl>
                                          <p:spTgt spid="6151"/>
                                        </p:tgtEl>
                                        <p:attrNameLst>
                                          <p:attrName>ppt_w</p:attrName>
                                        </p:attrNameLst>
                                      </p:cBhvr>
                                      <p:tavLst>
                                        <p:tav tm="0">
                                          <p:val>
                                            <p:fltVal val="0"/>
                                          </p:val>
                                        </p:tav>
                                        <p:tav tm="100000">
                                          <p:val>
                                            <p:strVal val="#ppt_w"/>
                                          </p:val>
                                        </p:tav>
                                      </p:tavLst>
                                    </p:anim>
                                    <p:anim calcmode="lin" valueType="num">
                                      <p:cBhvr>
                                        <p:cTn id="25" dur="2000" fill="hold"/>
                                        <p:tgtEl>
                                          <p:spTgt spid="6151"/>
                                        </p:tgtEl>
                                        <p:attrNameLst>
                                          <p:attrName>ppt_h</p:attrName>
                                        </p:attrNameLst>
                                      </p:cBhvr>
                                      <p:tavLst>
                                        <p:tav tm="0">
                                          <p:val>
                                            <p:fltVal val="0"/>
                                          </p:val>
                                        </p:tav>
                                        <p:tav tm="100000">
                                          <p:val>
                                            <p:strVal val="#ppt_h"/>
                                          </p:val>
                                        </p:tav>
                                      </p:tavLst>
                                    </p:anim>
                                    <p:animEffect transition="in" filter="fade">
                                      <p:cBhvr>
                                        <p:cTn id="26" dur="2000"/>
                                        <p:tgtEl>
                                          <p:spTgt spid="6151"/>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3" name="Rectangle 2"/>
          <p:cNvSpPr/>
          <p:nvPr/>
        </p:nvSpPr>
        <p:spPr>
          <a:xfrm>
            <a:off x="1447800" y="1752600"/>
            <a:ext cx="5943600" cy="954107"/>
          </a:xfrm>
          <a:prstGeom prst="rect">
            <a:avLst/>
          </a:prstGeom>
        </p:spPr>
        <p:txBody>
          <a:bodyPr wrap="square">
            <a:spAutoFit/>
          </a:bodyPr>
          <a:lstStyle/>
          <a:p>
            <a:r>
              <a:rPr lang="en-US" sz="2800">
                <a:latin typeface="Times New Roman" pitchFamily="18" charset="0"/>
                <a:cs typeface="Times New Roman" pitchFamily="18" charset="0"/>
              </a:rPr>
              <a:t>- Nghề thầy thuốc còn được gọi là nghề gì nhỉ?</a:t>
            </a:r>
          </a:p>
        </p:txBody>
      </p:sp>
    </p:spTree>
    <p:extLst>
      <p:ext uri="{BB962C8B-B14F-4D97-AF65-F5344CB8AC3E}">
        <p14:creationId xmlns:p14="http://schemas.microsoft.com/office/powerpoint/2010/main" val="2950060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343400" cy="32004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1" y="0"/>
            <a:ext cx="4794738" cy="32004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0400"/>
            <a:ext cx="4343400" cy="36576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3401" y="3200401"/>
            <a:ext cx="4794737" cy="3605212"/>
          </a:xfrm>
          <a:prstGeom prst="rect">
            <a:avLst/>
          </a:prstGeom>
        </p:spPr>
      </p:pic>
    </p:spTree>
    <p:extLst>
      <p:ext uri="{BB962C8B-B14F-4D97-AF65-F5344CB8AC3E}">
        <p14:creationId xmlns:p14="http://schemas.microsoft.com/office/powerpoint/2010/main" val="1977369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1371600" y="1828800"/>
            <a:ext cx="6629400" cy="1077218"/>
          </a:xfrm>
          <a:prstGeom prst="rect">
            <a:avLst/>
          </a:prstGeom>
        </p:spPr>
        <p:txBody>
          <a:bodyPr wrap="square">
            <a:spAutoFit/>
          </a:bodyPr>
          <a:lstStyle/>
          <a:p>
            <a:r>
              <a:rPr lang="en-US" sz="3200">
                <a:latin typeface="Times New Roman" pitchFamily="18" charset="0"/>
                <a:cs typeface="Times New Roman" pitchFamily="18" charset="0"/>
              </a:rPr>
              <a:t>+ Khi chơi làm cô nuôi bạn làm công việc gì nhỉ?</a:t>
            </a:r>
          </a:p>
        </p:txBody>
      </p:sp>
    </p:spTree>
    <p:extLst>
      <p:ext uri="{BB962C8B-B14F-4D97-AF65-F5344CB8AC3E}">
        <p14:creationId xmlns:p14="http://schemas.microsoft.com/office/powerpoint/2010/main" val="3467578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vi-VN"/>
          </a:p>
        </p:txBody>
      </p:sp>
      <p:pic>
        <p:nvPicPr>
          <p:cNvPr id="10243" name="Picture 4" descr="789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yu"/>
          <p:cNvPicPr>
            <a:picLocks noChangeAspect="1" noChangeArrowheads="1"/>
          </p:cNvPicPr>
          <p:nvPr/>
        </p:nvPicPr>
        <p:blipFill>
          <a:blip r:embed="rId3">
            <a:clrChange>
              <a:clrFrom>
                <a:srgbClr val="F80A17"/>
              </a:clrFrom>
              <a:clrTo>
                <a:srgbClr val="F80A17">
                  <a:alpha val="0"/>
                </a:srgbClr>
              </a:clrTo>
            </a:clrChange>
            <a:extLst>
              <a:ext uri="{28A0092B-C50C-407E-A947-70E740481C1C}">
                <a14:useLocalDpi xmlns:a14="http://schemas.microsoft.com/office/drawing/2010/main" val="0"/>
              </a:ext>
            </a:extLst>
          </a:blip>
          <a:srcRect/>
          <a:stretch>
            <a:fillRect/>
          </a:stretch>
        </p:blipFill>
        <p:spPr bwMode="auto">
          <a:xfrm>
            <a:off x="2133600" y="228600"/>
            <a:ext cx="2971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hoa qua"/>
          <p:cNvPicPr>
            <a:picLocks noChangeAspect="1" noChangeArrowheads="1"/>
          </p:cNvPicPr>
          <p:nvPr/>
        </p:nvPicPr>
        <p:blipFill>
          <a:blip r:embed="rId4">
            <a:clrChange>
              <a:clrFrom>
                <a:srgbClr val="FFE2D0"/>
              </a:clrFrom>
              <a:clrTo>
                <a:srgbClr val="FFE2D0">
                  <a:alpha val="0"/>
                </a:srgbClr>
              </a:clrTo>
            </a:clrChange>
            <a:extLst>
              <a:ext uri="{28A0092B-C50C-407E-A947-70E740481C1C}">
                <a14:useLocalDpi xmlns:a14="http://schemas.microsoft.com/office/drawing/2010/main" val="0"/>
              </a:ext>
            </a:extLst>
          </a:blip>
          <a:srcRect/>
          <a:stretch>
            <a:fillRect/>
          </a:stretch>
        </p:blipFill>
        <p:spPr bwMode="auto">
          <a:xfrm>
            <a:off x="5867400" y="2971800"/>
            <a:ext cx="27686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8"/>
          <p:cNvSpPr>
            <a:spLocks noChangeArrowheads="1"/>
          </p:cNvSpPr>
          <p:nvPr/>
        </p:nvSpPr>
        <p:spPr bwMode="auto">
          <a:xfrm>
            <a:off x="2438400" y="5546725"/>
            <a:ext cx="48117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000" b="1">
                <a:latin typeface="Times New Roman" pitchFamily="18" charset="0"/>
              </a:rPr>
              <a:t>Bé chơi làm cô nuôi</a:t>
            </a:r>
            <a:br>
              <a:rPr lang="en-US" sz="4000" b="1">
                <a:latin typeface="Times New Roman" pitchFamily="18" charset="0"/>
              </a:rPr>
            </a:br>
            <a:r>
              <a:rPr lang="en-US" sz="4000" b="1">
                <a:latin typeface="Times New Roman" pitchFamily="18" charset="0"/>
              </a:rPr>
              <a:t>Xúc cơm cho cháu bé</a:t>
            </a:r>
          </a:p>
        </p:txBody>
      </p:sp>
    </p:spTree>
    <p:extLst>
      <p:ext uri="{BB962C8B-B14F-4D97-AF65-F5344CB8AC3E}">
        <p14:creationId xmlns:p14="http://schemas.microsoft.com/office/powerpoint/2010/main" val="3712995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decel="50000" autoRev="1" fill="hold" nodeType="withEffect">
                                  <p:stCondLst>
                                    <p:cond delay="0"/>
                                  </p:stCondLst>
                                  <p:childTnLst>
                                    <p:animMotion origin="layout" path="M -1.38889E-6 1.56069E-6 C 0.00695 -0.00069 0.01389 -0.00023 0.02066 -0.00208 C 0.02222 -0.00254 0.01754 -0.00393 0.01597 -0.00439 C 0.01077 -0.00555 -0.00538 -0.00648 -1.38889E-6 -0.00648 C 0.02639 -0.00648 0.02379 -0.01411 0.02379 0.00624 " pathEditMode="relative" ptsTypes="ffffA">
                                      <p:cBhvr>
                                        <p:cTn id="6" dur="2000" fill="hold"/>
                                        <p:tgtEl>
                                          <p:spTgt spid="5126"/>
                                        </p:tgtEl>
                                        <p:attrNameLst>
                                          <p:attrName>ppt_x</p:attrName>
                                          <p:attrName>ppt_y</p:attrName>
                                        </p:attrNameLst>
                                      </p:cBhvr>
                                    </p:animMotion>
                                  </p:childTnLst>
                                </p:cTn>
                              </p:par>
                              <p:par>
                                <p:cTn id="7" presetID="29" presetClass="entr" presetSubtype="0" fill="hold" nodeType="withEffect">
                                  <p:stCondLst>
                                    <p:cond delay="1000"/>
                                  </p:stCondLst>
                                  <p:childTnLst>
                                    <p:set>
                                      <p:cBhvr>
                                        <p:cTn id="8" dur="1" fill="hold">
                                          <p:stCondLst>
                                            <p:cond delay="0"/>
                                          </p:stCondLst>
                                        </p:cTn>
                                        <p:tgtEl>
                                          <p:spTgt spid="5127"/>
                                        </p:tgtEl>
                                        <p:attrNameLst>
                                          <p:attrName>style.visibility</p:attrName>
                                        </p:attrNameLst>
                                      </p:cBhvr>
                                      <p:to>
                                        <p:strVal val="visible"/>
                                      </p:to>
                                    </p:set>
                                    <p:anim calcmode="lin" valueType="num">
                                      <p:cBhvr>
                                        <p:cTn id="9" dur="2000" fill="hold"/>
                                        <p:tgtEl>
                                          <p:spTgt spid="5127"/>
                                        </p:tgtEl>
                                        <p:attrNameLst>
                                          <p:attrName>ppt_x</p:attrName>
                                        </p:attrNameLst>
                                      </p:cBhvr>
                                      <p:tavLst>
                                        <p:tav tm="0">
                                          <p:val>
                                            <p:strVal val="#ppt_x-.2"/>
                                          </p:val>
                                        </p:tav>
                                        <p:tav tm="100000">
                                          <p:val>
                                            <p:strVal val="#ppt_x"/>
                                          </p:val>
                                        </p:tav>
                                      </p:tavLst>
                                    </p:anim>
                                    <p:anim calcmode="lin" valueType="num">
                                      <p:cBhvr>
                                        <p:cTn id="10" dur="2000" fill="hold"/>
                                        <p:tgtEl>
                                          <p:spTgt spid="5127"/>
                                        </p:tgtEl>
                                        <p:attrNameLst>
                                          <p:attrName>ppt_y</p:attrName>
                                        </p:attrNameLst>
                                      </p:cBhvr>
                                      <p:tavLst>
                                        <p:tav tm="0">
                                          <p:val>
                                            <p:strVal val="#ppt_y"/>
                                          </p:val>
                                        </p:tav>
                                        <p:tav tm="100000">
                                          <p:val>
                                            <p:strVal val="#ppt_y"/>
                                          </p:val>
                                        </p:tav>
                                      </p:tavLst>
                                    </p:anim>
                                    <p:animEffect transition="in" filter="wipe(right)" prLst="gradientSize: 0.1">
                                      <p:cBhvr>
                                        <p:cTn id="11" dur="20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be-va-me"/>
          <p:cNvPicPr>
            <a:picLocks noGrp="1" noChangeAspect="1" noChangeArrowheads="1" noCrop="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2819400" y="2514600"/>
            <a:ext cx="5048250" cy="3190875"/>
          </a:xfrm>
          <a:noFill/>
        </p:spPr>
      </p:pic>
      <p:sp>
        <p:nvSpPr>
          <p:cNvPr id="12292" name="Rectangle 6"/>
          <p:cNvSpPr>
            <a:spLocks noChangeArrowheads="1"/>
          </p:cNvSpPr>
          <p:nvPr/>
        </p:nvSpPr>
        <p:spPr bwMode="auto">
          <a:xfrm>
            <a:off x="2593975" y="5522913"/>
            <a:ext cx="472916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000" b="1">
                <a:latin typeface="Times New Roman" pitchFamily="18" charset="0"/>
              </a:rPr>
              <a:t>Chiều mẹ đến đón về</a:t>
            </a:r>
          </a:p>
          <a:p>
            <a:pPr algn="ctr"/>
            <a:r>
              <a:rPr lang="en-US" sz="4000" b="1">
                <a:latin typeface="Times New Roman" pitchFamily="18" charset="0"/>
              </a:rPr>
              <a:t>Bé lại là cái cún</a:t>
            </a:r>
          </a:p>
        </p:txBody>
      </p:sp>
      <p:pic>
        <p:nvPicPr>
          <p:cNvPr id="12293" name="Picture 25" descr="snowcon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10750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heel(4)">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Untitled-1 copy"/>
          <p:cNvPicPr>
            <a:picLocks noChangeAspect="1" noChangeArrowheads="1"/>
          </p:cNvPicPr>
          <p:nvPr/>
        </p:nvPicPr>
        <p:blipFill>
          <a:blip r:embed="rId2">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457200" y="1752600"/>
            <a:ext cx="2286000"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3" descr="9"/>
          <p:cNvPicPr>
            <a:picLocks noChangeAspect="1" noChangeArrowheads="1"/>
          </p:cNvPicPr>
          <p:nvPr/>
        </p:nvPicPr>
        <p:blipFill>
          <a:blip r:embed="rId3">
            <a:clrChange>
              <a:clrFrom>
                <a:srgbClr val="89B6F7"/>
              </a:clrFrom>
              <a:clrTo>
                <a:srgbClr val="89B6F7">
                  <a:alpha val="0"/>
                </a:srgbClr>
              </a:clrTo>
            </a:clrChange>
            <a:extLst>
              <a:ext uri="{28A0092B-C50C-407E-A947-70E740481C1C}">
                <a14:useLocalDpi xmlns:a14="http://schemas.microsoft.com/office/drawing/2010/main" val="0"/>
              </a:ext>
            </a:extLst>
          </a:blip>
          <a:srcRect/>
          <a:stretch>
            <a:fillRect/>
          </a:stretch>
        </p:blipFill>
        <p:spPr bwMode="auto">
          <a:xfrm>
            <a:off x="3200400" y="21336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4" descr="25"/>
          <p:cNvPicPr>
            <a:picLocks noChangeAspect="1" noChangeArrowheads="1"/>
          </p:cNvPicPr>
          <p:nvPr/>
        </p:nvPicPr>
        <p:blipFill>
          <a:blip r:embed="rId4">
            <a:clrChange>
              <a:clrFrom>
                <a:srgbClr val="F419FB"/>
              </a:clrFrom>
              <a:clrTo>
                <a:srgbClr val="F419FB">
                  <a:alpha val="0"/>
                </a:srgbClr>
              </a:clrTo>
            </a:clrChange>
            <a:extLst>
              <a:ext uri="{28A0092B-C50C-407E-A947-70E740481C1C}">
                <a14:useLocalDpi xmlns:a14="http://schemas.microsoft.com/office/drawing/2010/main" val="0"/>
              </a:ext>
            </a:extLst>
          </a:blip>
          <a:srcRect/>
          <a:stretch>
            <a:fillRect/>
          </a:stretch>
        </p:blipFill>
        <p:spPr bwMode="auto">
          <a:xfrm>
            <a:off x="685800" y="3886200"/>
            <a:ext cx="2895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descr="2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38800" y="4419600"/>
            <a:ext cx="2819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descr="789325"/>
          <p:cNvPicPr>
            <a:picLocks noChangeAspect="1" noChangeArrowheads="1"/>
          </p:cNvPicPr>
          <p:nvPr/>
        </p:nvPicPr>
        <p:blipFill>
          <a:blip r:embed="rId6">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5867400" y="1905000"/>
            <a:ext cx="2667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7"/>
          <p:cNvSpPr txBox="1">
            <a:spLocks noChangeArrowheads="1"/>
          </p:cNvSpPr>
          <p:nvPr/>
        </p:nvSpPr>
        <p:spPr bwMode="auto">
          <a:xfrm>
            <a:off x="1622425" y="220663"/>
            <a:ext cx="6149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vi-VN"/>
          </a:p>
        </p:txBody>
      </p:sp>
      <p:sp>
        <p:nvSpPr>
          <p:cNvPr id="31752" name="Text Box 8"/>
          <p:cNvSpPr txBox="1">
            <a:spLocks noChangeArrowheads="1"/>
          </p:cNvSpPr>
          <p:nvPr/>
        </p:nvSpPr>
        <p:spPr bwMode="auto">
          <a:xfrm>
            <a:off x="1295400" y="381000"/>
            <a:ext cx="69342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vi-VN" sz="2800" b="1" dirty="0">
                <a:solidFill>
                  <a:srgbClr val="FF0000"/>
                </a:solidFill>
                <a:latin typeface="Times New Roman" panose="02020603050405020304" pitchFamily="18" charset="0"/>
                <a:cs typeface="Times New Roman" panose="02020603050405020304" pitchFamily="18" charset="0"/>
              </a:rPr>
              <a:t>Bài thơ :</a:t>
            </a:r>
            <a:r>
              <a:rPr lang="en-US" sz="2800" b="1" dirty="0">
                <a:solidFill>
                  <a:srgbClr val="FF0000"/>
                </a:solidFill>
                <a:latin typeface="Times New Roman" panose="02020603050405020304" pitchFamily="18" charset="0"/>
                <a:cs typeface="Times New Roman" panose="02020603050405020304" pitchFamily="18" charset="0"/>
              </a:rPr>
              <a:t>“</a:t>
            </a:r>
            <a:r>
              <a:rPr lang="vi-VN" sz="2800" b="1" dirty="0">
                <a:solidFill>
                  <a:srgbClr val="FF0000"/>
                </a:solidFill>
                <a:latin typeface="Times New Roman" panose="02020603050405020304" pitchFamily="18" charset="0"/>
                <a:cs typeface="Times New Roman" panose="02020603050405020304" pitchFamily="18" charset="0"/>
              </a:rPr>
              <a:t>Bé làm bao nhiêu nghề</a:t>
            </a:r>
            <a:r>
              <a:rPr lang="en-US" sz="2800" b="1" dirty="0">
                <a:solidFill>
                  <a:srgbClr val="FF0000"/>
                </a:solidFill>
                <a:latin typeface="Times New Roman" panose="02020603050405020304" pitchFamily="18" charset="0"/>
                <a:cs typeface="Times New Roman" panose="02020603050405020304" pitchFamily="18" charset="0"/>
              </a:rPr>
              <a:t>”</a:t>
            </a:r>
          </a:p>
          <a:p>
            <a:pPr algn="ctr" eaLnBrk="1" hangingPunct="1">
              <a:spcBef>
                <a:spcPct val="50000"/>
              </a:spcBef>
            </a:pPr>
            <a:r>
              <a:rPr lang="vi-VN" sz="3600" b="1" dirty="0">
                <a:solidFill>
                  <a:srgbClr val="FF0000"/>
                </a:solidFill>
                <a:latin typeface="Times New Roman" panose="02020603050405020304" pitchFamily="18" charset="0"/>
                <a:cs typeface="Times New Roman" panose="02020603050405020304" pitchFamily="18" charset="0"/>
              </a:rPr>
              <a:t>Sáng tác </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itchFamily="18" charset="0"/>
                <a:cs typeface="Times New Roman" pitchFamily="18" charset="0"/>
              </a:rPr>
              <a:t>Yến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Thảo</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5105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3" name="Rectangle 2"/>
          <p:cNvSpPr/>
          <p:nvPr/>
        </p:nvSpPr>
        <p:spPr>
          <a:xfrm>
            <a:off x="914400" y="2274838"/>
            <a:ext cx="7162800" cy="1015663"/>
          </a:xfrm>
          <a:prstGeom prst="rect">
            <a:avLst/>
          </a:prstGeom>
        </p:spPr>
        <p:txBody>
          <a:bodyPr wrap="square">
            <a:spAutoFit/>
          </a:bodyPr>
          <a:lstStyle/>
          <a:p>
            <a:r>
              <a:rPr lang="fr-FR" sz="2000">
                <a:latin typeface="Times New Roman" pitchFamily="18" charset="0"/>
                <a:cs typeface="Times New Roman" pitchFamily="18" charset="0"/>
              </a:rPr>
              <a:t>- Cô khái quát: Khi bé được bố mẹ đón về bé lại trở thành con yêu bé nhỏ của bố mẹ. Ở nhà các con được bố mẹ đặt cho những cái tên đáng yêu đấy !</a:t>
            </a:r>
            <a:endParaRPr lang="en-US" sz="2000">
              <a:latin typeface="Times New Roman" pitchFamily="18" charset="0"/>
              <a:cs typeface="Times New Roman" pitchFamily="18" charset="0"/>
            </a:endParaRPr>
          </a:p>
        </p:txBody>
      </p:sp>
      <p:sp>
        <p:nvSpPr>
          <p:cNvPr id="6" name="Rectangle 5"/>
          <p:cNvSpPr/>
          <p:nvPr/>
        </p:nvSpPr>
        <p:spPr>
          <a:xfrm>
            <a:off x="914400" y="2362200"/>
            <a:ext cx="6858000" cy="1015663"/>
          </a:xfrm>
          <a:prstGeom prst="rect">
            <a:avLst/>
          </a:prstGeom>
        </p:spPr>
        <p:txBody>
          <a:bodyPr wrap="square">
            <a:spAutoFit/>
          </a:bodyPr>
          <a:lstStyle/>
          <a:p>
            <a:r>
              <a:rPr lang="fr-FR" sz="2000">
                <a:latin typeface="Times New Roman" pitchFamily="18" charset="0"/>
                <a:cs typeface="Times New Roman" pitchFamily="18" charset="0"/>
              </a:rPr>
              <a:t>+ Bài thơ đã thể hiện bé có thể đóng vai vào rất nhiều nghề khác nhau. Để giúp ích cho xã hội thì con ước mơ sẽ làm nghề gì? Các con phải như thế nào?</a:t>
            </a:r>
            <a:endParaRPr lang="en-US" sz="2000">
              <a:latin typeface="Times New Roman" pitchFamily="18" charset="0"/>
              <a:cs typeface="Times New Roman" pitchFamily="18" charset="0"/>
            </a:endParaRPr>
          </a:p>
        </p:txBody>
      </p:sp>
    </p:spTree>
    <p:extLst>
      <p:ext uri="{BB962C8B-B14F-4D97-AF65-F5344CB8AC3E}">
        <p14:creationId xmlns:p14="http://schemas.microsoft.com/office/powerpoint/2010/main" val="399687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200"/>
            <a:ext cx="9220200" cy="6858000"/>
          </a:xfrm>
        </p:spPr>
      </p:pic>
      <p:sp>
        <p:nvSpPr>
          <p:cNvPr id="5" name="Rectangle 4"/>
          <p:cNvSpPr/>
          <p:nvPr/>
        </p:nvSpPr>
        <p:spPr>
          <a:xfrm>
            <a:off x="1295400" y="1905000"/>
            <a:ext cx="6858000" cy="1938992"/>
          </a:xfrm>
          <a:prstGeom prst="rect">
            <a:avLst/>
          </a:prstGeom>
        </p:spPr>
        <p:txBody>
          <a:bodyPr wrap="square">
            <a:spAutoFit/>
          </a:bodyPr>
          <a:lstStyle/>
          <a:p>
            <a:r>
              <a:rPr lang="fr-FR" sz="2400">
                <a:latin typeface="Times New Roman" pitchFamily="18" charset="0"/>
                <a:cs typeface="Times New Roman" pitchFamily="18" charset="0"/>
              </a:rPr>
              <a:t>=&gt; Giáo dục trẻ: Trong xã hội chúng ta có rất nhiều ngành nghề khác nhau và mỗi nghề đều mang lại những lợi ích riêng cho xã hội. Vì vậy chúng mình phải yêu thương, kính trọng và biết ơn những người lao động.</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3757483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20725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E:\1 Tài liệu thi Tỉnh 16-19\nền thơ.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64824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endParaRPr lang="en-US"/>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1828800" y="1371600"/>
            <a:ext cx="6248400" cy="584775"/>
          </a:xfrm>
          <a:prstGeom prst="rect">
            <a:avLst/>
          </a:prstGeom>
          <a:noFill/>
        </p:spPr>
        <p:txBody>
          <a:bodyPr wrap="square" rtlCol="0">
            <a:spAutoFit/>
          </a:bodyPr>
          <a:lstStyle/>
          <a:p>
            <a:r>
              <a:rPr lang="en-US" sz="3200" b="1" i="1">
                <a:solidFill>
                  <a:srgbClr val="0070C0"/>
                </a:solidFill>
                <a:latin typeface="Times New Roman" pitchFamily="18" charset="0"/>
                <a:cs typeface="Times New Roman" pitchFamily="18" charset="0"/>
              </a:rPr>
              <a:t>Trò chơi: Đọc câu thơ qua tranh</a:t>
            </a:r>
          </a:p>
        </p:txBody>
      </p:sp>
    </p:spTree>
    <p:extLst>
      <p:ext uri="{BB962C8B-B14F-4D97-AF65-F5344CB8AC3E}">
        <p14:creationId xmlns:p14="http://schemas.microsoft.com/office/powerpoint/2010/main" val="34788834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Untitled-4 copy"/>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200400" y="1371600"/>
            <a:ext cx="2743200" cy="297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3" name="Picture 3" descr="Untitled-4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28194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Untitled-1 copy"/>
          <p:cNvPicPr>
            <a:picLocks noChangeAspect="1" noChangeArrowheads="1"/>
          </p:cNvPicPr>
          <p:nvPr/>
        </p:nvPicPr>
        <p:blipFill>
          <a:blip r:embed="rId3">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304800" y="533400"/>
            <a:ext cx="2286000" cy="2254250"/>
          </a:xfrm>
          <a:prstGeom prst="rect">
            <a:avLst/>
          </a:prstGeom>
          <a:noFill/>
          <a:extLst>
            <a:ext uri="{909E8E84-426E-40DD-AFC4-6F175D3DCCD1}">
              <a14:hiddenFill xmlns:a14="http://schemas.microsoft.com/office/drawing/2010/main">
                <a:solidFill>
                  <a:srgbClr val="FFFFFF"/>
                </a:solidFill>
              </a14:hiddenFill>
            </a:ext>
          </a:extLst>
        </p:spPr>
      </p:pic>
      <p:pic>
        <p:nvPicPr>
          <p:cNvPr id="25605" name="Picture 5" descr="9"/>
          <p:cNvPicPr>
            <a:picLocks noChangeAspect="1" noChangeArrowheads="1"/>
          </p:cNvPicPr>
          <p:nvPr/>
        </p:nvPicPr>
        <p:blipFill>
          <a:blip r:embed="rId4" cstate="print">
            <a:clrChange>
              <a:clrFrom>
                <a:srgbClr val="89B6F7"/>
              </a:clrFrom>
              <a:clrTo>
                <a:srgbClr val="89B6F7">
                  <a:alpha val="0"/>
                </a:srgbClr>
              </a:clrTo>
            </a:clrChange>
            <a:extLst>
              <a:ext uri="{28A0092B-C50C-407E-A947-70E740481C1C}">
                <a14:useLocalDpi xmlns:a14="http://schemas.microsoft.com/office/drawing/2010/main" val="0"/>
              </a:ext>
            </a:extLst>
          </a:blip>
          <a:srcRect/>
          <a:stretch>
            <a:fillRect/>
          </a:stretch>
        </p:blipFill>
        <p:spPr bwMode="auto">
          <a:xfrm>
            <a:off x="3352800" y="1676400"/>
            <a:ext cx="22860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25606" name="Picture 6" descr="25"/>
          <p:cNvPicPr>
            <a:picLocks noChangeAspect="1" noChangeArrowheads="1"/>
          </p:cNvPicPr>
          <p:nvPr/>
        </p:nvPicPr>
        <p:blipFill>
          <a:blip r:embed="rId5">
            <a:clrChange>
              <a:clrFrom>
                <a:srgbClr val="F419FB"/>
              </a:clrFrom>
              <a:clrTo>
                <a:srgbClr val="F419FB">
                  <a:alpha val="0"/>
                </a:srgbClr>
              </a:clrTo>
            </a:clrChange>
            <a:extLst>
              <a:ext uri="{28A0092B-C50C-407E-A947-70E740481C1C}">
                <a14:useLocalDpi xmlns:a14="http://schemas.microsoft.com/office/drawing/2010/main" val="0"/>
              </a:ext>
            </a:extLst>
          </a:blip>
          <a:srcRect/>
          <a:stretch>
            <a:fillRect/>
          </a:stretch>
        </p:blipFill>
        <p:spPr bwMode="auto">
          <a:xfrm>
            <a:off x="381000" y="3962400"/>
            <a:ext cx="2216150" cy="2305050"/>
          </a:xfrm>
          <a:prstGeom prst="rect">
            <a:avLst/>
          </a:prstGeom>
          <a:noFill/>
          <a:extLst>
            <a:ext uri="{909E8E84-426E-40DD-AFC4-6F175D3DCCD1}">
              <a14:hiddenFill xmlns:a14="http://schemas.microsoft.com/office/drawing/2010/main">
                <a:solidFill>
                  <a:srgbClr val="FFFFFF"/>
                </a:solidFill>
              </a14:hiddenFill>
            </a:ext>
          </a:extLst>
        </p:spPr>
      </p:pic>
      <p:pic>
        <p:nvPicPr>
          <p:cNvPr id="25607" name="Picture 7" descr="2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29400" y="1066800"/>
            <a:ext cx="1981200" cy="1914525"/>
          </a:xfrm>
          <a:prstGeom prst="rect">
            <a:avLst/>
          </a:prstGeom>
          <a:noFill/>
          <a:extLst>
            <a:ext uri="{909E8E84-426E-40DD-AFC4-6F175D3DCCD1}">
              <a14:hiddenFill xmlns:a14="http://schemas.microsoft.com/office/drawing/2010/main">
                <a:solidFill>
                  <a:srgbClr val="FFFFFF"/>
                </a:solidFill>
              </a14:hiddenFill>
            </a:ext>
          </a:extLst>
        </p:spPr>
      </p:pic>
      <p:pic>
        <p:nvPicPr>
          <p:cNvPr id="25608" name="Picture 8" descr="789325"/>
          <p:cNvPicPr>
            <a:picLocks noChangeAspect="1" noChangeArrowheads="1"/>
          </p:cNvPicPr>
          <p:nvPr/>
        </p:nvPicPr>
        <p:blipFill>
          <a:blip r:embed="rId7" cstate="print">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6172200" y="4191000"/>
            <a:ext cx="2667000" cy="2165350"/>
          </a:xfrm>
          <a:prstGeom prst="rect">
            <a:avLst/>
          </a:prstGeom>
          <a:noFill/>
          <a:extLst>
            <a:ext uri="{909E8E84-426E-40DD-AFC4-6F175D3DCCD1}">
              <a14:hiddenFill xmlns:a14="http://schemas.microsoft.com/office/drawing/2010/main">
                <a:solidFill>
                  <a:srgbClr val="FFFFFF"/>
                </a:solidFill>
              </a14:hiddenFill>
            </a:ext>
          </a:extLst>
        </p:spPr>
      </p:pic>
      <p:pic>
        <p:nvPicPr>
          <p:cNvPr id="25609" name="Picture 9" descr="Untitled-4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609600"/>
            <a:ext cx="2971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0" descr="Untitled-4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962400"/>
            <a:ext cx="2971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11" descr="Untitled-4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0"/>
            <a:ext cx="27432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18" name="Group 18"/>
          <p:cNvGrpSpPr>
            <a:grpSpLocks/>
          </p:cNvGrpSpPr>
          <p:nvPr/>
        </p:nvGrpSpPr>
        <p:grpSpPr bwMode="auto">
          <a:xfrm>
            <a:off x="0" y="304800"/>
            <a:ext cx="2971800" cy="2971800"/>
            <a:chOff x="0" y="0"/>
            <a:chExt cx="2832" cy="2112"/>
          </a:xfrm>
        </p:grpSpPr>
        <p:sp>
          <p:nvSpPr>
            <p:cNvPr id="25619" name="Rectangle 19"/>
            <p:cNvSpPr>
              <a:spLocks noChangeArrowheads="1"/>
            </p:cNvSpPr>
            <p:nvPr/>
          </p:nvSpPr>
          <p:spPr bwMode="auto">
            <a:xfrm>
              <a:off x="0" y="0"/>
              <a:ext cx="2832" cy="2112"/>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0" name="Music"/>
            <p:cNvSpPr>
              <a:spLocks noEditPoints="1" noChangeArrowheads="1"/>
            </p:cNvSpPr>
            <p:nvPr/>
          </p:nvSpPr>
          <p:spPr bwMode="auto">
            <a:xfrm>
              <a:off x="864" y="432"/>
              <a:ext cx="672" cy="13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0000"/>
            </a:solidFill>
            <a:ln w="9525">
              <a:solidFill>
                <a:srgbClr val="000000"/>
              </a:solidFill>
              <a:miter lim="800000"/>
              <a:headEnd/>
              <a:tailEnd/>
            </a:ln>
            <a:effectLst>
              <a:outerShdw dist="107763" dir="2700000" algn="ctr" rotWithShape="0">
                <a:srgbClr val="808080"/>
              </a:outerShdw>
            </a:effectLst>
          </p:spPr>
          <p:txBody>
            <a:bodyPr/>
            <a:lstStyle/>
            <a:p>
              <a:pPr marL="342900" indent="-342900">
                <a:lnSpc>
                  <a:spcPct val="90000"/>
                </a:lnSpc>
              </a:pPr>
              <a:endParaRPr lang="en-US" sz="2400">
                <a:solidFill>
                  <a:schemeClr val="bg1"/>
                </a:solidFill>
                <a:hlinkClick r:id="rId8" action="ppaction://hlinksldjump"/>
              </a:endParaRPr>
            </a:p>
          </p:txBody>
        </p:sp>
      </p:grpSp>
      <p:grpSp>
        <p:nvGrpSpPr>
          <p:cNvPr id="25621" name="Group 21"/>
          <p:cNvGrpSpPr>
            <a:grpSpLocks/>
          </p:cNvGrpSpPr>
          <p:nvPr/>
        </p:nvGrpSpPr>
        <p:grpSpPr bwMode="auto">
          <a:xfrm>
            <a:off x="3048000" y="1371600"/>
            <a:ext cx="2971800" cy="2971800"/>
            <a:chOff x="0" y="0"/>
            <a:chExt cx="2832" cy="2112"/>
          </a:xfrm>
        </p:grpSpPr>
        <p:sp>
          <p:nvSpPr>
            <p:cNvPr id="25622" name="Rectangle 22"/>
            <p:cNvSpPr>
              <a:spLocks noChangeArrowheads="1"/>
            </p:cNvSpPr>
            <p:nvPr/>
          </p:nvSpPr>
          <p:spPr bwMode="auto">
            <a:xfrm>
              <a:off x="0" y="0"/>
              <a:ext cx="2832" cy="2112"/>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3" name="Music"/>
            <p:cNvSpPr>
              <a:spLocks noEditPoints="1" noChangeArrowheads="1"/>
            </p:cNvSpPr>
            <p:nvPr/>
          </p:nvSpPr>
          <p:spPr bwMode="auto">
            <a:xfrm>
              <a:off x="864" y="432"/>
              <a:ext cx="672" cy="13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0066FF"/>
            </a:solidFill>
            <a:ln w="9525">
              <a:solidFill>
                <a:srgbClr val="000000"/>
              </a:solidFill>
              <a:miter lim="800000"/>
              <a:headEnd/>
              <a:tailEnd/>
            </a:ln>
            <a:effectLst>
              <a:outerShdw dist="107763" dir="2700000" algn="ctr" rotWithShape="0">
                <a:srgbClr val="808080"/>
              </a:outerShdw>
            </a:effectLst>
          </p:spPr>
          <p:txBody>
            <a:bodyPr/>
            <a:lstStyle/>
            <a:p>
              <a:pPr marL="342900" indent="-342900">
                <a:lnSpc>
                  <a:spcPct val="90000"/>
                </a:lnSpc>
              </a:pPr>
              <a:endParaRPr lang="en-US" sz="2400">
                <a:solidFill>
                  <a:schemeClr val="bg1"/>
                </a:solidFill>
                <a:hlinkClick r:id="rId8" action="ppaction://hlinksldjump"/>
              </a:endParaRPr>
            </a:p>
          </p:txBody>
        </p:sp>
      </p:grpSp>
      <p:grpSp>
        <p:nvGrpSpPr>
          <p:cNvPr id="25624" name="Group 24"/>
          <p:cNvGrpSpPr>
            <a:grpSpLocks/>
          </p:cNvGrpSpPr>
          <p:nvPr/>
        </p:nvGrpSpPr>
        <p:grpSpPr bwMode="auto">
          <a:xfrm>
            <a:off x="6172200" y="228600"/>
            <a:ext cx="2971800" cy="2971800"/>
            <a:chOff x="0" y="0"/>
            <a:chExt cx="2832" cy="2112"/>
          </a:xfrm>
        </p:grpSpPr>
        <p:sp>
          <p:nvSpPr>
            <p:cNvPr id="25625" name="Rectangle 25"/>
            <p:cNvSpPr>
              <a:spLocks noChangeArrowheads="1"/>
            </p:cNvSpPr>
            <p:nvPr/>
          </p:nvSpPr>
          <p:spPr bwMode="auto">
            <a:xfrm>
              <a:off x="0" y="0"/>
              <a:ext cx="2832" cy="2112"/>
            </a:xfrm>
            <a:prstGeom prst="rect">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6" name="Music"/>
            <p:cNvSpPr>
              <a:spLocks noEditPoints="1" noChangeArrowheads="1"/>
            </p:cNvSpPr>
            <p:nvPr/>
          </p:nvSpPr>
          <p:spPr bwMode="auto">
            <a:xfrm>
              <a:off x="864" y="432"/>
              <a:ext cx="672" cy="13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66FF33"/>
            </a:solidFill>
            <a:ln w="9525">
              <a:solidFill>
                <a:srgbClr val="000000"/>
              </a:solidFill>
              <a:miter lim="800000"/>
              <a:headEnd/>
              <a:tailEnd/>
            </a:ln>
            <a:effectLst>
              <a:outerShdw dist="107763" dir="2700000" algn="ctr" rotWithShape="0">
                <a:srgbClr val="808080"/>
              </a:outerShdw>
            </a:effectLst>
          </p:spPr>
          <p:txBody>
            <a:bodyPr/>
            <a:lstStyle/>
            <a:p>
              <a:pPr marL="342900" indent="-342900">
                <a:lnSpc>
                  <a:spcPct val="90000"/>
                </a:lnSpc>
              </a:pPr>
              <a:endParaRPr lang="en-US" sz="2400">
                <a:solidFill>
                  <a:schemeClr val="bg1"/>
                </a:solidFill>
                <a:hlinkClick r:id="rId8" action="ppaction://hlinksldjump"/>
              </a:endParaRPr>
            </a:p>
          </p:txBody>
        </p:sp>
      </p:grpSp>
      <p:grpSp>
        <p:nvGrpSpPr>
          <p:cNvPr id="25627" name="Group 27"/>
          <p:cNvGrpSpPr>
            <a:grpSpLocks/>
          </p:cNvGrpSpPr>
          <p:nvPr/>
        </p:nvGrpSpPr>
        <p:grpSpPr bwMode="auto">
          <a:xfrm>
            <a:off x="5943600" y="3886200"/>
            <a:ext cx="2971800" cy="2971800"/>
            <a:chOff x="0" y="0"/>
            <a:chExt cx="2832" cy="2112"/>
          </a:xfrm>
        </p:grpSpPr>
        <p:sp>
          <p:nvSpPr>
            <p:cNvPr id="25628" name="Rectangle 28"/>
            <p:cNvSpPr>
              <a:spLocks noChangeArrowheads="1"/>
            </p:cNvSpPr>
            <p:nvPr/>
          </p:nvSpPr>
          <p:spPr bwMode="auto">
            <a:xfrm>
              <a:off x="0" y="0"/>
              <a:ext cx="2832" cy="2112"/>
            </a:xfrm>
            <a:prstGeom prst="rect">
              <a:avLst/>
            </a:prstGeom>
            <a:solidFill>
              <a:srgbClr val="CC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9" name="Music"/>
            <p:cNvSpPr>
              <a:spLocks noEditPoints="1" noChangeArrowheads="1"/>
            </p:cNvSpPr>
            <p:nvPr/>
          </p:nvSpPr>
          <p:spPr bwMode="auto">
            <a:xfrm>
              <a:off x="864" y="432"/>
              <a:ext cx="672" cy="13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CC0099"/>
            </a:solidFill>
            <a:ln w="9525">
              <a:solidFill>
                <a:srgbClr val="000000"/>
              </a:solidFill>
              <a:miter lim="800000"/>
              <a:headEnd/>
              <a:tailEnd/>
            </a:ln>
            <a:effectLst>
              <a:outerShdw dist="107763" dir="2700000" algn="ctr" rotWithShape="0">
                <a:srgbClr val="808080"/>
              </a:outerShdw>
            </a:effectLst>
          </p:spPr>
          <p:txBody>
            <a:bodyPr/>
            <a:lstStyle/>
            <a:p>
              <a:pPr marL="342900" indent="-342900">
                <a:lnSpc>
                  <a:spcPct val="90000"/>
                </a:lnSpc>
              </a:pPr>
              <a:endParaRPr lang="en-US" sz="2400">
                <a:solidFill>
                  <a:schemeClr val="bg1"/>
                </a:solidFill>
                <a:hlinkClick r:id="rId8" action="ppaction://hlinksldjump"/>
              </a:endParaRPr>
            </a:p>
          </p:txBody>
        </p:sp>
      </p:grpSp>
      <p:grpSp>
        <p:nvGrpSpPr>
          <p:cNvPr id="25630" name="Group 30"/>
          <p:cNvGrpSpPr>
            <a:grpSpLocks/>
          </p:cNvGrpSpPr>
          <p:nvPr/>
        </p:nvGrpSpPr>
        <p:grpSpPr bwMode="auto">
          <a:xfrm>
            <a:off x="0" y="3733800"/>
            <a:ext cx="2895600" cy="3124200"/>
            <a:chOff x="0" y="0"/>
            <a:chExt cx="2832" cy="2112"/>
          </a:xfrm>
        </p:grpSpPr>
        <p:sp>
          <p:nvSpPr>
            <p:cNvPr id="25631" name="Rectangle 31"/>
            <p:cNvSpPr>
              <a:spLocks noChangeArrowheads="1"/>
            </p:cNvSpPr>
            <p:nvPr/>
          </p:nvSpPr>
          <p:spPr bwMode="auto">
            <a:xfrm>
              <a:off x="0" y="0"/>
              <a:ext cx="2832" cy="211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32" name="Music"/>
            <p:cNvSpPr>
              <a:spLocks noEditPoints="1" noChangeArrowheads="1"/>
            </p:cNvSpPr>
            <p:nvPr/>
          </p:nvSpPr>
          <p:spPr bwMode="auto">
            <a:xfrm>
              <a:off x="864" y="432"/>
              <a:ext cx="672" cy="13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FF00"/>
            </a:solidFill>
            <a:ln w="9525">
              <a:solidFill>
                <a:srgbClr val="000000"/>
              </a:solidFill>
              <a:miter lim="800000"/>
              <a:headEnd/>
              <a:tailEnd/>
            </a:ln>
            <a:effectLst>
              <a:outerShdw dist="107763" dir="2700000" algn="ctr" rotWithShape="0">
                <a:srgbClr val="808080"/>
              </a:outerShdw>
            </a:effectLst>
          </p:spPr>
          <p:txBody>
            <a:bodyPr/>
            <a:lstStyle/>
            <a:p>
              <a:pPr marL="342900" indent="-342900">
                <a:lnSpc>
                  <a:spcPct val="90000"/>
                </a:lnSpc>
              </a:pPr>
              <a:r>
                <a:rPr lang="en-US" sz="2400">
                  <a:solidFill>
                    <a:schemeClr val="bg1"/>
                  </a:solidFill>
                </a:rPr>
                <a:t>1</a:t>
              </a:r>
              <a:endParaRPr lang="en-US" sz="2400">
                <a:solidFill>
                  <a:schemeClr val="bg1"/>
                </a:solidFill>
                <a:hlinkClick r:id="rId8" action="ppaction://hlinksldjump"/>
              </a:endParaRPr>
            </a:p>
          </p:txBody>
        </p:sp>
      </p:grpSp>
    </p:spTree>
    <p:extLst>
      <p:ext uri="{BB962C8B-B14F-4D97-AF65-F5344CB8AC3E}">
        <p14:creationId xmlns:p14="http://schemas.microsoft.com/office/powerpoint/2010/main" val="24453856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618"/>
                    </p:tgtEl>
                  </p:cond>
                </p:stCondLst>
                <p:endSync evt="end" delay="0">
                  <p:rtn val="all"/>
                </p:endSync>
                <p:childTnLst>
                  <p:par>
                    <p:cTn id="3" fill="hold" nodeType="clickPar">
                      <p:stCondLst>
                        <p:cond delay="0"/>
                      </p:stCondLst>
                      <p:childTnLst>
                        <p:par>
                          <p:cTn id="4" fill="hold" nodeType="withGroup">
                            <p:stCondLst>
                              <p:cond delay="0"/>
                            </p:stCondLst>
                            <p:childTnLst>
                              <p:par>
                                <p:cTn id="5" presetID="4" presetClass="exit" presetSubtype="16" fill="hold" nodeType="clickEffect">
                                  <p:stCondLst>
                                    <p:cond delay="0"/>
                                  </p:stCondLst>
                                  <p:childTnLst>
                                    <p:animEffect transition="out" filter="box(in)">
                                      <p:cBhvr>
                                        <p:cTn id="6" dur="500"/>
                                        <p:tgtEl>
                                          <p:spTgt spid="25618"/>
                                        </p:tgtEl>
                                      </p:cBhvr>
                                    </p:animEffect>
                                    <p:set>
                                      <p:cBhvr>
                                        <p:cTn id="7" dur="1" fill="hold">
                                          <p:stCondLst>
                                            <p:cond delay="499"/>
                                          </p:stCondLst>
                                        </p:cTn>
                                        <p:tgtEl>
                                          <p:spTgt spid="25618"/>
                                        </p:tgtEl>
                                        <p:attrNameLst>
                                          <p:attrName>style.visibility</p:attrName>
                                        </p:attrNameLst>
                                      </p:cBhvr>
                                      <p:to>
                                        <p:strVal val="hidden"/>
                                      </p:to>
                                    </p:set>
                                  </p:childTnLst>
                                </p:cTn>
                              </p:par>
                            </p:childTnLst>
                          </p:cTn>
                        </p:par>
                      </p:childTnLst>
                    </p:cTn>
                  </p:par>
                </p:childTnLst>
              </p:cTn>
              <p:nextCondLst>
                <p:cond evt="onClick" delay="0">
                  <p:tgtEl>
                    <p:spTgt spid="25618"/>
                  </p:tgtEl>
                </p:cond>
              </p:nextCondLst>
            </p:seq>
            <p:seq concurrent="1" nextAc="seek">
              <p:cTn id="8" restart="whenNotActive" fill="hold" evtFilter="cancelBubble" nodeType="interactiveSeq">
                <p:stCondLst>
                  <p:cond evt="onClick" delay="0">
                    <p:tgtEl>
                      <p:spTgt spid="2562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4" presetClass="exit" presetSubtype="16" fill="hold" nodeType="clickEffect">
                                  <p:stCondLst>
                                    <p:cond delay="0"/>
                                  </p:stCondLst>
                                  <p:childTnLst>
                                    <p:animEffect transition="out" filter="box(in)">
                                      <p:cBhvr>
                                        <p:cTn id="12" dur="500"/>
                                        <p:tgtEl>
                                          <p:spTgt spid="25621"/>
                                        </p:tgtEl>
                                      </p:cBhvr>
                                    </p:animEffect>
                                    <p:set>
                                      <p:cBhvr>
                                        <p:cTn id="13" dur="1" fill="hold">
                                          <p:stCondLst>
                                            <p:cond delay="499"/>
                                          </p:stCondLst>
                                        </p:cTn>
                                        <p:tgtEl>
                                          <p:spTgt spid="25621"/>
                                        </p:tgtEl>
                                        <p:attrNameLst>
                                          <p:attrName>style.visibility</p:attrName>
                                        </p:attrNameLst>
                                      </p:cBhvr>
                                      <p:to>
                                        <p:strVal val="hidden"/>
                                      </p:to>
                                    </p:set>
                                  </p:childTnLst>
                                </p:cTn>
                              </p:par>
                            </p:childTnLst>
                          </p:cTn>
                        </p:par>
                      </p:childTnLst>
                    </p:cTn>
                  </p:par>
                </p:childTnLst>
              </p:cTn>
              <p:nextCondLst>
                <p:cond evt="onClick" delay="0">
                  <p:tgtEl>
                    <p:spTgt spid="25621"/>
                  </p:tgtEl>
                </p:cond>
              </p:nextCondLst>
            </p:seq>
            <p:seq concurrent="1" nextAc="seek">
              <p:cTn id="14" restart="whenNotActive" fill="hold" evtFilter="cancelBubble" nodeType="interactiveSeq">
                <p:stCondLst>
                  <p:cond evt="onClick" delay="0">
                    <p:tgtEl>
                      <p:spTgt spid="25624"/>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4" presetClass="exit" presetSubtype="16" fill="hold" nodeType="clickEffect">
                                  <p:stCondLst>
                                    <p:cond delay="0"/>
                                  </p:stCondLst>
                                  <p:childTnLst>
                                    <p:animEffect transition="out" filter="box(in)">
                                      <p:cBhvr>
                                        <p:cTn id="18" dur="500"/>
                                        <p:tgtEl>
                                          <p:spTgt spid="25624"/>
                                        </p:tgtEl>
                                      </p:cBhvr>
                                    </p:animEffect>
                                    <p:set>
                                      <p:cBhvr>
                                        <p:cTn id="19" dur="1" fill="hold">
                                          <p:stCondLst>
                                            <p:cond delay="499"/>
                                          </p:stCondLst>
                                        </p:cTn>
                                        <p:tgtEl>
                                          <p:spTgt spid="25624"/>
                                        </p:tgtEl>
                                        <p:attrNameLst>
                                          <p:attrName>style.visibility</p:attrName>
                                        </p:attrNameLst>
                                      </p:cBhvr>
                                      <p:to>
                                        <p:strVal val="hidden"/>
                                      </p:to>
                                    </p:set>
                                  </p:childTnLst>
                                </p:cTn>
                              </p:par>
                            </p:childTnLst>
                          </p:cTn>
                        </p:par>
                      </p:childTnLst>
                    </p:cTn>
                  </p:par>
                </p:childTnLst>
              </p:cTn>
              <p:nextCondLst>
                <p:cond evt="onClick" delay="0">
                  <p:tgtEl>
                    <p:spTgt spid="25624"/>
                  </p:tgtEl>
                </p:cond>
              </p:nextCondLst>
            </p:seq>
            <p:seq concurrent="1" nextAc="seek">
              <p:cTn id="20" restart="whenNotActive" fill="hold" evtFilter="cancelBubble" nodeType="interactiveSeq">
                <p:stCondLst>
                  <p:cond evt="onClick" delay="0">
                    <p:tgtEl>
                      <p:spTgt spid="25627"/>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4" presetClass="exit" presetSubtype="16" fill="hold" nodeType="clickEffect">
                                  <p:stCondLst>
                                    <p:cond delay="0"/>
                                  </p:stCondLst>
                                  <p:childTnLst>
                                    <p:animEffect transition="out" filter="box(in)">
                                      <p:cBhvr>
                                        <p:cTn id="24" dur="500"/>
                                        <p:tgtEl>
                                          <p:spTgt spid="25627"/>
                                        </p:tgtEl>
                                      </p:cBhvr>
                                    </p:animEffect>
                                    <p:set>
                                      <p:cBhvr>
                                        <p:cTn id="25" dur="1" fill="hold">
                                          <p:stCondLst>
                                            <p:cond delay="499"/>
                                          </p:stCondLst>
                                        </p:cTn>
                                        <p:tgtEl>
                                          <p:spTgt spid="25627"/>
                                        </p:tgtEl>
                                        <p:attrNameLst>
                                          <p:attrName>style.visibility</p:attrName>
                                        </p:attrNameLst>
                                      </p:cBhvr>
                                      <p:to>
                                        <p:strVal val="hidden"/>
                                      </p:to>
                                    </p:set>
                                  </p:childTnLst>
                                </p:cTn>
                              </p:par>
                            </p:childTnLst>
                          </p:cTn>
                        </p:par>
                      </p:childTnLst>
                    </p:cTn>
                  </p:par>
                </p:childTnLst>
              </p:cTn>
              <p:nextCondLst>
                <p:cond evt="onClick" delay="0">
                  <p:tgtEl>
                    <p:spTgt spid="25627"/>
                  </p:tgtEl>
                </p:cond>
              </p:nextCondLst>
            </p:seq>
            <p:seq concurrent="1" nextAc="seek">
              <p:cTn id="26" restart="whenNotActive" fill="hold" evtFilter="cancelBubble" nodeType="interactiveSeq">
                <p:stCondLst>
                  <p:cond evt="onClick" delay="0">
                    <p:tgtEl>
                      <p:spTgt spid="25630"/>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4" presetClass="exit" presetSubtype="16" fill="hold" nodeType="clickEffect">
                                  <p:stCondLst>
                                    <p:cond delay="0"/>
                                  </p:stCondLst>
                                  <p:childTnLst>
                                    <p:animEffect transition="out" filter="box(in)">
                                      <p:cBhvr>
                                        <p:cTn id="30" dur="500"/>
                                        <p:tgtEl>
                                          <p:spTgt spid="25630"/>
                                        </p:tgtEl>
                                      </p:cBhvr>
                                    </p:animEffect>
                                    <p:set>
                                      <p:cBhvr>
                                        <p:cTn id="31" dur="1" fill="hold">
                                          <p:stCondLst>
                                            <p:cond delay="499"/>
                                          </p:stCondLst>
                                        </p:cTn>
                                        <p:tgtEl>
                                          <p:spTgt spid="25630"/>
                                        </p:tgtEl>
                                        <p:attrNameLst>
                                          <p:attrName>style.visibility</p:attrName>
                                        </p:attrNameLst>
                                      </p:cBhvr>
                                      <p:to>
                                        <p:strVal val="hidden"/>
                                      </p:to>
                                    </p:set>
                                  </p:childTnLst>
                                </p:cTn>
                              </p:par>
                            </p:childTnLst>
                          </p:cTn>
                        </p:par>
                      </p:childTnLst>
                    </p:cTn>
                  </p:par>
                </p:childTnLst>
              </p:cTn>
              <p:nextCondLst>
                <p:cond evt="onClick" delay="0">
                  <p:tgtEl>
                    <p:spTgt spid="25630"/>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pPr eaLnBrk="1" hangingPunct="1"/>
            <a:endParaRPr lang="vi-VN"/>
          </a:p>
        </p:txBody>
      </p:sp>
      <p:sp>
        <p:nvSpPr>
          <p:cNvPr id="6147" name="Rectangle 3"/>
          <p:cNvSpPr>
            <a:spLocks noGrp="1" noChangeArrowheads="1"/>
          </p:cNvSpPr>
          <p:nvPr>
            <p:ph type="subTitle" idx="1"/>
          </p:nvPr>
        </p:nvSpPr>
        <p:spPr>
          <a:xfrm>
            <a:off x="1295400" y="5715000"/>
            <a:ext cx="6400800" cy="990600"/>
          </a:xfrm>
        </p:spPr>
        <p:txBody>
          <a:bodyPr>
            <a:normAutofit fontScale="92500" lnSpcReduction="20000"/>
          </a:bodyPr>
          <a:lstStyle/>
          <a:p>
            <a:pPr eaLnBrk="1" hangingPunct="1">
              <a:lnSpc>
                <a:spcPct val="80000"/>
              </a:lnSpc>
            </a:pPr>
            <a:r>
              <a:rPr lang="en-US" sz="4800" b="1">
                <a:solidFill>
                  <a:schemeClr val="tx1">
                    <a:lumMod val="65000"/>
                    <a:lumOff val="35000"/>
                  </a:schemeClr>
                </a:solidFill>
                <a:latin typeface="Times New Roman" pitchFamily="18" charset="0"/>
              </a:rPr>
              <a:t>B</a:t>
            </a:r>
            <a:r>
              <a:rPr lang="en-US" sz="4000" b="1">
                <a:solidFill>
                  <a:schemeClr val="tx1">
                    <a:lumMod val="65000"/>
                    <a:lumOff val="35000"/>
                  </a:schemeClr>
                </a:solidFill>
                <a:latin typeface="Times New Roman" pitchFamily="18" charset="0"/>
              </a:rPr>
              <a:t>é chơi làm thợ nề</a:t>
            </a:r>
          </a:p>
          <a:p>
            <a:pPr eaLnBrk="1" hangingPunct="1">
              <a:lnSpc>
                <a:spcPct val="80000"/>
              </a:lnSpc>
            </a:pPr>
            <a:r>
              <a:rPr lang="en-US" sz="4000" b="1">
                <a:solidFill>
                  <a:schemeClr val="tx1">
                    <a:lumMod val="65000"/>
                    <a:lumOff val="35000"/>
                  </a:schemeClr>
                </a:solidFill>
                <a:latin typeface="Times New Roman" pitchFamily="18" charset="0"/>
              </a:rPr>
              <a:t>Xây lên bao nhà cửa</a:t>
            </a:r>
          </a:p>
        </p:txBody>
      </p:sp>
      <p:pic>
        <p:nvPicPr>
          <p:cNvPr id="6148" name="Picture 4" descr="dong-ma"/>
          <p:cNvPicPr>
            <a:picLocks noChangeAspect="1" noChangeArrowheads="1" noCrop="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152400"/>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11749376546K35TU copy"/>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6172200" y="2971800"/>
            <a:ext cx="1370013"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descr="Clipart-Cartoon-Design-09"/>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3800" y="2438400"/>
            <a:ext cx="16002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Clipart-Cartoon-Design-0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15200" y="3276600"/>
            <a:ext cx="13716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58782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1200"/>
                                  </p:stCondLst>
                                  <p:childTnLst>
                                    <p:set>
                                      <p:cBhvr>
                                        <p:cTn id="6" dur="1" fill="hold">
                                          <p:stCondLst>
                                            <p:cond delay="0"/>
                                          </p:stCondLst>
                                        </p:cTn>
                                        <p:tgtEl>
                                          <p:spTgt spid="2053"/>
                                        </p:tgtEl>
                                        <p:attrNameLst>
                                          <p:attrName>style.visibility</p:attrName>
                                        </p:attrNameLst>
                                      </p:cBhvr>
                                      <p:to>
                                        <p:strVal val="visible"/>
                                      </p:to>
                                    </p:set>
                                    <p:animEffect transition="in" filter="randombar(horizontal)">
                                      <p:cBhvr>
                                        <p:cTn id="7" dur="1000"/>
                                        <p:tgtEl>
                                          <p:spTgt spid="2053"/>
                                        </p:tgtEl>
                                      </p:cBhvr>
                                    </p:animEffect>
                                  </p:childTnLst>
                                </p:cTn>
                              </p:par>
                              <p:par>
                                <p:cTn id="8" presetID="14" presetClass="entr" presetSubtype="10" fill="hold" nodeType="withEffect">
                                  <p:stCondLst>
                                    <p:cond delay="2200"/>
                                  </p:stCondLst>
                                  <p:childTnLst>
                                    <p:set>
                                      <p:cBhvr>
                                        <p:cTn id="9" dur="1" fill="hold">
                                          <p:stCondLst>
                                            <p:cond delay="0"/>
                                          </p:stCondLst>
                                        </p:cTn>
                                        <p:tgtEl>
                                          <p:spTgt spid="2057"/>
                                        </p:tgtEl>
                                        <p:attrNameLst>
                                          <p:attrName>style.visibility</p:attrName>
                                        </p:attrNameLst>
                                      </p:cBhvr>
                                      <p:to>
                                        <p:strVal val="visible"/>
                                      </p:to>
                                    </p:set>
                                    <p:animEffect transition="in" filter="randombar(horizontal)">
                                      <p:cBhvr>
                                        <p:cTn id="10" dur="1000"/>
                                        <p:tgtEl>
                                          <p:spTgt spid="2057"/>
                                        </p:tgtEl>
                                      </p:cBhvr>
                                    </p:animEffect>
                                  </p:childTnLst>
                                </p:cTn>
                              </p:par>
                              <p:par>
                                <p:cTn id="11" presetID="14" presetClass="entr" presetSubtype="10" fill="hold" nodeType="withEffect">
                                  <p:stCondLst>
                                    <p:cond delay="3200"/>
                                  </p:stCondLst>
                                  <p:childTnLst>
                                    <p:set>
                                      <p:cBhvr>
                                        <p:cTn id="12" dur="1" fill="hold">
                                          <p:stCondLst>
                                            <p:cond delay="0"/>
                                          </p:stCondLst>
                                        </p:cTn>
                                        <p:tgtEl>
                                          <p:spTgt spid="2056"/>
                                        </p:tgtEl>
                                        <p:attrNameLst>
                                          <p:attrName>style.visibility</p:attrName>
                                        </p:attrNameLst>
                                      </p:cBhvr>
                                      <p:to>
                                        <p:strVal val="visible"/>
                                      </p:to>
                                    </p:set>
                                    <p:animEffect transition="in" filter="randombar(horizontal)">
                                      <p:cBhvr>
                                        <p:cTn id="13" dur="1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Kết quả hình ảnh cho mỏ th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59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body" idx="1"/>
          </p:nvPr>
        </p:nvSpPr>
        <p:spPr>
          <a:xfrm>
            <a:off x="457200" y="5600700"/>
            <a:ext cx="8229600" cy="1562100"/>
          </a:xfrm>
        </p:spPr>
        <p:txBody>
          <a:bodyPr/>
          <a:lstStyle/>
          <a:p>
            <a:pPr algn="ctr" eaLnBrk="1" hangingPunct="1">
              <a:lnSpc>
                <a:spcPct val="90000"/>
              </a:lnSpc>
              <a:buFontTx/>
              <a:buNone/>
            </a:pPr>
            <a:r>
              <a:rPr lang="en-US" sz="4000" b="1">
                <a:solidFill>
                  <a:schemeClr val="tx2"/>
                </a:solidFill>
                <a:latin typeface="Times New Roman" pitchFamily="18" charset="0"/>
              </a:rPr>
              <a:t>B</a:t>
            </a:r>
            <a:r>
              <a:rPr lang="en-US" sz="4000" b="1">
                <a:latin typeface="Times New Roman" pitchFamily="18" charset="0"/>
              </a:rPr>
              <a:t>é  chơi làm thợ mỏ</a:t>
            </a:r>
          </a:p>
          <a:p>
            <a:pPr algn="ctr" eaLnBrk="1" hangingPunct="1">
              <a:lnSpc>
                <a:spcPct val="90000"/>
              </a:lnSpc>
              <a:buFontTx/>
              <a:buNone/>
            </a:pPr>
            <a:r>
              <a:rPr lang="en-US" sz="4000" b="1">
                <a:latin typeface="Times New Roman" pitchFamily="18" charset="0"/>
              </a:rPr>
              <a:t>Đào lên thật nhiều than</a:t>
            </a:r>
          </a:p>
        </p:txBody>
      </p:sp>
      <p:pic>
        <p:nvPicPr>
          <p:cNvPr id="7172" name="Picture 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971800"/>
            <a:ext cx="909637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dao-mo"/>
          <p:cNvPicPr>
            <a:picLocks noChangeAspect="1" noChangeArrowheads="1" noCrop="1"/>
          </p:cNvPicPr>
          <p:nvPr/>
        </p:nvPicPr>
        <p:blipFill>
          <a:blip r:embed="rId4">
            <a:lum bright="-20000" contrast="30000"/>
            <a:extLst>
              <a:ext uri="{28A0092B-C50C-407E-A947-70E740481C1C}">
                <a14:useLocalDpi xmlns:a14="http://schemas.microsoft.com/office/drawing/2010/main" val="0"/>
              </a:ext>
            </a:extLst>
          </a:blip>
          <a:srcRect/>
          <a:stretch>
            <a:fillRect/>
          </a:stretch>
        </p:blipFill>
        <p:spPr bwMode="auto">
          <a:xfrm rot="-177539">
            <a:off x="5167313" y="571500"/>
            <a:ext cx="4557712"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9107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vi-VN"/>
          </a:p>
        </p:txBody>
      </p:sp>
      <p:sp>
        <p:nvSpPr>
          <p:cNvPr id="8195" name="Rectangle 3"/>
          <p:cNvSpPr>
            <a:spLocks noGrp="1" noChangeArrowheads="1"/>
          </p:cNvSpPr>
          <p:nvPr>
            <p:ph type="body" idx="1"/>
          </p:nvPr>
        </p:nvSpPr>
        <p:spPr/>
        <p:txBody>
          <a:bodyPr/>
          <a:lstStyle/>
          <a:p>
            <a:pPr eaLnBrk="1" hangingPunct="1"/>
            <a:endParaRPr lang="vi-VN"/>
          </a:p>
        </p:txBody>
      </p:sp>
      <p:pic>
        <p:nvPicPr>
          <p:cNvPr id="8196" name="Picture 4" descr="scan0032"/>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han-s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200" y="1851025"/>
            <a:ext cx="81534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20"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2819400"/>
            <a:ext cx="838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20"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2895600"/>
            <a:ext cx="838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Rectangle 8"/>
          <p:cNvSpPr>
            <a:spLocks noChangeArrowheads="1"/>
          </p:cNvSpPr>
          <p:nvPr/>
        </p:nvSpPr>
        <p:spPr bwMode="auto">
          <a:xfrm>
            <a:off x="2449757" y="5546724"/>
            <a:ext cx="500538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1">
                <a:latin typeface="Times New Roman" pitchFamily="18" charset="0"/>
              </a:rPr>
              <a:t>Bé chơi làm thợ hàn</a:t>
            </a:r>
            <a:br>
              <a:rPr lang="en-US" sz="4000" b="1">
                <a:latin typeface="Times New Roman" pitchFamily="18" charset="0"/>
              </a:rPr>
            </a:br>
            <a:r>
              <a:rPr lang="en-US" sz="4000" b="1">
                <a:latin typeface="Times New Roman" pitchFamily="18" charset="0"/>
              </a:rPr>
              <a:t>Nối nhịp cầu đất nước</a:t>
            </a:r>
          </a:p>
        </p:txBody>
      </p:sp>
    </p:spTree>
    <p:extLst>
      <p:ext uri="{BB962C8B-B14F-4D97-AF65-F5344CB8AC3E}">
        <p14:creationId xmlns:p14="http://schemas.microsoft.com/office/powerpoint/2010/main" val="493488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vi-VN"/>
          </a:p>
        </p:txBody>
      </p:sp>
      <p:sp>
        <p:nvSpPr>
          <p:cNvPr id="9219" name="Rectangle 3"/>
          <p:cNvSpPr>
            <a:spLocks noGrp="1" noChangeArrowheads="1"/>
          </p:cNvSpPr>
          <p:nvPr>
            <p:ph type="body" idx="1"/>
          </p:nvPr>
        </p:nvSpPr>
        <p:spPr>
          <a:xfrm>
            <a:off x="685800" y="5486400"/>
            <a:ext cx="8229600" cy="944563"/>
          </a:xfrm>
        </p:spPr>
        <p:txBody>
          <a:bodyPr>
            <a:normAutofit fontScale="77500" lnSpcReduction="20000"/>
          </a:bodyPr>
          <a:lstStyle/>
          <a:p>
            <a:pPr algn="ctr" eaLnBrk="1" hangingPunct="1">
              <a:lnSpc>
                <a:spcPct val="90000"/>
              </a:lnSpc>
              <a:buFontTx/>
              <a:buNone/>
            </a:pPr>
            <a:r>
              <a:rPr lang="en-US" sz="4000" b="1">
                <a:latin typeface="Times New Roman" pitchFamily="18" charset="0"/>
              </a:rPr>
              <a:t>Bé chơi làm thầy thuốc</a:t>
            </a:r>
            <a:br>
              <a:rPr lang="en-US" sz="4000" b="1">
                <a:latin typeface="Times New Roman" pitchFamily="18" charset="0"/>
              </a:rPr>
            </a:br>
            <a:r>
              <a:rPr lang="en-US" sz="4000" b="1">
                <a:latin typeface="Times New Roman" pitchFamily="18" charset="0"/>
              </a:rPr>
              <a:t>Chữa bệnh cho mọi</a:t>
            </a:r>
            <a:r>
              <a:rPr lang="en-US" sz="5400" b="1">
                <a:latin typeface="Times New Roman" pitchFamily="18" charset="0"/>
              </a:rPr>
              <a:t> </a:t>
            </a:r>
            <a:r>
              <a:rPr lang="en-US" sz="4000" b="1">
                <a:latin typeface="Times New Roman" pitchFamily="18" charset="0"/>
              </a:rPr>
              <a:t>người</a:t>
            </a:r>
          </a:p>
        </p:txBody>
      </p:sp>
      <p:pic>
        <p:nvPicPr>
          <p:cNvPr id="9220" name="Picture 4" descr="12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dau to"/>
          <p:cNvPicPr>
            <a:picLocks noChangeAspect="1" noChangeArrowheads="1"/>
          </p:cNvPicPr>
          <p:nvPr/>
        </p:nvPicPr>
        <p:blipFill>
          <a:blip r:embed="rId3">
            <a:clrChange>
              <a:clrFrom>
                <a:srgbClr val="15E947"/>
              </a:clrFrom>
              <a:clrTo>
                <a:srgbClr val="15E947">
                  <a:alpha val="0"/>
                </a:srgbClr>
              </a:clrTo>
            </a:clrChange>
            <a:extLst>
              <a:ext uri="{28A0092B-C50C-407E-A947-70E740481C1C}">
                <a14:useLocalDpi xmlns:a14="http://schemas.microsoft.com/office/drawing/2010/main" val="0"/>
              </a:ext>
            </a:extLst>
          </a:blip>
          <a:srcRect/>
          <a:stretch>
            <a:fillRect/>
          </a:stretch>
        </p:blipFill>
        <p:spPr bwMode="auto">
          <a:xfrm>
            <a:off x="2209800" y="206375"/>
            <a:ext cx="29718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4"/>
          <p:cNvPicPr>
            <a:picLocks noChangeAspect="1" noChangeArrowheads="1"/>
          </p:cNvPicPr>
          <p:nvPr/>
        </p:nvPicPr>
        <p:blipFill>
          <a:blip r:embed="rId4">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5562600" y="3810000"/>
            <a:ext cx="15240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descr="1"/>
          <p:cNvPicPr>
            <a:picLocks noChangeAspect="1" noChangeArrowheads="1"/>
          </p:cNvPicPr>
          <p:nvPr/>
        </p:nvPicPr>
        <p:blipFill>
          <a:blip r:embed="rId5">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6096000" y="2971800"/>
            <a:ext cx="10668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descr="2"/>
          <p:cNvPicPr>
            <a:picLocks noChangeAspect="1" noChangeArrowheads="1"/>
          </p:cNvPicPr>
          <p:nvPr/>
        </p:nvPicPr>
        <p:blipFill>
          <a:blip r:embed="rId6">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7848600" y="3200400"/>
            <a:ext cx="863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3"/>
          <p:cNvPicPr>
            <a:picLocks noChangeAspect="1" noChangeArrowheads="1"/>
          </p:cNvPicPr>
          <p:nvPr/>
        </p:nvPicPr>
        <p:blipFill>
          <a:blip r:embed="rId7">
            <a:clrChange>
              <a:clrFrom>
                <a:srgbClr val="FB060B"/>
              </a:clrFrom>
              <a:clrTo>
                <a:srgbClr val="FB060B">
                  <a:alpha val="0"/>
                </a:srgbClr>
              </a:clrTo>
            </a:clrChange>
            <a:extLst>
              <a:ext uri="{28A0092B-C50C-407E-A947-70E740481C1C}">
                <a14:useLocalDpi xmlns:a14="http://schemas.microsoft.com/office/drawing/2010/main" val="0"/>
              </a:ext>
            </a:extLst>
          </a:blip>
          <a:srcRect/>
          <a:stretch>
            <a:fillRect/>
          </a:stretch>
        </p:blipFill>
        <p:spPr bwMode="auto">
          <a:xfrm>
            <a:off x="7467600" y="4191000"/>
            <a:ext cx="1473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7389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decel="50000" autoRev="1" fill="hold" nodeType="withEffect">
                                  <p:stCondLst>
                                    <p:cond delay="0"/>
                                  </p:stCondLst>
                                  <p:childTnLst>
                                    <p:animMotion origin="layout" path="M 0.01666 -0.00393 C 0.0151 -0.00231 0.01406 0.00116 0.01232 0.00139 C 0.00937 0.00208 0.00052 -0.00138 0.00347 -0.00138 C 0.00694 -0.00138 0.01041 0.00047 0.01371 0.00139 C 0.01319 0.00417 0.01371 0.00948 0.01232 0.00971 C 0.0092 0.01064 0.00642 0.00602 0.00347 0.00417 C 0.00208 0.00324 -0.00087 0.00139 -0.00087 0.00185 C -0.00087 0.00139 -0.00087 0.00879 -0.00243 0.00971 C -0.00556 0.01203 -0.0092 0.00971 -0.0125 0.00971 " pathEditMode="relative" rAng="0" ptsTypes="ffffffffA">
                                      <p:cBhvr>
                                        <p:cTn id="6" dur="2000" fill="hold"/>
                                        <p:tgtEl>
                                          <p:spTgt spid="6149"/>
                                        </p:tgtEl>
                                        <p:attrNameLst>
                                          <p:attrName>ppt_x</p:attrName>
                                          <p:attrName>ppt_y</p:attrName>
                                        </p:attrNameLst>
                                      </p:cBhvr>
                                      <p:rCtr x="-1458" y="786"/>
                                    </p:animMotion>
                                  </p:childTnLst>
                                </p:cTn>
                              </p:par>
                              <p:par>
                                <p:cTn id="7" presetID="53" presetClass="entr" presetSubtype="0" fill="hold" nodeType="withEffect">
                                  <p:stCondLst>
                                    <p:cond delay="900"/>
                                  </p:stCondLst>
                                  <p:childTnLst>
                                    <p:set>
                                      <p:cBhvr>
                                        <p:cTn id="8" dur="1" fill="hold">
                                          <p:stCondLst>
                                            <p:cond delay="0"/>
                                          </p:stCondLst>
                                        </p:cTn>
                                        <p:tgtEl>
                                          <p:spTgt spid="6150"/>
                                        </p:tgtEl>
                                        <p:attrNameLst>
                                          <p:attrName>style.visibility</p:attrName>
                                        </p:attrNameLst>
                                      </p:cBhvr>
                                      <p:to>
                                        <p:strVal val="visible"/>
                                      </p:to>
                                    </p:set>
                                    <p:anim calcmode="lin" valueType="num">
                                      <p:cBhvr>
                                        <p:cTn id="9" dur="2000" fill="hold"/>
                                        <p:tgtEl>
                                          <p:spTgt spid="6150"/>
                                        </p:tgtEl>
                                        <p:attrNameLst>
                                          <p:attrName>ppt_w</p:attrName>
                                        </p:attrNameLst>
                                      </p:cBhvr>
                                      <p:tavLst>
                                        <p:tav tm="0">
                                          <p:val>
                                            <p:fltVal val="0"/>
                                          </p:val>
                                        </p:tav>
                                        <p:tav tm="100000">
                                          <p:val>
                                            <p:strVal val="#ppt_w"/>
                                          </p:val>
                                        </p:tav>
                                      </p:tavLst>
                                    </p:anim>
                                    <p:anim calcmode="lin" valueType="num">
                                      <p:cBhvr>
                                        <p:cTn id="10" dur="2000" fill="hold"/>
                                        <p:tgtEl>
                                          <p:spTgt spid="6150"/>
                                        </p:tgtEl>
                                        <p:attrNameLst>
                                          <p:attrName>ppt_h</p:attrName>
                                        </p:attrNameLst>
                                      </p:cBhvr>
                                      <p:tavLst>
                                        <p:tav tm="0">
                                          <p:val>
                                            <p:fltVal val="0"/>
                                          </p:val>
                                        </p:tav>
                                        <p:tav tm="100000">
                                          <p:val>
                                            <p:strVal val="#ppt_h"/>
                                          </p:val>
                                        </p:tav>
                                      </p:tavLst>
                                    </p:anim>
                                    <p:animEffect transition="in" filter="fade">
                                      <p:cBhvr>
                                        <p:cTn id="11" dur="2000"/>
                                        <p:tgtEl>
                                          <p:spTgt spid="6150"/>
                                        </p:tgtEl>
                                      </p:cBhvr>
                                    </p:animEffect>
                                  </p:childTnLst>
                                </p:cTn>
                              </p:par>
                              <p:par>
                                <p:cTn id="12" presetID="53" presetClass="entr" presetSubtype="0" fill="hold" nodeType="withEffect">
                                  <p:stCondLst>
                                    <p:cond delay="1000"/>
                                  </p:stCondLst>
                                  <p:childTnLst>
                                    <p:set>
                                      <p:cBhvr>
                                        <p:cTn id="13" dur="1" fill="hold">
                                          <p:stCondLst>
                                            <p:cond delay="0"/>
                                          </p:stCondLst>
                                        </p:cTn>
                                        <p:tgtEl>
                                          <p:spTgt spid="6153"/>
                                        </p:tgtEl>
                                        <p:attrNameLst>
                                          <p:attrName>style.visibility</p:attrName>
                                        </p:attrNameLst>
                                      </p:cBhvr>
                                      <p:to>
                                        <p:strVal val="visible"/>
                                      </p:to>
                                    </p:set>
                                    <p:anim calcmode="lin" valueType="num">
                                      <p:cBhvr>
                                        <p:cTn id="14" dur="2000" fill="hold"/>
                                        <p:tgtEl>
                                          <p:spTgt spid="6153"/>
                                        </p:tgtEl>
                                        <p:attrNameLst>
                                          <p:attrName>ppt_w</p:attrName>
                                        </p:attrNameLst>
                                      </p:cBhvr>
                                      <p:tavLst>
                                        <p:tav tm="0">
                                          <p:val>
                                            <p:fltVal val="0"/>
                                          </p:val>
                                        </p:tav>
                                        <p:tav tm="100000">
                                          <p:val>
                                            <p:strVal val="#ppt_w"/>
                                          </p:val>
                                        </p:tav>
                                      </p:tavLst>
                                    </p:anim>
                                    <p:anim calcmode="lin" valueType="num">
                                      <p:cBhvr>
                                        <p:cTn id="15" dur="2000" fill="hold"/>
                                        <p:tgtEl>
                                          <p:spTgt spid="6153"/>
                                        </p:tgtEl>
                                        <p:attrNameLst>
                                          <p:attrName>ppt_h</p:attrName>
                                        </p:attrNameLst>
                                      </p:cBhvr>
                                      <p:tavLst>
                                        <p:tav tm="0">
                                          <p:val>
                                            <p:fltVal val="0"/>
                                          </p:val>
                                        </p:tav>
                                        <p:tav tm="100000">
                                          <p:val>
                                            <p:strVal val="#ppt_h"/>
                                          </p:val>
                                        </p:tav>
                                      </p:tavLst>
                                    </p:anim>
                                    <p:animEffect transition="in" filter="fade">
                                      <p:cBhvr>
                                        <p:cTn id="16" dur="2000"/>
                                        <p:tgtEl>
                                          <p:spTgt spid="6153"/>
                                        </p:tgtEl>
                                      </p:cBhvr>
                                    </p:animEffect>
                                  </p:childTnLst>
                                </p:cTn>
                              </p:par>
                              <p:par>
                                <p:cTn id="17" presetID="53" presetClass="entr" presetSubtype="0" fill="hold" nodeType="withEffect">
                                  <p:stCondLst>
                                    <p:cond delay="1500"/>
                                  </p:stCondLst>
                                  <p:childTnLst>
                                    <p:set>
                                      <p:cBhvr>
                                        <p:cTn id="18" dur="1" fill="hold">
                                          <p:stCondLst>
                                            <p:cond delay="0"/>
                                          </p:stCondLst>
                                        </p:cTn>
                                        <p:tgtEl>
                                          <p:spTgt spid="6152"/>
                                        </p:tgtEl>
                                        <p:attrNameLst>
                                          <p:attrName>style.visibility</p:attrName>
                                        </p:attrNameLst>
                                      </p:cBhvr>
                                      <p:to>
                                        <p:strVal val="visible"/>
                                      </p:to>
                                    </p:set>
                                    <p:anim calcmode="lin" valueType="num">
                                      <p:cBhvr>
                                        <p:cTn id="19" dur="2000" fill="hold"/>
                                        <p:tgtEl>
                                          <p:spTgt spid="6152"/>
                                        </p:tgtEl>
                                        <p:attrNameLst>
                                          <p:attrName>ppt_w</p:attrName>
                                        </p:attrNameLst>
                                      </p:cBhvr>
                                      <p:tavLst>
                                        <p:tav tm="0">
                                          <p:val>
                                            <p:fltVal val="0"/>
                                          </p:val>
                                        </p:tav>
                                        <p:tav tm="100000">
                                          <p:val>
                                            <p:strVal val="#ppt_w"/>
                                          </p:val>
                                        </p:tav>
                                      </p:tavLst>
                                    </p:anim>
                                    <p:anim calcmode="lin" valueType="num">
                                      <p:cBhvr>
                                        <p:cTn id="20" dur="2000" fill="hold"/>
                                        <p:tgtEl>
                                          <p:spTgt spid="6152"/>
                                        </p:tgtEl>
                                        <p:attrNameLst>
                                          <p:attrName>ppt_h</p:attrName>
                                        </p:attrNameLst>
                                      </p:cBhvr>
                                      <p:tavLst>
                                        <p:tav tm="0">
                                          <p:val>
                                            <p:fltVal val="0"/>
                                          </p:val>
                                        </p:tav>
                                        <p:tav tm="100000">
                                          <p:val>
                                            <p:strVal val="#ppt_h"/>
                                          </p:val>
                                        </p:tav>
                                      </p:tavLst>
                                    </p:anim>
                                    <p:animEffect transition="in" filter="fade">
                                      <p:cBhvr>
                                        <p:cTn id="21" dur="2000"/>
                                        <p:tgtEl>
                                          <p:spTgt spid="6152"/>
                                        </p:tgtEl>
                                      </p:cBhvr>
                                    </p:animEffect>
                                  </p:childTnLst>
                                </p:cTn>
                              </p:par>
                              <p:par>
                                <p:cTn id="22" presetID="53" presetClass="entr" presetSubtype="0" fill="hold" nodeType="withEffect">
                                  <p:stCondLst>
                                    <p:cond delay="1000"/>
                                  </p:stCondLst>
                                  <p:childTnLst>
                                    <p:set>
                                      <p:cBhvr>
                                        <p:cTn id="23" dur="1" fill="hold">
                                          <p:stCondLst>
                                            <p:cond delay="0"/>
                                          </p:stCondLst>
                                        </p:cTn>
                                        <p:tgtEl>
                                          <p:spTgt spid="6151"/>
                                        </p:tgtEl>
                                        <p:attrNameLst>
                                          <p:attrName>style.visibility</p:attrName>
                                        </p:attrNameLst>
                                      </p:cBhvr>
                                      <p:to>
                                        <p:strVal val="visible"/>
                                      </p:to>
                                    </p:set>
                                    <p:anim calcmode="lin" valueType="num">
                                      <p:cBhvr>
                                        <p:cTn id="24" dur="2000" fill="hold"/>
                                        <p:tgtEl>
                                          <p:spTgt spid="6151"/>
                                        </p:tgtEl>
                                        <p:attrNameLst>
                                          <p:attrName>ppt_w</p:attrName>
                                        </p:attrNameLst>
                                      </p:cBhvr>
                                      <p:tavLst>
                                        <p:tav tm="0">
                                          <p:val>
                                            <p:fltVal val="0"/>
                                          </p:val>
                                        </p:tav>
                                        <p:tav tm="100000">
                                          <p:val>
                                            <p:strVal val="#ppt_w"/>
                                          </p:val>
                                        </p:tav>
                                      </p:tavLst>
                                    </p:anim>
                                    <p:anim calcmode="lin" valueType="num">
                                      <p:cBhvr>
                                        <p:cTn id="25" dur="2000" fill="hold"/>
                                        <p:tgtEl>
                                          <p:spTgt spid="6151"/>
                                        </p:tgtEl>
                                        <p:attrNameLst>
                                          <p:attrName>ppt_h</p:attrName>
                                        </p:attrNameLst>
                                      </p:cBhvr>
                                      <p:tavLst>
                                        <p:tav tm="0">
                                          <p:val>
                                            <p:fltVal val="0"/>
                                          </p:val>
                                        </p:tav>
                                        <p:tav tm="100000">
                                          <p:val>
                                            <p:strVal val="#ppt_h"/>
                                          </p:val>
                                        </p:tav>
                                      </p:tavLst>
                                    </p:anim>
                                    <p:animEffect transition="in" filter="fade">
                                      <p:cBhvr>
                                        <p:cTn id="26" dur="20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vi-VN"/>
          </a:p>
        </p:txBody>
      </p:sp>
      <p:pic>
        <p:nvPicPr>
          <p:cNvPr id="10243" name="Picture 4" descr="789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yu"/>
          <p:cNvPicPr>
            <a:picLocks noChangeAspect="1" noChangeArrowheads="1"/>
          </p:cNvPicPr>
          <p:nvPr/>
        </p:nvPicPr>
        <p:blipFill>
          <a:blip r:embed="rId3">
            <a:clrChange>
              <a:clrFrom>
                <a:srgbClr val="F80A17"/>
              </a:clrFrom>
              <a:clrTo>
                <a:srgbClr val="F80A17">
                  <a:alpha val="0"/>
                </a:srgbClr>
              </a:clrTo>
            </a:clrChange>
            <a:extLst>
              <a:ext uri="{28A0092B-C50C-407E-A947-70E740481C1C}">
                <a14:useLocalDpi xmlns:a14="http://schemas.microsoft.com/office/drawing/2010/main" val="0"/>
              </a:ext>
            </a:extLst>
          </a:blip>
          <a:srcRect/>
          <a:stretch>
            <a:fillRect/>
          </a:stretch>
        </p:blipFill>
        <p:spPr bwMode="auto">
          <a:xfrm>
            <a:off x="2133600" y="228600"/>
            <a:ext cx="2971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hoa qua"/>
          <p:cNvPicPr>
            <a:picLocks noChangeAspect="1" noChangeArrowheads="1"/>
          </p:cNvPicPr>
          <p:nvPr/>
        </p:nvPicPr>
        <p:blipFill>
          <a:blip r:embed="rId4">
            <a:clrChange>
              <a:clrFrom>
                <a:srgbClr val="FFE2D0"/>
              </a:clrFrom>
              <a:clrTo>
                <a:srgbClr val="FFE2D0">
                  <a:alpha val="0"/>
                </a:srgbClr>
              </a:clrTo>
            </a:clrChange>
            <a:extLst>
              <a:ext uri="{28A0092B-C50C-407E-A947-70E740481C1C}">
                <a14:useLocalDpi xmlns:a14="http://schemas.microsoft.com/office/drawing/2010/main" val="0"/>
              </a:ext>
            </a:extLst>
          </a:blip>
          <a:srcRect/>
          <a:stretch>
            <a:fillRect/>
          </a:stretch>
        </p:blipFill>
        <p:spPr bwMode="auto">
          <a:xfrm>
            <a:off x="5867400" y="2971800"/>
            <a:ext cx="27686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8"/>
          <p:cNvSpPr>
            <a:spLocks noChangeArrowheads="1"/>
          </p:cNvSpPr>
          <p:nvPr/>
        </p:nvSpPr>
        <p:spPr bwMode="auto">
          <a:xfrm>
            <a:off x="2438400" y="5546725"/>
            <a:ext cx="48117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000" b="1">
                <a:latin typeface="Times New Roman" pitchFamily="18" charset="0"/>
              </a:rPr>
              <a:t>Bé chơi làm cô nuôi</a:t>
            </a:r>
            <a:br>
              <a:rPr lang="en-US" sz="4000" b="1">
                <a:latin typeface="Times New Roman" pitchFamily="18" charset="0"/>
              </a:rPr>
            </a:br>
            <a:r>
              <a:rPr lang="en-US" sz="4000" b="1">
                <a:latin typeface="Times New Roman" pitchFamily="18" charset="0"/>
              </a:rPr>
              <a:t>Xúc cơm cho cháu bé</a:t>
            </a:r>
          </a:p>
        </p:txBody>
      </p:sp>
    </p:spTree>
    <p:extLst>
      <p:ext uri="{BB962C8B-B14F-4D97-AF65-F5344CB8AC3E}">
        <p14:creationId xmlns:p14="http://schemas.microsoft.com/office/powerpoint/2010/main" val="17642248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decel="50000" autoRev="1" fill="hold" nodeType="withEffect">
                                  <p:stCondLst>
                                    <p:cond delay="0"/>
                                  </p:stCondLst>
                                  <p:childTnLst>
                                    <p:animMotion origin="layout" path="M -1.38889E-6 1.56069E-6 C 0.00695 -0.00069 0.01389 -0.00023 0.02066 -0.00208 C 0.02222 -0.00254 0.01754 -0.00393 0.01597 -0.00439 C 0.01077 -0.00555 -0.00538 -0.00648 -1.38889E-6 -0.00648 C 0.02639 -0.00648 0.02379 -0.01411 0.02379 0.00624 " pathEditMode="relative" ptsTypes="ffffA">
                                      <p:cBhvr>
                                        <p:cTn id="6" dur="2000" fill="hold"/>
                                        <p:tgtEl>
                                          <p:spTgt spid="5126"/>
                                        </p:tgtEl>
                                        <p:attrNameLst>
                                          <p:attrName>ppt_x</p:attrName>
                                          <p:attrName>ppt_y</p:attrName>
                                        </p:attrNameLst>
                                      </p:cBhvr>
                                    </p:animMotion>
                                  </p:childTnLst>
                                </p:cTn>
                              </p:par>
                              <p:par>
                                <p:cTn id="7" presetID="29" presetClass="entr" presetSubtype="0" fill="hold" nodeType="withEffect">
                                  <p:stCondLst>
                                    <p:cond delay="1000"/>
                                  </p:stCondLst>
                                  <p:childTnLst>
                                    <p:set>
                                      <p:cBhvr>
                                        <p:cTn id="8" dur="1" fill="hold">
                                          <p:stCondLst>
                                            <p:cond delay="0"/>
                                          </p:stCondLst>
                                        </p:cTn>
                                        <p:tgtEl>
                                          <p:spTgt spid="5127"/>
                                        </p:tgtEl>
                                        <p:attrNameLst>
                                          <p:attrName>style.visibility</p:attrName>
                                        </p:attrNameLst>
                                      </p:cBhvr>
                                      <p:to>
                                        <p:strVal val="visible"/>
                                      </p:to>
                                    </p:set>
                                    <p:anim calcmode="lin" valueType="num">
                                      <p:cBhvr>
                                        <p:cTn id="9" dur="2000" fill="hold"/>
                                        <p:tgtEl>
                                          <p:spTgt spid="5127"/>
                                        </p:tgtEl>
                                        <p:attrNameLst>
                                          <p:attrName>ppt_x</p:attrName>
                                        </p:attrNameLst>
                                      </p:cBhvr>
                                      <p:tavLst>
                                        <p:tav tm="0">
                                          <p:val>
                                            <p:strVal val="#ppt_x-.2"/>
                                          </p:val>
                                        </p:tav>
                                        <p:tav tm="100000">
                                          <p:val>
                                            <p:strVal val="#ppt_x"/>
                                          </p:val>
                                        </p:tav>
                                      </p:tavLst>
                                    </p:anim>
                                    <p:anim calcmode="lin" valueType="num">
                                      <p:cBhvr>
                                        <p:cTn id="10" dur="2000" fill="hold"/>
                                        <p:tgtEl>
                                          <p:spTgt spid="5127"/>
                                        </p:tgtEl>
                                        <p:attrNameLst>
                                          <p:attrName>ppt_y</p:attrName>
                                        </p:attrNameLst>
                                      </p:cBhvr>
                                      <p:tavLst>
                                        <p:tav tm="0">
                                          <p:val>
                                            <p:strVal val="#ppt_y"/>
                                          </p:val>
                                        </p:tav>
                                        <p:tav tm="100000">
                                          <p:val>
                                            <p:strVal val="#ppt_y"/>
                                          </p:val>
                                        </p:tav>
                                      </p:tavLst>
                                    </p:anim>
                                    <p:animEffect transition="in" filter="wipe(right)" prLst="gradientSize: 0.1">
                                      <p:cBhvr>
                                        <p:cTn id="11" dur="20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vi-VN"/>
          </a:p>
        </p:txBody>
      </p:sp>
      <p:sp>
        <p:nvSpPr>
          <p:cNvPr id="11267" name="Rectangle 3"/>
          <p:cNvSpPr>
            <a:spLocks noGrp="1" noChangeArrowheads="1"/>
          </p:cNvSpPr>
          <p:nvPr>
            <p:ph type="body" idx="1"/>
          </p:nvPr>
        </p:nvSpPr>
        <p:spPr/>
        <p:txBody>
          <a:bodyPr/>
          <a:lstStyle/>
          <a:p>
            <a:pPr eaLnBrk="1" hangingPunct="1"/>
            <a:endParaRPr lang="vi-VN"/>
          </a:p>
        </p:txBody>
      </p:sp>
      <p:pic>
        <p:nvPicPr>
          <p:cNvPr id="11268" name="Picture 4" descr="nen cu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descr="9"/>
          <p:cNvPicPr>
            <a:picLocks noChangeAspect="1" noChangeArrowheads="1"/>
          </p:cNvPicPr>
          <p:nvPr/>
        </p:nvPicPr>
        <p:blipFill>
          <a:blip r:embed="rId3">
            <a:clrChange>
              <a:clrFrom>
                <a:srgbClr val="89B6F7"/>
              </a:clrFrom>
              <a:clrTo>
                <a:srgbClr val="89B6F7">
                  <a:alpha val="0"/>
                </a:srgbClr>
              </a:clrTo>
            </a:clrChange>
            <a:extLst>
              <a:ext uri="{28A0092B-C50C-407E-A947-70E740481C1C}">
                <a14:useLocalDpi xmlns:a14="http://schemas.microsoft.com/office/drawing/2010/main" val="0"/>
              </a:ext>
            </a:extLst>
          </a:blip>
          <a:srcRect/>
          <a:stretch>
            <a:fillRect/>
          </a:stretch>
        </p:blipFill>
        <p:spPr bwMode="auto">
          <a:xfrm>
            <a:off x="3505200" y="6096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8" descr="2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8400" y="3124200"/>
            <a:ext cx="19812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0" descr="789325"/>
          <p:cNvPicPr>
            <a:picLocks noChangeAspect="1" noChangeArrowheads="1"/>
          </p:cNvPicPr>
          <p:nvPr/>
        </p:nvPicPr>
        <p:blipFill>
          <a:blip r:embed="rId5">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6400800" y="366713"/>
            <a:ext cx="205740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1" descr="Untitled-1 copy"/>
          <p:cNvPicPr>
            <a:picLocks noChangeAspect="1" noChangeArrowheads="1"/>
          </p:cNvPicPr>
          <p:nvPr/>
        </p:nvPicPr>
        <p:blipFill>
          <a:blip r:embed="rId6">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457200" y="609600"/>
            <a:ext cx="18288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14" descr="25"/>
          <p:cNvPicPr>
            <a:picLocks noChangeAspect="1" noChangeArrowheads="1"/>
          </p:cNvPicPr>
          <p:nvPr/>
        </p:nvPicPr>
        <p:blipFill>
          <a:blip r:embed="rId7">
            <a:clrChange>
              <a:clrFrom>
                <a:srgbClr val="F419FB"/>
              </a:clrFrom>
              <a:clrTo>
                <a:srgbClr val="F419FB">
                  <a:alpha val="0"/>
                </a:srgbClr>
              </a:clrTo>
            </a:clrChange>
            <a:extLst>
              <a:ext uri="{28A0092B-C50C-407E-A947-70E740481C1C}">
                <a14:useLocalDpi xmlns:a14="http://schemas.microsoft.com/office/drawing/2010/main" val="0"/>
              </a:ext>
            </a:extLst>
          </a:blip>
          <a:srcRect/>
          <a:stretch>
            <a:fillRect/>
          </a:stretch>
        </p:blipFill>
        <p:spPr bwMode="auto">
          <a:xfrm>
            <a:off x="1524000" y="2743200"/>
            <a:ext cx="221615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16" descr="Untitled-4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9800" y="228600"/>
            <a:ext cx="26670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13" descr="Untitled-4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457200"/>
            <a:ext cx="23622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15" descr="Untitled-4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381000"/>
            <a:ext cx="26670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5" name="Picture 17" descr="Untitled-4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2667000"/>
            <a:ext cx="2514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6" name="Picture 18" descr="Untitled-4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2971800"/>
            <a:ext cx="25146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9" name="Rectangle 19"/>
          <p:cNvSpPr>
            <a:spLocks noChangeArrowheads="1"/>
          </p:cNvSpPr>
          <p:nvPr/>
        </p:nvSpPr>
        <p:spPr bwMode="auto">
          <a:xfrm>
            <a:off x="2438400" y="5546725"/>
            <a:ext cx="51244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1">
                <a:latin typeface="Times New Roman" pitchFamily="18" charset="0"/>
              </a:rPr>
              <a:t>Một ngày ở nhà trẻ</a:t>
            </a:r>
            <a:br>
              <a:rPr lang="en-US" sz="4000" b="1">
                <a:latin typeface="Times New Roman" pitchFamily="18" charset="0"/>
              </a:rPr>
            </a:br>
            <a:r>
              <a:rPr lang="en-US" sz="4000" b="1">
                <a:latin typeface="Times New Roman" pitchFamily="18" charset="0"/>
              </a:rPr>
              <a:t>Bé làm bao nhiêu nghề</a:t>
            </a:r>
          </a:p>
        </p:txBody>
      </p:sp>
    </p:spTree>
    <p:extLst>
      <p:ext uri="{BB962C8B-B14F-4D97-AF65-F5344CB8AC3E}">
        <p14:creationId xmlns:p14="http://schemas.microsoft.com/office/powerpoint/2010/main" val="3543117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7181"/>
                                        </p:tgtEl>
                                        <p:attrNameLst>
                                          <p:attrName>style.visibility</p:attrName>
                                        </p:attrNameLst>
                                      </p:cBhvr>
                                      <p:to>
                                        <p:strVal val="visible"/>
                                      </p:to>
                                    </p:set>
                                    <p:anim calcmode="lin" valueType="num">
                                      <p:cBhvr>
                                        <p:cTn id="7" dur="1000" fill="hold"/>
                                        <p:tgtEl>
                                          <p:spTgt spid="7181"/>
                                        </p:tgtEl>
                                        <p:attrNameLst>
                                          <p:attrName>ppt_w</p:attrName>
                                        </p:attrNameLst>
                                      </p:cBhvr>
                                      <p:tavLst>
                                        <p:tav tm="0">
                                          <p:val>
                                            <p:fltVal val="0"/>
                                          </p:val>
                                        </p:tav>
                                        <p:tav tm="100000">
                                          <p:val>
                                            <p:strVal val="#ppt_w"/>
                                          </p:val>
                                        </p:tav>
                                      </p:tavLst>
                                    </p:anim>
                                    <p:anim calcmode="lin" valueType="num">
                                      <p:cBhvr>
                                        <p:cTn id="8" dur="1000" fill="hold"/>
                                        <p:tgtEl>
                                          <p:spTgt spid="7181"/>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183"/>
                                        </p:tgtEl>
                                        <p:attrNameLst>
                                          <p:attrName>style.visibility</p:attrName>
                                        </p:attrNameLst>
                                      </p:cBhvr>
                                      <p:to>
                                        <p:strVal val="visible"/>
                                      </p:to>
                                    </p:set>
                                    <p:anim calcmode="lin" valueType="num">
                                      <p:cBhvr>
                                        <p:cTn id="11" dur="1000" fill="hold"/>
                                        <p:tgtEl>
                                          <p:spTgt spid="7183"/>
                                        </p:tgtEl>
                                        <p:attrNameLst>
                                          <p:attrName>ppt_w</p:attrName>
                                        </p:attrNameLst>
                                      </p:cBhvr>
                                      <p:tavLst>
                                        <p:tav tm="0">
                                          <p:val>
                                            <p:fltVal val="0"/>
                                          </p:val>
                                        </p:tav>
                                        <p:tav tm="100000">
                                          <p:val>
                                            <p:strVal val="#ppt_w"/>
                                          </p:val>
                                        </p:tav>
                                      </p:tavLst>
                                    </p:anim>
                                    <p:anim calcmode="lin" valueType="num">
                                      <p:cBhvr>
                                        <p:cTn id="12" dur="1000" fill="hold"/>
                                        <p:tgtEl>
                                          <p:spTgt spid="7183"/>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7184"/>
                                        </p:tgtEl>
                                        <p:attrNameLst>
                                          <p:attrName>style.visibility</p:attrName>
                                        </p:attrNameLst>
                                      </p:cBhvr>
                                      <p:to>
                                        <p:strVal val="visible"/>
                                      </p:to>
                                    </p:set>
                                    <p:anim calcmode="lin" valueType="num">
                                      <p:cBhvr>
                                        <p:cTn id="15" dur="1000" fill="hold"/>
                                        <p:tgtEl>
                                          <p:spTgt spid="7184"/>
                                        </p:tgtEl>
                                        <p:attrNameLst>
                                          <p:attrName>ppt_w</p:attrName>
                                        </p:attrNameLst>
                                      </p:cBhvr>
                                      <p:tavLst>
                                        <p:tav tm="0">
                                          <p:val>
                                            <p:fltVal val="0"/>
                                          </p:val>
                                        </p:tav>
                                        <p:tav tm="100000">
                                          <p:val>
                                            <p:strVal val="#ppt_w"/>
                                          </p:val>
                                        </p:tav>
                                      </p:tavLst>
                                    </p:anim>
                                    <p:anim calcmode="lin" valueType="num">
                                      <p:cBhvr>
                                        <p:cTn id="16" dur="1000" fill="hold"/>
                                        <p:tgtEl>
                                          <p:spTgt spid="7184"/>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7186"/>
                                        </p:tgtEl>
                                        <p:attrNameLst>
                                          <p:attrName>style.visibility</p:attrName>
                                        </p:attrNameLst>
                                      </p:cBhvr>
                                      <p:to>
                                        <p:strVal val="visible"/>
                                      </p:to>
                                    </p:set>
                                    <p:anim calcmode="lin" valueType="num">
                                      <p:cBhvr>
                                        <p:cTn id="19" dur="1000" fill="hold"/>
                                        <p:tgtEl>
                                          <p:spTgt spid="7186"/>
                                        </p:tgtEl>
                                        <p:attrNameLst>
                                          <p:attrName>ppt_w</p:attrName>
                                        </p:attrNameLst>
                                      </p:cBhvr>
                                      <p:tavLst>
                                        <p:tav tm="0">
                                          <p:val>
                                            <p:fltVal val="0"/>
                                          </p:val>
                                        </p:tav>
                                        <p:tav tm="100000">
                                          <p:val>
                                            <p:strVal val="#ppt_w"/>
                                          </p:val>
                                        </p:tav>
                                      </p:tavLst>
                                    </p:anim>
                                    <p:anim calcmode="lin" valueType="num">
                                      <p:cBhvr>
                                        <p:cTn id="20" dur="1000" fill="hold"/>
                                        <p:tgtEl>
                                          <p:spTgt spid="7186"/>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7185"/>
                                        </p:tgtEl>
                                        <p:attrNameLst>
                                          <p:attrName>style.visibility</p:attrName>
                                        </p:attrNameLst>
                                      </p:cBhvr>
                                      <p:to>
                                        <p:strVal val="visible"/>
                                      </p:to>
                                    </p:set>
                                    <p:anim calcmode="lin" valueType="num">
                                      <p:cBhvr>
                                        <p:cTn id="23" dur="1000" fill="hold"/>
                                        <p:tgtEl>
                                          <p:spTgt spid="7185"/>
                                        </p:tgtEl>
                                        <p:attrNameLst>
                                          <p:attrName>ppt_w</p:attrName>
                                        </p:attrNameLst>
                                      </p:cBhvr>
                                      <p:tavLst>
                                        <p:tav tm="0">
                                          <p:val>
                                            <p:fltVal val="0"/>
                                          </p:val>
                                        </p:tav>
                                        <p:tav tm="100000">
                                          <p:val>
                                            <p:strVal val="#ppt_w"/>
                                          </p:val>
                                        </p:tav>
                                      </p:tavLst>
                                    </p:anim>
                                    <p:anim calcmode="lin" valueType="num">
                                      <p:cBhvr>
                                        <p:cTn id="24" dur="1000" fill="hold"/>
                                        <p:tgtEl>
                                          <p:spTgt spid="7185"/>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7179"/>
                                        </p:tgtEl>
                                        <p:attrNameLst>
                                          <p:attrName>style.visibility</p:attrName>
                                        </p:attrNameLst>
                                      </p:cBhvr>
                                      <p:to>
                                        <p:strVal val="visible"/>
                                      </p:to>
                                    </p:set>
                                    <p:anim calcmode="lin" valueType="num">
                                      <p:cBhvr>
                                        <p:cTn id="27" dur="2000" fill="hold"/>
                                        <p:tgtEl>
                                          <p:spTgt spid="7179"/>
                                        </p:tgtEl>
                                        <p:attrNameLst>
                                          <p:attrName>ppt_w</p:attrName>
                                        </p:attrNameLst>
                                      </p:cBhvr>
                                      <p:tavLst>
                                        <p:tav tm="0">
                                          <p:val>
                                            <p:fltVal val="0"/>
                                          </p:val>
                                        </p:tav>
                                        <p:tav tm="100000">
                                          <p:val>
                                            <p:strVal val="#ppt_w"/>
                                          </p:val>
                                        </p:tav>
                                      </p:tavLst>
                                    </p:anim>
                                    <p:anim calcmode="lin" valueType="num">
                                      <p:cBhvr>
                                        <p:cTn id="28" dur="2000" fill="hold"/>
                                        <p:tgtEl>
                                          <p:spTgt spid="7179"/>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7175"/>
                                        </p:tgtEl>
                                        <p:attrNameLst>
                                          <p:attrName>style.visibility</p:attrName>
                                        </p:attrNameLst>
                                      </p:cBhvr>
                                      <p:to>
                                        <p:strVal val="visible"/>
                                      </p:to>
                                    </p:set>
                                    <p:anim calcmode="lin" valueType="num">
                                      <p:cBhvr>
                                        <p:cTn id="31" dur="2000" fill="hold"/>
                                        <p:tgtEl>
                                          <p:spTgt spid="7175"/>
                                        </p:tgtEl>
                                        <p:attrNameLst>
                                          <p:attrName>ppt_w</p:attrName>
                                        </p:attrNameLst>
                                      </p:cBhvr>
                                      <p:tavLst>
                                        <p:tav tm="0">
                                          <p:val>
                                            <p:fltVal val="0"/>
                                          </p:val>
                                        </p:tav>
                                        <p:tav tm="100000">
                                          <p:val>
                                            <p:strVal val="#ppt_w"/>
                                          </p:val>
                                        </p:tav>
                                      </p:tavLst>
                                    </p:anim>
                                    <p:anim calcmode="lin" valueType="num">
                                      <p:cBhvr>
                                        <p:cTn id="32" dur="2000" fill="hold"/>
                                        <p:tgtEl>
                                          <p:spTgt spid="7175"/>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7178"/>
                                        </p:tgtEl>
                                        <p:attrNameLst>
                                          <p:attrName>style.visibility</p:attrName>
                                        </p:attrNameLst>
                                      </p:cBhvr>
                                      <p:to>
                                        <p:strVal val="visible"/>
                                      </p:to>
                                    </p:set>
                                    <p:anim calcmode="lin" valueType="num">
                                      <p:cBhvr>
                                        <p:cTn id="35" dur="2000" fill="hold"/>
                                        <p:tgtEl>
                                          <p:spTgt spid="7178"/>
                                        </p:tgtEl>
                                        <p:attrNameLst>
                                          <p:attrName>ppt_w</p:attrName>
                                        </p:attrNameLst>
                                      </p:cBhvr>
                                      <p:tavLst>
                                        <p:tav tm="0">
                                          <p:val>
                                            <p:fltVal val="0"/>
                                          </p:val>
                                        </p:tav>
                                        <p:tav tm="100000">
                                          <p:val>
                                            <p:strVal val="#ppt_w"/>
                                          </p:val>
                                        </p:tav>
                                      </p:tavLst>
                                    </p:anim>
                                    <p:anim calcmode="lin" valueType="num">
                                      <p:cBhvr>
                                        <p:cTn id="36" dur="2000" fill="hold"/>
                                        <p:tgtEl>
                                          <p:spTgt spid="7178"/>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7182"/>
                                        </p:tgtEl>
                                        <p:attrNameLst>
                                          <p:attrName>style.visibility</p:attrName>
                                        </p:attrNameLst>
                                      </p:cBhvr>
                                      <p:to>
                                        <p:strVal val="visible"/>
                                      </p:to>
                                    </p:set>
                                    <p:anim calcmode="lin" valueType="num">
                                      <p:cBhvr>
                                        <p:cTn id="39" dur="2000" fill="hold"/>
                                        <p:tgtEl>
                                          <p:spTgt spid="7182"/>
                                        </p:tgtEl>
                                        <p:attrNameLst>
                                          <p:attrName>ppt_w</p:attrName>
                                        </p:attrNameLst>
                                      </p:cBhvr>
                                      <p:tavLst>
                                        <p:tav tm="0">
                                          <p:val>
                                            <p:fltVal val="0"/>
                                          </p:val>
                                        </p:tav>
                                        <p:tav tm="100000">
                                          <p:val>
                                            <p:strVal val="#ppt_w"/>
                                          </p:val>
                                        </p:tav>
                                      </p:tavLst>
                                    </p:anim>
                                    <p:anim calcmode="lin" valueType="num">
                                      <p:cBhvr>
                                        <p:cTn id="40" dur="2000" fill="hold"/>
                                        <p:tgtEl>
                                          <p:spTgt spid="7182"/>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7176"/>
                                        </p:tgtEl>
                                        <p:attrNameLst>
                                          <p:attrName>style.visibility</p:attrName>
                                        </p:attrNameLst>
                                      </p:cBhvr>
                                      <p:to>
                                        <p:strVal val="visible"/>
                                      </p:to>
                                    </p:set>
                                    <p:anim calcmode="lin" valueType="num">
                                      <p:cBhvr>
                                        <p:cTn id="43" dur="2000" fill="hold"/>
                                        <p:tgtEl>
                                          <p:spTgt spid="7176"/>
                                        </p:tgtEl>
                                        <p:attrNameLst>
                                          <p:attrName>ppt_w</p:attrName>
                                        </p:attrNameLst>
                                      </p:cBhvr>
                                      <p:tavLst>
                                        <p:tav tm="0">
                                          <p:val>
                                            <p:fltVal val="0"/>
                                          </p:val>
                                        </p:tav>
                                        <p:tav tm="100000">
                                          <p:val>
                                            <p:strVal val="#ppt_w"/>
                                          </p:val>
                                        </p:tav>
                                      </p:tavLst>
                                    </p:anim>
                                    <p:anim calcmode="lin" valueType="num">
                                      <p:cBhvr>
                                        <p:cTn id="44" dur="2000" fill="hold"/>
                                        <p:tgtEl>
                                          <p:spTgt spid="71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552</Words>
  <Application>Microsoft Office PowerPoint</Application>
  <PresentationFormat>On-screen Show (4:3)</PresentationFormat>
  <Paragraphs>42</Paragraphs>
  <Slides>35</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minhtuan6990@gmail.com / 01686898975</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MINH TUAN</dc:creator>
  <cp:lastModifiedBy>bui van khoi</cp:lastModifiedBy>
  <cp:revision>10</cp:revision>
  <dcterms:created xsi:type="dcterms:W3CDTF">2021-11-26T11:59:41Z</dcterms:created>
  <dcterms:modified xsi:type="dcterms:W3CDTF">2022-05-08T01:54:36Z</dcterms:modified>
</cp:coreProperties>
</file>