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8" r:id="rId2"/>
    <p:sldId id="267" r:id="rId3"/>
    <p:sldId id="301" r:id="rId4"/>
    <p:sldId id="302" r:id="rId5"/>
    <p:sldId id="268" r:id="rId6"/>
    <p:sldId id="300" r:id="rId7"/>
    <p:sldId id="298" r:id="rId8"/>
    <p:sldId id="273" r:id="rId9"/>
    <p:sldId id="303" r:id="rId10"/>
    <p:sldId id="284" r:id="rId11"/>
    <p:sldId id="28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rgbClr val="FF0000"/>
    </p:penClr>
  </p:showPr>
  <p:clrMru>
    <a:srgbClr val="FF0000"/>
    <a:srgbClr val="00FF00"/>
    <a:srgbClr val="0000CC"/>
    <a:srgbClr val="FF0066"/>
    <a:srgbClr val="9900FF"/>
    <a:srgbClr val="B76A03"/>
    <a:srgbClr val="00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286" autoAdjust="0"/>
    <p:restoredTop sz="94127" autoAdjust="0"/>
  </p:normalViewPr>
  <p:slideViewPr>
    <p:cSldViewPr>
      <p:cViewPr>
        <p:scale>
          <a:sx n="50" d="100"/>
          <a:sy n="50" d="100"/>
        </p:scale>
        <p:origin x="-78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891 h 2182"/>
                <a:gd name="T4" fmla="*/ 7782 w 4897"/>
                <a:gd name="T5" fmla="*/ 891 h 2182"/>
                <a:gd name="T6" fmla="*/ 778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n-US"/>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n-US"/>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n-US"/>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n-US"/>
            </a:p>
          </p:txBody>
        </p:sp>
      </p:grpSp>
      <p:sp>
        <p:nvSpPr>
          <p:cNvPr id="60425"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6042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E9223782-F36A-44FB-84ED-D690950035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6198236-0B72-40C6-8990-1604DDC87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DA64201-ABCC-43CD-8D15-E5E9EA71B28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4BA0DA4-78E0-4B64-BCF4-FECA8F94EE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7CD66F7-54AF-4613-A84F-4F2F62B21B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27859FE-AAC3-4AC3-86A9-88409923D6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F0B8B8E-9845-4A92-AD0D-8085E91E9D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F14C6B4-F512-4CA5-9D84-FA7B57BA8A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13D7896-5DE7-4B7A-B6B5-B54139E949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8BB1C6C-8EB4-4D32-AA67-160081614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091A8B-813E-4AFA-9BA7-B873B7E776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59181FC-F138-449D-8FF0-5DF5959848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103 h 2182"/>
                <a:gd name="T4" fmla="*/ 7782 w 4897"/>
                <a:gd name="T5" fmla="*/ 103 h 2182"/>
                <a:gd name="T6" fmla="*/ 778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92 h 2182"/>
                <a:gd name="T4" fmla="*/ 7782 w 4897"/>
                <a:gd name="T5" fmla="*/ 92 h 2182"/>
                <a:gd name="T6" fmla="*/ 778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59398"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n-US"/>
            </a:p>
          </p:txBody>
        </p:sp>
        <p:sp>
          <p:nvSpPr>
            <p:cNvPr id="59399"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p:spPr>
          <p:txBody>
            <a:bodyPr/>
            <a:lstStyle/>
            <a:p>
              <a:pPr>
                <a:defRPr/>
              </a:pPr>
              <a:endParaRPr lang="en-US"/>
            </a:p>
          </p:txBody>
        </p:sp>
        <p:sp>
          <p:nvSpPr>
            <p:cNvPr id="59400"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n-US"/>
            </a:p>
          </p:txBody>
        </p:sp>
        <p:sp>
          <p:nvSpPr>
            <p:cNvPr id="59401"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n-US"/>
            </a:p>
          </p:txBody>
        </p:sp>
        <p:sp>
          <p:nvSpPr>
            <p:cNvPr id="59402"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p:spPr>
          <p:txBody>
            <a:bodyPr/>
            <a:lstStyle/>
            <a:p>
              <a:pPr>
                <a:defRPr/>
              </a:pPr>
              <a:endParaRPr lang="en-US"/>
            </a:p>
          </p:txBody>
        </p:sp>
      </p:grpSp>
      <p:sp>
        <p:nvSpPr>
          <p:cNvPr id="59403" name="Rectangle 11"/>
          <p:cNvSpPr>
            <a:spLocks noGrp="1" noChangeArrowheads="1"/>
          </p:cNvSpPr>
          <p:nvPr>
            <p:ph type="dt" sz="half" idx="2"/>
          </p:nvPr>
        </p:nvSpPr>
        <p:spPr bwMode="auto">
          <a:xfrm>
            <a:off x="838200"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cs typeface="Arial" charset="0"/>
              </a:defRPr>
            </a:lvl1pPr>
          </a:lstStyle>
          <a:p>
            <a:pPr>
              <a:defRPr/>
            </a:pPr>
            <a:endParaRPr lang="en-US"/>
          </a:p>
        </p:txBody>
      </p:sp>
      <p:sp>
        <p:nvSpPr>
          <p:cNvPr id="59404" name="Rectangle 12"/>
          <p:cNvSpPr>
            <a:spLocks noGrp="1" noChangeArrowheads="1"/>
          </p:cNvSpPr>
          <p:nvPr>
            <p:ph type="ftr" sz="quarter" idx="3"/>
          </p:nvPr>
        </p:nvSpPr>
        <p:spPr bwMode="auto">
          <a:xfrm>
            <a:off x="34290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cs typeface="Arial" charset="0"/>
              </a:defRPr>
            </a:lvl1pPr>
          </a:lstStyle>
          <a:p>
            <a:pPr>
              <a:defRPr/>
            </a:pPr>
            <a:endParaRPr lang="en-US"/>
          </a:p>
        </p:txBody>
      </p:sp>
      <p:sp>
        <p:nvSpPr>
          <p:cNvPr id="59405" name="Rectangle 13"/>
          <p:cNvSpPr>
            <a:spLocks noGrp="1" noChangeArrowheads="1"/>
          </p:cNvSpPr>
          <p:nvPr>
            <p:ph type="sldNum" sz="quarter" idx="4"/>
          </p:nvPr>
        </p:nvSpPr>
        <p:spPr bwMode="auto">
          <a:xfrm>
            <a:off x="6937375"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cs typeface="Arial" charset="0"/>
              </a:defRPr>
            </a:lvl1pPr>
          </a:lstStyle>
          <a:p>
            <a:pPr>
              <a:defRPr/>
            </a:pPr>
            <a:fld id="{CE818FB3-AB4F-4610-93B7-4DF6C7338FC1}" type="slidenum">
              <a:rPr lang="en-US"/>
              <a:pPr>
                <a:defRPr/>
              </a:pPr>
              <a:t>‹#›</a:t>
            </a:fld>
            <a:endParaRPr lang="en-US"/>
          </a:p>
        </p:txBody>
      </p:sp>
      <p:sp>
        <p:nvSpPr>
          <p:cNvPr id="59406" name="Rectangle 14"/>
          <p:cNvSpPr>
            <a:spLocks noGrp="1" noRot="1" noChangeArrowheads="1"/>
          </p:cNvSpPr>
          <p:nvPr>
            <p:ph type="title"/>
          </p:nvPr>
        </p:nvSpPr>
        <p:spPr bwMode="auto">
          <a:xfrm>
            <a:off x="457200" y="244475"/>
            <a:ext cx="8385175"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407" name="Rectangle 15"/>
          <p:cNvSpPr>
            <a:spLocks noGrp="1" noRot="1" noChangeArrowheads="1"/>
          </p:cNvSpPr>
          <p:nvPr>
            <p:ph type="body" idx="1"/>
          </p:nvPr>
        </p:nvSpPr>
        <p:spPr bwMode="auto">
          <a:xfrm>
            <a:off x="838200" y="1905000"/>
            <a:ext cx="8007350" cy="41910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2"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ch&#7885;i%20g&#224;.fl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Users\MsHuong\Desktop\20870721_images1861960_2hong-hac-B.jpg" TargetMode="Externa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file:///C:\Users\MsHuong\Desktop\20870721_images1861977_4chao-mao-B.jpg" TargetMode="External"/><Relationship Id="rId5" Type="http://schemas.openxmlformats.org/officeDocument/2006/relationships/image" Target="file:///C:\Users\MsHuong\Desktop\20870721_images1861972_6B.jpg" TargetMode="External"/><Relationship Id="rId4" Type="http://schemas.openxmlformats.org/officeDocument/2006/relationships/image" Target="file:///C:\Users\MsHuong\Desktop\20870721_images1861961_3B.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BG"/>
          <p:cNvPicPr>
            <a:picLocks noChangeAspect="1" noChangeArrowheads="1" noCrop="1"/>
          </p:cNvPicPr>
          <p:nvPr/>
        </p:nvPicPr>
        <p:blipFill>
          <a:blip r:embed="rId2"/>
          <a:srcRect/>
          <a:stretch>
            <a:fillRect/>
          </a:stretch>
        </p:blipFill>
        <p:spPr bwMode="auto">
          <a:xfrm>
            <a:off x="2057400" y="762000"/>
            <a:ext cx="5105400" cy="1549400"/>
          </a:xfrm>
          <a:prstGeom prst="rect">
            <a:avLst/>
          </a:prstGeom>
          <a:noFill/>
          <a:ln w="9525">
            <a:noFill/>
            <a:miter lim="800000"/>
            <a:headEnd/>
            <a:tailEnd/>
          </a:ln>
        </p:spPr>
      </p:pic>
      <p:sp>
        <p:nvSpPr>
          <p:cNvPr id="4100" name="Text Box 4"/>
          <p:cNvSpPr txBox="1">
            <a:spLocks noChangeArrowheads="1"/>
          </p:cNvSpPr>
          <p:nvPr/>
        </p:nvSpPr>
        <p:spPr bwMode="auto">
          <a:xfrm>
            <a:off x="3200400" y="2362200"/>
            <a:ext cx="3886200" cy="1708150"/>
          </a:xfrm>
          <a:prstGeom prst="rect">
            <a:avLst/>
          </a:prstGeom>
          <a:noFill/>
          <a:ln w="9525">
            <a:noFill/>
            <a:miter lim="800000"/>
            <a:headEnd/>
            <a:tailEnd/>
          </a:ln>
        </p:spPr>
        <p:txBody>
          <a:bodyPr>
            <a:spAutoFit/>
          </a:bodyPr>
          <a:lstStyle/>
          <a:p>
            <a:pPr eaLnBrk="0" hangingPunct="0">
              <a:spcBef>
                <a:spcPct val="50000"/>
              </a:spcBef>
            </a:pPr>
            <a:r>
              <a:rPr lang="en-US" sz="4800" b="1">
                <a:solidFill>
                  <a:srgbClr val="0000CC"/>
                </a:solidFill>
                <a:latin typeface="Arial" charset="0"/>
              </a:rPr>
              <a:t>CHÍNH TẢ</a:t>
            </a:r>
            <a:r>
              <a:rPr lang="en-US" sz="10600" b="1">
                <a:solidFill>
                  <a:srgbClr val="0000CC"/>
                </a:solidFill>
                <a:latin typeface="Arial" charset="0"/>
              </a:rPr>
              <a:t>  </a:t>
            </a:r>
          </a:p>
        </p:txBody>
      </p:sp>
      <p:sp>
        <p:nvSpPr>
          <p:cNvPr id="4101" name="Text Box 5"/>
          <p:cNvSpPr txBox="1">
            <a:spLocks noChangeArrowheads="1"/>
          </p:cNvSpPr>
          <p:nvPr/>
        </p:nvSpPr>
        <p:spPr bwMode="auto">
          <a:xfrm>
            <a:off x="3200400" y="4343400"/>
            <a:ext cx="3505200" cy="823913"/>
          </a:xfrm>
          <a:prstGeom prst="rect">
            <a:avLst/>
          </a:prstGeom>
          <a:noFill/>
          <a:ln w="9525">
            <a:noFill/>
            <a:miter lim="800000"/>
            <a:headEnd/>
            <a:tailEnd/>
          </a:ln>
        </p:spPr>
        <p:txBody>
          <a:bodyPr>
            <a:spAutoFit/>
          </a:bodyPr>
          <a:lstStyle/>
          <a:p>
            <a:pPr eaLnBrk="0" hangingPunct="0">
              <a:spcBef>
                <a:spcPct val="50000"/>
              </a:spcBef>
            </a:pPr>
            <a:r>
              <a:rPr lang="en-US" sz="4800" b="1">
                <a:solidFill>
                  <a:schemeClr val="tx2"/>
                </a:solidFill>
                <a:latin typeface="Arial" charset="0"/>
              </a:rPr>
              <a:t>    Lớp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to="" calcmode="lin" valueType="num">
                                      <p:cBhvr>
                                        <p:cTn id="7" dur="1" fill="hold"/>
                                        <p:tgtEl>
                                          <p:spTgt spid="40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 to="" calcmode="lin" valueType="num">
                                      <p:cBhvr>
                                        <p:cTn id="13" dur="1" fill="hold"/>
                                        <p:tgtEl>
                                          <p:spTgt spid="41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90550" y="611188"/>
            <a:ext cx="7924800" cy="3108325"/>
          </a:xfrm>
          <a:prstGeom prst="rect">
            <a:avLst/>
          </a:prstGeom>
          <a:noFill/>
          <a:ln w="9525">
            <a:noFill/>
            <a:miter lim="800000"/>
            <a:headEnd/>
            <a:tailEnd/>
          </a:ln>
        </p:spPr>
        <p:txBody>
          <a:bodyPr>
            <a:spAutoFit/>
          </a:bodyPr>
          <a:lstStyle/>
          <a:p>
            <a:pPr eaLnBrk="0" hangingPunct="0">
              <a:spcBef>
                <a:spcPct val="50000"/>
              </a:spcBef>
            </a:pPr>
            <a:r>
              <a:rPr lang="en-US" sz="2800" u="sng">
                <a:solidFill>
                  <a:srgbClr val="00FF00"/>
                </a:solidFill>
                <a:latin typeface="Arial" charset="0"/>
              </a:rPr>
              <a:t>*Bài  tập 3b</a:t>
            </a:r>
            <a:r>
              <a:rPr lang="en-US" sz="2800">
                <a:latin typeface="Arial" charset="0"/>
              </a:rPr>
              <a:t>: Giải câu đố sau:</a:t>
            </a:r>
          </a:p>
          <a:p>
            <a:pPr eaLnBrk="0" hangingPunct="0">
              <a:spcBef>
                <a:spcPct val="50000"/>
              </a:spcBef>
            </a:pPr>
            <a:r>
              <a:rPr lang="en-US" sz="2800">
                <a:latin typeface="Arial" charset="0"/>
              </a:rPr>
              <a:t>Tên con vật chứa tiếng có vần en hoặc eng.</a:t>
            </a:r>
          </a:p>
          <a:p>
            <a:pPr eaLnBrk="0" hangingPunct="0">
              <a:spcBef>
                <a:spcPct val="50000"/>
              </a:spcBef>
            </a:pPr>
            <a:r>
              <a:rPr lang="en-US" sz="2800">
                <a:latin typeface="Arial" charset="0"/>
              </a:rPr>
              <a:t>                         Chim gì liệng tựa con thoi</a:t>
            </a:r>
          </a:p>
          <a:p>
            <a:pPr eaLnBrk="0" hangingPunct="0">
              <a:spcBef>
                <a:spcPct val="50000"/>
              </a:spcBef>
            </a:pPr>
            <a:r>
              <a:rPr lang="en-US" sz="2800">
                <a:latin typeface="Arial" charset="0"/>
              </a:rPr>
              <a:t>               Báo mùa xuân đẹp giữa trời say sưa.</a:t>
            </a:r>
          </a:p>
          <a:p>
            <a:pPr eaLnBrk="0" hangingPunct="0">
              <a:spcBef>
                <a:spcPct val="50000"/>
              </a:spcBef>
            </a:pPr>
            <a:r>
              <a:rPr lang="en-US" sz="2800">
                <a:latin typeface="Arial" charset="0"/>
              </a:rPr>
              <a:t>                                            (Là con gì?)</a:t>
            </a:r>
          </a:p>
        </p:txBody>
      </p:sp>
      <p:pic>
        <p:nvPicPr>
          <p:cNvPr id="12291" name="Picture 5" descr="bird[1]">
            <a:hlinkClick r:id="rId2" action="ppaction://hlinkfile"/>
          </p:cNvPr>
          <p:cNvPicPr>
            <a:picLocks noChangeAspect="1" noChangeArrowheads="1" noCrop="1"/>
          </p:cNvPicPr>
          <p:nvPr/>
        </p:nvPicPr>
        <p:blipFill>
          <a:blip r:embed="rId3"/>
          <a:srcRect/>
          <a:stretch>
            <a:fillRect/>
          </a:stretch>
        </p:blipFill>
        <p:spPr bwMode="auto">
          <a:xfrm>
            <a:off x="0" y="0"/>
            <a:ext cx="685800" cy="61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37032"/>
          <p:cNvPicPr>
            <a:picLocks noChangeAspect="1" noChangeArrowheads="1"/>
          </p:cNvPicPr>
          <p:nvPr/>
        </p:nvPicPr>
        <p:blipFill>
          <a:blip r:embed="rId2">
            <a:clrChange>
              <a:clrFrom>
                <a:srgbClr val="000000"/>
              </a:clrFrom>
              <a:clrTo>
                <a:srgbClr val="000000">
                  <a:alpha val="0"/>
                </a:srgbClr>
              </a:clrTo>
            </a:clrChange>
          </a:blip>
          <a:srcRect l="9166" r="8333"/>
          <a:stretch>
            <a:fillRect/>
          </a:stretch>
        </p:blipFill>
        <p:spPr bwMode="auto">
          <a:xfrm>
            <a:off x="-609600" y="-1066800"/>
            <a:ext cx="10591800" cy="8401050"/>
          </a:xfrm>
          <a:prstGeom prst="rect">
            <a:avLst/>
          </a:prstGeom>
          <a:noFill/>
          <a:ln w="9525">
            <a:noFill/>
            <a:miter lim="800000"/>
            <a:headEnd/>
            <a:tailEnd/>
          </a:ln>
        </p:spPr>
      </p:pic>
      <p:pic>
        <p:nvPicPr>
          <p:cNvPr id="41988" name="Picture 4" descr="sonicruns"/>
          <p:cNvPicPr>
            <a:picLocks noChangeAspect="1" noChangeArrowheads="1" noCrop="1"/>
          </p:cNvPicPr>
          <p:nvPr/>
        </p:nvPicPr>
        <p:blipFill>
          <a:blip r:embed="rId3"/>
          <a:srcRect/>
          <a:stretch>
            <a:fillRect/>
          </a:stretch>
        </p:blipFill>
        <p:spPr bwMode="auto">
          <a:xfrm>
            <a:off x="533400" y="2895600"/>
            <a:ext cx="3371850" cy="3962400"/>
          </a:xfrm>
          <a:prstGeom prst="rect">
            <a:avLst/>
          </a:prstGeom>
          <a:noFill/>
          <a:ln w="9525">
            <a:noFill/>
            <a:miter lim="800000"/>
            <a:headEnd/>
            <a:tailEnd/>
          </a:ln>
        </p:spPr>
      </p:pic>
      <p:pic>
        <p:nvPicPr>
          <p:cNvPr id="13316" name="Picture 5" descr="anime"/>
          <p:cNvPicPr>
            <a:picLocks noChangeAspect="1" noChangeArrowheads="1" noCrop="1"/>
          </p:cNvPicPr>
          <p:nvPr/>
        </p:nvPicPr>
        <p:blipFill>
          <a:blip r:embed="rId4"/>
          <a:srcRect/>
          <a:stretch>
            <a:fillRect/>
          </a:stretch>
        </p:blipFill>
        <p:spPr bwMode="auto">
          <a:xfrm>
            <a:off x="5562600" y="3505200"/>
            <a:ext cx="1905000" cy="2362200"/>
          </a:xfrm>
          <a:prstGeom prst="rect">
            <a:avLst/>
          </a:prstGeom>
          <a:noFill/>
          <a:ln w="9525">
            <a:noFill/>
            <a:miter lim="800000"/>
            <a:headEnd/>
            <a:tailEnd/>
          </a:ln>
        </p:spPr>
      </p:pic>
      <p:pic>
        <p:nvPicPr>
          <p:cNvPr id="13317" name="Picture 6" descr="bird[1]"/>
          <p:cNvPicPr>
            <a:picLocks noChangeAspect="1" noChangeArrowheads="1" noCrop="1"/>
          </p:cNvPicPr>
          <p:nvPr/>
        </p:nvPicPr>
        <p:blipFill>
          <a:blip r:embed="rId5"/>
          <a:srcRect/>
          <a:stretch>
            <a:fillRect/>
          </a:stretch>
        </p:blipFill>
        <p:spPr bwMode="auto">
          <a:xfrm>
            <a:off x="3429000" y="3886200"/>
            <a:ext cx="1700213" cy="1514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2667000" y="1141413"/>
            <a:ext cx="4800600" cy="1200150"/>
          </a:xfrm>
          <a:prstGeom prst="rect">
            <a:avLst/>
          </a:prstGeom>
          <a:noFill/>
          <a:ln w="9525">
            <a:noFill/>
            <a:miter lim="800000"/>
            <a:headEnd/>
            <a:tailEnd/>
          </a:ln>
        </p:spPr>
        <p:txBody>
          <a:bodyPr>
            <a:spAutoFit/>
          </a:bodyPr>
          <a:lstStyle/>
          <a:p>
            <a:pPr eaLnBrk="0" hangingPunct="0">
              <a:spcBef>
                <a:spcPct val="50000"/>
              </a:spcBef>
            </a:pPr>
            <a:r>
              <a:rPr lang="en-US" sz="3600" b="1" u="sng">
                <a:latin typeface="Arial" charset="0"/>
              </a:rPr>
              <a:t>Chính tả</a:t>
            </a:r>
            <a:r>
              <a:rPr lang="en-US" sz="3600" b="1">
                <a:latin typeface="Arial" charset="0"/>
              </a:rPr>
              <a:t>: ( Nghe - viết)</a:t>
            </a:r>
          </a:p>
        </p:txBody>
      </p:sp>
      <p:sp>
        <p:nvSpPr>
          <p:cNvPr id="21508" name="Text Box 4"/>
          <p:cNvSpPr txBox="1">
            <a:spLocks noChangeArrowheads="1"/>
          </p:cNvSpPr>
          <p:nvPr/>
        </p:nvSpPr>
        <p:spPr bwMode="auto">
          <a:xfrm>
            <a:off x="838200" y="2438400"/>
            <a:ext cx="5181600" cy="579438"/>
          </a:xfrm>
          <a:prstGeom prst="rect">
            <a:avLst/>
          </a:prstGeom>
          <a:noFill/>
          <a:ln w="9525">
            <a:noFill/>
            <a:miter lim="800000"/>
            <a:headEnd/>
            <a:tailEnd/>
          </a:ln>
        </p:spPr>
        <p:txBody>
          <a:bodyPr>
            <a:spAutoFit/>
          </a:bodyPr>
          <a:lstStyle/>
          <a:p>
            <a:pPr eaLnBrk="0" hangingPunct="0">
              <a:spcBef>
                <a:spcPct val="50000"/>
              </a:spcBef>
            </a:pPr>
            <a:r>
              <a:rPr lang="en-US" sz="3200" u="sng">
                <a:solidFill>
                  <a:srgbClr val="FFFF00"/>
                </a:solidFill>
                <a:latin typeface="Arial" charset="0"/>
              </a:rPr>
              <a:t>KIỂM TRA BÀI CŨ:</a:t>
            </a:r>
          </a:p>
        </p:txBody>
      </p:sp>
      <p:sp>
        <p:nvSpPr>
          <p:cNvPr id="21510" name="Text Box 6"/>
          <p:cNvSpPr txBox="1">
            <a:spLocks noChangeArrowheads="1"/>
          </p:cNvSpPr>
          <p:nvPr/>
        </p:nvSpPr>
        <p:spPr bwMode="auto">
          <a:xfrm>
            <a:off x="304800" y="3200400"/>
            <a:ext cx="8610600" cy="830263"/>
          </a:xfrm>
          <a:prstGeom prst="rect">
            <a:avLst/>
          </a:prstGeom>
          <a:noFill/>
          <a:ln w="9525">
            <a:noFill/>
            <a:miter lim="800000"/>
            <a:headEnd/>
            <a:tailEnd/>
          </a:ln>
        </p:spPr>
        <p:txBody>
          <a:bodyPr>
            <a:spAutoFit/>
          </a:bodyPr>
          <a:lstStyle/>
          <a:p>
            <a:pPr eaLnBrk="0" hangingPunct="0">
              <a:spcBef>
                <a:spcPct val="50000"/>
              </a:spcBef>
            </a:pPr>
            <a:r>
              <a:rPr lang="en-US" sz="2400" b="1">
                <a:latin typeface="Arial" charset="0"/>
              </a:rPr>
              <a:t>Tập hợp những từ nào trong các dòng sau viết đúng chính tả:</a:t>
            </a:r>
          </a:p>
        </p:txBody>
      </p:sp>
      <p:sp>
        <p:nvSpPr>
          <p:cNvPr id="21511" name="Text Box 7">
            <a:hlinkClick r:id="rId2" action="ppaction://hlinksldjump"/>
          </p:cNvPr>
          <p:cNvSpPr txBox="1">
            <a:spLocks noChangeArrowheads="1"/>
          </p:cNvSpPr>
          <p:nvPr/>
        </p:nvSpPr>
        <p:spPr bwMode="auto">
          <a:xfrm>
            <a:off x="1066800" y="3657600"/>
            <a:ext cx="7848600" cy="954088"/>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a.  buâng khuâng, bận biệu, nhân dân, vâng lời.</a:t>
            </a:r>
          </a:p>
        </p:txBody>
      </p:sp>
      <p:sp>
        <p:nvSpPr>
          <p:cNvPr id="21512" name="Text Box 8">
            <a:hlinkClick r:id="rId3" action="ppaction://hlinksldjump"/>
          </p:cNvPr>
          <p:cNvSpPr txBox="1">
            <a:spLocks noChangeArrowheads="1"/>
          </p:cNvSpPr>
          <p:nvPr/>
        </p:nvSpPr>
        <p:spPr bwMode="auto">
          <a:xfrm>
            <a:off x="1066800" y="4181475"/>
            <a:ext cx="7467600" cy="954088"/>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b.  bâng khuâng, bận bịu, nhân dân, vâng lời.</a:t>
            </a:r>
          </a:p>
        </p:txBody>
      </p:sp>
      <p:sp>
        <p:nvSpPr>
          <p:cNvPr id="21513" name="Text Box 9">
            <a:hlinkClick r:id="rId2" action="ppaction://hlinksldjump"/>
          </p:cNvPr>
          <p:cNvSpPr txBox="1">
            <a:spLocks noChangeArrowheads="1"/>
          </p:cNvSpPr>
          <p:nvPr/>
        </p:nvSpPr>
        <p:spPr bwMode="auto">
          <a:xfrm>
            <a:off x="1066800" y="4703763"/>
            <a:ext cx="7620000" cy="523875"/>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  bâng khuâng, bận bịu, nhân dân, vân lời.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additive="base">
                                        <p:cTn id="12" dur="500" fill="hold"/>
                                        <p:tgtEl>
                                          <p:spTgt spid="21508"/>
                                        </p:tgtEl>
                                        <p:attrNameLst>
                                          <p:attrName>ppt_x</p:attrName>
                                        </p:attrNameLst>
                                      </p:cBhvr>
                                      <p:tavLst>
                                        <p:tav tm="0">
                                          <p:val>
                                            <p:strVal val="#ppt_x"/>
                                          </p:val>
                                        </p:tav>
                                        <p:tav tm="100000">
                                          <p:val>
                                            <p:strVal val="#ppt_x"/>
                                          </p:val>
                                        </p:tav>
                                      </p:tavLst>
                                    </p:anim>
                                    <p:anim calcmode="lin" valueType="num">
                                      <p:cBhvr additive="base">
                                        <p:cTn id="13"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diamond(in)">
                                      <p:cBhvr>
                                        <p:cTn id="18" dur="2000"/>
                                        <p:tgtEl>
                                          <p:spTgt spid="215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11"/>
                                        </p:tgtEl>
                                        <p:attrNameLst>
                                          <p:attrName>style.visibility</p:attrName>
                                        </p:attrNameLst>
                                      </p:cBhvr>
                                      <p:to>
                                        <p:strVal val="visible"/>
                                      </p:to>
                                    </p:set>
                                    <p:anim calcmode="lin" valueType="num">
                                      <p:cBhvr additive="base">
                                        <p:cTn id="23" dur="500" fill="hold"/>
                                        <p:tgtEl>
                                          <p:spTgt spid="21511"/>
                                        </p:tgtEl>
                                        <p:attrNameLst>
                                          <p:attrName>ppt_x</p:attrName>
                                        </p:attrNameLst>
                                      </p:cBhvr>
                                      <p:tavLst>
                                        <p:tav tm="0">
                                          <p:val>
                                            <p:strVal val="#ppt_x"/>
                                          </p:val>
                                        </p:tav>
                                        <p:tav tm="100000">
                                          <p:val>
                                            <p:strVal val="#ppt_x"/>
                                          </p:val>
                                        </p:tav>
                                      </p:tavLst>
                                    </p:anim>
                                    <p:anim calcmode="lin" valueType="num">
                                      <p:cBhvr additive="base">
                                        <p:cTn id="24" dur="500" fill="hold"/>
                                        <p:tgtEl>
                                          <p:spTgt spid="215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12"/>
                                        </p:tgtEl>
                                        <p:attrNameLst>
                                          <p:attrName>style.visibility</p:attrName>
                                        </p:attrNameLst>
                                      </p:cBhvr>
                                      <p:to>
                                        <p:strVal val="visible"/>
                                      </p:to>
                                    </p:set>
                                    <p:anim calcmode="lin" valueType="num">
                                      <p:cBhvr additive="base">
                                        <p:cTn id="27" dur="500" fill="hold"/>
                                        <p:tgtEl>
                                          <p:spTgt spid="21512"/>
                                        </p:tgtEl>
                                        <p:attrNameLst>
                                          <p:attrName>ppt_x</p:attrName>
                                        </p:attrNameLst>
                                      </p:cBhvr>
                                      <p:tavLst>
                                        <p:tav tm="0">
                                          <p:val>
                                            <p:strVal val="#ppt_x"/>
                                          </p:val>
                                        </p:tav>
                                        <p:tav tm="100000">
                                          <p:val>
                                            <p:strVal val="#ppt_x"/>
                                          </p:val>
                                        </p:tav>
                                      </p:tavLst>
                                    </p:anim>
                                    <p:anim calcmode="lin" valueType="num">
                                      <p:cBhvr additive="base">
                                        <p:cTn id="28" dur="500" fill="hold"/>
                                        <p:tgtEl>
                                          <p:spTgt spid="215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513"/>
                                        </p:tgtEl>
                                        <p:attrNameLst>
                                          <p:attrName>style.visibility</p:attrName>
                                        </p:attrNameLst>
                                      </p:cBhvr>
                                      <p:to>
                                        <p:strVal val="visible"/>
                                      </p:to>
                                    </p:set>
                                    <p:anim calcmode="lin" valueType="num">
                                      <p:cBhvr additive="base">
                                        <p:cTn id="31" dur="500" fill="hold"/>
                                        <p:tgtEl>
                                          <p:spTgt spid="21513"/>
                                        </p:tgtEl>
                                        <p:attrNameLst>
                                          <p:attrName>ppt_x</p:attrName>
                                        </p:attrNameLst>
                                      </p:cBhvr>
                                      <p:tavLst>
                                        <p:tav tm="0">
                                          <p:val>
                                            <p:strVal val="#ppt_x"/>
                                          </p:val>
                                        </p:tav>
                                        <p:tav tm="100000">
                                          <p:val>
                                            <p:strVal val="#ppt_x"/>
                                          </p:val>
                                        </p:tav>
                                      </p:tavLst>
                                    </p:anim>
                                    <p:anim calcmode="lin" valueType="num">
                                      <p:cBhvr additive="base">
                                        <p:cTn id="3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P spid="21510" grpId="0"/>
      <p:bldP spid="21511" grpId="0"/>
      <p:bldP spid="21512" grpId="0"/>
      <p:bldP spid="215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nh dieu tuoi th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2" descr="Canh dieu tuoi tho"/>
          <p:cNvPicPr>
            <a:picLocks noChangeAspect="1" noChangeArrowheads="1"/>
          </p:cNvPicPr>
          <p:nvPr/>
        </p:nvPicPr>
        <p:blipFill>
          <a:blip r:embed="rId2"/>
          <a:srcRect/>
          <a:stretch>
            <a:fillRect/>
          </a:stretch>
        </p:blipFill>
        <p:spPr bwMode="auto">
          <a:xfrm>
            <a:off x="-101600" y="0"/>
            <a:ext cx="9347200" cy="7010400"/>
          </a:xfrm>
          <a:prstGeom prst="rect">
            <a:avLst/>
          </a:prstGeom>
          <a:noFill/>
          <a:ln w="9525">
            <a:noFill/>
            <a:miter lim="800000"/>
            <a:headEnd/>
            <a:tailEnd/>
          </a:ln>
        </p:spPr>
      </p:pic>
      <p:pic>
        <p:nvPicPr>
          <p:cNvPr id="5124" name="Picture 1" descr="C:\Users\MsHuong\Desktop\20870721_images1861960_2hong-hac-B.jpg"/>
          <p:cNvPicPr>
            <a:picLocks noChangeAspect="1"/>
          </p:cNvPicPr>
          <p:nvPr/>
        </p:nvPicPr>
        <p:blipFill>
          <a:blip r:link="rId3"/>
          <a:srcRect/>
          <a:stretch>
            <a:fillRect/>
          </a:stretch>
        </p:blipFill>
        <p:spPr bwMode="auto">
          <a:xfrm>
            <a:off x="-69850" y="-19050"/>
            <a:ext cx="4641850" cy="3429000"/>
          </a:xfrm>
          <a:prstGeom prst="rect">
            <a:avLst/>
          </a:prstGeom>
          <a:noFill/>
          <a:ln w="9525">
            <a:noFill/>
            <a:miter lim="800000"/>
            <a:headEnd/>
            <a:tailEnd/>
          </a:ln>
        </p:spPr>
      </p:pic>
      <p:pic>
        <p:nvPicPr>
          <p:cNvPr id="5125" name="Picture 3" descr="C:\Users\MsHuong\Desktop\20870721_images1861961_3B.jpg"/>
          <p:cNvPicPr>
            <a:picLocks noChangeAspect="1"/>
          </p:cNvPicPr>
          <p:nvPr/>
        </p:nvPicPr>
        <p:blipFill>
          <a:blip r:link="rId4"/>
          <a:srcRect/>
          <a:stretch>
            <a:fillRect/>
          </a:stretch>
        </p:blipFill>
        <p:spPr bwMode="auto">
          <a:xfrm>
            <a:off x="4572000" y="0"/>
            <a:ext cx="4724400" cy="3429000"/>
          </a:xfrm>
          <a:prstGeom prst="rect">
            <a:avLst/>
          </a:prstGeom>
          <a:noFill/>
          <a:ln w="9525">
            <a:noFill/>
            <a:miter lim="800000"/>
            <a:headEnd/>
            <a:tailEnd/>
          </a:ln>
        </p:spPr>
      </p:pic>
      <p:pic>
        <p:nvPicPr>
          <p:cNvPr id="5126" name="Picture 4" descr="C:\Users\MsHuong\Desktop\20870721_images1861972_6B.jpg"/>
          <p:cNvPicPr>
            <a:picLocks noChangeAspect="1"/>
          </p:cNvPicPr>
          <p:nvPr/>
        </p:nvPicPr>
        <p:blipFill>
          <a:blip r:link="rId5"/>
          <a:srcRect/>
          <a:stretch>
            <a:fillRect/>
          </a:stretch>
        </p:blipFill>
        <p:spPr bwMode="auto">
          <a:xfrm>
            <a:off x="-69850" y="3409950"/>
            <a:ext cx="4692650" cy="3600450"/>
          </a:xfrm>
          <a:prstGeom prst="rect">
            <a:avLst/>
          </a:prstGeom>
          <a:noFill/>
          <a:ln w="9525">
            <a:noFill/>
            <a:miter lim="800000"/>
            <a:headEnd/>
            <a:tailEnd/>
          </a:ln>
        </p:spPr>
      </p:pic>
      <p:pic>
        <p:nvPicPr>
          <p:cNvPr id="5127" name="Picture 5" descr="C:\Users\MsHuong\Desktop\20870721_images1861977_4chao-mao-B.jpg"/>
          <p:cNvPicPr>
            <a:picLocks noChangeAspect="1"/>
          </p:cNvPicPr>
          <p:nvPr/>
        </p:nvPicPr>
        <p:blipFill>
          <a:blip r:link="rId6"/>
          <a:srcRect/>
          <a:stretch>
            <a:fillRect/>
          </a:stretch>
        </p:blipFill>
        <p:spPr bwMode="auto">
          <a:xfrm>
            <a:off x="4572000" y="3448050"/>
            <a:ext cx="4724400" cy="3562350"/>
          </a:xfrm>
          <a:prstGeom prst="rect">
            <a:avLst/>
          </a:prstGeom>
          <a:noFill/>
          <a:ln w="9525">
            <a:noFill/>
            <a:miter lim="800000"/>
            <a:headEnd/>
            <a:tailEnd/>
          </a:ln>
        </p:spPr>
      </p:pic>
      <p:pic>
        <p:nvPicPr>
          <p:cNvPr id="5128" name="Picture 8" descr="D:\tiếng việt\Tuan 5-1.JPG"/>
          <p:cNvPicPr>
            <a:picLocks noChangeAspect="1" noChangeArrowheads="1"/>
          </p:cNvPicPr>
          <p:nvPr/>
        </p:nvPicPr>
        <p:blipFill>
          <a:blip r:embed="rId7"/>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66750" y="609600"/>
            <a:ext cx="8153400" cy="523875"/>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FF00"/>
                </a:solidFill>
                <a:latin typeface="Arial" charset="0"/>
              </a:rPr>
              <a:t>Những hạt thóc giống</a:t>
            </a:r>
            <a:endParaRPr lang="en-US" sz="2000">
              <a:solidFill>
                <a:srgbClr val="FFFF00"/>
              </a:solidFill>
              <a:latin typeface="Arial" charset="0"/>
            </a:endParaRPr>
          </a:p>
        </p:txBody>
      </p:sp>
      <p:sp>
        <p:nvSpPr>
          <p:cNvPr id="76803" name="Text Box 3"/>
          <p:cNvSpPr txBox="1">
            <a:spLocks noChangeArrowheads="1"/>
          </p:cNvSpPr>
          <p:nvPr/>
        </p:nvSpPr>
        <p:spPr bwMode="auto">
          <a:xfrm>
            <a:off x="0" y="1371600"/>
            <a:ext cx="8991600" cy="4340225"/>
          </a:xfrm>
          <a:prstGeom prst="rect">
            <a:avLst/>
          </a:prstGeom>
          <a:noFill/>
          <a:ln w="9525">
            <a:noFill/>
            <a:miter lim="800000"/>
            <a:headEnd/>
            <a:tailEnd/>
          </a:ln>
        </p:spPr>
        <p:txBody>
          <a:bodyPr>
            <a:spAutoFit/>
          </a:bodyPr>
          <a:lstStyle/>
          <a:p>
            <a:pPr algn="just" eaLnBrk="0" hangingPunct="0">
              <a:spcBef>
                <a:spcPct val="50000"/>
              </a:spcBef>
            </a:pPr>
            <a:r>
              <a:rPr lang="en-US" sz="2400" b="1">
                <a:latin typeface="Arial" charset="0"/>
              </a:rPr>
              <a:t>Lúc ấy, nhà vua mới ôn tồn nói:</a:t>
            </a:r>
          </a:p>
          <a:p>
            <a:pPr algn="just" eaLnBrk="0" hangingPunct="0">
              <a:spcBef>
                <a:spcPct val="50000"/>
              </a:spcBef>
            </a:pPr>
            <a:r>
              <a:rPr lang="en-US" sz="2400" b="1">
                <a:latin typeface="Arial" charset="0"/>
              </a:rPr>
              <a:t>- Trước khi phát thóc giống, ta đã cho luộc kĩ rồi. Lẽ nào thóc ấy còn mọc được? Những xe thóc đầy ắp kia đâu phải thu được từ thóc giống của ta!</a:t>
            </a:r>
          </a:p>
          <a:p>
            <a:pPr algn="just" eaLnBrk="0" hangingPunct="0">
              <a:spcBef>
                <a:spcPct val="50000"/>
              </a:spcBef>
            </a:pPr>
            <a:r>
              <a:rPr lang="en-US" sz="2400" b="1">
                <a:latin typeface="Arial" charset="0"/>
              </a:rPr>
              <a:t>Rồi vua dõng dạc nói tiếp:</a:t>
            </a:r>
          </a:p>
          <a:p>
            <a:pPr algn="just" eaLnBrk="0" hangingPunct="0">
              <a:spcBef>
                <a:spcPct val="50000"/>
              </a:spcBef>
            </a:pPr>
            <a:r>
              <a:rPr lang="en-US" sz="2400" b="1">
                <a:latin typeface="Arial" charset="0"/>
              </a:rPr>
              <a:t>-Trung thực là đức tính quý nhất của con người. Ta sẽ truyền ngôi cho chú bé trung thực và dũng cảm này.</a:t>
            </a:r>
          </a:p>
          <a:p>
            <a:pPr algn="just" eaLnBrk="0" hangingPunct="0">
              <a:spcBef>
                <a:spcPct val="50000"/>
              </a:spcBef>
            </a:pPr>
            <a:r>
              <a:rPr lang="en-US" sz="2400" b="1">
                <a:latin typeface="Arial" charset="0"/>
              </a:rPr>
              <a:t>Chôm được truyền ngôi và trở thành ông vua hiền minh.</a:t>
            </a:r>
          </a:p>
          <a:p>
            <a:pPr algn="just" eaLnBrk="0" hangingPunct="0">
              <a:spcBef>
                <a:spcPct val="50000"/>
              </a:spcBef>
            </a:pPr>
            <a:r>
              <a:rPr lang="en-US" sz="2400" b="1">
                <a:latin typeface="Arial" charset="0"/>
              </a:rPr>
              <a:t>                                                       Truyện dân gian Khmer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 calcmode="lin" valueType="num">
                                      <p:cBhvr additive="base">
                                        <p:cTn id="12" dur="500" fill="hold"/>
                                        <p:tgtEl>
                                          <p:spTgt spid="76803"/>
                                        </p:tgtEl>
                                        <p:attrNameLst>
                                          <p:attrName>ppt_x</p:attrName>
                                        </p:attrNameLst>
                                      </p:cBhvr>
                                      <p:tavLst>
                                        <p:tav tm="0">
                                          <p:val>
                                            <p:strVal val="#ppt_x"/>
                                          </p:val>
                                        </p:tav>
                                        <p:tav tm="100000">
                                          <p:val>
                                            <p:strVal val="#ppt_x"/>
                                          </p:val>
                                        </p:tav>
                                      </p:tavLst>
                                    </p:anim>
                                    <p:anim calcmode="lin" valueType="num">
                                      <p:cBhvr additive="base">
                                        <p:cTn id="13"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819400" y="1111250"/>
            <a:ext cx="4800600" cy="519113"/>
          </a:xfrm>
          <a:prstGeom prst="rect">
            <a:avLst/>
          </a:prstGeom>
          <a:noFill/>
          <a:ln w="9525">
            <a:noFill/>
            <a:miter lim="800000"/>
            <a:headEnd/>
            <a:tailEnd/>
          </a:ln>
        </p:spPr>
        <p:txBody>
          <a:bodyPr>
            <a:spAutoFit/>
          </a:bodyPr>
          <a:lstStyle/>
          <a:p>
            <a:pPr eaLnBrk="0" hangingPunct="0">
              <a:spcBef>
                <a:spcPct val="50000"/>
              </a:spcBef>
            </a:pPr>
            <a:r>
              <a:rPr lang="en-US" sz="2800" b="1" u="sng">
                <a:latin typeface="Arial" charset="0"/>
              </a:rPr>
              <a:t>Chính tả: </a:t>
            </a:r>
            <a:r>
              <a:rPr lang="en-US" sz="2800" b="1">
                <a:latin typeface="Arial" charset="0"/>
              </a:rPr>
              <a:t>( Nghe - viết)</a:t>
            </a:r>
          </a:p>
        </p:txBody>
      </p:sp>
      <p:sp>
        <p:nvSpPr>
          <p:cNvPr id="22538" name="Text Box 10"/>
          <p:cNvSpPr txBox="1">
            <a:spLocks noChangeArrowheads="1"/>
          </p:cNvSpPr>
          <p:nvPr/>
        </p:nvSpPr>
        <p:spPr bwMode="auto">
          <a:xfrm>
            <a:off x="838200" y="1981200"/>
            <a:ext cx="7543800" cy="523875"/>
          </a:xfrm>
          <a:prstGeom prst="rect">
            <a:avLst/>
          </a:prstGeom>
          <a:noFill/>
          <a:ln w="9525">
            <a:noFill/>
            <a:miter lim="800000"/>
            <a:headEnd/>
            <a:tailEnd/>
          </a:ln>
        </p:spPr>
        <p:txBody>
          <a:bodyPr>
            <a:spAutoFit/>
          </a:bodyPr>
          <a:lstStyle/>
          <a:p>
            <a:pPr algn="ctr" eaLnBrk="0" hangingPunct="0">
              <a:spcBef>
                <a:spcPct val="50000"/>
              </a:spcBef>
            </a:pPr>
            <a:r>
              <a:rPr lang="en-US" sz="2400" b="1">
                <a:latin typeface="Arial" charset="0"/>
              </a:rPr>
              <a:t>    </a:t>
            </a:r>
            <a:r>
              <a:rPr lang="en-US" sz="2800" b="1" u="sng">
                <a:latin typeface="Arial" charset="0"/>
              </a:rPr>
              <a:t>Bài viết</a:t>
            </a:r>
            <a:r>
              <a:rPr lang="en-US" sz="2800" b="1">
                <a:latin typeface="Arial" charset="0"/>
              </a:rPr>
              <a:t>: </a:t>
            </a:r>
            <a:r>
              <a:rPr lang="en-US" sz="2800" b="1">
                <a:solidFill>
                  <a:srgbClr val="FF0000"/>
                </a:solidFill>
                <a:latin typeface="Arial" charset="0"/>
              </a:rPr>
              <a:t>Những hạt thóc giống</a:t>
            </a:r>
          </a:p>
        </p:txBody>
      </p:sp>
      <p:sp>
        <p:nvSpPr>
          <p:cNvPr id="22539" name="Text Box 11"/>
          <p:cNvSpPr txBox="1">
            <a:spLocks noChangeArrowheads="1"/>
          </p:cNvSpPr>
          <p:nvPr/>
        </p:nvSpPr>
        <p:spPr bwMode="auto">
          <a:xfrm>
            <a:off x="1295400" y="3062288"/>
            <a:ext cx="2895600" cy="519112"/>
          </a:xfrm>
          <a:prstGeom prst="rect">
            <a:avLst/>
          </a:prstGeom>
          <a:noFill/>
          <a:ln w="9525">
            <a:noFill/>
            <a:miter lim="800000"/>
            <a:headEnd/>
            <a:tailEnd/>
          </a:ln>
        </p:spPr>
        <p:txBody>
          <a:bodyPr>
            <a:spAutoFit/>
          </a:bodyPr>
          <a:lstStyle/>
          <a:p>
            <a:pPr eaLnBrk="0" hangingPunct="0">
              <a:spcBef>
                <a:spcPct val="50000"/>
              </a:spcBef>
            </a:pPr>
            <a:r>
              <a:rPr lang="en-US" sz="2800" u="sng">
                <a:latin typeface="Arial" charset="0"/>
              </a:rPr>
              <a:t>Câu hỏi:</a:t>
            </a:r>
          </a:p>
        </p:txBody>
      </p:sp>
      <p:sp>
        <p:nvSpPr>
          <p:cNvPr id="22540" name="Text Box 12"/>
          <p:cNvSpPr txBox="1">
            <a:spLocks noChangeArrowheads="1"/>
          </p:cNvSpPr>
          <p:nvPr/>
        </p:nvSpPr>
        <p:spPr bwMode="auto">
          <a:xfrm>
            <a:off x="1219200" y="3810000"/>
            <a:ext cx="7772400" cy="954088"/>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      +  Nhà vua chọn người như thế nào để nối ngôi?</a:t>
            </a:r>
          </a:p>
        </p:txBody>
      </p:sp>
      <p:sp>
        <p:nvSpPr>
          <p:cNvPr id="7" name="Text Box 12"/>
          <p:cNvSpPr txBox="1">
            <a:spLocks noChangeArrowheads="1"/>
          </p:cNvSpPr>
          <p:nvPr/>
        </p:nvSpPr>
        <p:spPr bwMode="auto">
          <a:xfrm>
            <a:off x="1276350" y="4724400"/>
            <a:ext cx="7772400" cy="954088"/>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      +  Vì sao người trung thực là người đáng quý?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diamond(in)">
                                      <p:cBhvr>
                                        <p:cTn id="7" dur="2000"/>
                                        <p:tgtEl>
                                          <p:spTgt spid="22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checkerboard(across)">
                                      <p:cBhvr>
                                        <p:cTn id="12" dur="500"/>
                                        <p:tgtEl>
                                          <p:spTgt spid="2253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2540"/>
                                        </p:tgtEl>
                                        <p:attrNameLst>
                                          <p:attrName>style.visibility</p:attrName>
                                        </p:attrNameLst>
                                      </p:cBhvr>
                                      <p:to>
                                        <p:strVal val="visible"/>
                                      </p:to>
                                    </p:set>
                                    <p:animEffect transition="in" filter="checkerboard(across)">
                                      <p:cBhvr>
                                        <p:cTn id="15" dur="500"/>
                                        <p:tgtEl>
                                          <p:spTgt spid="22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9" grpId="0"/>
      <p:bldP spid="2254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28600" y="152400"/>
            <a:ext cx="8534400" cy="1323975"/>
          </a:xfrm>
          <a:prstGeom prst="rect">
            <a:avLst/>
          </a:prstGeom>
          <a:noFill/>
          <a:ln w="9525">
            <a:noFill/>
            <a:miter lim="800000"/>
            <a:headEnd/>
            <a:tailEnd/>
          </a:ln>
        </p:spPr>
        <p:txBody>
          <a:bodyPr>
            <a:spAutoFit/>
          </a:bodyPr>
          <a:lstStyle/>
          <a:p>
            <a:pPr algn="ctr" eaLnBrk="0" hangingPunct="0">
              <a:spcBef>
                <a:spcPct val="50000"/>
              </a:spcBef>
            </a:pPr>
            <a:r>
              <a:rPr lang="en-US" sz="3200" u="sng">
                <a:solidFill>
                  <a:srgbClr val="FFFF00"/>
                </a:solidFill>
                <a:latin typeface="Arial" charset="0"/>
              </a:rPr>
              <a:t>Nghe- viết</a:t>
            </a:r>
            <a:r>
              <a:rPr lang="en-US" sz="3200">
                <a:solidFill>
                  <a:srgbClr val="FFFF00"/>
                </a:solidFill>
                <a:latin typeface="Arial" charset="0"/>
              </a:rPr>
              <a:t>:   Những hạt thóc giống</a:t>
            </a:r>
          </a:p>
          <a:p>
            <a:pPr algn="ctr" eaLnBrk="0" hangingPunct="0">
              <a:spcBef>
                <a:spcPct val="50000"/>
              </a:spcBef>
            </a:pPr>
            <a:r>
              <a:rPr lang="en-US" sz="3200" u="sng">
                <a:solidFill>
                  <a:srgbClr val="0000CC"/>
                </a:solidFill>
                <a:latin typeface="Arial" charset="0"/>
              </a:rPr>
              <a:t>Từ khó:</a:t>
            </a:r>
          </a:p>
        </p:txBody>
      </p:sp>
      <p:sp>
        <p:nvSpPr>
          <p:cNvPr id="77827" name="Text Box 3"/>
          <p:cNvSpPr txBox="1">
            <a:spLocks noChangeArrowheads="1"/>
          </p:cNvSpPr>
          <p:nvPr/>
        </p:nvSpPr>
        <p:spPr bwMode="auto">
          <a:xfrm>
            <a:off x="3581400" y="2403475"/>
            <a:ext cx="2438400" cy="3540125"/>
          </a:xfrm>
          <a:prstGeom prst="rect">
            <a:avLst/>
          </a:prstGeom>
          <a:noFill/>
          <a:ln w="9525">
            <a:noFill/>
            <a:miter lim="800000"/>
            <a:headEnd/>
            <a:tailEnd/>
          </a:ln>
        </p:spPr>
        <p:txBody>
          <a:bodyPr>
            <a:spAutoFit/>
          </a:bodyPr>
          <a:lstStyle/>
          <a:p>
            <a:pPr eaLnBrk="0" hangingPunct="0">
              <a:spcBef>
                <a:spcPct val="50000"/>
              </a:spcBef>
            </a:pPr>
            <a:r>
              <a:rPr lang="en-US" sz="3200">
                <a:latin typeface="Arial" charset="0"/>
              </a:rPr>
              <a:t>ôn tồn</a:t>
            </a:r>
          </a:p>
          <a:p>
            <a:pPr eaLnBrk="0" hangingPunct="0">
              <a:spcBef>
                <a:spcPct val="50000"/>
              </a:spcBef>
            </a:pPr>
            <a:r>
              <a:rPr lang="en-US" sz="3200">
                <a:latin typeface="Arial" charset="0"/>
              </a:rPr>
              <a:t>luộc kĩ</a:t>
            </a:r>
            <a:endParaRPr lang="en-US" sz="4400">
              <a:latin typeface="Arial" charset="0"/>
            </a:endParaRPr>
          </a:p>
          <a:p>
            <a:pPr eaLnBrk="0" hangingPunct="0">
              <a:spcBef>
                <a:spcPct val="50000"/>
              </a:spcBef>
            </a:pPr>
            <a:r>
              <a:rPr lang="en-US" sz="3200">
                <a:latin typeface="Arial" charset="0"/>
              </a:rPr>
              <a:t>đầy ắp</a:t>
            </a:r>
          </a:p>
          <a:p>
            <a:pPr eaLnBrk="0" hangingPunct="0">
              <a:spcBef>
                <a:spcPct val="50000"/>
              </a:spcBef>
            </a:pPr>
            <a:r>
              <a:rPr lang="en-US" sz="3200">
                <a:latin typeface="Arial" charset="0"/>
              </a:rPr>
              <a:t>dõng dạc</a:t>
            </a:r>
          </a:p>
          <a:p>
            <a:pPr eaLnBrk="0" hangingPunct="0">
              <a:spcBef>
                <a:spcPct val="50000"/>
              </a:spcBef>
            </a:pPr>
            <a:r>
              <a:rPr lang="en-US" sz="3200">
                <a:latin typeface="Arial" charset="0"/>
              </a:rPr>
              <a:t>truyền ngôi</a:t>
            </a:r>
            <a:endParaRPr lang="en-US" sz="4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fltVal val="0"/>
                                          </p:val>
                                        </p:tav>
                                        <p:tav tm="100000">
                                          <p:val>
                                            <p:strVal val="#ppt_w"/>
                                          </p:val>
                                        </p:tav>
                                      </p:tavLst>
                                    </p:anim>
                                    <p:anim calcmode="lin" valueType="num">
                                      <p:cBhvr>
                                        <p:cTn id="8" dur="500" fill="hold"/>
                                        <p:tgtEl>
                                          <p:spTgt spid="77826"/>
                                        </p:tgtEl>
                                        <p:attrNameLst>
                                          <p:attrName>ppt_h</p:attrName>
                                        </p:attrNameLst>
                                      </p:cBhvr>
                                      <p:tavLst>
                                        <p:tav tm="0">
                                          <p:val>
                                            <p:fltVal val="0"/>
                                          </p:val>
                                        </p:tav>
                                        <p:tav tm="100000">
                                          <p:val>
                                            <p:strVal val="#ppt_h"/>
                                          </p:val>
                                        </p:tav>
                                      </p:tavLst>
                                    </p:anim>
                                    <p:animEffect transition="in" filter="fade">
                                      <p:cBhvr>
                                        <p:cTn id="9" dur="500"/>
                                        <p:tgtEl>
                                          <p:spTgt spid="77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7827"/>
                                        </p:tgtEl>
                                        <p:attrNameLst>
                                          <p:attrName>style.visibility</p:attrName>
                                        </p:attrNameLst>
                                      </p:cBhvr>
                                      <p:to>
                                        <p:strVal val="visible"/>
                                      </p:to>
                                    </p:set>
                                    <p:anim calcmode="lin" valueType="num">
                                      <p:cBhvr>
                                        <p:cTn id="14" dur="500" fill="hold"/>
                                        <p:tgtEl>
                                          <p:spTgt spid="77827"/>
                                        </p:tgtEl>
                                        <p:attrNameLst>
                                          <p:attrName>ppt_w</p:attrName>
                                        </p:attrNameLst>
                                      </p:cBhvr>
                                      <p:tavLst>
                                        <p:tav tm="0">
                                          <p:val>
                                            <p:fltVal val="0"/>
                                          </p:val>
                                        </p:tav>
                                        <p:tav tm="100000">
                                          <p:val>
                                            <p:strVal val="#ppt_w"/>
                                          </p:val>
                                        </p:tav>
                                      </p:tavLst>
                                    </p:anim>
                                    <p:anim calcmode="lin" valueType="num">
                                      <p:cBhvr>
                                        <p:cTn id="15" dur="500" fill="hold"/>
                                        <p:tgtEl>
                                          <p:spTgt spid="77827"/>
                                        </p:tgtEl>
                                        <p:attrNameLst>
                                          <p:attrName>ppt_h</p:attrName>
                                        </p:attrNameLst>
                                      </p:cBhvr>
                                      <p:tavLst>
                                        <p:tav tm="0">
                                          <p:val>
                                            <p:fltVal val="0"/>
                                          </p:val>
                                        </p:tav>
                                        <p:tav tm="100000">
                                          <p:val>
                                            <p:strVal val="#ppt_h"/>
                                          </p:val>
                                        </p:tav>
                                      </p:tavLst>
                                    </p:anim>
                                    <p:animEffect transition="in" filter="fade">
                                      <p:cBhvr>
                                        <p:cTn id="16"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30163"/>
            <a:ext cx="8153400" cy="579437"/>
          </a:xfrm>
          <a:prstGeom prst="rect">
            <a:avLst/>
          </a:prstGeom>
          <a:noFill/>
          <a:ln w="9525">
            <a:noFill/>
            <a:miter lim="800000"/>
            <a:headEnd/>
            <a:tailEnd/>
          </a:ln>
        </p:spPr>
        <p:txBody>
          <a:bodyPr>
            <a:spAutoFit/>
          </a:bodyPr>
          <a:lstStyle/>
          <a:p>
            <a:pPr algn="ctr" eaLnBrk="0" hangingPunct="0">
              <a:spcBef>
                <a:spcPct val="50000"/>
              </a:spcBef>
            </a:pPr>
            <a:r>
              <a:rPr lang="en-US" sz="3200" b="1">
                <a:solidFill>
                  <a:srgbClr val="FFFF00"/>
                </a:solidFill>
                <a:latin typeface="Arial" charset="0"/>
              </a:rPr>
              <a:t>Những hạt thóc giống</a:t>
            </a:r>
            <a:endParaRPr lang="en-US" sz="2400">
              <a:solidFill>
                <a:srgbClr val="FFFF00"/>
              </a:solidFill>
              <a:latin typeface="Arial" charset="0"/>
            </a:endParaRPr>
          </a:p>
        </p:txBody>
      </p:sp>
      <p:sp>
        <p:nvSpPr>
          <p:cNvPr id="76803" name="Text Box 3"/>
          <p:cNvSpPr txBox="1">
            <a:spLocks noChangeArrowheads="1"/>
          </p:cNvSpPr>
          <p:nvPr/>
        </p:nvSpPr>
        <p:spPr bwMode="auto">
          <a:xfrm>
            <a:off x="152400" y="609600"/>
            <a:ext cx="8991600" cy="6340475"/>
          </a:xfrm>
          <a:prstGeom prst="rect">
            <a:avLst/>
          </a:prstGeom>
          <a:noFill/>
          <a:ln w="9525">
            <a:noFill/>
            <a:miter lim="800000"/>
            <a:headEnd/>
            <a:tailEnd/>
          </a:ln>
        </p:spPr>
        <p:txBody>
          <a:bodyPr>
            <a:spAutoFit/>
          </a:bodyPr>
          <a:lstStyle/>
          <a:p>
            <a:pPr algn="just" eaLnBrk="0" hangingPunct="0">
              <a:spcBef>
                <a:spcPct val="50000"/>
              </a:spcBef>
            </a:pPr>
            <a:r>
              <a:rPr lang="en-US" sz="2800" b="1">
                <a:latin typeface="Arial" charset="0"/>
              </a:rPr>
              <a:t>Lúc ấy, nhà vua mới ôn tồn nói:</a:t>
            </a:r>
          </a:p>
          <a:p>
            <a:pPr algn="just" eaLnBrk="0" hangingPunct="0">
              <a:spcBef>
                <a:spcPct val="50000"/>
              </a:spcBef>
            </a:pPr>
            <a:r>
              <a:rPr lang="en-US" sz="2800" b="1">
                <a:latin typeface="Arial" charset="0"/>
              </a:rPr>
              <a:t>- Trước khi phát thóc giống, ta đã cho luộc kĩ rồi. Lẽ nào thóc ấy còn mọc được? Những xe thóc đầy ắp kia đâu phải thu được từ thóc giống của ta!</a:t>
            </a:r>
          </a:p>
          <a:p>
            <a:pPr algn="just" eaLnBrk="0" hangingPunct="0">
              <a:spcBef>
                <a:spcPct val="50000"/>
              </a:spcBef>
            </a:pPr>
            <a:r>
              <a:rPr lang="en-US" sz="2800" b="1">
                <a:latin typeface="Arial" charset="0"/>
              </a:rPr>
              <a:t>Rồi vua dõng dạc nói tiếp:</a:t>
            </a:r>
          </a:p>
          <a:p>
            <a:pPr algn="just" eaLnBrk="0" hangingPunct="0">
              <a:spcBef>
                <a:spcPct val="50000"/>
              </a:spcBef>
            </a:pPr>
            <a:r>
              <a:rPr lang="en-US" sz="2800" b="1">
                <a:latin typeface="Arial" charset="0"/>
              </a:rPr>
              <a:t>-Trung thực là đức tính quý nhất của con người. Ta sẽ truyền ngôi cho chú bé trung thực và dũng cảm này.</a:t>
            </a:r>
          </a:p>
          <a:p>
            <a:pPr algn="just" eaLnBrk="0" hangingPunct="0">
              <a:spcBef>
                <a:spcPct val="50000"/>
              </a:spcBef>
            </a:pPr>
            <a:r>
              <a:rPr lang="en-US" sz="2800" b="1">
                <a:latin typeface="Arial" charset="0"/>
              </a:rPr>
              <a:t>Chôm được truyền ngôi và trở thành ông vua hiền minh.</a:t>
            </a:r>
          </a:p>
          <a:p>
            <a:pPr algn="just" eaLnBrk="0" hangingPunct="0">
              <a:spcBef>
                <a:spcPct val="50000"/>
              </a:spcBef>
            </a:pPr>
            <a:r>
              <a:rPr lang="en-US" sz="2800" b="1">
                <a:latin typeface="Arial" charset="0"/>
              </a:rPr>
              <a:t>                                                       Truyện dân gian Khmer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 calcmode="lin" valueType="num">
                                      <p:cBhvr additive="base">
                                        <p:cTn id="12" dur="500" fill="hold"/>
                                        <p:tgtEl>
                                          <p:spTgt spid="76803"/>
                                        </p:tgtEl>
                                        <p:attrNameLst>
                                          <p:attrName>ppt_x</p:attrName>
                                        </p:attrNameLst>
                                      </p:cBhvr>
                                      <p:tavLst>
                                        <p:tav tm="0">
                                          <p:val>
                                            <p:strVal val="#ppt_x"/>
                                          </p:val>
                                        </p:tav>
                                        <p:tav tm="100000">
                                          <p:val>
                                            <p:strVal val="#ppt_x"/>
                                          </p:val>
                                        </p:tav>
                                      </p:tavLst>
                                    </p:anim>
                                    <p:anim calcmode="lin" valueType="num">
                                      <p:cBhvr additive="base">
                                        <p:cTn id="13"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5800" y="457200"/>
            <a:ext cx="7467600" cy="519113"/>
          </a:xfrm>
          <a:prstGeom prst="rect">
            <a:avLst/>
          </a:prstGeom>
          <a:noFill/>
          <a:ln w="9525">
            <a:noFill/>
            <a:miter lim="800000"/>
            <a:headEnd/>
            <a:tailEnd/>
          </a:ln>
        </p:spPr>
        <p:txBody>
          <a:bodyPr>
            <a:spAutoFit/>
          </a:bodyPr>
          <a:lstStyle/>
          <a:p>
            <a:pPr algn="ctr" eaLnBrk="0" hangingPunct="0">
              <a:spcBef>
                <a:spcPct val="50000"/>
              </a:spcBef>
            </a:pPr>
            <a:r>
              <a:rPr lang="en-US" sz="2800" u="sng">
                <a:solidFill>
                  <a:srgbClr val="00FF00"/>
                </a:solidFill>
                <a:latin typeface="Arial" charset="0"/>
              </a:rPr>
              <a:t>Luyện tập:</a:t>
            </a:r>
          </a:p>
        </p:txBody>
      </p:sp>
      <p:sp>
        <p:nvSpPr>
          <p:cNvPr id="27653" name="Text Box 5"/>
          <p:cNvSpPr txBox="1">
            <a:spLocks noChangeArrowheads="1"/>
          </p:cNvSpPr>
          <p:nvPr/>
        </p:nvSpPr>
        <p:spPr bwMode="auto">
          <a:xfrm>
            <a:off x="0" y="717550"/>
            <a:ext cx="8839200" cy="6985000"/>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  </a:t>
            </a:r>
          </a:p>
          <a:p>
            <a:pPr eaLnBrk="0" hangingPunct="0">
              <a:spcBef>
                <a:spcPct val="50000"/>
              </a:spcBef>
            </a:pPr>
            <a:r>
              <a:rPr lang="en-US" sz="2800">
                <a:latin typeface="Arial" charset="0"/>
              </a:rPr>
              <a:t> Tìm  những chữ bị bỏ trống để hoàn chỉnh đoạn văn dưới đây. Biết rằng:</a:t>
            </a:r>
          </a:p>
          <a:p>
            <a:pPr eaLnBrk="0" hangingPunct="0">
              <a:spcBef>
                <a:spcPct val="50000"/>
              </a:spcBef>
            </a:pPr>
            <a:r>
              <a:rPr lang="en-US" sz="2800">
                <a:latin typeface="Arial" charset="0"/>
              </a:rPr>
              <a:t>  Những chữ bị bỏ trống có vần </a:t>
            </a:r>
            <a:r>
              <a:rPr lang="en-US" sz="2800" i="1">
                <a:solidFill>
                  <a:srgbClr val="FFFF00"/>
                </a:solidFill>
                <a:latin typeface="Arial" charset="0"/>
              </a:rPr>
              <a:t>en</a:t>
            </a:r>
            <a:r>
              <a:rPr lang="en-US" sz="2800">
                <a:latin typeface="Arial" charset="0"/>
              </a:rPr>
              <a:t> hoặc </a:t>
            </a:r>
            <a:r>
              <a:rPr lang="en-US" sz="2800" i="1">
                <a:solidFill>
                  <a:srgbClr val="FFFF00"/>
                </a:solidFill>
                <a:latin typeface="Arial" charset="0"/>
              </a:rPr>
              <a:t>eng</a:t>
            </a:r>
            <a:r>
              <a:rPr lang="en-US" sz="2800">
                <a:latin typeface="Arial" charset="0"/>
              </a:rPr>
              <a:t>.</a:t>
            </a:r>
          </a:p>
          <a:p>
            <a:pPr eaLnBrk="0" hangingPunct="0">
              <a:spcBef>
                <a:spcPct val="50000"/>
              </a:spcBef>
            </a:pPr>
            <a:r>
              <a:rPr lang="en-US" sz="2800">
                <a:latin typeface="Arial" charset="0"/>
              </a:rPr>
              <a:t>    Ngày hội, người người … chân. Lan… qua đám đông để về nhà. Tiếng xe điện…keng. Lan lên xe, thấy ngay một chiếc ví nhỏ màu nâu rơi ra từ chiếc túi của một bà cụ mặc áo... ấm, choàng khăn nhung màu…. Cụ già không hề hay biết. Lan nhặt chiếc ví đưa cho cụ. Cụ mừng rỡ cầm ví,   em ngoan.</a:t>
            </a:r>
          </a:p>
          <a:p>
            <a:pPr eaLnBrk="0" hangingPunct="0">
              <a:spcBef>
                <a:spcPct val="50000"/>
              </a:spcBef>
            </a:pPr>
            <a:r>
              <a:rPr lang="en-US" sz="2800">
                <a:latin typeface="Arial" charset="0"/>
              </a:rPr>
              <a:t>   </a:t>
            </a:r>
          </a:p>
          <a:p>
            <a:pPr eaLnBrk="0" hangingPunct="0">
              <a:spcBef>
                <a:spcPct val="50000"/>
              </a:spcBef>
            </a:pPr>
            <a:r>
              <a:rPr lang="en-US" sz="2800">
                <a:latin typeface="Arial" charset="0"/>
              </a:rPr>
              <a:t>  </a:t>
            </a:r>
          </a:p>
          <a:p>
            <a:pPr eaLnBrk="0" hangingPunct="0">
              <a:spcBef>
                <a:spcPct val="50000"/>
              </a:spcBef>
            </a:pPr>
            <a:r>
              <a:rPr lang="en-US" sz="2800">
                <a:latin typeface="Arial" charset="0"/>
              </a:rPr>
              <a:t>    </a:t>
            </a:r>
            <a:endParaRPr lang="en-US" sz="280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checkerboard(across)">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685800" y="457200"/>
            <a:ext cx="7467600" cy="519113"/>
          </a:xfrm>
          <a:prstGeom prst="rect">
            <a:avLst/>
          </a:prstGeom>
          <a:noFill/>
          <a:ln w="9525">
            <a:noFill/>
            <a:miter lim="800000"/>
            <a:headEnd/>
            <a:tailEnd/>
          </a:ln>
        </p:spPr>
        <p:txBody>
          <a:bodyPr>
            <a:spAutoFit/>
          </a:bodyPr>
          <a:lstStyle/>
          <a:p>
            <a:pPr algn="ctr" eaLnBrk="0" hangingPunct="0">
              <a:spcBef>
                <a:spcPct val="50000"/>
              </a:spcBef>
            </a:pPr>
            <a:r>
              <a:rPr lang="en-US" sz="2800" u="sng">
                <a:solidFill>
                  <a:srgbClr val="00FF00"/>
                </a:solidFill>
                <a:latin typeface="Arial" charset="0"/>
              </a:rPr>
              <a:t>Luyện tập:</a:t>
            </a:r>
          </a:p>
        </p:txBody>
      </p:sp>
      <p:sp>
        <p:nvSpPr>
          <p:cNvPr id="27653" name="Text Box 5"/>
          <p:cNvSpPr txBox="1">
            <a:spLocks noChangeArrowheads="1"/>
          </p:cNvSpPr>
          <p:nvPr/>
        </p:nvSpPr>
        <p:spPr bwMode="auto">
          <a:xfrm>
            <a:off x="0" y="717550"/>
            <a:ext cx="8839200" cy="6985000"/>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  </a:t>
            </a:r>
          </a:p>
          <a:p>
            <a:pPr eaLnBrk="0" hangingPunct="0">
              <a:spcBef>
                <a:spcPct val="50000"/>
              </a:spcBef>
            </a:pPr>
            <a:r>
              <a:rPr lang="en-US" sz="2800">
                <a:latin typeface="Arial" charset="0"/>
              </a:rPr>
              <a:t> Tìm  những chữ bị bỏ trống để hoàn chỉnh đoạn văn dưới đây. Biết rằng:</a:t>
            </a:r>
          </a:p>
          <a:p>
            <a:pPr eaLnBrk="0" hangingPunct="0">
              <a:spcBef>
                <a:spcPct val="50000"/>
              </a:spcBef>
            </a:pPr>
            <a:r>
              <a:rPr lang="en-US" sz="2800">
                <a:latin typeface="Arial" charset="0"/>
              </a:rPr>
              <a:t>  Những chữ bị bỏ trống có vần </a:t>
            </a:r>
            <a:r>
              <a:rPr lang="en-US" sz="2800" i="1">
                <a:solidFill>
                  <a:srgbClr val="FFFF00"/>
                </a:solidFill>
                <a:latin typeface="Arial" charset="0"/>
              </a:rPr>
              <a:t>en</a:t>
            </a:r>
            <a:r>
              <a:rPr lang="en-US" sz="2800">
                <a:latin typeface="Arial" charset="0"/>
              </a:rPr>
              <a:t> hoặc </a:t>
            </a:r>
            <a:r>
              <a:rPr lang="en-US" sz="2800" i="1">
                <a:solidFill>
                  <a:srgbClr val="FFFF00"/>
                </a:solidFill>
                <a:latin typeface="Arial" charset="0"/>
              </a:rPr>
              <a:t>eng</a:t>
            </a:r>
            <a:r>
              <a:rPr lang="en-US" sz="2800">
                <a:latin typeface="Arial" charset="0"/>
              </a:rPr>
              <a:t>.</a:t>
            </a:r>
          </a:p>
          <a:p>
            <a:pPr eaLnBrk="0" hangingPunct="0">
              <a:spcBef>
                <a:spcPct val="50000"/>
              </a:spcBef>
            </a:pPr>
            <a:r>
              <a:rPr lang="en-US" sz="2800">
                <a:latin typeface="Arial" charset="0"/>
              </a:rPr>
              <a:t>    Ngày hội, người người </a:t>
            </a:r>
            <a:r>
              <a:rPr lang="en-US" sz="2800">
                <a:solidFill>
                  <a:srgbClr val="FF0000"/>
                </a:solidFill>
                <a:latin typeface="Arial" charset="0"/>
              </a:rPr>
              <a:t>chen</a:t>
            </a:r>
            <a:r>
              <a:rPr lang="en-US" sz="2800">
                <a:latin typeface="Arial" charset="0"/>
              </a:rPr>
              <a:t> chân. Lan </a:t>
            </a:r>
            <a:r>
              <a:rPr lang="en-US" sz="2800">
                <a:solidFill>
                  <a:srgbClr val="FF0000"/>
                </a:solidFill>
                <a:latin typeface="Arial" charset="0"/>
              </a:rPr>
              <a:t>len</a:t>
            </a:r>
            <a:r>
              <a:rPr lang="en-US" sz="2800">
                <a:latin typeface="Arial" charset="0"/>
              </a:rPr>
              <a:t> qua đám đông để về nhà. Tiếng xe điện </a:t>
            </a:r>
            <a:r>
              <a:rPr lang="en-US" sz="2800">
                <a:solidFill>
                  <a:srgbClr val="FF0000"/>
                </a:solidFill>
                <a:latin typeface="Arial" charset="0"/>
              </a:rPr>
              <a:t>leng</a:t>
            </a:r>
            <a:r>
              <a:rPr lang="en-US" sz="2800">
                <a:latin typeface="Arial" charset="0"/>
              </a:rPr>
              <a:t> keng. Lan lên xe, thấy ngay một chiếc ví nhỏ màu nâu rơi ra từ chiếc túi của một bà cụ mặc áo... ấm, choàng khăn nhung màu </a:t>
            </a:r>
            <a:r>
              <a:rPr lang="en-US" sz="2800">
                <a:solidFill>
                  <a:srgbClr val="FF0000"/>
                </a:solidFill>
                <a:latin typeface="Arial" charset="0"/>
              </a:rPr>
              <a:t>đen</a:t>
            </a:r>
            <a:r>
              <a:rPr lang="en-US" sz="2800">
                <a:latin typeface="Arial" charset="0"/>
              </a:rPr>
              <a:t>. Cụ già không hề hay biết. Lan nhặt chiếc ví đưa cho cụ. Cụ mừng rỡ cầm ví, </a:t>
            </a:r>
            <a:r>
              <a:rPr lang="en-US" sz="2800">
                <a:solidFill>
                  <a:srgbClr val="FF0000"/>
                </a:solidFill>
                <a:latin typeface="Arial" charset="0"/>
              </a:rPr>
              <a:t>khen</a:t>
            </a:r>
            <a:r>
              <a:rPr lang="en-US" sz="2800">
                <a:latin typeface="Arial" charset="0"/>
              </a:rPr>
              <a:t> em ngoan.</a:t>
            </a:r>
          </a:p>
          <a:p>
            <a:pPr eaLnBrk="0" hangingPunct="0">
              <a:spcBef>
                <a:spcPct val="50000"/>
              </a:spcBef>
            </a:pPr>
            <a:r>
              <a:rPr lang="en-US" sz="2800">
                <a:latin typeface="Arial" charset="0"/>
              </a:rPr>
              <a:t>   </a:t>
            </a:r>
          </a:p>
          <a:p>
            <a:pPr eaLnBrk="0" hangingPunct="0">
              <a:spcBef>
                <a:spcPct val="50000"/>
              </a:spcBef>
            </a:pPr>
            <a:r>
              <a:rPr lang="en-US" sz="2800">
                <a:latin typeface="Arial" charset="0"/>
              </a:rPr>
              <a:t>  </a:t>
            </a:r>
          </a:p>
          <a:p>
            <a:pPr eaLnBrk="0" hangingPunct="0">
              <a:spcBef>
                <a:spcPct val="50000"/>
              </a:spcBef>
            </a:pPr>
            <a:r>
              <a:rPr lang="en-US" sz="2800">
                <a:latin typeface="Arial" charset="0"/>
              </a:rPr>
              <a:t>    </a:t>
            </a:r>
            <a:endParaRPr lang="en-US" sz="280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checkerboard(across)">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551</TotalTime>
  <Words>618</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Arial</vt:lpstr>
      <vt:lpstr>Arial Black</vt:lpstr>
      <vt:lpstr>Wingdings</vt:lpstr>
      <vt:lpstr>Calibri</vt:lpstr>
      <vt:lpstr>Glass Layers</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78</cp:revision>
  <dcterms:created xsi:type="dcterms:W3CDTF">2008-12-01T11:58:38Z</dcterms:created>
  <dcterms:modified xsi:type="dcterms:W3CDTF">2016-06-30T01:30:02Z</dcterms:modified>
</cp:coreProperties>
</file>