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5"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algn="l" rtl="0" fontAlgn="base">
      <a:spcBef>
        <a:spcPct val="0"/>
      </a:spcBef>
      <a:spcAft>
        <a:spcPct val="0"/>
      </a:spcAft>
      <a:defRPr sz="4800" kern="1200">
        <a:solidFill>
          <a:schemeClr val="tx1"/>
        </a:solidFill>
        <a:latin typeface="Arial" charset="0"/>
        <a:ea typeface="+mn-ea"/>
        <a:cs typeface="Arial" charset="0"/>
      </a:defRPr>
    </a:lvl1pPr>
    <a:lvl2pPr marL="457200" algn="l" rtl="0" fontAlgn="base">
      <a:spcBef>
        <a:spcPct val="0"/>
      </a:spcBef>
      <a:spcAft>
        <a:spcPct val="0"/>
      </a:spcAft>
      <a:defRPr sz="4800" kern="1200">
        <a:solidFill>
          <a:schemeClr val="tx1"/>
        </a:solidFill>
        <a:latin typeface="Arial" charset="0"/>
        <a:ea typeface="+mn-ea"/>
        <a:cs typeface="Arial" charset="0"/>
      </a:defRPr>
    </a:lvl2pPr>
    <a:lvl3pPr marL="914400" algn="l" rtl="0" fontAlgn="base">
      <a:spcBef>
        <a:spcPct val="0"/>
      </a:spcBef>
      <a:spcAft>
        <a:spcPct val="0"/>
      </a:spcAft>
      <a:defRPr sz="4800" kern="1200">
        <a:solidFill>
          <a:schemeClr val="tx1"/>
        </a:solidFill>
        <a:latin typeface="Arial" charset="0"/>
        <a:ea typeface="+mn-ea"/>
        <a:cs typeface="Arial" charset="0"/>
      </a:defRPr>
    </a:lvl3pPr>
    <a:lvl4pPr marL="1371600" algn="l" rtl="0" fontAlgn="base">
      <a:spcBef>
        <a:spcPct val="0"/>
      </a:spcBef>
      <a:spcAft>
        <a:spcPct val="0"/>
      </a:spcAft>
      <a:defRPr sz="4800" kern="1200">
        <a:solidFill>
          <a:schemeClr val="tx1"/>
        </a:solidFill>
        <a:latin typeface="Arial" charset="0"/>
        <a:ea typeface="+mn-ea"/>
        <a:cs typeface="Arial" charset="0"/>
      </a:defRPr>
    </a:lvl4pPr>
    <a:lvl5pPr marL="1828800" algn="l" rtl="0" fontAlgn="base">
      <a:spcBef>
        <a:spcPct val="0"/>
      </a:spcBef>
      <a:spcAft>
        <a:spcPct val="0"/>
      </a:spcAft>
      <a:defRPr sz="4800" kern="1200">
        <a:solidFill>
          <a:schemeClr val="tx1"/>
        </a:solidFill>
        <a:latin typeface="Arial" charset="0"/>
        <a:ea typeface="+mn-ea"/>
        <a:cs typeface="Arial" charset="0"/>
      </a:defRPr>
    </a:lvl5pPr>
    <a:lvl6pPr marL="2286000" algn="l" defTabSz="914400" rtl="0" eaLnBrk="1" latinLnBrk="0" hangingPunct="1">
      <a:defRPr sz="4800" kern="1200">
        <a:solidFill>
          <a:schemeClr val="tx1"/>
        </a:solidFill>
        <a:latin typeface="Arial" charset="0"/>
        <a:ea typeface="+mn-ea"/>
        <a:cs typeface="Arial" charset="0"/>
      </a:defRPr>
    </a:lvl6pPr>
    <a:lvl7pPr marL="2743200" algn="l" defTabSz="914400" rtl="0" eaLnBrk="1" latinLnBrk="0" hangingPunct="1">
      <a:defRPr sz="4800" kern="1200">
        <a:solidFill>
          <a:schemeClr val="tx1"/>
        </a:solidFill>
        <a:latin typeface="Arial" charset="0"/>
        <a:ea typeface="+mn-ea"/>
        <a:cs typeface="Arial" charset="0"/>
      </a:defRPr>
    </a:lvl7pPr>
    <a:lvl8pPr marL="3200400" algn="l" defTabSz="914400" rtl="0" eaLnBrk="1" latinLnBrk="0" hangingPunct="1">
      <a:defRPr sz="4800" kern="1200">
        <a:solidFill>
          <a:schemeClr val="tx1"/>
        </a:solidFill>
        <a:latin typeface="Arial" charset="0"/>
        <a:ea typeface="+mn-ea"/>
        <a:cs typeface="Arial" charset="0"/>
      </a:defRPr>
    </a:lvl8pPr>
    <a:lvl9pPr marL="3657600" algn="l" defTabSz="914400" rtl="0" eaLnBrk="1" latinLnBrk="0" hangingPunct="1">
      <a:defRPr sz="48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FF00"/>
    <a:srgbClr val="FF99CC"/>
    <a:srgbClr val="FFFF00"/>
    <a:srgbClr val="FF6699"/>
    <a:srgbClr val="FF0000"/>
    <a:srgbClr val="000099"/>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E3714B-F70E-471F-A9C1-1B4D45729AC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71E030-EF25-4BD7-A481-DFEC70EA183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51024D-1F4F-4085-9F98-8514AB349C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C163A1-91A5-416B-BA28-B911355B082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D6CB69-0A24-4E60-948A-3547A0A6F2F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A8B5456-2961-4820-BC70-9DB26642C28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37F203F-E59A-4A67-839E-607E427A28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13BAE6A-1D36-45A2-90B9-EFE996C7279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F0F96DB-BCAE-479E-8C7F-2239DF9344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2D07EC-97FE-448A-89FC-44FE98F97E8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CE1773-99AB-4CE1-9907-974A70A051A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187A6F6-5E05-42DF-A8BA-565F72DDBDD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AutoShape 5"/>
          <p:cNvSpPr>
            <a:spLocks noChangeArrowheads="1"/>
          </p:cNvSpPr>
          <p:nvPr/>
        </p:nvSpPr>
        <p:spPr bwMode="auto">
          <a:xfrm>
            <a:off x="76200" y="1066800"/>
            <a:ext cx="8915400" cy="4876800"/>
          </a:xfrm>
          <a:prstGeom prst="horizontalScroll">
            <a:avLst>
              <a:gd name="adj" fmla="val 12500"/>
            </a:avLst>
          </a:prstGeom>
          <a:solidFill>
            <a:srgbClr val="FF6699"/>
          </a:solidFill>
          <a:ln w="9525">
            <a:solidFill>
              <a:schemeClr val="bg1"/>
            </a:solidFill>
            <a:round/>
            <a:headEnd/>
            <a:tailEnd/>
          </a:ln>
          <a:effectLst>
            <a:prstShdw prst="shdw13" dist="181836" dir="15474315">
              <a:srgbClr val="00FF00">
                <a:alpha val="50000"/>
              </a:srgbClr>
            </a:prstShdw>
          </a:effectLst>
        </p:spPr>
        <p:txBody>
          <a:bodyPr wrap="none" anchor="ctr"/>
          <a:lstStyle/>
          <a:p>
            <a:pPr algn="ctr"/>
            <a:r>
              <a:rPr lang="en-US"/>
              <a:t>Môn : </a:t>
            </a:r>
            <a:r>
              <a:rPr lang="en-US">
                <a:solidFill>
                  <a:srgbClr val="000099"/>
                </a:solidFill>
              </a:rPr>
              <a:t>Kể chuyện</a:t>
            </a:r>
            <a:r>
              <a:rPr lang="en-US"/>
              <a:t> .</a:t>
            </a:r>
          </a:p>
          <a:p>
            <a:pPr algn="ctr"/>
            <a:r>
              <a:rPr lang="en-US"/>
              <a:t>Tuần </a:t>
            </a:r>
            <a:r>
              <a:rPr lang="en-US">
                <a:solidFill>
                  <a:srgbClr val="000099"/>
                </a:solidFill>
              </a:rPr>
              <a:t>4</a:t>
            </a:r>
            <a:r>
              <a:rPr lang="en-US"/>
              <a:t> </a:t>
            </a:r>
          </a:p>
          <a:p>
            <a:pPr algn="ctr"/>
            <a:r>
              <a:rPr lang="en-US"/>
              <a:t>Bài : </a:t>
            </a:r>
            <a:r>
              <a:rPr lang="en-US" i="1">
                <a:solidFill>
                  <a:srgbClr val="FFFF00"/>
                </a:solidFill>
              </a:rPr>
              <a:t>Một nhà thơ chân chính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053"/>
                                        </p:tgtEl>
                                        <p:attrNameLst>
                                          <p:attrName>style.visibility</p:attrName>
                                        </p:attrNameLst>
                                      </p:cBhvr>
                                      <p:to>
                                        <p:strVal val="visible"/>
                                      </p:to>
                                    </p:set>
                                    <p:anim calcmode="discrete" valueType="clr">
                                      <p:cBhvr override="childStyle">
                                        <p:cTn id="7" dur="80"/>
                                        <p:tgtEl>
                                          <p:spTgt spid="205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53"/>
                                        </p:tgtEl>
                                        <p:attrNameLst>
                                          <p:attrName>fillcolor</p:attrName>
                                        </p:attrNameLst>
                                      </p:cBhvr>
                                      <p:tavLst>
                                        <p:tav tm="0">
                                          <p:val>
                                            <p:clrVal>
                                              <a:schemeClr val="accent2"/>
                                            </p:clrVal>
                                          </p:val>
                                        </p:tav>
                                        <p:tav tm="50000">
                                          <p:val>
                                            <p:clrVal>
                                              <a:schemeClr val="hlink"/>
                                            </p:clrVal>
                                          </p:val>
                                        </p:tav>
                                      </p:tavLst>
                                    </p:anim>
                                    <p:set>
                                      <p:cBhvr>
                                        <p:cTn id="9" dur="80"/>
                                        <p:tgtEl>
                                          <p:spTgt spid="205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81000" y="1143000"/>
            <a:ext cx="8534400" cy="1922463"/>
          </a:xfrm>
          <a:prstGeom prst="rect">
            <a:avLst/>
          </a:prstGeom>
          <a:noFill/>
          <a:ln w="9525">
            <a:noFill/>
            <a:miter lim="800000"/>
            <a:headEnd/>
            <a:tailEnd/>
          </a:ln>
        </p:spPr>
        <p:txBody>
          <a:bodyPr>
            <a:spAutoFit/>
          </a:bodyPr>
          <a:lstStyle/>
          <a:p>
            <a:pPr algn="ctr">
              <a:spcBef>
                <a:spcPct val="50000"/>
              </a:spcBef>
            </a:pPr>
            <a:r>
              <a:rPr lang="en-US"/>
              <a:t>Học sinh kể theo  nhóm </a:t>
            </a:r>
            <a:r>
              <a:rPr lang="vi-VN"/>
              <a:t>4</a:t>
            </a:r>
            <a:r>
              <a:rPr lang="en-US"/>
              <a:t> .</a:t>
            </a:r>
          </a:p>
          <a:p>
            <a:pPr algn="ctr">
              <a:spcBef>
                <a:spcPct val="50000"/>
              </a:spcBef>
            </a:pPr>
            <a:r>
              <a:rPr lang="en-US"/>
              <a:t>Trao đổi ý nghĩa câu chuyện.</a:t>
            </a:r>
          </a:p>
        </p:txBody>
      </p:sp>
      <p:sp>
        <p:nvSpPr>
          <p:cNvPr id="13317" name="Text Box 5"/>
          <p:cNvSpPr txBox="1">
            <a:spLocks noChangeArrowheads="1"/>
          </p:cNvSpPr>
          <p:nvPr/>
        </p:nvSpPr>
        <p:spPr bwMode="auto">
          <a:xfrm>
            <a:off x="2514600" y="4038600"/>
            <a:ext cx="3810000" cy="914400"/>
          </a:xfrm>
          <a:prstGeom prst="rect">
            <a:avLst/>
          </a:prstGeom>
          <a:noFill/>
          <a:ln w="9525">
            <a:noFill/>
            <a:miter lim="800000"/>
            <a:headEnd/>
            <a:tailEnd/>
          </a:ln>
        </p:spPr>
        <p:txBody>
          <a:bodyPr>
            <a:spAutoFit/>
          </a:bodyPr>
          <a:lstStyle/>
          <a:p>
            <a:pPr>
              <a:spcBef>
                <a:spcPct val="50000"/>
              </a:spcBef>
            </a:pPr>
            <a:r>
              <a:rPr lang="en-US"/>
              <a:t>   </a:t>
            </a:r>
            <a:r>
              <a:rPr lang="en-US" sz="5400">
                <a:solidFill>
                  <a:srgbClr val="FF0000"/>
                </a:solidFill>
                <a:sym typeface="Wingdings 2" pitchFamily="18" charset="2"/>
              </a:rPr>
              <a:t></a:t>
            </a:r>
            <a:r>
              <a:rPr lang="en-US"/>
              <a:t>Thi kể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strips(downLeft)">
                                      <p:cBhvr>
                                        <p:cTn id="7" dur="500"/>
                                        <p:tgtEl>
                                          <p:spTgt spid="13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strips(downLeft)">
                                      <p:cBhvr>
                                        <p:cTn id="12" dur="500"/>
                                        <p:tgtEl>
                                          <p:spTgt spid="13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P spid="133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WordArt 4"/>
          <p:cNvSpPr>
            <a:spLocks noChangeArrowheads="1" noChangeShapeType="1" noTextEdit="1"/>
          </p:cNvSpPr>
          <p:nvPr/>
        </p:nvSpPr>
        <p:spPr bwMode="auto">
          <a:xfrm>
            <a:off x="1143000" y="228600"/>
            <a:ext cx="6705600" cy="1143000"/>
          </a:xfrm>
          <a:prstGeom prst="rect">
            <a:avLst/>
          </a:prstGeom>
        </p:spPr>
        <p:txBody>
          <a:bodyPr wrap="none" fromWordArt="1">
            <a:prstTxWarp prst="textWave1">
              <a:avLst>
                <a:gd name="adj1" fmla="val 13005"/>
                <a:gd name="adj2" fmla="val 0"/>
              </a:avLst>
            </a:prstTxWarp>
            <a:scene3d>
              <a:camera prst="legacyPerspectiveTop"/>
              <a:lightRig rig="legacyFlat3" dir="t"/>
            </a:scene3d>
            <a:sp3d extrusionH="1801800" prstMaterial="legacyMatte">
              <a:extrusionClr>
                <a:srgbClr val="FFFF00"/>
              </a:extrusionClr>
            </a:sp3d>
          </a:bodyPr>
          <a:lstStyle/>
          <a:p>
            <a:pPr algn="ctr"/>
            <a:r>
              <a:rPr lang="vi-VN" sz="3600" kern="10">
                <a:ln w="9525">
                  <a:round/>
                  <a:headEnd/>
                  <a:tailEnd/>
                </a:ln>
                <a:solidFill>
                  <a:srgbClr val="003300"/>
                </a:solidFill>
                <a:latin typeface="Arial"/>
                <a:cs typeface="Arial"/>
              </a:rPr>
              <a:t>Một nhà thơ chân chính</a:t>
            </a:r>
            <a:endParaRPr lang="en-US" sz="3600" kern="10">
              <a:ln w="9525">
                <a:round/>
                <a:headEnd/>
                <a:tailEnd/>
              </a:ln>
              <a:solidFill>
                <a:srgbClr val="003300"/>
              </a:solidFill>
              <a:latin typeface="Arial"/>
              <a:cs typeface="Arial"/>
            </a:endParaRPr>
          </a:p>
        </p:txBody>
      </p:sp>
      <p:sp>
        <p:nvSpPr>
          <p:cNvPr id="14341" name="Text Box 5"/>
          <p:cNvSpPr txBox="1">
            <a:spLocks noChangeArrowheads="1"/>
          </p:cNvSpPr>
          <p:nvPr/>
        </p:nvSpPr>
        <p:spPr bwMode="auto">
          <a:xfrm>
            <a:off x="0" y="1447800"/>
            <a:ext cx="9144000" cy="5214938"/>
          </a:xfrm>
          <a:prstGeom prst="rect">
            <a:avLst/>
          </a:prstGeom>
          <a:solidFill>
            <a:srgbClr val="FF6699"/>
          </a:solidFill>
          <a:ln w="9525">
            <a:noFill/>
            <a:miter lim="800000"/>
            <a:headEnd/>
            <a:tailEnd/>
          </a:ln>
        </p:spPr>
        <p:txBody>
          <a:bodyPr>
            <a:spAutoFit/>
          </a:bodyPr>
          <a:lstStyle/>
          <a:p>
            <a:pPr>
              <a:spcBef>
                <a:spcPct val="50000"/>
              </a:spcBef>
            </a:pPr>
            <a:r>
              <a:rPr lang="en-US"/>
              <a:t> 1. Ngày xưa , ở vương quốc Đa-ghét-xtan có một ông vua nổi tiếng bạo ngược. Dưới triều đại ông ta, nhân dân hết sức lầm than. Thế rồi khắp nơi nơi bỗng truyền đi một bài hát thống thiết, lên án thói hống hách bạo tàn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strips(downLeft)">
                                      <p:cBhvr>
                                        <p:cTn id="7" dur="500"/>
                                        <p:tgtEl>
                                          <p:spTgt spid="143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strips(downLeft)">
                                      <p:cBhvr>
                                        <p:cTn id="12"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P spid="1434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0" y="228600"/>
            <a:ext cx="9144000" cy="6313488"/>
          </a:xfrm>
          <a:prstGeom prst="rect">
            <a:avLst/>
          </a:prstGeom>
          <a:solidFill>
            <a:srgbClr val="FF6699"/>
          </a:solidFill>
          <a:ln w="9525">
            <a:noFill/>
            <a:miter lim="800000"/>
            <a:headEnd/>
            <a:tailEnd/>
          </a:ln>
        </p:spPr>
        <p:txBody>
          <a:bodyPr>
            <a:spAutoFit/>
          </a:bodyPr>
          <a:lstStyle/>
          <a:p>
            <a:pPr>
              <a:spcBef>
                <a:spcPct val="50000"/>
              </a:spcBef>
            </a:pPr>
            <a:r>
              <a:rPr lang="en-US"/>
              <a:t>của nhà vua và phơi bày nỗi thống khổ của nhân dân. Mọi người dân, từ người lớn đến trẻ con, ai ai cũng say sưa ca bài hát ấy.</a:t>
            </a:r>
          </a:p>
          <a:p>
            <a:pPr>
              <a:spcBef>
                <a:spcPct val="50000"/>
              </a:spcBef>
            </a:pPr>
            <a:r>
              <a:rPr lang="en-US"/>
              <a:t>   Một ngày kia, bài hát lọt đến tai nhà vua. Ngài lập tức ra lệnh lùng bắt kì được kẻ sáng tác bài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15364"/>
                                        </p:tgtEl>
                                        <p:attrNameLst>
                                          <p:attrName>style.visibility</p:attrName>
                                        </p:attrNameLst>
                                      </p:cBhvr>
                                      <p:to>
                                        <p:strVal val="visible"/>
                                      </p:to>
                                    </p:set>
                                    <p:anim calcmode="discrete" valueType="clr">
                                      <p:cBhvr override="childStyle">
                                        <p:cTn id="7" dur="80"/>
                                        <p:tgtEl>
                                          <p:spTgt spid="1536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364"/>
                                        </p:tgtEl>
                                        <p:attrNameLst>
                                          <p:attrName>fillcolor</p:attrName>
                                        </p:attrNameLst>
                                      </p:cBhvr>
                                      <p:tavLst>
                                        <p:tav tm="0">
                                          <p:val>
                                            <p:clrVal>
                                              <a:schemeClr val="accent2"/>
                                            </p:clrVal>
                                          </p:val>
                                        </p:tav>
                                        <p:tav tm="50000">
                                          <p:val>
                                            <p:clrVal>
                                              <a:schemeClr val="hlink"/>
                                            </p:clrVal>
                                          </p:val>
                                        </p:tav>
                                      </p:tavLst>
                                    </p:anim>
                                    <p:set>
                                      <p:cBhvr>
                                        <p:cTn id="9" dur="80"/>
                                        <p:tgtEl>
                                          <p:spTgt spid="1536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76200" y="239713"/>
            <a:ext cx="8991600" cy="6313487"/>
          </a:xfrm>
          <a:prstGeom prst="rect">
            <a:avLst/>
          </a:prstGeom>
          <a:solidFill>
            <a:srgbClr val="FF6699"/>
          </a:solidFill>
          <a:ln w="9525">
            <a:noFill/>
            <a:miter lim="800000"/>
            <a:headEnd/>
            <a:tailEnd/>
          </a:ln>
        </p:spPr>
        <p:txBody>
          <a:bodyPr>
            <a:spAutoFit/>
          </a:bodyPr>
          <a:lstStyle/>
          <a:p>
            <a:pPr>
              <a:spcBef>
                <a:spcPct val="50000"/>
              </a:spcBef>
            </a:pPr>
            <a:r>
              <a:rPr lang="en-US"/>
              <a:t>Ca phản loạn ấy. Các quan đại thần và lính cận vệ ra sức sục sạo cũng không thể tìm được ai là tác giả của bài hát. Vì vậy, nhà vua hạ lệnh tống giam tất cả các nhà thơ và những nghệ nhân hát rong.</a:t>
            </a:r>
          </a:p>
          <a:p>
            <a:pPr>
              <a:spcBef>
                <a:spcPct val="50000"/>
              </a:spcBef>
            </a:pPr>
            <a:r>
              <a:rPr lang="en-US"/>
              <a:t>   2. Ba hôm sau, tất cả những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strips(downLeft)">
                                      <p:cBhvr>
                                        <p:cTn id="7" dur="5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76200" y="239713"/>
            <a:ext cx="8915400" cy="6313487"/>
          </a:xfrm>
          <a:prstGeom prst="rect">
            <a:avLst/>
          </a:prstGeom>
          <a:solidFill>
            <a:srgbClr val="FF6699"/>
          </a:solidFill>
          <a:ln w="9525">
            <a:noFill/>
            <a:miter lim="800000"/>
            <a:headEnd/>
            <a:tailEnd/>
          </a:ln>
        </p:spPr>
        <p:txBody>
          <a:bodyPr>
            <a:spAutoFit/>
          </a:bodyPr>
          <a:lstStyle/>
          <a:p>
            <a:pPr>
              <a:spcBef>
                <a:spcPct val="50000"/>
              </a:spcBef>
            </a:pPr>
            <a:r>
              <a:rPr lang="en-US"/>
              <a:t>người đó được giải vào cung, mỗi người phải hát cho nhà vua nghe một bài hát chính mình sáng tác.</a:t>
            </a:r>
          </a:p>
          <a:p>
            <a:pPr>
              <a:spcBef>
                <a:spcPct val="50000"/>
              </a:spcBef>
            </a:pPr>
            <a:r>
              <a:rPr lang="en-US"/>
              <a:t>   Các nhà thơ, các nghệ nhân lần lượt tấu lên những bài ca tụng trí tuệ sáng láng, trái tim nhân hậu, sức mạnh kì diệu của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17412"/>
                                        </p:tgtEl>
                                        <p:attrNameLst>
                                          <p:attrName>style.visibility</p:attrName>
                                        </p:attrNameLst>
                                      </p:cBhvr>
                                      <p:to>
                                        <p:strVal val="visible"/>
                                      </p:to>
                                    </p:set>
                                    <p:anim calcmode="discrete" valueType="clr">
                                      <p:cBhvr override="childStyle">
                                        <p:cTn id="7" dur="80"/>
                                        <p:tgtEl>
                                          <p:spTgt spid="174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412"/>
                                        </p:tgtEl>
                                        <p:attrNameLst>
                                          <p:attrName>fillcolor</p:attrName>
                                        </p:attrNameLst>
                                      </p:cBhvr>
                                      <p:tavLst>
                                        <p:tav tm="0">
                                          <p:val>
                                            <p:clrVal>
                                              <a:schemeClr val="accent2"/>
                                            </p:clrVal>
                                          </p:val>
                                        </p:tav>
                                        <p:tav tm="50000">
                                          <p:val>
                                            <p:clrVal>
                                              <a:schemeClr val="hlink"/>
                                            </p:clrVal>
                                          </p:val>
                                        </p:tav>
                                      </p:tavLst>
                                    </p:anim>
                                    <p:set>
                                      <p:cBhvr>
                                        <p:cTn id="9" dur="80"/>
                                        <p:tgtEl>
                                          <p:spTgt spid="174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76200" y="239713"/>
            <a:ext cx="8991600" cy="6313487"/>
          </a:xfrm>
          <a:prstGeom prst="rect">
            <a:avLst/>
          </a:prstGeom>
          <a:solidFill>
            <a:srgbClr val="FF6699"/>
          </a:solidFill>
          <a:ln w="9525">
            <a:noFill/>
            <a:miter lim="800000"/>
            <a:headEnd/>
            <a:tailEnd/>
          </a:ln>
        </p:spPr>
        <p:txBody>
          <a:bodyPr>
            <a:spAutoFit/>
          </a:bodyPr>
          <a:lstStyle/>
          <a:p>
            <a:pPr>
              <a:spcBef>
                <a:spcPct val="50000"/>
              </a:spcBef>
            </a:pPr>
            <a:r>
              <a:rPr lang="en-US"/>
              <a:t>Nhà vua, ánh hào quang chói lọi xung quanh sự nghiệp vĩ đại của ngài. Duy chỉ có ba nhà thơ im lặng không chịu hát.</a:t>
            </a:r>
          </a:p>
          <a:p>
            <a:pPr>
              <a:spcBef>
                <a:spcPct val="50000"/>
              </a:spcBef>
            </a:pPr>
            <a:r>
              <a:rPr lang="en-US"/>
              <a:t>    Nhà vua lệnh thả tất cả, còn ba người này thì đem tống giam vào ngục tối. Ba tháng sau, ngài cho giải họ từ trong ngục ra và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p:cTn id="7" dur="500" fill="hold"/>
                                        <p:tgtEl>
                                          <p:spTgt spid="18436"/>
                                        </p:tgtEl>
                                        <p:attrNameLst>
                                          <p:attrName>ppt_w</p:attrName>
                                        </p:attrNameLst>
                                      </p:cBhvr>
                                      <p:tavLst>
                                        <p:tav tm="0">
                                          <p:val>
                                            <p:fltVal val="0"/>
                                          </p:val>
                                        </p:tav>
                                        <p:tav tm="100000">
                                          <p:val>
                                            <p:strVal val="#ppt_w"/>
                                          </p:val>
                                        </p:tav>
                                      </p:tavLst>
                                    </p:anim>
                                    <p:anim calcmode="lin" valueType="num">
                                      <p:cBhvr>
                                        <p:cTn id="8" dur="500" fill="hold"/>
                                        <p:tgtEl>
                                          <p:spTgt spid="18436"/>
                                        </p:tgtEl>
                                        <p:attrNameLst>
                                          <p:attrName>ppt_h</p:attrName>
                                        </p:attrNameLst>
                                      </p:cBhvr>
                                      <p:tavLst>
                                        <p:tav tm="0">
                                          <p:val>
                                            <p:fltVal val="0"/>
                                          </p:val>
                                        </p:tav>
                                        <p:tav tm="100000">
                                          <p:val>
                                            <p:strVal val="#ppt_h"/>
                                          </p:val>
                                        </p:tav>
                                      </p:tavLst>
                                    </p:anim>
                                    <p:anim calcmode="lin" valueType="num">
                                      <p:cBhvr>
                                        <p:cTn id="9" dur="500" fill="hold"/>
                                        <p:tgtEl>
                                          <p:spTgt spid="18436"/>
                                        </p:tgtEl>
                                        <p:attrNameLst>
                                          <p:attrName>style.rotation</p:attrName>
                                        </p:attrNameLst>
                                      </p:cBhvr>
                                      <p:tavLst>
                                        <p:tav tm="0">
                                          <p:val>
                                            <p:fltVal val="360"/>
                                          </p:val>
                                        </p:tav>
                                        <p:tav tm="100000">
                                          <p:val>
                                            <p:fltVal val="0"/>
                                          </p:val>
                                        </p:tav>
                                      </p:tavLst>
                                    </p:anim>
                                    <p:animEffect transition="in" filter="fade">
                                      <p:cBhvr>
                                        <p:cTn id="10"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0" y="101600"/>
            <a:ext cx="9144000" cy="6680200"/>
          </a:xfrm>
          <a:prstGeom prst="rect">
            <a:avLst/>
          </a:prstGeom>
          <a:solidFill>
            <a:srgbClr val="FF6699"/>
          </a:solidFill>
          <a:ln w="9525">
            <a:noFill/>
            <a:miter lim="800000"/>
            <a:headEnd/>
            <a:tailEnd/>
          </a:ln>
        </p:spPr>
        <p:txBody>
          <a:bodyPr>
            <a:spAutoFit/>
          </a:bodyPr>
          <a:lstStyle/>
          <a:p>
            <a:pPr>
              <a:spcBef>
                <a:spcPct val="50000"/>
              </a:spcBef>
            </a:pPr>
            <a:r>
              <a:rPr lang="en-US"/>
              <a:t>Phán :</a:t>
            </a:r>
          </a:p>
          <a:p>
            <a:pPr>
              <a:spcBef>
                <a:spcPct val="50000"/>
              </a:spcBef>
            </a:pPr>
            <a:r>
              <a:rPr lang="en-US"/>
              <a:t>  -Thế nào, giờ thì các ngươi sẽ hát cho trẫm nghe chứ !</a:t>
            </a:r>
          </a:p>
          <a:p>
            <a:pPr>
              <a:spcBef>
                <a:spcPct val="50000"/>
              </a:spcBef>
            </a:pPr>
            <a:r>
              <a:rPr lang="en-US"/>
              <a:t>  Một trong ba người đó lập tức cất lời ca tụng quốc vương Đa-ghét-xtan. Ông ta được tha ngay. Nhà vua sai đem hai người còn lại đến giàn hoả thiêu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strips(downLeft)">
                                      <p:cBhvr>
                                        <p:cTn id="7" dur="500"/>
                                        <p:tgtEl>
                                          <p:spTgt spid="1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0" y="452438"/>
            <a:ext cx="9144000" cy="5948362"/>
          </a:xfrm>
          <a:prstGeom prst="rect">
            <a:avLst/>
          </a:prstGeom>
          <a:solidFill>
            <a:srgbClr val="FF6699"/>
          </a:solidFill>
          <a:ln w="9525">
            <a:noFill/>
            <a:miter lim="800000"/>
            <a:headEnd/>
            <a:tailEnd/>
          </a:ln>
        </p:spPr>
        <p:txBody>
          <a:bodyPr>
            <a:spAutoFit/>
          </a:bodyPr>
          <a:lstStyle/>
          <a:p>
            <a:pPr>
              <a:spcBef>
                <a:spcPct val="50000"/>
              </a:spcBef>
            </a:pPr>
            <a:r>
              <a:rPr lang="en-US"/>
              <a:t>và phán :</a:t>
            </a:r>
          </a:p>
          <a:p>
            <a:pPr>
              <a:spcBef>
                <a:spcPct val="50000"/>
              </a:spcBef>
            </a:pPr>
            <a:r>
              <a:rPr lang="en-US"/>
              <a:t> - Hãy hát lên cho trẫm nghe. Đây là cơ hội cuối cùng cứu sống các ngươi.</a:t>
            </a:r>
          </a:p>
          <a:p>
            <a:pPr>
              <a:spcBef>
                <a:spcPct val="50000"/>
              </a:spcBef>
            </a:pPr>
            <a:r>
              <a:rPr lang="en-US"/>
              <a:t>  Một trong hai người hát lên một bài ca ngợi nhà vua và cũng được tha ngay. Còn người cuối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p:cTn id="7" dur="500" fill="hold"/>
                                        <p:tgtEl>
                                          <p:spTgt spid="20484"/>
                                        </p:tgtEl>
                                        <p:attrNameLst>
                                          <p:attrName>ppt_w</p:attrName>
                                        </p:attrNameLst>
                                      </p:cBhvr>
                                      <p:tavLst>
                                        <p:tav tm="0">
                                          <p:val>
                                            <p:fltVal val="0"/>
                                          </p:val>
                                        </p:tav>
                                        <p:tav tm="100000">
                                          <p:val>
                                            <p:strVal val="#ppt_w"/>
                                          </p:val>
                                        </p:tav>
                                      </p:tavLst>
                                    </p:anim>
                                    <p:anim calcmode="lin" valueType="num">
                                      <p:cBhvr>
                                        <p:cTn id="8" dur="500" fill="hold"/>
                                        <p:tgtEl>
                                          <p:spTgt spid="2048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76200" y="76200"/>
            <a:ext cx="8915400" cy="6680200"/>
          </a:xfrm>
          <a:prstGeom prst="rect">
            <a:avLst/>
          </a:prstGeom>
          <a:solidFill>
            <a:srgbClr val="FF6699"/>
          </a:solidFill>
          <a:ln w="9525">
            <a:noFill/>
            <a:miter lim="800000"/>
            <a:headEnd/>
            <a:tailEnd/>
          </a:ln>
        </p:spPr>
        <p:txBody>
          <a:bodyPr>
            <a:spAutoFit/>
          </a:bodyPr>
          <a:lstStyle/>
          <a:p>
            <a:pPr>
              <a:spcBef>
                <a:spcPct val="50000"/>
              </a:spcBef>
            </a:pPr>
            <a:r>
              <a:rPr lang="en-US"/>
              <a:t>cùng vẫn im lặng. Nhà vua tức giận, hét lên :</a:t>
            </a:r>
          </a:p>
          <a:p>
            <a:pPr>
              <a:spcBef>
                <a:spcPct val="50000"/>
              </a:spcBef>
            </a:pPr>
            <a:r>
              <a:rPr lang="en-US"/>
              <a:t> - Trói hắn lại ! Nổi lửa lên .</a:t>
            </a:r>
          </a:p>
          <a:p>
            <a:pPr>
              <a:spcBef>
                <a:spcPct val="50000"/>
              </a:spcBef>
            </a:pPr>
            <a:r>
              <a:rPr lang="en-US"/>
              <a:t> 3. Bị trói chặt vào giàn hoả thiêu, nhà thơ cuối cùng bỗng cất tiếng hát. Bài hát vạch trần tội ác của nhà vua. Đó chính là bài ca phản loạn đã lưu truyền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strips(downLeft)">
                                      <p:cBhvr>
                                        <p:cTn id="7" dur="5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152400" y="101600"/>
            <a:ext cx="8915400" cy="6680200"/>
          </a:xfrm>
          <a:prstGeom prst="rect">
            <a:avLst/>
          </a:prstGeom>
          <a:solidFill>
            <a:srgbClr val="FF6699"/>
          </a:solidFill>
          <a:ln w="9525">
            <a:noFill/>
            <a:miter lim="800000"/>
            <a:headEnd/>
            <a:tailEnd/>
          </a:ln>
        </p:spPr>
        <p:txBody>
          <a:bodyPr>
            <a:spAutoFit/>
          </a:bodyPr>
          <a:lstStyle/>
          <a:p>
            <a:pPr>
              <a:spcBef>
                <a:spcPct val="50000"/>
              </a:spcBef>
            </a:pPr>
            <a:r>
              <a:rPr lang="en-US"/>
              <a:t>khắp đất nước.</a:t>
            </a:r>
          </a:p>
          <a:p>
            <a:pPr>
              <a:spcBef>
                <a:spcPct val="50000"/>
              </a:spcBef>
            </a:pPr>
            <a:r>
              <a:rPr lang="en-US"/>
              <a:t>  Tiếng hát vang lên, cả hoàng cung rung động cùng với ngọn lửa bừng bừng bốc cháy như giận dữ. Nhà vua bất ngờ thét lên :</a:t>
            </a:r>
          </a:p>
          <a:p>
            <a:pPr>
              <a:spcBef>
                <a:spcPct val="50000"/>
              </a:spcBef>
            </a:pPr>
            <a:r>
              <a:rPr lang="en-US"/>
              <a:t> - Dập mau lửa đi, dập mau ! Cởi trói ngay cho ông ta. Trẫm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strips(downLeft)">
                                      <p:cBhvr>
                                        <p:cTn id="7" dur="500"/>
                                        <p:tgtEl>
                                          <p:spTgt spid="22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228600" y="762000"/>
            <a:ext cx="4800600" cy="823913"/>
          </a:xfrm>
          <a:prstGeom prst="rect">
            <a:avLst/>
          </a:prstGeom>
          <a:noFill/>
          <a:ln w="9525">
            <a:noFill/>
            <a:miter lim="800000"/>
            <a:headEnd/>
            <a:tailEnd/>
          </a:ln>
        </p:spPr>
        <p:txBody>
          <a:bodyPr>
            <a:spAutoFit/>
          </a:bodyPr>
          <a:lstStyle/>
          <a:p>
            <a:pPr>
              <a:spcBef>
                <a:spcPct val="50000"/>
              </a:spcBef>
            </a:pPr>
            <a:r>
              <a:rPr lang="en-US" u="sng"/>
              <a:t>Kiểm tra bài cũ</a:t>
            </a:r>
            <a:r>
              <a:rPr lang="en-US"/>
              <a:t> :</a:t>
            </a:r>
          </a:p>
        </p:txBody>
      </p:sp>
      <p:sp>
        <p:nvSpPr>
          <p:cNvPr id="3077" name="WordArt 5"/>
          <p:cNvSpPr>
            <a:spLocks noChangeArrowheads="1" noChangeShapeType="1" noTextEdit="1"/>
          </p:cNvSpPr>
          <p:nvPr/>
        </p:nvSpPr>
        <p:spPr bwMode="auto">
          <a:xfrm>
            <a:off x="304800" y="2133600"/>
            <a:ext cx="8610600" cy="1295400"/>
          </a:xfrm>
          <a:prstGeom prst="rect">
            <a:avLst/>
          </a:prstGeom>
        </p:spPr>
        <p:txBody>
          <a:bodyPr wrap="none" fromWordArt="1">
            <a:prstTxWarp prst="textDeflate">
              <a:avLst>
                <a:gd name="adj" fmla="val 18750"/>
              </a:avLst>
            </a:prstTxWarp>
            <a:scene3d>
              <a:camera prst="legacyPerspectiveTopRight"/>
              <a:lightRig rig="legacyFlat3" dir="b"/>
            </a:scene3d>
            <a:sp3d extrusionH="430200" prstMaterial="legacyMatte">
              <a:extrusionClr>
                <a:srgbClr val="FF6699"/>
              </a:extrusionClr>
            </a:sp3d>
          </a:bodyPr>
          <a:lstStyle/>
          <a:p>
            <a:pPr algn="ctr"/>
            <a:r>
              <a:rPr lang="en-US" sz="3600" kern="10">
                <a:ln w="9525">
                  <a:round/>
                  <a:headEnd/>
                  <a:tailEnd/>
                </a:ln>
                <a:solidFill>
                  <a:srgbClr val="0000FF"/>
                </a:solidFill>
                <a:latin typeface="Arial"/>
                <a:cs typeface="Arial"/>
              </a:rPr>
              <a:t>Kể một câu chuyện về lòng nhân hậu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strips(downLeft)">
                                      <p:cBhvr>
                                        <p:cTn id="7" dur="500"/>
                                        <p:tgtEl>
                                          <p:spTgt spid="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077"/>
                                        </p:tgtEl>
                                        <p:attrNameLst>
                                          <p:attrName>style.visibility</p:attrName>
                                        </p:attrNameLst>
                                      </p:cBhvr>
                                      <p:to>
                                        <p:strVal val="visible"/>
                                      </p:to>
                                    </p:set>
                                    <p:animEffect transition="in" filter="strips(downLeft)">
                                      <p:cBhvr>
                                        <p:cTn id="12"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228600" y="1295400"/>
            <a:ext cx="8686800" cy="2287588"/>
          </a:xfrm>
          <a:prstGeom prst="rect">
            <a:avLst/>
          </a:prstGeom>
          <a:solidFill>
            <a:srgbClr val="FF6699"/>
          </a:solidFill>
          <a:ln w="9525">
            <a:noFill/>
            <a:miter lim="800000"/>
            <a:headEnd/>
            <a:tailEnd/>
          </a:ln>
        </p:spPr>
        <p:txBody>
          <a:bodyPr>
            <a:spAutoFit/>
          </a:bodyPr>
          <a:lstStyle/>
          <a:p>
            <a:pPr>
              <a:spcBef>
                <a:spcPct val="50000"/>
              </a:spcBef>
            </a:pPr>
            <a:r>
              <a:rPr lang="en-US"/>
              <a:t>không thể để mất nhà thơ chân chính độc nhất của đất nước này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strips(downLeft)">
                                      <p:cBhvr>
                                        <p:cTn id="7" dur="5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WordArt 4"/>
          <p:cNvSpPr>
            <a:spLocks noChangeArrowheads="1" noChangeShapeType="1" noTextEdit="1"/>
          </p:cNvSpPr>
          <p:nvPr/>
        </p:nvSpPr>
        <p:spPr bwMode="auto">
          <a:xfrm>
            <a:off x="533400" y="0"/>
            <a:ext cx="3352800" cy="1600200"/>
          </a:xfrm>
          <a:prstGeom prst="rect">
            <a:avLst/>
          </a:prstGeom>
        </p:spPr>
        <p:txBody>
          <a:bodyPr wrap="none" fromWordArt="1">
            <a:prstTxWarp prst="textWave1">
              <a:avLst>
                <a:gd name="adj1" fmla="val 13005"/>
                <a:gd name="adj2" fmla="val 0"/>
              </a:avLst>
            </a:prstTxWarp>
            <a:scene3d>
              <a:camera prst="legacyPerspectiveBottom"/>
              <a:lightRig rig="legacyFlat3" dir="t"/>
            </a:scene3d>
            <a:sp3d extrusionH="3630600" prstMaterial="legacyMatte">
              <a:extrusionClr>
                <a:srgbClr val="FF6699"/>
              </a:extrusionClr>
            </a:sp3d>
          </a:bodyPr>
          <a:lstStyle/>
          <a:p>
            <a:pPr algn="ctr"/>
            <a:r>
              <a:rPr lang="en-US" sz="3600" kern="10">
                <a:ln w="9525">
                  <a:round/>
                  <a:headEnd/>
                  <a:tailEnd/>
                </a:ln>
                <a:solidFill>
                  <a:srgbClr val="003300"/>
                </a:solidFill>
                <a:latin typeface="Arial"/>
                <a:cs typeface="Arial"/>
              </a:rPr>
              <a:t>Củng cố :</a:t>
            </a:r>
          </a:p>
        </p:txBody>
      </p:sp>
      <p:sp>
        <p:nvSpPr>
          <p:cNvPr id="24581" name="Text Box 5"/>
          <p:cNvSpPr txBox="1">
            <a:spLocks noChangeArrowheads="1"/>
          </p:cNvSpPr>
          <p:nvPr/>
        </p:nvSpPr>
        <p:spPr bwMode="auto">
          <a:xfrm>
            <a:off x="0" y="1905000"/>
            <a:ext cx="9144000" cy="1555750"/>
          </a:xfrm>
          <a:prstGeom prst="rect">
            <a:avLst/>
          </a:prstGeom>
          <a:noFill/>
          <a:ln w="9525">
            <a:noFill/>
            <a:miter lim="800000"/>
            <a:headEnd/>
            <a:tailEnd/>
          </a:ln>
        </p:spPr>
        <p:txBody>
          <a:bodyPr>
            <a:spAutoFit/>
          </a:bodyPr>
          <a:lstStyle/>
          <a:p>
            <a:pPr>
              <a:spcBef>
                <a:spcPct val="50000"/>
              </a:spcBef>
            </a:pPr>
            <a:r>
              <a:rPr lang="en-US"/>
              <a:t> +Vì sao nhà vua hung bạo như thế lại đột ngột thay đổi thái độ ?</a:t>
            </a:r>
          </a:p>
        </p:txBody>
      </p:sp>
      <p:sp>
        <p:nvSpPr>
          <p:cNvPr id="24582" name="Text Box 6"/>
          <p:cNvSpPr txBox="1">
            <a:spLocks noChangeArrowheads="1"/>
          </p:cNvSpPr>
          <p:nvPr/>
        </p:nvSpPr>
        <p:spPr bwMode="auto">
          <a:xfrm>
            <a:off x="304800" y="4191000"/>
            <a:ext cx="8686800" cy="1555750"/>
          </a:xfrm>
          <a:prstGeom prst="rect">
            <a:avLst/>
          </a:prstGeom>
          <a:solidFill>
            <a:srgbClr val="FF6699"/>
          </a:solidFill>
          <a:ln w="9525">
            <a:noFill/>
            <a:miter lim="800000"/>
            <a:headEnd/>
            <a:tailEnd/>
          </a:ln>
        </p:spPr>
        <p:txBody>
          <a:bodyPr>
            <a:spAutoFit/>
          </a:bodyPr>
          <a:lstStyle/>
          <a:p>
            <a:pPr>
              <a:spcBef>
                <a:spcPct val="50000"/>
              </a:spcBef>
            </a:pPr>
            <a:r>
              <a:rPr lang="en-US"/>
              <a:t>  *Vì nhà vua khâm phục khí phách của nhà thơ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strips(downLeft)">
                                      <p:cBhvr>
                                        <p:cTn id="7" dur="500"/>
                                        <p:tgtEl>
                                          <p:spTgt spid="245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4581"/>
                                        </p:tgtEl>
                                        <p:attrNameLst>
                                          <p:attrName>style.visibility</p:attrName>
                                        </p:attrNameLst>
                                      </p:cBhvr>
                                      <p:to>
                                        <p:strVal val="visible"/>
                                      </p:to>
                                    </p:set>
                                    <p:animEffect transition="in" filter="strips(downLeft)">
                                      <p:cBhvr>
                                        <p:cTn id="12" dur="500"/>
                                        <p:tgtEl>
                                          <p:spTgt spid="245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24582"/>
                                        </p:tgtEl>
                                        <p:attrNameLst>
                                          <p:attrName>style.visibility</p:attrName>
                                        </p:attrNameLst>
                                      </p:cBhvr>
                                      <p:to>
                                        <p:strVal val="visible"/>
                                      </p:to>
                                    </p:set>
                                    <p:anim calcmode="discrete" valueType="clr">
                                      <p:cBhvr override="childStyle">
                                        <p:cTn id="17" dur="80"/>
                                        <p:tgtEl>
                                          <p:spTgt spid="24582"/>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24582"/>
                                        </p:tgtEl>
                                        <p:attrNameLst>
                                          <p:attrName>fillcolor</p:attrName>
                                        </p:attrNameLst>
                                      </p:cBhvr>
                                      <p:tavLst>
                                        <p:tav tm="0">
                                          <p:val>
                                            <p:clrVal>
                                              <a:schemeClr val="accent2"/>
                                            </p:clrVal>
                                          </p:val>
                                        </p:tav>
                                        <p:tav tm="50000">
                                          <p:val>
                                            <p:clrVal>
                                              <a:schemeClr val="hlink"/>
                                            </p:clrVal>
                                          </p:val>
                                        </p:tav>
                                      </p:tavLst>
                                    </p:anim>
                                    <p:set>
                                      <p:cBhvr>
                                        <p:cTn id="19" dur="80"/>
                                        <p:tgtEl>
                                          <p:spTgt spid="2458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p:bldP spid="2458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WordArt 2"/>
          <p:cNvSpPr>
            <a:spLocks noChangeArrowheads="1" noChangeShapeType="1" noTextEdit="1"/>
          </p:cNvSpPr>
          <p:nvPr/>
        </p:nvSpPr>
        <p:spPr bwMode="auto">
          <a:xfrm>
            <a:off x="533400" y="0"/>
            <a:ext cx="3352800" cy="1600200"/>
          </a:xfrm>
          <a:prstGeom prst="rect">
            <a:avLst/>
          </a:prstGeom>
        </p:spPr>
        <p:txBody>
          <a:bodyPr wrap="none" fromWordArt="1">
            <a:prstTxWarp prst="textWave1">
              <a:avLst>
                <a:gd name="adj1" fmla="val 13005"/>
                <a:gd name="adj2" fmla="val 0"/>
              </a:avLst>
            </a:prstTxWarp>
            <a:scene3d>
              <a:camera prst="legacyPerspectiveBottom"/>
              <a:lightRig rig="legacyFlat3" dir="t"/>
            </a:scene3d>
            <a:sp3d extrusionH="3630600" prstMaterial="legacyMatte">
              <a:extrusionClr>
                <a:srgbClr val="FF6699"/>
              </a:extrusionClr>
            </a:sp3d>
          </a:bodyPr>
          <a:lstStyle/>
          <a:p>
            <a:pPr algn="ctr"/>
            <a:r>
              <a:rPr lang="en-US" sz="3600" kern="10">
                <a:ln w="9525">
                  <a:round/>
                  <a:headEnd/>
                  <a:tailEnd/>
                </a:ln>
                <a:solidFill>
                  <a:srgbClr val="003300"/>
                </a:solidFill>
                <a:latin typeface="Arial"/>
                <a:cs typeface="Arial"/>
              </a:rPr>
              <a:t>Củng cố :</a:t>
            </a:r>
          </a:p>
        </p:txBody>
      </p:sp>
      <p:sp>
        <p:nvSpPr>
          <p:cNvPr id="25605" name="Text Box 5"/>
          <p:cNvSpPr txBox="1">
            <a:spLocks noChangeArrowheads="1"/>
          </p:cNvSpPr>
          <p:nvPr/>
        </p:nvSpPr>
        <p:spPr bwMode="auto">
          <a:xfrm>
            <a:off x="304800" y="2344738"/>
            <a:ext cx="8534400" cy="3751262"/>
          </a:xfrm>
          <a:prstGeom prst="rect">
            <a:avLst/>
          </a:prstGeom>
          <a:noFill/>
          <a:ln w="9525">
            <a:noFill/>
            <a:miter lim="800000"/>
            <a:headEnd/>
            <a:tailEnd/>
          </a:ln>
        </p:spPr>
        <p:txBody>
          <a:bodyPr>
            <a:spAutoFit/>
          </a:bodyPr>
          <a:lstStyle/>
          <a:p>
            <a:pPr>
              <a:spcBef>
                <a:spcPct val="50000"/>
              </a:spcBef>
            </a:pPr>
            <a:r>
              <a:rPr lang="en-US"/>
              <a:t> +Có đúng là khí phách nhà thơ khiến nhà vua phải thay đổi hay nhà vua chỉ muốn đưa các nhà thơ lên giàn hoả thiêu để thử thách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5605"/>
                                        </p:tgtEl>
                                        <p:attrNameLst>
                                          <p:attrName>style.visibility</p:attrName>
                                        </p:attrNameLst>
                                      </p:cBhvr>
                                      <p:to>
                                        <p:strVal val="visible"/>
                                      </p:to>
                                    </p:set>
                                    <p:anim calcmode="lin" valueType="num">
                                      <p:cBhvr>
                                        <p:cTn id="7" dur="1000" fill="hold"/>
                                        <p:tgtEl>
                                          <p:spTgt spid="25605"/>
                                        </p:tgtEl>
                                        <p:attrNameLst>
                                          <p:attrName>ppt_w</p:attrName>
                                        </p:attrNameLst>
                                      </p:cBhvr>
                                      <p:tavLst>
                                        <p:tav tm="0">
                                          <p:val>
                                            <p:strVal val="#ppt_w*0.70"/>
                                          </p:val>
                                        </p:tav>
                                        <p:tav tm="100000">
                                          <p:val>
                                            <p:strVal val="#ppt_w"/>
                                          </p:val>
                                        </p:tav>
                                      </p:tavLst>
                                    </p:anim>
                                    <p:anim calcmode="lin" valueType="num">
                                      <p:cBhvr>
                                        <p:cTn id="8" dur="1000" fill="hold"/>
                                        <p:tgtEl>
                                          <p:spTgt spid="25605"/>
                                        </p:tgtEl>
                                        <p:attrNameLst>
                                          <p:attrName>ppt_h</p:attrName>
                                        </p:attrNameLst>
                                      </p:cBhvr>
                                      <p:tavLst>
                                        <p:tav tm="0">
                                          <p:val>
                                            <p:strVal val="#ppt_h"/>
                                          </p:val>
                                        </p:tav>
                                        <p:tav tm="100000">
                                          <p:val>
                                            <p:strVal val="#ppt_h"/>
                                          </p:val>
                                        </p:tav>
                                      </p:tavLst>
                                    </p:anim>
                                    <p:animEffect transition="in" filter="fade">
                                      <p:cBhvr>
                                        <p:cTn id="9" dur="1000"/>
                                        <p:tgtEl>
                                          <p:spTgt spid="25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WordArt 2"/>
          <p:cNvSpPr>
            <a:spLocks noChangeArrowheads="1" noChangeShapeType="1" noTextEdit="1"/>
          </p:cNvSpPr>
          <p:nvPr/>
        </p:nvSpPr>
        <p:spPr bwMode="auto">
          <a:xfrm>
            <a:off x="533400" y="0"/>
            <a:ext cx="3352800" cy="1600200"/>
          </a:xfrm>
          <a:prstGeom prst="rect">
            <a:avLst/>
          </a:prstGeom>
        </p:spPr>
        <p:txBody>
          <a:bodyPr wrap="none" fromWordArt="1">
            <a:prstTxWarp prst="textWave1">
              <a:avLst>
                <a:gd name="adj1" fmla="val 13005"/>
                <a:gd name="adj2" fmla="val 0"/>
              </a:avLst>
            </a:prstTxWarp>
            <a:scene3d>
              <a:camera prst="legacyPerspectiveBottom"/>
              <a:lightRig rig="legacyFlat3" dir="t"/>
            </a:scene3d>
            <a:sp3d extrusionH="3630600" prstMaterial="legacyMatte">
              <a:extrusionClr>
                <a:srgbClr val="FF6699"/>
              </a:extrusionClr>
            </a:sp3d>
          </a:bodyPr>
          <a:lstStyle/>
          <a:p>
            <a:pPr algn="ctr"/>
            <a:r>
              <a:rPr lang="en-US" sz="3600" kern="10">
                <a:ln w="9525">
                  <a:round/>
                  <a:headEnd/>
                  <a:tailEnd/>
                </a:ln>
                <a:solidFill>
                  <a:srgbClr val="003300"/>
                </a:solidFill>
                <a:latin typeface="Arial"/>
                <a:cs typeface="Arial"/>
              </a:rPr>
              <a:t>Củng cố :</a:t>
            </a:r>
          </a:p>
        </p:txBody>
      </p:sp>
      <p:sp>
        <p:nvSpPr>
          <p:cNvPr id="26628" name="Text Box 4"/>
          <p:cNvSpPr txBox="1">
            <a:spLocks noChangeArrowheads="1"/>
          </p:cNvSpPr>
          <p:nvPr/>
        </p:nvSpPr>
        <p:spPr bwMode="auto">
          <a:xfrm>
            <a:off x="76200" y="2741613"/>
            <a:ext cx="8991600" cy="2287587"/>
          </a:xfrm>
          <a:prstGeom prst="rect">
            <a:avLst/>
          </a:prstGeom>
          <a:solidFill>
            <a:srgbClr val="FF6699"/>
          </a:solidFill>
          <a:ln w="9525">
            <a:noFill/>
            <a:miter lim="800000"/>
            <a:headEnd/>
            <a:tailEnd/>
          </a:ln>
        </p:spPr>
        <p:txBody>
          <a:bodyPr>
            <a:spAutoFit/>
          </a:bodyPr>
          <a:lstStyle/>
          <a:p>
            <a:pPr>
              <a:spcBef>
                <a:spcPct val="50000"/>
              </a:spcBef>
            </a:pPr>
            <a:r>
              <a:rPr lang="en-US"/>
              <a:t> *Nhà vua thật sự khâm phục lòng trung thực của nhà thơ, dù chết cũng không nói sai sự thật.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6628"/>
                                        </p:tgtEl>
                                        <p:attrNameLst>
                                          <p:attrName>style.visibility</p:attrName>
                                        </p:attrNameLst>
                                      </p:cBhvr>
                                      <p:to>
                                        <p:strVal val="visible"/>
                                      </p:to>
                                    </p:set>
                                    <p:anim calcmode="lin" valueType="num">
                                      <p:cBhvr>
                                        <p:cTn id="7" dur="1000" fill="hold"/>
                                        <p:tgtEl>
                                          <p:spTgt spid="26628"/>
                                        </p:tgtEl>
                                        <p:attrNameLst>
                                          <p:attrName>ppt_w</p:attrName>
                                        </p:attrNameLst>
                                      </p:cBhvr>
                                      <p:tavLst>
                                        <p:tav tm="0">
                                          <p:val>
                                            <p:strVal val="#ppt_w+.3"/>
                                          </p:val>
                                        </p:tav>
                                        <p:tav tm="100000">
                                          <p:val>
                                            <p:strVal val="#ppt_w"/>
                                          </p:val>
                                        </p:tav>
                                      </p:tavLst>
                                    </p:anim>
                                    <p:anim calcmode="lin" valueType="num">
                                      <p:cBhvr>
                                        <p:cTn id="8" dur="1000" fill="hold"/>
                                        <p:tgtEl>
                                          <p:spTgt spid="26628"/>
                                        </p:tgtEl>
                                        <p:attrNameLst>
                                          <p:attrName>ppt_h</p:attrName>
                                        </p:attrNameLst>
                                      </p:cBhvr>
                                      <p:tavLst>
                                        <p:tav tm="0">
                                          <p:val>
                                            <p:strVal val="#ppt_h"/>
                                          </p:val>
                                        </p:tav>
                                        <p:tav tm="100000">
                                          <p:val>
                                            <p:strVal val="#ppt_h"/>
                                          </p:val>
                                        </p:tav>
                                      </p:tavLst>
                                    </p:anim>
                                    <p:animEffect transition="in" filter="fade">
                                      <p:cBhvr>
                                        <p:cTn id="9" dur="10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WordArt 2"/>
          <p:cNvSpPr>
            <a:spLocks noChangeArrowheads="1" noChangeShapeType="1" noTextEdit="1"/>
          </p:cNvSpPr>
          <p:nvPr/>
        </p:nvSpPr>
        <p:spPr bwMode="auto">
          <a:xfrm>
            <a:off x="533400" y="0"/>
            <a:ext cx="3352800" cy="1600200"/>
          </a:xfrm>
          <a:prstGeom prst="rect">
            <a:avLst/>
          </a:prstGeom>
        </p:spPr>
        <p:txBody>
          <a:bodyPr wrap="none" fromWordArt="1">
            <a:prstTxWarp prst="textWave1">
              <a:avLst>
                <a:gd name="adj1" fmla="val 13005"/>
                <a:gd name="adj2" fmla="val 0"/>
              </a:avLst>
            </a:prstTxWarp>
            <a:scene3d>
              <a:camera prst="legacyPerspectiveBottom"/>
              <a:lightRig rig="legacyFlat3" dir="t"/>
            </a:scene3d>
            <a:sp3d extrusionH="3630600" prstMaterial="legacyMatte">
              <a:extrusionClr>
                <a:srgbClr val="FF6699"/>
              </a:extrusionClr>
            </a:sp3d>
          </a:bodyPr>
          <a:lstStyle/>
          <a:p>
            <a:pPr algn="ctr"/>
            <a:r>
              <a:rPr lang="en-US" sz="3600" kern="10">
                <a:ln w="9525">
                  <a:round/>
                  <a:headEnd/>
                  <a:tailEnd/>
                </a:ln>
                <a:solidFill>
                  <a:srgbClr val="003300"/>
                </a:solidFill>
                <a:latin typeface="Arial"/>
                <a:cs typeface="Arial"/>
              </a:rPr>
              <a:t>Củng cố :</a:t>
            </a:r>
          </a:p>
        </p:txBody>
      </p:sp>
      <p:sp>
        <p:nvSpPr>
          <p:cNvPr id="27652" name="Text Box 4"/>
          <p:cNvSpPr txBox="1">
            <a:spLocks noChangeArrowheads="1"/>
          </p:cNvSpPr>
          <p:nvPr/>
        </p:nvSpPr>
        <p:spPr bwMode="auto">
          <a:xfrm>
            <a:off x="914400" y="2514600"/>
            <a:ext cx="7467600" cy="823913"/>
          </a:xfrm>
          <a:prstGeom prst="rect">
            <a:avLst/>
          </a:prstGeom>
          <a:noFill/>
          <a:ln w="9525">
            <a:noFill/>
            <a:miter lim="800000"/>
            <a:headEnd/>
            <a:tailEnd/>
          </a:ln>
        </p:spPr>
        <p:txBody>
          <a:bodyPr>
            <a:spAutoFit/>
          </a:bodyPr>
          <a:lstStyle/>
          <a:p>
            <a:pPr>
              <a:spcBef>
                <a:spcPct val="50000"/>
              </a:spcBef>
            </a:pPr>
            <a:r>
              <a:rPr lang="en-US"/>
              <a:t>  *Ý nghĩa câu chuyện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7652"/>
                                        </p:tgtEl>
                                        <p:attrNameLst>
                                          <p:attrName>style.visibility</p:attrName>
                                        </p:attrNameLst>
                                      </p:cBhvr>
                                      <p:to>
                                        <p:strVal val="visible"/>
                                      </p:to>
                                    </p:set>
                                    <p:anim calcmode="discrete" valueType="clr">
                                      <p:cBhvr override="childStyle">
                                        <p:cTn id="7" dur="80"/>
                                        <p:tgtEl>
                                          <p:spTgt spid="2765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652"/>
                                        </p:tgtEl>
                                        <p:attrNameLst>
                                          <p:attrName>fillcolor</p:attrName>
                                        </p:attrNameLst>
                                      </p:cBhvr>
                                      <p:tavLst>
                                        <p:tav tm="0">
                                          <p:val>
                                            <p:clrVal>
                                              <a:schemeClr val="accent2"/>
                                            </p:clrVal>
                                          </p:val>
                                        </p:tav>
                                        <p:tav tm="50000">
                                          <p:val>
                                            <p:clrVal>
                                              <a:schemeClr val="hlink"/>
                                            </p:clrVal>
                                          </p:val>
                                        </p:tav>
                                      </p:tavLst>
                                    </p:anim>
                                    <p:set>
                                      <p:cBhvr>
                                        <p:cTn id="9" dur="80"/>
                                        <p:tgtEl>
                                          <p:spTgt spid="2765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ext Box 4"/>
          <p:cNvSpPr txBox="1">
            <a:spLocks noChangeArrowheads="1"/>
          </p:cNvSpPr>
          <p:nvPr/>
        </p:nvSpPr>
        <p:spPr bwMode="auto">
          <a:xfrm>
            <a:off x="76200" y="454025"/>
            <a:ext cx="8915400" cy="5946775"/>
          </a:xfrm>
          <a:prstGeom prst="rect">
            <a:avLst/>
          </a:prstGeom>
          <a:solidFill>
            <a:srgbClr val="FF6699"/>
          </a:solidFill>
          <a:ln w="9525">
            <a:noFill/>
            <a:miter lim="800000"/>
            <a:headEnd/>
            <a:tailEnd/>
          </a:ln>
        </p:spPr>
        <p:txBody>
          <a:bodyPr>
            <a:spAutoFit/>
          </a:bodyPr>
          <a:lstStyle/>
          <a:p>
            <a:pPr>
              <a:spcBef>
                <a:spcPct val="50000"/>
              </a:spcBef>
            </a:pPr>
            <a:r>
              <a:rPr lang="en-US"/>
              <a:t> *Câu chuyện ca ngợi nhà thơ chân chính của vương quốc Đa-ghét-xtan, thà chết trên giàn lửa thiêu, không chịu ca tụng vị vua tàn bạo. Khí phách của nhà thơ chân chính đã khiến nhà vua cũng phải khâm phục kính trọng, thay đổi hẳn thái độ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strips(downLeft)">
                                      <p:cBhvr>
                                        <p:cTn id="7"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381000" y="496888"/>
            <a:ext cx="8229600" cy="646112"/>
          </a:xfrm>
          <a:prstGeom prst="rect">
            <a:avLst/>
          </a:prstGeom>
          <a:noFill/>
          <a:ln w="9525">
            <a:noFill/>
            <a:miter lim="800000"/>
            <a:headEnd/>
            <a:tailEnd/>
          </a:ln>
        </p:spPr>
        <p:txBody>
          <a:bodyPr>
            <a:spAutoFit/>
          </a:bodyPr>
          <a:lstStyle/>
          <a:p>
            <a:pPr algn="ctr">
              <a:spcBef>
                <a:spcPct val="50000"/>
              </a:spcBef>
            </a:pPr>
            <a:r>
              <a:rPr lang="en-US" sz="3600" b="1" u="sng"/>
              <a:t>Kể chuyện</a:t>
            </a:r>
          </a:p>
        </p:txBody>
      </p:sp>
      <p:sp>
        <p:nvSpPr>
          <p:cNvPr id="4101" name="WordArt 5"/>
          <p:cNvSpPr>
            <a:spLocks noChangeArrowheads="1" noChangeShapeType="1" noTextEdit="1"/>
          </p:cNvSpPr>
          <p:nvPr/>
        </p:nvSpPr>
        <p:spPr bwMode="auto">
          <a:xfrm>
            <a:off x="1295400" y="1676400"/>
            <a:ext cx="6858000" cy="1066800"/>
          </a:xfrm>
          <a:prstGeom prst="rect">
            <a:avLst/>
          </a:prstGeom>
        </p:spPr>
        <p:txBody>
          <a:bodyPr wrap="none" fromWordArt="1">
            <a:prstTxWarp prst="textPlain">
              <a:avLst>
                <a:gd name="adj" fmla="val 50000"/>
              </a:avLst>
            </a:prstTxWarp>
            <a:scene3d>
              <a:camera prst="legacyObliqueBottom"/>
              <a:lightRig rig="legacyFlat3" dir="b"/>
            </a:scene3d>
            <a:sp3d extrusionH="430200" prstMaterial="legacyMatte">
              <a:extrusionClr>
                <a:srgbClr val="FF6699"/>
              </a:extrusionClr>
            </a:sp3d>
          </a:bodyPr>
          <a:lstStyle/>
          <a:p>
            <a:pPr algn="ctr"/>
            <a:r>
              <a:rPr lang="vi-VN" sz="3600" kern="10">
                <a:ln w="9525">
                  <a:round/>
                  <a:headEnd/>
                  <a:tailEnd/>
                </a:ln>
                <a:solidFill>
                  <a:srgbClr val="FF0000"/>
                </a:solidFill>
                <a:latin typeface="Arial"/>
                <a:cs typeface="Arial"/>
              </a:rPr>
              <a:t>Một nhà thơ chân chính</a:t>
            </a:r>
            <a:endParaRPr lang="en-US" sz="3600" kern="10">
              <a:ln w="9525">
                <a:round/>
                <a:headEnd/>
                <a:tailEnd/>
              </a:ln>
              <a:solidFill>
                <a:srgbClr val="FF0000"/>
              </a:solidFill>
              <a:latin typeface="Arial"/>
              <a:cs typeface="Arial"/>
            </a:endParaRPr>
          </a:p>
        </p:txBody>
      </p:sp>
      <p:sp>
        <p:nvSpPr>
          <p:cNvPr id="4102" name="Text Box 6"/>
          <p:cNvSpPr txBox="1">
            <a:spLocks noChangeArrowheads="1"/>
          </p:cNvSpPr>
          <p:nvPr/>
        </p:nvSpPr>
        <p:spPr bwMode="auto">
          <a:xfrm>
            <a:off x="76200" y="457200"/>
            <a:ext cx="1524000" cy="833438"/>
          </a:xfrm>
          <a:prstGeom prst="rect">
            <a:avLst/>
          </a:prstGeom>
          <a:solidFill>
            <a:srgbClr val="FF6699"/>
          </a:solidFill>
          <a:ln w="9525">
            <a:solidFill>
              <a:srgbClr val="FF0000"/>
            </a:solidFill>
            <a:miter lim="800000"/>
            <a:headEnd/>
            <a:tailEnd/>
          </a:ln>
        </p:spPr>
        <p:txBody>
          <a:bodyPr>
            <a:spAutoFit/>
          </a:bodyPr>
          <a:lstStyle/>
          <a:p>
            <a:pPr>
              <a:spcBef>
                <a:spcPct val="50000"/>
              </a:spcBef>
            </a:pPr>
            <a:r>
              <a:rPr lang="en-US"/>
              <a:t>S/40</a:t>
            </a:r>
          </a:p>
        </p:txBody>
      </p:sp>
      <p:sp>
        <p:nvSpPr>
          <p:cNvPr id="4103" name="Text Box 7"/>
          <p:cNvSpPr txBox="1">
            <a:spLocks noChangeArrowheads="1"/>
          </p:cNvSpPr>
          <p:nvPr/>
        </p:nvSpPr>
        <p:spPr bwMode="auto">
          <a:xfrm>
            <a:off x="533400" y="4038600"/>
            <a:ext cx="8229600" cy="823913"/>
          </a:xfrm>
          <a:prstGeom prst="rect">
            <a:avLst/>
          </a:prstGeom>
          <a:noFill/>
          <a:ln w="9525">
            <a:noFill/>
            <a:miter lim="800000"/>
            <a:headEnd/>
            <a:tailEnd/>
          </a:ln>
        </p:spPr>
        <p:txBody>
          <a:bodyPr>
            <a:spAutoFit/>
          </a:bodyPr>
          <a:lstStyle/>
          <a:p>
            <a:pPr>
              <a:spcBef>
                <a:spcPct val="50000"/>
              </a:spcBef>
            </a:pPr>
            <a:r>
              <a:rPr lang="en-US"/>
              <a:t>Học sinh đọc yêu cầu 1, 2, 3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4100"/>
                                        </p:tgtEl>
                                        <p:attrNameLst>
                                          <p:attrName>style.visibility</p:attrName>
                                        </p:attrNameLst>
                                      </p:cBhvr>
                                      <p:to>
                                        <p:strVal val="visible"/>
                                      </p:to>
                                    </p:set>
                                    <p:anim calcmode="discrete" valueType="clr">
                                      <p:cBhvr override="childStyle">
                                        <p:cTn id="7" dur="80"/>
                                        <p:tgtEl>
                                          <p:spTgt spid="410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100"/>
                                        </p:tgtEl>
                                        <p:attrNameLst>
                                          <p:attrName>fillcolor</p:attrName>
                                        </p:attrNameLst>
                                      </p:cBhvr>
                                      <p:tavLst>
                                        <p:tav tm="0">
                                          <p:val>
                                            <p:clrVal>
                                              <a:schemeClr val="accent2"/>
                                            </p:clrVal>
                                          </p:val>
                                        </p:tav>
                                        <p:tav tm="50000">
                                          <p:val>
                                            <p:clrVal>
                                              <a:schemeClr val="hlink"/>
                                            </p:clrVal>
                                          </p:val>
                                        </p:tav>
                                      </p:tavLst>
                                    </p:anim>
                                    <p:set>
                                      <p:cBhvr>
                                        <p:cTn id="9" dur="80"/>
                                        <p:tgtEl>
                                          <p:spTgt spid="4100"/>
                                        </p:tgtEl>
                                        <p:attrNameLst>
                                          <p:attrName>fill.type</p:attrName>
                                        </p:attrNameLst>
                                      </p:cBhvr>
                                      <p:to>
                                        <p:strVal val="solid"/>
                                      </p:to>
                                    </p:set>
                                  </p:childTnLst>
                                </p:cTn>
                              </p:par>
                              <p:par>
                                <p:cTn id="10" presetID="18" presetClass="entr" presetSubtype="12" fill="hold" grpId="0" nodeType="with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strips(downLeft)">
                                      <p:cBhvr>
                                        <p:cTn id="12" dur="500"/>
                                        <p:tgtEl>
                                          <p:spTgt spid="41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4102"/>
                                        </p:tgtEl>
                                        <p:attrNameLst>
                                          <p:attrName>style.visibility</p:attrName>
                                        </p:attrNameLst>
                                      </p:cBhvr>
                                      <p:to>
                                        <p:strVal val="visible"/>
                                      </p:to>
                                    </p:set>
                                    <p:anim calcmode="discrete" valueType="clr">
                                      <p:cBhvr override="childStyle">
                                        <p:cTn id="17" dur="80"/>
                                        <p:tgtEl>
                                          <p:spTgt spid="4102"/>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4102"/>
                                        </p:tgtEl>
                                        <p:attrNameLst>
                                          <p:attrName>fillcolor</p:attrName>
                                        </p:attrNameLst>
                                      </p:cBhvr>
                                      <p:tavLst>
                                        <p:tav tm="0">
                                          <p:val>
                                            <p:clrVal>
                                              <a:schemeClr val="accent2"/>
                                            </p:clrVal>
                                          </p:val>
                                        </p:tav>
                                        <p:tav tm="50000">
                                          <p:val>
                                            <p:clrVal>
                                              <a:schemeClr val="hlink"/>
                                            </p:clrVal>
                                          </p:val>
                                        </p:tav>
                                      </p:tavLst>
                                    </p:anim>
                                    <p:set>
                                      <p:cBhvr>
                                        <p:cTn id="19" dur="80"/>
                                        <p:tgtEl>
                                          <p:spTgt spid="4102"/>
                                        </p:tgtEl>
                                        <p:attrNameLst>
                                          <p:attrName>fill.type</p:attrName>
                                        </p:attrNameLst>
                                      </p:cBhvr>
                                      <p:to>
                                        <p:strVal val="solid"/>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4103"/>
                                        </p:tgtEl>
                                        <p:attrNameLst>
                                          <p:attrName>style.visibility</p:attrName>
                                        </p:attrNameLst>
                                      </p:cBhvr>
                                      <p:to>
                                        <p:strVal val="visible"/>
                                      </p:to>
                                    </p:set>
                                    <p:animEffect transition="in" filter="strips(downLeft)">
                                      <p:cBhvr>
                                        <p:cTn id="24"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animBg="1"/>
      <p:bldP spid="4102" grpId="0" animBg="1"/>
      <p:bldP spid="410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1524000" y="1905000"/>
            <a:ext cx="6019800" cy="823913"/>
          </a:xfrm>
          <a:prstGeom prst="rect">
            <a:avLst/>
          </a:prstGeom>
          <a:noFill/>
          <a:ln w="9525">
            <a:noFill/>
            <a:miter lim="800000"/>
            <a:headEnd/>
            <a:tailEnd/>
          </a:ln>
        </p:spPr>
        <p:txBody>
          <a:bodyPr>
            <a:spAutoFit/>
          </a:bodyPr>
          <a:lstStyle/>
          <a:p>
            <a:pPr>
              <a:spcBef>
                <a:spcPct val="50000"/>
              </a:spcBef>
            </a:pPr>
            <a:r>
              <a:rPr lang="en-US"/>
              <a:t>Giáo viên kể lần 1 .</a:t>
            </a:r>
          </a:p>
        </p:txBody>
      </p:sp>
      <p:sp>
        <p:nvSpPr>
          <p:cNvPr id="6149" name="Text Box 5"/>
          <p:cNvSpPr txBox="1">
            <a:spLocks noChangeArrowheads="1"/>
          </p:cNvSpPr>
          <p:nvPr/>
        </p:nvSpPr>
        <p:spPr bwMode="auto">
          <a:xfrm>
            <a:off x="1447800" y="3429000"/>
            <a:ext cx="6324600" cy="823913"/>
          </a:xfrm>
          <a:prstGeom prst="rect">
            <a:avLst/>
          </a:prstGeom>
          <a:noFill/>
          <a:ln w="9525">
            <a:noFill/>
            <a:miter lim="800000"/>
            <a:headEnd/>
            <a:tailEnd/>
          </a:ln>
        </p:spPr>
        <p:txBody>
          <a:bodyPr>
            <a:spAutoFit/>
          </a:bodyPr>
          <a:lstStyle/>
          <a:p>
            <a:pPr>
              <a:spcBef>
                <a:spcPct val="50000"/>
              </a:spcBef>
            </a:pPr>
            <a:r>
              <a:rPr lang="en-US"/>
              <a:t>Giáo viên kể lần 2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strips(downLeft)">
                                      <p:cBhvr>
                                        <p:cTn id="7" dur="5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149"/>
                                        </p:tgtEl>
                                        <p:attrNameLst>
                                          <p:attrName>style.visibility</p:attrName>
                                        </p:attrNameLst>
                                      </p:cBhvr>
                                      <p:to>
                                        <p:strVal val="visible"/>
                                      </p:to>
                                    </p:set>
                                    <p:animEffect transition="in" filter="strips(downLeft)">
                                      <p:cBhvr>
                                        <p:cTn id="12"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WordArt 4"/>
          <p:cNvSpPr>
            <a:spLocks noChangeArrowheads="1" noChangeShapeType="1" noTextEdit="1"/>
          </p:cNvSpPr>
          <p:nvPr/>
        </p:nvSpPr>
        <p:spPr bwMode="auto">
          <a:xfrm>
            <a:off x="1524000" y="0"/>
            <a:ext cx="5791200" cy="990600"/>
          </a:xfrm>
          <a:prstGeom prst="rect">
            <a:avLst/>
          </a:prstGeom>
        </p:spPr>
        <p:txBody>
          <a:bodyPr wrap="none" fromWordArt="1">
            <a:prstTxWarp prst="textCanUp">
              <a:avLst>
                <a:gd name="adj" fmla="val 85713"/>
              </a:avLst>
            </a:prstTxWarp>
            <a:scene3d>
              <a:camera prst="legacyPerspectiveTop"/>
              <a:lightRig rig="legacyFlat3" dir="b"/>
            </a:scene3d>
            <a:sp3d extrusionH="887400" prstMaterial="legacyMatte">
              <a:extrusionClr>
                <a:schemeClr val="hlink"/>
              </a:extrusionClr>
            </a:sp3d>
          </a:bodyPr>
          <a:lstStyle/>
          <a:p>
            <a:pPr algn="ctr"/>
            <a:r>
              <a:rPr lang="vi-VN" sz="3600" kern="10">
                <a:ln w="9525">
                  <a:round/>
                  <a:headEnd/>
                  <a:tailEnd/>
                </a:ln>
                <a:solidFill>
                  <a:srgbClr val="FF0000"/>
                </a:solidFill>
                <a:latin typeface="Arial"/>
                <a:cs typeface="Arial"/>
              </a:rPr>
              <a:t>Hướng dẫn tìm hiểu</a:t>
            </a:r>
            <a:endParaRPr lang="en-US" sz="3600" kern="10">
              <a:ln w="9525">
                <a:round/>
                <a:headEnd/>
                <a:tailEnd/>
              </a:ln>
              <a:solidFill>
                <a:srgbClr val="FF0000"/>
              </a:solidFill>
              <a:latin typeface="Arial"/>
              <a:cs typeface="Arial"/>
            </a:endParaRPr>
          </a:p>
        </p:txBody>
      </p:sp>
      <p:sp>
        <p:nvSpPr>
          <p:cNvPr id="7173" name="Text Box 5"/>
          <p:cNvSpPr txBox="1">
            <a:spLocks noChangeArrowheads="1"/>
          </p:cNvSpPr>
          <p:nvPr/>
        </p:nvSpPr>
        <p:spPr bwMode="auto">
          <a:xfrm>
            <a:off x="152400" y="685800"/>
            <a:ext cx="8991600" cy="2287588"/>
          </a:xfrm>
          <a:prstGeom prst="rect">
            <a:avLst/>
          </a:prstGeom>
          <a:noFill/>
          <a:ln w="9525">
            <a:noFill/>
            <a:miter lim="800000"/>
            <a:headEnd/>
            <a:tailEnd/>
          </a:ln>
        </p:spPr>
        <p:txBody>
          <a:bodyPr>
            <a:spAutoFit/>
          </a:bodyPr>
          <a:lstStyle/>
          <a:p>
            <a:pPr>
              <a:spcBef>
                <a:spcPct val="50000"/>
              </a:spcBef>
            </a:pPr>
            <a:r>
              <a:rPr lang="en-US"/>
              <a:t> 1/ </a:t>
            </a:r>
            <a:r>
              <a:rPr lang="en-US">
                <a:solidFill>
                  <a:srgbClr val="FF0000"/>
                </a:solidFill>
              </a:rPr>
              <a:t>a</a:t>
            </a:r>
            <a:r>
              <a:rPr lang="en-US"/>
              <a:t>. Trước sự bạo ngược của nhà vua, dân chúng phản ứng bằng cách nào ?</a:t>
            </a:r>
          </a:p>
        </p:txBody>
      </p:sp>
      <p:sp>
        <p:nvSpPr>
          <p:cNvPr id="7174" name="Text Box 6"/>
          <p:cNvSpPr txBox="1">
            <a:spLocks noChangeArrowheads="1"/>
          </p:cNvSpPr>
          <p:nvPr/>
        </p:nvSpPr>
        <p:spPr bwMode="auto">
          <a:xfrm>
            <a:off x="152400" y="2954338"/>
            <a:ext cx="8763000" cy="3751262"/>
          </a:xfrm>
          <a:prstGeom prst="rect">
            <a:avLst/>
          </a:prstGeom>
          <a:solidFill>
            <a:srgbClr val="FF6699"/>
          </a:solidFill>
          <a:ln w="9525">
            <a:noFill/>
            <a:miter lim="800000"/>
            <a:headEnd/>
            <a:tailEnd/>
          </a:ln>
        </p:spPr>
        <p:txBody>
          <a:bodyPr>
            <a:spAutoFit/>
          </a:bodyPr>
          <a:lstStyle/>
          <a:p>
            <a:pPr>
              <a:spcBef>
                <a:spcPct val="50000"/>
              </a:spcBef>
            </a:pPr>
            <a:r>
              <a:rPr lang="en-US"/>
              <a:t>  *Dân chúng truyền nhau hát một bài hát lên án thói hống hách bạo tàn của nhà vua và phơi bày nỗi thống khổ của nhân dân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fade">
                                      <p:cBhvr>
                                        <p:cTn id="7" dur="1000"/>
                                        <p:tgtEl>
                                          <p:spTgt spid="7172"/>
                                        </p:tgtEl>
                                      </p:cBhvr>
                                    </p:animEffect>
                                    <p:anim calcmode="lin" valueType="num">
                                      <p:cBhvr>
                                        <p:cTn id="8" dur="1000" fill="hold"/>
                                        <p:tgtEl>
                                          <p:spTgt spid="7172"/>
                                        </p:tgtEl>
                                        <p:attrNameLst>
                                          <p:attrName>ppt_x</p:attrName>
                                        </p:attrNameLst>
                                      </p:cBhvr>
                                      <p:tavLst>
                                        <p:tav tm="0">
                                          <p:val>
                                            <p:strVal val="#ppt_x"/>
                                          </p:val>
                                        </p:tav>
                                        <p:tav tm="100000">
                                          <p:val>
                                            <p:strVal val="#ppt_x"/>
                                          </p:val>
                                        </p:tav>
                                      </p:tavLst>
                                    </p:anim>
                                    <p:anim calcmode="lin" valueType="num">
                                      <p:cBhvr>
                                        <p:cTn id="9" dur="900" decel="100000" fill="hold"/>
                                        <p:tgtEl>
                                          <p:spTgt spid="717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17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7173"/>
                                        </p:tgtEl>
                                        <p:attrNameLst>
                                          <p:attrName>style.visibility</p:attrName>
                                        </p:attrNameLst>
                                      </p:cBhvr>
                                      <p:to>
                                        <p:strVal val="visible"/>
                                      </p:to>
                                    </p:set>
                                    <p:anim calcmode="lin" valueType="num">
                                      <p:cBhvr>
                                        <p:cTn id="15" dur="500" fill="hold"/>
                                        <p:tgtEl>
                                          <p:spTgt spid="7173"/>
                                        </p:tgtEl>
                                        <p:attrNameLst>
                                          <p:attrName>ppt_w</p:attrName>
                                        </p:attrNameLst>
                                      </p:cBhvr>
                                      <p:tavLst>
                                        <p:tav tm="0">
                                          <p:val>
                                            <p:fltVal val="0"/>
                                          </p:val>
                                        </p:tav>
                                        <p:tav tm="100000">
                                          <p:val>
                                            <p:strVal val="#ppt_w"/>
                                          </p:val>
                                        </p:tav>
                                      </p:tavLst>
                                    </p:anim>
                                    <p:anim calcmode="lin" valueType="num">
                                      <p:cBhvr>
                                        <p:cTn id="16" dur="500" fill="hold"/>
                                        <p:tgtEl>
                                          <p:spTgt spid="7173"/>
                                        </p:tgtEl>
                                        <p:attrNameLst>
                                          <p:attrName>ppt_h</p:attrName>
                                        </p:attrNameLst>
                                      </p:cBhvr>
                                      <p:tavLst>
                                        <p:tav tm="0">
                                          <p:val>
                                            <p:fltVal val="0"/>
                                          </p:val>
                                        </p:tav>
                                        <p:tav tm="100000">
                                          <p:val>
                                            <p:strVal val="#ppt_h"/>
                                          </p:val>
                                        </p:tav>
                                      </p:tavLst>
                                    </p:anim>
                                    <p:anim calcmode="lin" valueType="num">
                                      <p:cBhvr>
                                        <p:cTn id="17" dur="500" fill="hold"/>
                                        <p:tgtEl>
                                          <p:spTgt spid="7173"/>
                                        </p:tgtEl>
                                        <p:attrNameLst>
                                          <p:attrName>style.rotation</p:attrName>
                                        </p:attrNameLst>
                                      </p:cBhvr>
                                      <p:tavLst>
                                        <p:tav tm="0">
                                          <p:val>
                                            <p:fltVal val="360"/>
                                          </p:val>
                                        </p:tav>
                                        <p:tav tm="100000">
                                          <p:val>
                                            <p:fltVal val="0"/>
                                          </p:val>
                                        </p:tav>
                                      </p:tavLst>
                                    </p:anim>
                                    <p:animEffect transition="in" filter="fade">
                                      <p:cBhvr>
                                        <p:cTn id="18" dur="500"/>
                                        <p:tgtEl>
                                          <p:spTgt spid="717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7174"/>
                                        </p:tgtEl>
                                        <p:attrNameLst>
                                          <p:attrName>style.visibility</p:attrName>
                                        </p:attrNameLst>
                                      </p:cBhvr>
                                      <p:to>
                                        <p:strVal val="visible"/>
                                      </p:to>
                                    </p:set>
                                    <p:anim calcmode="discrete" valueType="clr">
                                      <p:cBhvr override="childStyle">
                                        <p:cTn id="23" dur="80"/>
                                        <p:tgtEl>
                                          <p:spTgt spid="7174"/>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174"/>
                                        </p:tgtEl>
                                        <p:attrNameLst>
                                          <p:attrName>fillcolor</p:attrName>
                                        </p:attrNameLst>
                                      </p:cBhvr>
                                      <p:tavLst>
                                        <p:tav tm="0">
                                          <p:val>
                                            <p:clrVal>
                                              <a:schemeClr val="accent2"/>
                                            </p:clrVal>
                                          </p:val>
                                        </p:tav>
                                        <p:tav tm="50000">
                                          <p:val>
                                            <p:clrVal>
                                              <a:schemeClr val="hlink"/>
                                            </p:clrVal>
                                          </p:val>
                                        </p:tav>
                                      </p:tavLst>
                                    </p:anim>
                                    <p:set>
                                      <p:cBhvr>
                                        <p:cTn id="25" dur="80"/>
                                        <p:tgtEl>
                                          <p:spTgt spid="717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p:bldP spid="7173" grpId="0"/>
      <p:bldP spid="717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2"/>
          <p:cNvSpPr>
            <a:spLocks noChangeArrowheads="1" noChangeShapeType="1" noTextEdit="1"/>
          </p:cNvSpPr>
          <p:nvPr/>
        </p:nvSpPr>
        <p:spPr bwMode="auto">
          <a:xfrm>
            <a:off x="1524000" y="0"/>
            <a:ext cx="5791200" cy="990600"/>
          </a:xfrm>
          <a:prstGeom prst="rect">
            <a:avLst/>
          </a:prstGeom>
        </p:spPr>
        <p:txBody>
          <a:bodyPr wrap="none" fromWordArt="1">
            <a:prstTxWarp prst="textCanUp">
              <a:avLst>
                <a:gd name="adj" fmla="val 85713"/>
              </a:avLst>
            </a:prstTxWarp>
            <a:scene3d>
              <a:camera prst="legacyPerspectiveTop"/>
              <a:lightRig rig="legacyFlat3" dir="b"/>
            </a:scene3d>
            <a:sp3d extrusionH="887400" prstMaterial="legacyMatte">
              <a:extrusionClr>
                <a:schemeClr val="hlink"/>
              </a:extrusionClr>
            </a:sp3d>
          </a:bodyPr>
          <a:lstStyle/>
          <a:p>
            <a:pPr algn="ctr"/>
            <a:r>
              <a:rPr lang="vi-VN" sz="3600" kern="10">
                <a:ln w="9525">
                  <a:round/>
                  <a:headEnd/>
                  <a:tailEnd/>
                </a:ln>
                <a:solidFill>
                  <a:srgbClr val="FF0000"/>
                </a:solidFill>
                <a:latin typeface="Arial"/>
                <a:cs typeface="Arial"/>
              </a:rPr>
              <a:t>Hướng dẫn tìm hiểu</a:t>
            </a:r>
            <a:endParaRPr lang="en-US" sz="3600" kern="10">
              <a:ln w="9525">
                <a:round/>
                <a:headEnd/>
                <a:tailEnd/>
              </a:ln>
              <a:solidFill>
                <a:srgbClr val="FF0000"/>
              </a:solidFill>
              <a:latin typeface="Arial"/>
              <a:cs typeface="Arial"/>
            </a:endParaRPr>
          </a:p>
        </p:txBody>
      </p:sp>
      <p:sp>
        <p:nvSpPr>
          <p:cNvPr id="9221" name="Text Box 5"/>
          <p:cNvSpPr txBox="1">
            <a:spLocks noChangeArrowheads="1"/>
          </p:cNvSpPr>
          <p:nvPr/>
        </p:nvSpPr>
        <p:spPr bwMode="auto">
          <a:xfrm>
            <a:off x="152400" y="457200"/>
            <a:ext cx="8991600" cy="2287588"/>
          </a:xfrm>
          <a:prstGeom prst="rect">
            <a:avLst/>
          </a:prstGeom>
          <a:noFill/>
          <a:ln w="9525">
            <a:noFill/>
            <a:miter lim="800000"/>
            <a:headEnd/>
            <a:tailEnd/>
          </a:ln>
        </p:spPr>
        <p:txBody>
          <a:bodyPr>
            <a:spAutoFit/>
          </a:bodyPr>
          <a:lstStyle/>
          <a:p>
            <a:pPr>
              <a:spcBef>
                <a:spcPct val="50000"/>
              </a:spcBef>
            </a:pPr>
            <a:r>
              <a:rPr lang="en-US"/>
              <a:t> 1/ </a:t>
            </a:r>
            <a:r>
              <a:rPr lang="en-US">
                <a:solidFill>
                  <a:srgbClr val="FF0000"/>
                </a:solidFill>
              </a:rPr>
              <a:t>b</a:t>
            </a:r>
            <a:r>
              <a:rPr lang="en-US"/>
              <a:t>. Nhà vua làm gì khi biết dân chúng truyền tụng nhau bài ca lên án mình ?</a:t>
            </a:r>
          </a:p>
        </p:txBody>
      </p:sp>
      <p:sp>
        <p:nvSpPr>
          <p:cNvPr id="9222" name="Text Box 6"/>
          <p:cNvSpPr txBox="1">
            <a:spLocks noChangeArrowheads="1"/>
          </p:cNvSpPr>
          <p:nvPr/>
        </p:nvSpPr>
        <p:spPr bwMode="auto">
          <a:xfrm>
            <a:off x="152400" y="2374900"/>
            <a:ext cx="9144000" cy="4483100"/>
          </a:xfrm>
          <a:prstGeom prst="rect">
            <a:avLst/>
          </a:prstGeom>
          <a:noFill/>
          <a:ln w="9525">
            <a:noFill/>
            <a:miter lim="800000"/>
            <a:headEnd/>
            <a:tailEnd/>
          </a:ln>
        </p:spPr>
        <p:txBody>
          <a:bodyPr>
            <a:spAutoFit/>
          </a:bodyPr>
          <a:lstStyle/>
          <a:p>
            <a:pPr>
              <a:spcBef>
                <a:spcPct val="50000"/>
              </a:spcBef>
            </a:pPr>
            <a:r>
              <a:rPr lang="en-US"/>
              <a:t>  </a:t>
            </a:r>
            <a:r>
              <a:rPr lang="en-US">
                <a:solidFill>
                  <a:srgbClr val="000099"/>
                </a:solidFill>
              </a:rPr>
              <a:t>*Nhà vua ra lệnh lùng bắt kỳ được kẻ sáng tác bài ca phản loạn ấy. Vì không thể tìm được ai là tác giả của bài hát, nhà vua hạ lệnh tống giam tất cả các nhà thơ và nghệ nhân hát rong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strips(downLeft)">
                                      <p:cBhvr>
                                        <p:cTn id="7" dur="500"/>
                                        <p:tgtEl>
                                          <p:spTgt spid="92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9222"/>
                                        </p:tgtEl>
                                        <p:attrNameLst>
                                          <p:attrName>style.visibility</p:attrName>
                                        </p:attrNameLst>
                                      </p:cBhvr>
                                      <p:to>
                                        <p:strVal val="visible"/>
                                      </p:to>
                                    </p:set>
                                    <p:animEffect transition="in" filter="strips(downLeft)">
                                      <p:cBhvr>
                                        <p:cTn id="12" dur="5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p:cNvSpPr>
            <a:spLocks noChangeArrowheads="1" noChangeShapeType="1" noTextEdit="1"/>
          </p:cNvSpPr>
          <p:nvPr/>
        </p:nvSpPr>
        <p:spPr bwMode="auto">
          <a:xfrm>
            <a:off x="1524000" y="0"/>
            <a:ext cx="5791200" cy="990600"/>
          </a:xfrm>
          <a:prstGeom prst="rect">
            <a:avLst/>
          </a:prstGeom>
        </p:spPr>
        <p:txBody>
          <a:bodyPr wrap="none" fromWordArt="1">
            <a:prstTxWarp prst="textCanUp">
              <a:avLst>
                <a:gd name="adj" fmla="val 85713"/>
              </a:avLst>
            </a:prstTxWarp>
            <a:scene3d>
              <a:camera prst="legacyPerspectiveTop"/>
              <a:lightRig rig="legacyFlat3" dir="b"/>
            </a:scene3d>
            <a:sp3d extrusionH="887400" prstMaterial="legacyMatte">
              <a:extrusionClr>
                <a:schemeClr val="hlink"/>
              </a:extrusionClr>
            </a:sp3d>
          </a:bodyPr>
          <a:lstStyle/>
          <a:p>
            <a:pPr algn="ctr"/>
            <a:r>
              <a:rPr lang="vi-VN" sz="3600" kern="10">
                <a:ln w="9525">
                  <a:round/>
                  <a:headEnd/>
                  <a:tailEnd/>
                </a:ln>
                <a:solidFill>
                  <a:srgbClr val="FF0000"/>
                </a:solidFill>
                <a:latin typeface="Arial"/>
                <a:cs typeface="Arial"/>
              </a:rPr>
              <a:t>Hướng dẫn tìm hiểu</a:t>
            </a:r>
            <a:endParaRPr lang="en-US" sz="3600" kern="10">
              <a:ln w="9525">
                <a:round/>
                <a:headEnd/>
                <a:tailEnd/>
              </a:ln>
              <a:solidFill>
                <a:srgbClr val="FF0000"/>
              </a:solidFill>
              <a:latin typeface="Arial"/>
              <a:cs typeface="Arial"/>
            </a:endParaRPr>
          </a:p>
        </p:txBody>
      </p:sp>
      <p:sp>
        <p:nvSpPr>
          <p:cNvPr id="10245" name="Text Box 5"/>
          <p:cNvSpPr txBox="1">
            <a:spLocks noChangeArrowheads="1"/>
          </p:cNvSpPr>
          <p:nvPr/>
        </p:nvSpPr>
        <p:spPr bwMode="auto">
          <a:xfrm>
            <a:off x="152400" y="685800"/>
            <a:ext cx="8991600" cy="2287588"/>
          </a:xfrm>
          <a:prstGeom prst="rect">
            <a:avLst/>
          </a:prstGeom>
          <a:noFill/>
          <a:ln w="9525">
            <a:noFill/>
            <a:miter lim="800000"/>
            <a:headEnd/>
            <a:tailEnd/>
          </a:ln>
        </p:spPr>
        <p:txBody>
          <a:bodyPr>
            <a:spAutoFit/>
          </a:bodyPr>
          <a:lstStyle/>
          <a:p>
            <a:pPr>
              <a:spcBef>
                <a:spcPct val="50000"/>
              </a:spcBef>
            </a:pPr>
            <a:r>
              <a:rPr lang="en-US"/>
              <a:t> 1/ </a:t>
            </a:r>
            <a:r>
              <a:rPr lang="en-US">
                <a:solidFill>
                  <a:srgbClr val="FF0000"/>
                </a:solidFill>
              </a:rPr>
              <a:t>c</a:t>
            </a:r>
            <a:r>
              <a:rPr lang="en-US"/>
              <a:t>. Trước sự đe doạ của nhà vua thái độ của mọi người như thế nào ?</a:t>
            </a:r>
          </a:p>
        </p:txBody>
      </p:sp>
      <p:sp>
        <p:nvSpPr>
          <p:cNvPr id="10246" name="Text Box 6"/>
          <p:cNvSpPr txBox="1">
            <a:spLocks noChangeArrowheads="1"/>
          </p:cNvSpPr>
          <p:nvPr/>
        </p:nvSpPr>
        <p:spPr bwMode="auto">
          <a:xfrm>
            <a:off x="152400" y="2971800"/>
            <a:ext cx="8915400" cy="3751263"/>
          </a:xfrm>
          <a:prstGeom prst="rect">
            <a:avLst/>
          </a:prstGeom>
          <a:solidFill>
            <a:srgbClr val="FF6699"/>
          </a:solidFill>
          <a:ln w="9525">
            <a:noFill/>
            <a:miter lim="800000"/>
            <a:headEnd/>
            <a:tailEnd/>
          </a:ln>
        </p:spPr>
        <p:txBody>
          <a:bodyPr>
            <a:spAutoFit/>
          </a:bodyPr>
          <a:lstStyle/>
          <a:p>
            <a:pPr>
              <a:spcBef>
                <a:spcPct val="50000"/>
              </a:spcBef>
            </a:pPr>
            <a:r>
              <a:rPr lang="en-US"/>
              <a:t>  *Các nhà thơ, các nghệ nhân lần lượt khuất phục. Họ hát lên những bài ca tụng nhà vua. Duy chỉ có một nhà thơ trước sau vẫn im lặng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10245">
                                            <p:txEl>
                                              <p:pRg st="0" end="0"/>
                                            </p:txEl>
                                          </p:spTgt>
                                        </p:tgtEl>
                                        <p:attrNameLst>
                                          <p:attrName>style.visibility</p:attrName>
                                        </p:attrNameLst>
                                      </p:cBhvr>
                                      <p:to>
                                        <p:strVal val="visible"/>
                                      </p:to>
                                    </p:set>
                                    <p:anim calcmode="discrete" valueType="clr">
                                      <p:cBhvr override="childStyle">
                                        <p:cTn id="7" dur="80"/>
                                        <p:tgtEl>
                                          <p:spTgt spid="1024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24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0245">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246"/>
                                        </p:tgtEl>
                                        <p:attrNameLst>
                                          <p:attrName>style.visibility</p:attrName>
                                        </p:attrNameLst>
                                      </p:cBhvr>
                                      <p:to>
                                        <p:strVal val="visible"/>
                                      </p:to>
                                    </p:set>
                                    <p:animEffect transition="in" filter="strips(downLeft)">
                                      <p:cBhvr>
                                        <p:cTn id="14"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scan000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2"/>
          <p:cNvSpPr>
            <a:spLocks noChangeArrowheads="1" noChangeShapeType="1" noTextEdit="1"/>
          </p:cNvSpPr>
          <p:nvPr/>
        </p:nvSpPr>
        <p:spPr bwMode="auto">
          <a:xfrm>
            <a:off x="1524000" y="0"/>
            <a:ext cx="5791200" cy="990600"/>
          </a:xfrm>
          <a:prstGeom prst="rect">
            <a:avLst/>
          </a:prstGeom>
        </p:spPr>
        <p:txBody>
          <a:bodyPr wrap="none" fromWordArt="1">
            <a:prstTxWarp prst="textCanUp">
              <a:avLst>
                <a:gd name="adj" fmla="val 85713"/>
              </a:avLst>
            </a:prstTxWarp>
            <a:scene3d>
              <a:camera prst="legacyPerspectiveTop"/>
              <a:lightRig rig="legacyFlat3" dir="b"/>
            </a:scene3d>
            <a:sp3d extrusionH="887400" prstMaterial="legacyMatte">
              <a:extrusionClr>
                <a:schemeClr val="hlink"/>
              </a:extrusionClr>
            </a:sp3d>
          </a:bodyPr>
          <a:lstStyle/>
          <a:p>
            <a:pPr algn="ctr"/>
            <a:r>
              <a:rPr lang="vi-VN" sz="3600" kern="10">
                <a:ln w="9525">
                  <a:round/>
                  <a:headEnd/>
                  <a:tailEnd/>
                </a:ln>
                <a:solidFill>
                  <a:srgbClr val="FF0000"/>
                </a:solidFill>
                <a:latin typeface="Arial"/>
                <a:cs typeface="Arial"/>
              </a:rPr>
              <a:t>Hướng dẫn tìm hiểu</a:t>
            </a:r>
            <a:endParaRPr lang="en-US" sz="3600" kern="10">
              <a:ln w="9525">
                <a:round/>
                <a:headEnd/>
                <a:tailEnd/>
              </a:ln>
              <a:solidFill>
                <a:srgbClr val="FF0000"/>
              </a:solidFill>
              <a:latin typeface="Arial"/>
              <a:cs typeface="Arial"/>
            </a:endParaRPr>
          </a:p>
        </p:txBody>
      </p:sp>
      <p:sp>
        <p:nvSpPr>
          <p:cNvPr id="11269" name="Text Box 5"/>
          <p:cNvSpPr txBox="1">
            <a:spLocks noChangeArrowheads="1"/>
          </p:cNvSpPr>
          <p:nvPr/>
        </p:nvSpPr>
        <p:spPr bwMode="auto">
          <a:xfrm>
            <a:off x="0" y="958850"/>
            <a:ext cx="8915400" cy="1555750"/>
          </a:xfrm>
          <a:prstGeom prst="rect">
            <a:avLst/>
          </a:prstGeom>
          <a:noFill/>
          <a:ln w="9525">
            <a:noFill/>
            <a:miter lim="800000"/>
            <a:headEnd/>
            <a:tailEnd/>
          </a:ln>
        </p:spPr>
        <p:txBody>
          <a:bodyPr>
            <a:spAutoFit/>
          </a:bodyPr>
          <a:lstStyle/>
          <a:p>
            <a:pPr>
              <a:spcBef>
                <a:spcPct val="50000"/>
              </a:spcBef>
            </a:pPr>
            <a:r>
              <a:rPr lang="en-US"/>
              <a:t> 1/ </a:t>
            </a:r>
            <a:r>
              <a:rPr lang="en-US">
                <a:solidFill>
                  <a:srgbClr val="FF0000"/>
                </a:solidFill>
              </a:rPr>
              <a:t>d</a:t>
            </a:r>
            <a:r>
              <a:rPr lang="en-US"/>
              <a:t>. Vì sao nhà vua phải thay đổi thái độ ?</a:t>
            </a:r>
          </a:p>
        </p:txBody>
      </p:sp>
      <p:sp>
        <p:nvSpPr>
          <p:cNvPr id="11271" name="Text Box 7"/>
          <p:cNvSpPr txBox="1">
            <a:spLocks noChangeArrowheads="1"/>
          </p:cNvSpPr>
          <p:nvPr/>
        </p:nvSpPr>
        <p:spPr bwMode="auto">
          <a:xfrm>
            <a:off x="0" y="2743200"/>
            <a:ext cx="9144000" cy="3751263"/>
          </a:xfrm>
          <a:prstGeom prst="rect">
            <a:avLst/>
          </a:prstGeom>
          <a:solidFill>
            <a:srgbClr val="FF6699"/>
          </a:solidFill>
          <a:ln w="9525">
            <a:noFill/>
            <a:miter lim="800000"/>
            <a:headEnd/>
            <a:tailEnd/>
          </a:ln>
        </p:spPr>
        <p:txBody>
          <a:bodyPr>
            <a:spAutoFit/>
          </a:bodyPr>
          <a:lstStyle/>
          <a:p>
            <a:pPr>
              <a:spcBef>
                <a:spcPct val="50000"/>
              </a:spcBef>
            </a:pPr>
            <a:r>
              <a:rPr lang="en-US"/>
              <a:t>  *Nhà vua thay đổi thái độ vì thực sự khâm phục, kính trọng lòng trung thực và khí phách của nhà thơ bị lửa thiêu cháy, nhất định không chịu nói sai sự thật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animEffect transition="in" filter="strips(downLeft)">
                                      <p:cBhvr>
                                        <p:cTn id="7" dur="500"/>
                                        <p:tgtEl>
                                          <p:spTgt spid="112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1271"/>
                                        </p:tgtEl>
                                        <p:attrNameLst>
                                          <p:attrName>style.visibility</p:attrName>
                                        </p:attrNameLst>
                                      </p:cBhvr>
                                      <p:to>
                                        <p:strVal val="visible"/>
                                      </p:to>
                                    </p:set>
                                    <p:animEffect transition="in" filter="strips(downLeft)">
                                      <p:cBhvr>
                                        <p:cTn id="12" dur="5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198</TotalTime>
  <Words>1009</Words>
  <Application>Microsoft Office PowerPoint</Application>
  <PresentationFormat>On-screen Show (4:3)</PresentationFormat>
  <Paragraphs>59</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Wingdings 2</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THC</dc:creator>
  <cp:lastModifiedBy>CSTeam</cp:lastModifiedBy>
  <cp:revision>14</cp:revision>
  <dcterms:created xsi:type="dcterms:W3CDTF">2009-07-14T15:15:06Z</dcterms:created>
  <dcterms:modified xsi:type="dcterms:W3CDTF">2016-06-30T01:28:40Z</dcterms:modified>
</cp:coreProperties>
</file>