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64" r:id="rId2"/>
    <p:sldId id="258" r:id="rId3"/>
    <p:sldId id="273" r:id="rId4"/>
    <p:sldId id="267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loop="1" showNarration="1">
    <p:present/>
    <p:sldAll/>
    <p:penClr>
      <a:schemeClr val="tx1"/>
    </p:penClr>
  </p:showPr>
  <p:clrMru>
    <a:srgbClr val="FFFFCC"/>
    <a:srgbClr val="FFCCCC"/>
    <a:srgbClr val="FFCCFF"/>
    <a:srgbClr val="FF99CC"/>
    <a:srgbClr val="000000"/>
    <a:srgbClr val="FF3300"/>
    <a:srgbClr val="CC3300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85" autoAdjust="0"/>
    <p:restoredTop sz="94682" autoAdjust="0"/>
  </p:normalViewPr>
  <p:slideViewPr>
    <p:cSldViewPr>
      <p:cViewPr varScale="1">
        <p:scale>
          <a:sx n="41" d="100"/>
          <a:sy n="41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E01F-0F83-4DE4-9DFA-24D5B6FEC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0702A-F23C-47B5-9E7B-0F2D46360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30C28-D591-4A74-A8EA-79E17F42D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B4777-8DE6-4A6C-A3D3-F13C0BA71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591B-11BE-429E-83DD-79D6BA4CB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2C13F-2D95-45B5-BBF0-DC0FF647D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D88AA-EFA7-4FAE-81E7-84DE44108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927C9-8D21-49A3-8E65-7E71DDB74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327BD-6111-472D-833F-1703AF665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AE5EB-E3DA-4411-A8C9-74B71772C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6FF50-D884-411F-B0A2-2DFB849EA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630FD-C01E-4846-AF4F-323CFD7F3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713056-303C-4AE4-A14E-94A8FB54D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749550" y="404813"/>
            <a:ext cx="36718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200" b="1" u="sng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16392" name="WordArt 8"/>
          <p:cNvSpPr>
            <a:spLocks noChangeArrowheads="1" noChangeShapeType="1" noTextEdit="1"/>
          </p:cNvSpPr>
          <p:nvPr/>
        </p:nvSpPr>
        <p:spPr bwMode="auto">
          <a:xfrm>
            <a:off x="2843213" y="1412875"/>
            <a:ext cx="41052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pic>
        <p:nvPicPr>
          <p:cNvPr id="2052" name="Picture 12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2920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2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3492500" y="47625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Chính tả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547813" y="2565400"/>
            <a:ext cx="1873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-điện thoại</a:t>
            </a:r>
          </a:p>
          <a:p>
            <a:pPr>
              <a:spcBef>
                <a:spcPct val="50000"/>
              </a:spcBef>
            </a:pPr>
            <a:r>
              <a:rPr lang="en-US" sz="2400"/>
              <a:t>-yên ổn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859338" y="2543175"/>
            <a:ext cx="21605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-bay liệng</a:t>
            </a:r>
          </a:p>
          <a:p>
            <a:pPr>
              <a:spcBef>
                <a:spcPct val="50000"/>
              </a:spcBef>
            </a:pPr>
            <a:r>
              <a:rPr lang="en-US" sz="2400"/>
              <a:t>-khiêng vác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" dur="1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nimBg="1"/>
      <p:bldP spid="16392" grpId="1" animBg="1"/>
      <p:bldP spid="16399" grpId="0"/>
      <p:bldP spid="16399" grpId="1"/>
      <p:bldP spid="16400" grpId="0"/>
      <p:bldP spid="1640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444750" y="404813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Chí</a:t>
            </a:r>
            <a:r>
              <a:rPr lang="vi-VN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</a:t>
            </a: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tả</a:t>
            </a:r>
            <a:endParaRPr lang="vi-VN" sz="2400" b="1" u="sng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pic>
        <p:nvPicPr>
          <p:cNvPr id="9224" name="Picture 8" descr="65968227[1]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4641850" y="1916113"/>
            <a:ext cx="40338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tr18100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675" y="1916113"/>
            <a:ext cx="4176713" cy="332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759325" y="39211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( Nghe-viết )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851275" y="841375"/>
            <a:ext cx="2520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FF3300"/>
                </a:solidFill>
              </a:rPr>
              <a:t>Thợ rèn</a:t>
            </a:r>
          </a:p>
        </p:txBody>
      </p:sp>
      <p:pic>
        <p:nvPicPr>
          <p:cNvPr id="3079" name="Picture 12" descr="WhitecornerFlow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2920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2" descr="WhitecornerFlower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  <p:bldP spid="92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2444750" y="404813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Chí</a:t>
            </a:r>
            <a:r>
              <a:rPr lang="vi-VN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</a:t>
            </a: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tả</a:t>
            </a:r>
            <a:endParaRPr lang="vi-VN" sz="2400" b="1" u="sng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4759325" y="39211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( Nghe-viết )</a:t>
            </a: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3851275" y="841375"/>
            <a:ext cx="2520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FF3300"/>
                </a:solidFill>
              </a:rPr>
              <a:t>Thợ rèn</a:t>
            </a:r>
          </a:p>
        </p:txBody>
      </p:sp>
      <p:pic>
        <p:nvPicPr>
          <p:cNvPr id="4101" name="Picture 12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2920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2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0" descr="ngoc-anh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5550" y="1524000"/>
            <a:ext cx="73088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0" y="1524000"/>
            <a:ext cx="45720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900113" y="2924175"/>
            <a:ext cx="3352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Quai</a:t>
            </a:r>
            <a:r>
              <a:rPr lang="en-US" sz="3200"/>
              <a:t>(búa): vung búa lên cao rồi giáng mạnh xuống.</a:t>
            </a:r>
          </a:p>
        </p:txBody>
      </p:sp>
      <p:sp>
        <p:nvSpPr>
          <p:cNvPr id="4106" name="Line 14"/>
          <p:cNvSpPr>
            <a:spLocks noChangeShapeType="1"/>
          </p:cNvSpPr>
          <p:nvPr/>
        </p:nvSpPr>
        <p:spPr bwMode="auto">
          <a:xfrm>
            <a:off x="4564063" y="1557338"/>
            <a:ext cx="0" cy="53006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444750" y="404813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Chí</a:t>
            </a:r>
            <a:r>
              <a:rPr lang="vi-VN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</a:t>
            </a: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tả</a:t>
            </a:r>
            <a:endParaRPr lang="vi-VN" sz="2400" b="1" u="sng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051050" y="14288"/>
            <a:ext cx="5400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Thứ 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hai 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ngày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24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tháng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10 n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ă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m 2011</a:t>
            </a:r>
            <a:endParaRPr lang="vi-VN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759325" y="39211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( Nghe-viết )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3851275" y="842963"/>
            <a:ext cx="2520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FF3300"/>
                </a:solidFill>
              </a:rPr>
              <a:t>Thợ rèn</a:t>
            </a:r>
          </a:p>
        </p:txBody>
      </p:sp>
      <p:pic>
        <p:nvPicPr>
          <p:cNvPr id="5126" name="Picture 12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2920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2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2771775" y="1700213"/>
            <a:ext cx="0" cy="4392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684213" y="1450975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Luyện từ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356100" y="1395413"/>
            <a:ext cx="1655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Bài viết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2916238" y="1484313"/>
            <a:ext cx="6048375" cy="528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endParaRPr lang="en-US" sz="21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Gi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ữ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a trăm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nghề, chọn nghề thợ rèn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Ngồi xuống nhọ l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,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quệt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ngang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nhọ mũi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Suốt tám giờ chân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than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mặt bụi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Gi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ữ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a trăm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nghề, chọn nghề thợ rèn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.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10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Làm thợ rèn mùa hè có nực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Quai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một trận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,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ớc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tu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ừng ực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Hai vai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trần bóng nhẫy mồ hôi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Cũng có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khi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thấy thở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qua tai.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10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Làm thợ rèn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vui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diễn kịch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Râu bằng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than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mọc lên bằng thích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Nghịch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ở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đ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ây già trẻ nh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nhau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Nên nụ c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ời nào có tắt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đ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âu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.</a:t>
            </a:r>
            <a:endParaRPr lang="vi-VN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5994400" y="6362700"/>
            <a:ext cx="302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Khánh Nguyên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.</a:t>
            </a:r>
            <a:endParaRPr lang="vi-VN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>
            <a:off x="5940425" y="2446338"/>
            <a:ext cx="1295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539750" y="1916113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-quệt ngang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646113" y="1916113"/>
            <a:ext cx="2087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qu</a:t>
            </a:r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>
            <a:off x="5389563" y="2814638"/>
            <a:ext cx="6477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611188" y="2420938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-than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954088" y="24130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an</a:t>
            </a:r>
          </a:p>
        </p:txBody>
      </p:sp>
      <p:sp>
        <p:nvSpPr>
          <p:cNvPr id="69656" name="Line 24"/>
          <p:cNvSpPr>
            <a:spLocks noChangeShapeType="1"/>
          </p:cNvSpPr>
          <p:nvPr/>
        </p:nvSpPr>
        <p:spPr bwMode="auto">
          <a:xfrm>
            <a:off x="4643438" y="4437063"/>
            <a:ext cx="13684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468313" y="393382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-bóng nhẫy</a:t>
            </a: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1666875" y="393382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ẫy</a:t>
            </a:r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>
            <a:off x="5795963" y="5300663"/>
            <a:ext cx="1223962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0" name="Text Box 28"/>
          <p:cNvSpPr txBox="1">
            <a:spLocks noChangeArrowheads="1"/>
          </p:cNvSpPr>
          <p:nvPr/>
        </p:nvSpPr>
        <p:spPr bwMode="auto">
          <a:xfrm>
            <a:off x="560388" y="4941888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-diễn kịch</a:t>
            </a:r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654050" y="4941888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</a:t>
            </a:r>
            <a:r>
              <a:rPr lang="en-US" sz="2400">
                <a:solidFill>
                  <a:srgbClr val="FF3300"/>
                </a:solidFill>
              </a:rPr>
              <a:t>iễn   </a:t>
            </a:r>
          </a:p>
        </p:txBody>
      </p:sp>
      <p:sp>
        <p:nvSpPr>
          <p:cNvPr id="69663" name="Text Box 31"/>
          <p:cNvSpPr txBox="1">
            <a:spLocks noChangeArrowheads="1"/>
          </p:cNvSpPr>
          <p:nvPr/>
        </p:nvSpPr>
        <p:spPr bwMode="auto">
          <a:xfrm>
            <a:off x="1476375" y="4937125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ich</a:t>
            </a: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1657350" y="1916113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ang</a:t>
            </a:r>
          </a:p>
        </p:txBody>
      </p:sp>
      <p:sp>
        <p:nvSpPr>
          <p:cNvPr id="69665" name="Line 33"/>
          <p:cNvSpPr>
            <a:spLocks noChangeShapeType="1"/>
          </p:cNvSpPr>
          <p:nvPr/>
        </p:nvSpPr>
        <p:spPr bwMode="auto">
          <a:xfrm>
            <a:off x="4356100" y="5661025"/>
            <a:ext cx="576263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3" grpId="0" animBg="1"/>
      <p:bldP spid="69644" grpId="0"/>
      <p:bldP spid="69645" grpId="0"/>
      <p:bldP spid="69646" grpId="0"/>
      <p:bldP spid="69647" grpId="0"/>
      <p:bldP spid="69648" grpId="0" animBg="1"/>
      <p:bldP spid="69650" grpId="0"/>
      <p:bldP spid="69652" grpId="0"/>
      <p:bldP spid="69653" grpId="0" animBg="1"/>
      <p:bldP spid="69654" grpId="0"/>
      <p:bldP spid="69655" grpId="0"/>
      <p:bldP spid="69656" grpId="0" animBg="1"/>
      <p:bldP spid="69657" grpId="0"/>
      <p:bldP spid="69658" grpId="0"/>
      <p:bldP spid="69659" grpId="0" animBg="1"/>
      <p:bldP spid="69660" grpId="0"/>
      <p:bldP spid="69662" grpId="0"/>
      <p:bldP spid="69663" grpId="0"/>
      <p:bldP spid="69664" grpId="0"/>
      <p:bldP spid="696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444750" y="404813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Chí</a:t>
            </a:r>
            <a:r>
              <a:rPr lang="vi-VN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</a:t>
            </a: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tả</a:t>
            </a:r>
            <a:endParaRPr lang="vi-VN" sz="2400" b="1" u="sng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051050" y="14288"/>
            <a:ext cx="5400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Thứ 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hai 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ngày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24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tháng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10 n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ă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m 2011</a:t>
            </a:r>
            <a:endParaRPr lang="vi-VN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759325" y="39211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( Nghe-viết )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851275" y="842963"/>
            <a:ext cx="2520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FF3300"/>
                </a:solidFill>
              </a:rPr>
              <a:t>Thợ rèn</a:t>
            </a:r>
          </a:p>
        </p:txBody>
      </p:sp>
      <p:pic>
        <p:nvPicPr>
          <p:cNvPr id="6150" name="Picture 12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2920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2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2771775" y="1844675"/>
            <a:ext cx="2087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-quệt ngang</a:t>
            </a:r>
          </a:p>
        </p:txBody>
      </p:sp>
      <p:sp>
        <p:nvSpPr>
          <p:cNvPr id="72732" name="Text Box 28"/>
          <p:cNvSpPr txBox="1">
            <a:spLocks noChangeArrowheads="1"/>
          </p:cNvSpPr>
          <p:nvPr/>
        </p:nvSpPr>
        <p:spPr bwMode="auto">
          <a:xfrm>
            <a:off x="2843213" y="2349500"/>
            <a:ext cx="1439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-than</a:t>
            </a:r>
          </a:p>
        </p:txBody>
      </p:sp>
      <p:sp>
        <p:nvSpPr>
          <p:cNvPr id="72733" name="Text Box 29"/>
          <p:cNvSpPr txBox="1">
            <a:spLocks noChangeArrowheads="1"/>
          </p:cNvSpPr>
          <p:nvPr/>
        </p:nvSpPr>
        <p:spPr bwMode="auto">
          <a:xfrm>
            <a:off x="2771775" y="28527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-bóng nhẫy</a:t>
            </a:r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>
            <a:off x="2771775" y="3357563"/>
            <a:ext cx="172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-diễn kịch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2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72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20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2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31" grpId="0"/>
      <p:bldP spid="72731" grpId="1"/>
      <p:bldP spid="72732" grpId="0"/>
      <p:bldP spid="72732" grpId="1"/>
      <p:bldP spid="72733" grpId="0"/>
      <p:bldP spid="72733" grpId="1"/>
      <p:bldP spid="72735" grpId="0"/>
      <p:bldP spid="727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444750" y="404813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Chí</a:t>
            </a:r>
            <a:r>
              <a:rPr lang="vi-VN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</a:t>
            </a: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tả</a:t>
            </a:r>
            <a:endParaRPr lang="vi-VN" sz="2400" b="1" u="sng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2051050" y="14288"/>
            <a:ext cx="5400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Thứ 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hai 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ngày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24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tháng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10 n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ă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m 2011</a:t>
            </a:r>
            <a:endParaRPr lang="vi-VN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759325" y="39211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( Nghe-viết )</a:t>
            </a:r>
          </a:p>
        </p:txBody>
      </p:sp>
      <p:pic>
        <p:nvPicPr>
          <p:cNvPr id="7173" name="Picture 12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2920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2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1911350" y="1125538"/>
            <a:ext cx="6048375" cy="52847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endParaRPr lang="en-US" sz="21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Gi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ữ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a trăm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nghề, chọn nghề thợ rèn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Ngồi xuống nhọ l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,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quệt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ngang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nhọ mũi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Suốt tám giờ chân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than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mặt bụi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Gi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ữ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a trăm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nghề, chọn nghề thợ rèn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.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10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Làm thợ rèn mùa hè có nực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Quai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một trận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,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ớc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tu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ừng ực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Hai vai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trần bóng nhẫy mồ hôi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Cũng có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khi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thấy thở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qua tai.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10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Làm thợ rèn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vui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diễn kịch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Râu bằng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than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mọc lên bằng thích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Nghịch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ở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đ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ây già trẻ nh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nhau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Nên nụ c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ư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ời nào có tắt </a:t>
            </a:r>
            <a:r>
              <a:rPr lang="vi-V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đ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âu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.</a:t>
            </a:r>
            <a:endParaRPr lang="vi-VN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4859338" y="6237288"/>
            <a:ext cx="302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Khánh Nguyên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.</a:t>
            </a:r>
            <a:endParaRPr lang="vi-VN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4859338" y="2133600"/>
            <a:ext cx="13684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44" name="Line 16"/>
          <p:cNvSpPr>
            <a:spLocks noChangeShapeType="1"/>
          </p:cNvSpPr>
          <p:nvPr/>
        </p:nvSpPr>
        <p:spPr bwMode="auto">
          <a:xfrm flipV="1">
            <a:off x="4500563" y="2420938"/>
            <a:ext cx="523875" cy="206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45" name="Line 17"/>
          <p:cNvSpPr>
            <a:spLocks noChangeShapeType="1"/>
          </p:cNvSpPr>
          <p:nvPr/>
        </p:nvSpPr>
        <p:spPr bwMode="auto">
          <a:xfrm>
            <a:off x="3635375" y="4076700"/>
            <a:ext cx="136842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47" name="Line 19"/>
          <p:cNvSpPr>
            <a:spLocks noChangeShapeType="1"/>
          </p:cNvSpPr>
          <p:nvPr/>
        </p:nvSpPr>
        <p:spPr bwMode="auto">
          <a:xfrm>
            <a:off x="4859338" y="4941888"/>
            <a:ext cx="1150937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>
            <a:off x="3348038" y="5300663"/>
            <a:ext cx="574675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2" name="Text Box 21"/>
          <p:cNvSpPr txBox="1">
            <a:spLocks noChangeArrowheads="1"/>
          </p:cNvSpPr>
          <p:nvPr/>
        </p:nvSpPr>
        <p:spPr bwMode="auto">
          <a:xfrm>
            <a:off x="3779838" y="836613"/>
            <a:ext cx="2520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FF3300"/>
                </a:solidFill>
              </a:rPr>
              <a:t>Thợ rèn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3" grpId="0" animBg="1"/>
      <p:bldP spid="73744" grpId="0" animBg="1"/>
      <p:bldP spid="73745" grpId="0" animBg="1"/>
      <p:bldP spid="73747" grpId="0" animBg="1"/>
      <p:bldP spid="737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2444750" y="404813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Chí</a:t>
            </a:r>
            <a:r>
              <a:rPr lang="vi-VN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</a:t>
            </a: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tả</a:t>
            </a:r>
            <a:endParaRPr lang="vi-VN" sz="2400" b="1" u="sng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051050" y="14288"/>
            <a:ext cx="5400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Thứ 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hai 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ngày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24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tháng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10 n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ă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m 2011</a:t>
            </a:r>
            <a:endParaRPr lang="vi-VN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759325" y="39211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( Nghe-viết 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51275" y="842963"/>
            <a:ext cx="2520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FF3300"/>
                </a:solidFill>
              </a:rPr>
              <a:t>Thợ rèn</a:t>
            </a:r>
          </a:p>
        </p:txBody>
      </p:sp>
      <p:pic>
        <p:nvPicPr>
          <p:cNvPr id="8198" name="Picture 12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2920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2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900113" y="1700213"/>
            <a:ext cx="1765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Luyện tập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1898650" y="3028950"/>
            <a:ext cx="632460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60000"/>
              </a:lnSpc>
              <a:spcBef>
                <a:spcPct val="40000"/>
              </a:spcBef>
            </a:pPr>
            <a:endParaRPr lang="en-US" sz="2800" b="1">
              <a:solidFill>
                <a:srgbClr val="FF0000"/>
              </a:solidFill>
            </a:endParaRPr>
          </a:p>
          <a:p>
            <a:pPr marL="342900" indent="-342900">
              <a:lnSpc>
                <a:spcPct val="60000"/>
              </a:lnSpc>
              <a:spcBef>
                <a:spcPct val="40000"/>
              </a:spcBef>
              <a:buFontTx/>
              <a:buChar char="-"/>
            </a:pPr>
            <a:r>
              <a:rPr lang="en-US" sz="2800"/>
              <a:t>.....nước, nhớ ng…...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  <a:buFontTx/>
              <a:buChar char="-"/>
            </a:pPr>
            <a:r>
              <a:rPr lang="en-US" sz="2800"/>
              <a:t>Anh đi anh nhớ quê nhà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</a:pPr>
            <a:r>
              <a:rPr lang="en-US" sz="2800"/>
              <a:t>Nhớ canh rau m…..nhớ cà dầm tương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  <a:buFontTx/>
              <a:buChar char="-"/>
            </a:pPr>
            <a:r>
              <a:rPr lang="en-US" sz="2800"/>
              <a:t>Đố ai lặn x.....vực sâu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</a:pPr>
            <a:r>
              <a:rPr lang="en-US" sz="2800"/>
              <a:t>Mà đo miệng cá, ......câu cho vừa.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  <a:buFontTx/>
              <a:buChar char="-"/>
            </a:pPr>
            <a:r>
              <a:rPr lang="en-US" sz="2800"/>
              <a:t>Người thanh tiếng nói cũng thanh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</a:pPr>
            <a:r>
              <a:rPr lang="en-US" sz="2800"/>
              <a:t>Ch…..kêu khẽ đánh bên thành cũng kêu.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900113" y="2565400"/>
            <a:ext cx="63896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/>
              <a:t>Bài 2b :</a:t>
            </a:r>
            <a:r>
              <a:rPr lang="en-US" sz="2800" b="1"/>
              <a:t>Điền vào chỗ trống</a:t>
            </a:r>
            <a:r>
              <a:rPr lang="en-US" sz="2800"/>
              <a:t> </a:t>
            </a:r>
            <a:r>
              <a:rPr lang="en-US" sz="2800">
                <a:solidFill>
                  <a:srgbClr val="FF3300"/>
                </a:solidFill>
              </a:rPr>
              <a:t>uôn</a:t>
            </a:r>
            <a:r>
              <a:rPr lang="en-US" sz="2800"/>
              <a:t> hay </a:t>
            </a:r>
            <a:r>
              <a:rPr lang="en-US" sz="2800">
                <a:solidFill>
                  <a:srgbClr val="FF3300"/>
                </a:solidFill>
              </a:rPr>
              <a:t>uông</a:t>
            </a:r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 rot="6790501">
            <a:off x="2361407" y="3285331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 rot="2304613">
            <a:off x="5076825" y="3068638"/>
            <a:ext cx="36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 rot="6661443">
            <a:off x="3869532" y="4658518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 rot="6231928">
            <a:off x="4450557" y="5014118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-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1835150" y="2997200"/>
            <a:ext cx="6697663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60000"/>
              </a:lnSpc>
              <a:spcBef>
                <a:spcPct val="40000"/>
              </a:spcBef>
            </a:pPr>
            <a:endParaRPr lang="en-US" sz="2800" b="1">
              <a:solidFill>
                <a:srgbClr val="FF0000"/>
              </a:solidFill>
            </a:endParaRPr>
          </a:p>
          <a:p>
            <a:pPr marL="342900" indent="-342900">
              <a:lnSpc>
                <a:spcPct val="60000"/>
              </a:lnSpc>
              <a:spcBef>
                <a:spcPct val="40000"/>
              </a:spcBef>
            </a:pPr>
            <a:r>
              <a:rPr lang="en-US" sz="2800" b="1"/>
              <a:t>- </a:t>
            </a:r>
            <a:r>
              <a:rPr lang="en-US" sz="2800" b="1">
                <a:solidFill>
                  <a:srgbClr val="FF0000"/>
                </a:solidFill>
              </a:rPr>
              <a:t> Uống </a:t>
            </a:r>
            <a:r>
              <a:rPr lang="en-US" sz="2800"/>
              <a:t>nước, nhớ ng</a:t>
            </a:r>
            <a:r>
              <a:rPr lang="en-US" sz="2800" b="1">
                <a:solidFill>
                  <a:srgbClr val="FF0000"/>
                </a:solidFill>
              </a:rPr>
              <a:t>uồn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  <a:buFontTx/>
              <a:buChar char="-"/>
            </a:pPr>
            <a:r>
              <a:rPr lang="en-US" sz="2800"/>
              <a:t>Anh đi anh nhớ quê nhà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</a:pPr>
            <a:r>
              <a:rPr lang="en-US" sz="2800"/>
              <a:t>Nhớ canh rau m</a:t>
            </a:r>
            <a:r>
              <a:rPr lang="en-US" sz="2800" b="1">
                <a:solidFill>
                  <a:srgbClr val="FF0000"/>
                </a:solidFill>
              </a:rPr>
              <a:t>uống</a:t>
            </a:r>
            <a:r>
              <a:rPr lang="en-US" sz="2800"/>
              <a:t> nhớ cà dầm tương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  <a:buFontTx/>
              <a:buChar char="-"/>
            </a:pPr>
            <a:r>
              <a:rPr lang="en-US" sz="2800"/>
              <a:t>Đố ai lặn x</a:t>
            </a:r>
            <a:r>
              <a:rPr lang="en-US" sz="2800" b="1">
                <a:solidFill>
                  <a:srgbClr val="FF0000"/>
                </a:solidFill>
              </a:rPr>
              <a:t>uống</a:t>
            </a:r>
            <a:r>
              <a:rPr lang="en-US" sz="2800"/>
              <a:t>.vực sâu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</a:pPr>
            <a:r>
              <a:rPr lang="en-US" sz="2800"/>
              <a:t>Mà đo miệng cá, </a:t>
            </a:r>
            <a:r>
              <a:rPr lang="en-US" sz="2800" b="1">
                <a:solidFill>
                  <a:srgbClr val="FF0000"/>
                </a:solidFill>
              </a:rPr>
              <a:t>uốn</a:t>
            </a:r>
            <a:r>
              <a:rPr lang="en-US" sz="2800"/>
              <a:t> câu cho vừa.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  <a:buFontTx/>
              <a:buChar char="-"/>
            </a:pPr>
            <a:r>
              <a:rPr lang="en-US" sz="2800"/>
              <a:t>Người thanh tiếng nói cũng thanh</a:t>
            </a:r>
          </a:p>
          <a:p>
            <a:pPr marL="342900" indent="-342900">
              <a:lnSpc>
                <a:spcPct val="60000"/>
              </a:lnSpc>
              <a:spcBef>
                <a:spcPct val="40000"/>
              </a:spcBef>
            </a:pPr>
            <a:r>
              <a:rPr lang="en-US" sz="2800"/>
              <a:t>Ch</a:t>
            </a:r>
            <a:r>
              <a:rPr lang="en-US" sz="2800" b="1">
                <a:solidFill>
                  <a:srgbClr val="FF0000"/>
                </a:solidFill>
              </a:rPr>
              <a:t>uông</a:t>
            </a:r>
            <a:r>
              <a:rPr lang="en-US" sz="2800"/>
              <a:t> kêu khẽ đánh bên thành cũng kêu.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4" grpId="0"/>
      <p:bldP spid="74765" grpId="0"/>
      <p:bldP spid="74765" grpId="1"/>
      <p:bldP spid="74766" grpId="0"/>
      <p:bldP spid="74767" grpId="0"/>
      <p:bldP spid="74767" grpId="1"/>
      <p:bldP spid="74768" grpId="0"/>
      <p:bldP spid="74768" grpId="1"/>
      <p:bldP spid="74769" grpId="0"/>
      <p:bldP spid="74769" grpId="1"/>
      <p:bldP spid="74770" grpId="0"/>
      <p:bldP spid="74770" grpId="1"/>
      <p:bldP spid="747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444750" y="404813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Chí</a:t>
            </a:r>
            <a:r>
              <a:rPr lang="vi-VN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nh</a:t>
            </a:r>
            <a:r>
              <a:rPr 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 tả</a:t>
            </a:r>
            <a:endParaRPr lang="vi-VN" sz="2400" b="1" u="sng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051050" y="14288"/>
            <a:ext cx="5400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Thứ 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hai 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ngày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24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tháng 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10 n</a:t>
            </a: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Arial" pitchFamily="34" charset="0"/>
              </a:rPr>
              <a:t>ă</a:t>
            </a: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pitchFamily="34" charset="0"/>
              </a:rPr>
              <a:t>m 2011</a:t>
            </a:r>
            <a:endParaRPr lang="vi-VN" sz="2400" b="1"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759325" y="392113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( Nghe-viết 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851275" y="842963"/>
            <a:ext cx="2520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FF3300"/>
                </a:solidFill>
              </a:rPr>
              <a:t>Thợ rèn</a:t>
            </a:r>
          </a:p>
        </p:txBody>
      </p:sp>
      <p:pic>
        <p:nvPicPr>
          <p:cNvPr id="9222" name="Picture 12" descr="WhitecornerFlow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2920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2" descr="Whitecorner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0"/>
            <a:ext cx="1676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495</Words>
  <Application>Microsoft PowerPoint</Application>
  <PresentationFormat>On-screen Show (4:3)</PresentationFormat>
  <Paragraphs>103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Verdana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Vietnamese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Leader</dc:creator>
  <cp:lastModifiedBy>CSTeam</cp:lastModifiedBy>
  <cp:revision>20</cp:revision>
  <dcterms:created xsi:type="dcterms:W3CDTF">2026-07-15T15:24:52Z</dcterms:created>
  <dcterms:modified xsi:type="dcterms:W3CDTF">2016-06-30T01:34:25Z</dcterms:modified>
</cp:coreProperties>
</file>