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64" r:id="rId2"/>
    <p:sldId id="258" r:id="rId3"/>
    <p:sldId id="273" r:id="rId4"/>
    <p:sldId id="267" r:id="rId5"/>
    <p:sldId id="269" r:id="rId6"/>
    <p:sldId id="270" r:id="rId7"/>
    <p:sldId id="271" r:id="rId8"/>
    <p:sldId id="272" r:id="rId9"/>
  </p:sldIdLst>
  <p:sldSz cx="9144000" cy="6858000" type="screen4x3"/>
  <p:notesSz cx="6858000" cy="9144000"/>
  <p:defaultTextStyle>
    <a:defPPr>
      <a:defRPr lang="vi-V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showPr loop="1" showNarration="1">
    <p:present/>
    <p:sldAll/>
    <p:penClr>
      <a:schemeClr val="tx1"/>
    </p:penClr>
  </p:showPr>
  <p:clrMru>
    <a:srgbClr val="FFFFCC"/>
    <a:srgbClr val="FFCCCC"/>
    <a:srgbClr val="FFCCFF"/>
    <a:srgbClr val="FF99CC"/>
    <a:srgbClr val="000000"/>
    <a:srgbClr val="FF3300"/>
    <a:srgbClr val="CC3300"/>
    <a:srgbClr val="CC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485" autoAdjust="0"/>
    <p:restoredTop sz="94682" autoAdjust="0"/>
  </p:normalViewPr>
  <p:slideViewPr>
    <p:cSldViewPr>
      <p:cViewPr varScale="1">
        <p:scale>
          <a:sx n="41" d="100"/>
          <a:sy n="41" d="100"/>
        </p:scale>
        <p:origin x="-13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9E01F-0F83-4DE4-9DFA-24D5B6FEC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0702A-F23C-47B5-9E7B-0F2D46360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30C28-D591-4A74-A8EA-79E17F42D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B4777-8DE6-4A6C-A3D3-F13C0BA71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2591B-11BE-429E-83DD-79D6BA4CB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2C13F-2D95-45B5-BBF0-DC0FF647D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D88AA-EFA7-4FAE-81E7-84DE44108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927C9-8D21-49A3-8E65-7E71DDB74D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327BD-6111-472D-833F-1703AF6650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AE5EB-E3DA-4411-A8C9-74B71772CD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6FF50-D884-411F-B0A2-2DFB849EA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630FD-C01E-4846-AF4F-323CFD7F3F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E713056-303C-4AE4-A14E-94A8FB54D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/>
      <p:bldP spid="67587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75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758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75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758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75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758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75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758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75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758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749550" y="404813"/>
            <a:ext cx="36718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2200" b="1" u="sng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</p:txBody>
      </p:sp>
      <p:sp>
        <p:nvSpPr>
          <p:cNvPr id="16392" name="WordArt 8"/>
          <p:cNvSpPr>
            <a:spLocks noChangeArrowheads="1" noChangeShapeType="1" noTextEdit="1"/>
          </p:cNvSpPr>
          <p:nvPr/>
        </p:nvSpPr>
        <p:spPr bwMode="auto">
          <a:xfrm>
            <a:off x="2843213" y="1412875"/>
            <a:ext cx="4105275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Kiểm tra bài cũ</a:t>
            </a:r>
          </a:p>
        </p:txBody>
      </p:sp>
      <p:pic>
        <p:nvPicPr>
          <p:cNvPr id="2052" name="Picture 12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29200"/>
            <a:ext cx="1676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12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0"/>
            <a:ext cx="1676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ext Box 14"/>
          <p:cNvSpPr txBox="1">
            <a:spLocks noChangeArrowheads="1"/>
          </p:cNvSpPr>
          <p:nvPr/>
        </p:nvSpPr>
        <p:spPr bwMode="auto">
          <a:xfrm>
            <a:off x="3492500" y="476250"/>
            <a:ext cx="244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/>
              <a:t>Chính tả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1547813" y="2565400"/>
            <a:ext cx="1873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-điện thoại</a:t>
            </a:r>
          </a:p>
          <a:p>
            <a:pPr>
              <a:spcBef>
                <a:spcPct val="50000"/>
              </a:spcBef>
            </a:pPr>
            <a:r>
              <a:rPr lang="en-US" sz="2400"/>
              <a:t>-yên ổn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4859338" y="2543175"/>
            <a:ext cx="21605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-bay liệng</a:t>
            </a:r>
          </a:p>
          <a:p>
            <a:pPr>
              <a:spcBef>
                <a:spcPct val="50000"/>
              </a:spcBef>
            </a:pPr>
            <a:r>
              <a:rPr lang="en-US" sz="2400"/>
              <a:t>-khiêng vác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1" dur="1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4" dur="1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7" dur="1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animBg="1"/>
      <p:bldP spid="16392" grpId="1" animBg="1"/>
      <p:bldP spid="16399" grpId="0"/>
      <p:bldP spid="16399" grpId="1"/>
      <p:bldP spid="16400" grpId="0"/>
      <p:bldP spid="1640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444750" y="404813"/>
            <a:ext cx="367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 u="sng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Chí</a:t>
            </a:r>
            <a:r>
              <a:rPr lang="vi-VN" sz="2400" b="1" u="sng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nh</a:t>
            </a:r>
            <a:r>
              <a:rPr lang="en-US" sz="2400" b="1" u="sng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 tả</a:t>
            </a:r>
            <a:endParaRPr lang="vi-VN" sz="2400" b="1" u="sng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</p:txBody>
      </p:sp>
      <p:pic>
        <p:nvPicPr>
          <p:cNvPr id="9224" name="Picture 8" descr="65968227[1]"/>
          <p:cNvPicPr>
            <a:picLocks noChangeAspect="1" noChangeArrowheads="1"/>
          </p:cNvPicPr>
          <p:nvPr/>
        </p:nvPicPr>
        <p:blipFill>
          <a:blip r:embed="rId2">
            <a:lum bright="-6000"/>
          </a:blip>
          <a:srcRect/>
          <a:stretch>
            <a:fillRect/>
          </a:stretch>
        </p:blipFill>
        <p:spPr bwMode="auto">
          <a:xfrm>
            <a:off x="4641850" y="1916113"/>
            <a:ext cx="4033838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9" descr="tr181009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675" y="1916113"/>
            <a:ext cx="4176713" cy="332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4759325" y="392113"/>
            <a:ext cx="225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( Nghe-viết )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3851275" y="841375"/>
            <a:ext cx="2520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>
                <a:solidFill>
                  <a:srgbClr val="FF3300"/>
                </a:solidFill>
              </a:rPr>
              <a:t>Thợ rèn</a:t>
            </a:r>
          </a:p>
        </p:txBody>
      </p:sp>
      <p:pic>
        <p:nvPicPr>
          <p:cNvPr id="3079" name="Picture 12" descr="WhitecornerFlow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029200"/>
            <a:ext cx="1676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2" descr="WhitecornerFlowe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67600" y="0"/>
            <a:ext cx="1676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8" grpId="0"/>
      <p:bldP spid="92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2444750" y="404813"/>
            <a:ext cx="367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 u="sng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Chí</a:t>
            </a:r>
            <a:r>
              <a:rPr lang="vi-VN" sz="2400" b="1" u="sng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nh</a:t>
            </a:r>
            <a:r>
              <a:rPr lang="en-US" sz="2400" b="1" u="sng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 tả</a:t>
            </a:r>
            <a:endParaRPr lang="vi-VN" sz="2400" b="1" u="sng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4759325" y="392113"/>
            <a:ext cx="225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( Nghe-viết )</a:t>
            </a:r>
          </a:p>
        </p:txBody>
      </p:sp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3851275" y="841375"/>
            <a:ext cx="2520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>
                <a:solidFill>
                  <a:srgbClr val="FF3300"/>
                </a:solidFill>
              </a:rPr>
              <a:t>Thợ rèn</a:t>
            </a:r>
          </a:p>
        </p:txBody>
      </p:sp>
      <p:pic>
        <p:nvPicPr>
          <p:cNvPr id="4101" name="Picture 12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29200"/>
            <a:ext cx="1676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2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0"/>
            <a:ext cx="1676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0" descr="ngoc-anh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25550" y="1524000"/>
            <a:ext cx="730885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4" name="Rectangle 12"/>
          <p:cNvSpPr>
            <a:spLocks noChangeArrowheads="1"/>
          </p:cNvSpPr>
          <p:nvPr/>
        </p:nvSpPr>
        <p:spPr bwMode="auto">
          <a:xfrm>
            <a:off x="0" y="1524000"/>
            <a:ext cx="4572000" cy="533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Text Box 13"/>
          <p:cNvSpPr txBox="1">
            <a:spLocks noChangeArrowheads="1"/>
          </p:cNvSpPr>
          <p:nvPr/>
        </p:nvSpPr>
        <p:spPr bwMode="auto">
          <a:xfrm>
            <a:off x="900113" y="2924175"/>
            <a:ext cx="33528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Quai</a:t>
            </a:r>
            <a:r>
              <a:rPr lang="en-US" sz="3200"/>
              <a:t>(búa): vung búa lên cao rồi giáng mạnh xuống.</a:t>
            </a:r>
          </a:p>
        </p:txBody>
      </p:sp>
      <p:sp>
        <p:nvSpPr>
          <p:cNvPr id="4106" name="Line 14"/>
          <p:cNvSpPr>
            <a:spLocks noChangeShapeType="1"/>
          </p:cNvSpPr>
          <p:nvPr/>
        </p:nvSpPr>
        <p:spPr bwMode="auto">
          <a:xfrm>
            <a:off x="4564063" y="1557338"/>
            <a:ext cx="0" cy="5300662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2444750" y="404813"/>
            <a:ext cx="367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 u="sng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Chí</a:t>
            </a:r>
            <a:r>
              <a:rPr lang="vi-VN" sz="2400" b="1" u="sng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nh</a:t>
            </a:r>
            <a:r>
              <a:rPr lang="en-US" sz="2400" b="1" u="sng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 tả</a:t>
            </a:r>
            <a:endParaRPr lang="vi-VN" sz="2400" b="1" u="sng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2051050" y="14288"/>
            <a:ext cx="54006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Thứ 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hai 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ngày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24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tháng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10 n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pitchFamily="34" charset="0"/>
              </a:rPr>
              <a:t>ă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m 2011</a:t>
            </a:r>
            <a:endParaRPr lang="vi-VN" sz="24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4759325" y="392113"/>
            <a:ext cx="225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( Nghe-viết )</a:t>
            </a:r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3851275" y="842963"/>
            <a:ext cx="2520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>
                <a:solidFill>
                  <a:srgbClr val="FF3300"/>
                </a:solidFill>
              </a:rPr>
              <a:t>Thợ rèn</a:t>
            </a:r>
          </a:p>
        </p:txBody>
      </p:sp>
      <p:pic>
        <p:nvPicPr>
          <p:cNvPr id="5126" name="Picture 12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29200"/>
            <a:ext cx="1676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2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0"/>
            <a:ext cx="1676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43" name="Line 11"/>
          <p:cNvSpPr>
            <a:spLocks noChangeShapeType="1"/>
          </p:cNvSpPr>
          <p:nvPr/>
        </p:nvSpPr>
        <p:spPr bwMode="auto">
          <a:xfrm>
            <a:off x="2771775" y="1700213"/>
            <a:ext cx="0" cy="4392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684213" y="1450975"/>
            <a:ext cx="194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/>
              <a:t>Luyện từ</a:t>
            </a:r>
          </a:p>
        </p:txBody>
      </p: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4356100" y="1395413"/>
            <a:ext cx="1655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/>
              <a:t>Bài viết</a:t>
            </a:r>
          </a:p>
        </p:txBody>
      </p:sp>
      <p:sp>
        <p:nvSpPr>
          <p:cNvPr id="69646" name="Text Box 14"/>
          <p:cNvSpPr txBox="1">
            <a:spLocks noChangeArrowheads="1"/>
          </p:cNvSpPr>
          <p:nvPr/>
        </p:nvSpPr>
        <p:spPr bwMode="auto">
          <a:xfrm>
            <a:off x="2916238" y="1484313"/>
            <a:ext cx="6048375" cy="528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endParaRPr lang="en-US" sz="21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Gi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pitchFamily="34" charset="0"/>
              </a:rPr>
              <a:t>ữ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a trăm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nghề, chọn nghề thợ rèn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Ngồi xuống nhọ l</a:t>
            </a:r>
            <a:r>
              <a:rPr lang="vi-V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ư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ng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,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quệt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ngang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nhọ mũi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Suốt tám giờ chân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than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mặt bụi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Gi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pitchFamily="34" charset="0"/>
              </a:rPr>
              <a:t>ữ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a trăm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nghề, chọn nghề thợ rèn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.</a:t>
            </a: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endParaRPr lang="en-US" sz="10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Làm thợ rèn mùa hè có nực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Quai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một trận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,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</a:t>
            </a:r>
            <a:r>
              <a:rPr lang="vi-V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ư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ớc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tu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ừng ực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Hai vai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trần bóng nhẫy mồ hôi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Cũng có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khi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thấy thở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qua tai.</a:t>
            </a: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endParaRPr lang="en-US" sz="10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Làm thợ rèn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vui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nh</a:t>
            </a:r>
            <a:r>
              <a:rPr lang="vi-V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ư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 diễn kịch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Râu bằng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than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mọc lên bằng thích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Nghịch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ở </a:t>
            </a:r>
            <a:r>
              <a:rPr lang="vi-V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đ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ây già trẻ nh</a:t>
            </a:r>
            <a:r>
              <a:rPr lang="vi-V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ư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nhau</a:t>
            </a: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Nên nụ c</a:t>
            </a:r>
            <a:r>
              <a:rPr lang="vi-V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ư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ời nào có tắt </a:t>
            </a:r>
            <a:r>
              <a:rPr lang="vi-V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đ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âu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.</a:t>
            </a:r>
            <a:endParaRPr lang="vi-VN" sz="24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</p:txBody>
      </p:sp>
      <p:sp>
        <p:nvSpPr>
          <p:cNvPr id="69647" name="Text Box 15"/>
          <p:cNvSpPr txBox="1">
            <a:spLocks noChangeArrowheads="1"/>
          </p:cNvSpPr>
          <p:nvPr/>
        </p:nvSpPr>
        <p:spPr bwMode="auto">
          <a:xfrm>
            <a:off x="5994400" y="6362700"/>
            <a:ext cx="3024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Khánh Nguyên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.</a:t>
            </a:r>
            <a:endParaRPr lang="vi-VN" sz="24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</p:txBody>
      </p:sp>
      <p:sp>
        <p:nvSpPr>
          <p:cNvPr id="69648" name="Line 16"/>
          <p:cNvSpPr>
            <a:spLocks noChangeShapeType="1"/>
          </p:cNvSpPr>
          <p:nvPr/>
        </p:nvSpPr>
        <p:spPr bwMode="auto">
          <a:xfrm>
            <a:off x="5940425" y="2446338"/>
            <a:ext cx="12954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50" name="Text Box 18"/>
          <p:cNvSpPr txBox="1">
            <a:spLocks noChangeArrowheads="1"/>
          </p:cNvSpPr>
          <p:nvPr/>
        </p:nvSpPr>
        <p:spPr bwMode="auto">
          <a:xfrm>
            <a:off x="539750" y="1916113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-quệt ngang</a:t>
            </a:r>
          </a:p>
        </p:txBody>
      </p:sp>
      <p:sp>
        <p:nvSpPr>
          <p:cNvPr id="69652" name="Text Box 20"/>
          <p:cNvSpPr txBox="1">
            <a:spLocks noChangeArrowheads="1"/>
          </p:cNvSpPr>
          <p:nvPr/>
        </p:nvSpPr>
        <p:spPr bwMode="auto">
          <a:xfrm>
            <a:off x="646113" y="1916113"/>
            <a:ext cx="2087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qu</a:t>
            </a:r>
          </a:p>
        </p:txBody>
      </p:sp>
      <p:sp>
        <p:nvSpPr>
          <p:cNvPr id="69653" name="Line 21"/>
          <p:cNvSpPr>
            <a:spLocks noChangeShapeType="1"/>
          </p:cNvSpPr>
          <p:nvPr/>
        </p:nvSpPr>
        <p:spPr bwMode="auto">
          <a:xfrm>
            <a:off x="5389563" y="2814638"/>
            <a:ext cx="6477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54" name="Text Box 22"/>
          <p:cNvSpPr txBox="1">
            <a:spLocks noChangeArrowheads="1"/>
          </p:cNvSpPr>
          <p:nvPr/>
        </p:nvSpPr>
        <p:spPr bwMode="auto">
          <a:xfrm>
            <a:off x="611188" y="2420938"/>
            <a:ext cx="1439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-than</a:t>
            </a:r>
          </a:p>
        </p:txBody>
      </p:sp>
      <p:sp>
        <p:nvSpPr>
          <p:cNvPr id="69655" name="Text Box 23"/>
          <p:cNvSpPr txBox="1">
            <a:spLocks noChangeArrowheads="1"/>
          </p:cNvSpPr>
          <p:nvPr/>
        </p:nvSpPr>
        <p:spPr bwMode="auto">
          <a:xfrm>
            <a:off x="954088" y="2413000"/>
            <a:ext cx="1439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an</a:t>
            </a:r>
          </a:p>
        </p:txBody>
      </p:sp>
      <p:sp>
        <p:nvSpPr>
          <p:cNvPr id="69656" name="Line 24"/>
          <p:cNvSpPr>
            <a:spLocks noChangeShapeType="1"/>
          </p:cNvSpPr>
          <p:nvPr/>
        </p:nvSpPr>
        <p:spPr bwMode="auto">
          <a:xfrm>
            <a:off x="4643438" y="4437063"/>
            <a:ext cx="1368425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57" name="Text Box 25"/>
          <p:cNvSpPr txBox="1">
            <a:spLocks noChangeArrowheads="1"/>
          </p:cNvSpPr>
          <p:nvPr/>
        </p:nvSpPr>
        <p:spPr bwMode="auto">
          <a:xfrm>
            <a:off x="468313" y="3933825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-bóng nhẫy</a:t>
            </a:r>
          </a:p>
        </p:txBody>
      </p:sp>
      <p:sp>
        <p:nvSpPr>
          <p:cNvPr id="69658" name="Text Box 26"/>
          <p:cNvSpPr txBox="1">
            <a:spLocks noChangeArrowheads="1"/>
          </p:cNvSpPr>
          <p:nvPr/>
        </p:nvSpPr>
        <p:spPr bwMode="auto">
          <a:xfrm>
            <a:off x="1666875" y="3933825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ẫy</a:t>
            </a:r>
          </a:p>
        </p:txBody>
      </p:sp>
      <p:sp>
        <p:nvSpPr>
          <p:cNvPr id="69659" name="Line 27"/>
          <p:cNvSpPr>
            <a:spLocks noChangeShapeType="1"/>
          </p:cNvSpPr>
          <p:nvPr/>
        </p:nvSpPr>
        <p:spPr bwMode="auto">
          <a:xfrm>
            <a:off x="5795963" y="5300663"/>
            <a:ext cx="1223962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60" name="Text Box 28"/>
          <p:cNvSpPr txBox="1">
            <a:spLocks noChangeArrowheads="1"/>
          </p:cNvSpPr>
          <p:nvPr/>
        </p:nvSpPr>
        <p:spPr bwMode="auto">
          <a:xfrm>
            <a:off x="560388" y="4941888"/>
            <a:ext cx="1728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-diễn kịch</a:t>
            </a:r>
          </a:p>
        </p:txBody>
      </p:sp>
      <p:sp>
        <p:nvSpPr>
          <p:cNvPr id="69662" name="Text Box 30"/>
          <p:cNvSpPr txBox="1">
            <a:spLocks noChangeArrowheads="1"/>
          </p:cNvSpPr>
          <p:nvPr/>
        </p:nvSpPr>
        <p:spPr bwMode="auto">
          <a:xfrm>
            <a:off x="654050" y="4941888"/>
            <a:ext cx="1728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</a:t>
            </a:r>
            <a:r>
              <a:rPr lang="en-US" sz="2400">
                <a:solidFill>
                  <a:srgbClr val="FF3300"/>
                </a:solidFill>
              </a:rPr>
              <a:t>iễn   </a:t>
            </a:r>
          </a:p>
        </p:txBody>
      </p:sp>
      <p:sp>
        <p:nvSpPr>
          <p:cNvPr id="69663" name="Text Box 31"/>
          <p:cNvSpPr txBox="1">
            <a:spLocks noChangeArrowheads="1"/>
          </p:cNvSpPr>
          <p:nvPr/>
        </p:nvSpPr>
        <p:spPr bwMode="auto">
          <a:xfrm>
            <a:off x="1476375" y="4937125"/>
            <a:ext cx="1728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ich</a:t>
            </a:r>
          </a:p>
        </p:txBody>
      </p:sp>
      <p:sp>
        <p:nvSpPr>
          <p:cNvPr id="69664" name="Text Box 32"/>
          <p:cNvSpPr txBox="1">
            <a:spLocks noChangeArrowheads="1"/>
          </p:cNvSpPr>
          <p:nvPr/>
        </p:nvSpPr>
        <p:spPr bwMode="auto">
          <a:xfrm>
            <a:off x="1657350" y="1916113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ang</a:t>
            </a:r>
          </a:p>
        </p:txBody>
      </p:sp>
      <p:sp>
        <p:nvSpPr>
          <p:cNvPr id="69665" name="Line 33"/>
          <p:cNvSpPr>
            <a:spLocks noChangeShapeType="1"/>
          </p:cNvSpPr>
          <p:nvPr/>
        </p:nvSpPr>
        <p:spPr bwMode="auto">
          <a:xfrm>
            <a:off x="4356100" y="5661025"/>
            <a:ext cx="576263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9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9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9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9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9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69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6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9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9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9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9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9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9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9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9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9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9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9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9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9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9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9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3" grpId="0" animBg="1"/>
      <p:bldP spid="69644" grpId="0"/>
      <p:bldP spid="69645" grpId="0"/>
      <p:bldP spid="69646" grpId="0"/>
      <p:bldP spid="69647" grpId="0"/>
      <p:bldP spid="69648" grpId="0" animBg="1"/>
      <p:bldP spid="69650" grpId="0"/>
      <p:bldP spid="69652" grpId="0"/>
      <p:bldP spid="69653" grpId="0" animBg="1"/>
      <p:bldP spid="69654" grpId="0"/>
      <p:bldP spid="69655" grpId="0"/>
      <p:bldP spid="69656" grpId="0" animBg="1"/>
      <p:bldP spid="69657" grpId="0"/>
      <p:bldP spid="69658" grpId="0"/>
      <p:bldP spid="69659" grpId="0" animBg="1"/>
      <p:bldP spid="69660" grpId="0"/>
      <p:bldP spid="69662" grpId="0"/>
      <p:bldP spid="69663" grpId="0"/>
      <p:bldP spid="69664" grpId="0"/>
      <p:bldP spid="6966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2444750" y="404813"/>
            <a:ext cx="367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 u="sng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Chí</a:t>
            </a:r>
            <a:r>
              <a:rPr lang="vi-VN" sz="2400" b="1" u="sng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nh</a:t>
            </a:r>
            <a:r>
              <a:rPr lang="en-US" sz="2400" b="1" u="sng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 tả</a:t>
            </a:r>
            <a:endParaRPr lang="vi-VN" sz="2400" b="1" u="sng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2051050" y="14288"/>
            <a:ext cx="54006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Thứ 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hai 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ngày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24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tháng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10 n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pitchFamily="34" charset="0"/>
              </a:rPr>
              <a:t>ă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m 2011</a:t>
            </a:r>
            <a:endParaRPr lang="vi-VN" sz="24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759325" y="392113"/>
            <a:ext cx="225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( Nghe-viết )</a:t>
            </a: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3851275" y="842963"/>
            <a:ext cx="2520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>
                <a:solidFill>
                  <a:srgbClr val="FF3300"/>
                </a:solidFill>
              </a:rPr>
              <a:t>Thợ rèn</a:t>
            </a:r>
          </a:p>
        </p:txBody>
      </p:sp>
      <p:pic>
        <p:nvPicPr>
          <p:cNvPr id="6150" name="Picture 12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29200"/>
            <a:ext cx="1676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12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0"/>
            <a:ext cx="1676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31" name="Text Box 27"/>
          <p:cNvSpPr txBox="1">
            <a:spLocks noChangeArrowheads="1"/>
          </p:cNvSpPr>
          <p:nvPr/>
        </p:nvSpPr>
        <p:spPr bwMode="auto">
          <a:xfrm>
            <a:off x="2771775" y="1844675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-quệt ngang</a:t>
            </a:r>
          </a:p>
        </p:txBody>
      </p:sp>
      <p:sp>
        <p:nvSpPr>
          <p:cNvPr id="72732" name="Text Box 28"/>
          <p:cNvSpPr txBox="1">
            <a:spLocks noChangeArrowheads="1"/>
          </p:cNvSpPr>
          <p:nvPr/>
        </p:nvSpPr>
        <p:spPr bwMode="auto">
          <a:xfrm>
            <a:off x="2843213" y="2349500"/>
            <a:ext cx="1439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-than</a:t>
            </a:r>
          </a:p>
        </p:txBody>
      </p:sp>
      <p:sp>
        <p:nvSpPr>
          <p:cNvPr id="72733" name="Text Box 29"/>
          <p:cNvSpPr txBox="1">
            <a:spLocks noChangeArrowheads="1"/>
          </p:cNvSpPr>
          <p:nvPr/>
        </p:nvSpPr>
        <p:spPr bwMode="auto">
          <a:xfrm>
            <a:off x="2771775" y="2852738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-bóng nhẫy</a:t>
            </a:r>
          </a:p>
        </p:txBody>
      </p:sp>
      <p:sp>
        <p:nvSpPr>
          <p:cNvPr id="72735" name="Text Box 31"/>
          <p:cNvSpPr txBox="1">
            <a:spLocks noChangeArrowheads="1"/>
          </p:cNvSpPr>
          <p:nvPr/>
        </p:nvSpPr>
        <p:spPr bwMode="auto">
          <a:xfrm>
            <a:off x="2771775" y="3357563"/>
            <a:ext cx="1728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-diễn kịch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27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2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27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2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2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27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2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2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27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2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2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2000"/>
                                        <p:tgtEl>
                                          <p:spTgt spid="727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3" dur="2000"/>
                                        <p:tgtEl>
                                          <p:spTgt spid="72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6" dur="2000"/>
                                        <p:tgtEl>
                                          <p:spTgt spid="727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9" dur="2000"/>
                                        <p:tgtEl>
                                          <p:spTgt spid="727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2" dur="20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9" grpId="0"/>
      <p:bldP spid="72731" grpId="0"/>
      <p:bldP spid="72731" grpId="1"/>
      <p:bldP spid="72732" grpId="0"/>
      <p:bldP spid="72732" grpId="1"/>
      <p:bldP spid="72733" grpId="0"/>
      <p:bldP spid="72733" grpId="1"/>
      <p:bldP spid="72735" grpId="0"/>
      <p:bldP spid="7273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2444750" y="404813"/>
            <a:ext cx="367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 u="sng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Chí</a:t>
            </a:r>
            <a:r>
              <a:rPr lang="vi-VN" sz="2400" b="1" u="sng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nh</a:t>
            </a:r>
            <a:r>
              <a:rPr lang="en-US" sz="2400" b="1" u="sng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 tả</a:t>
            </a:r>
            <a:endParaRPr lang="vi-VN" sz="2400" b="1" u="sng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2051050" y="14288"/>
            <a:ext cx="54006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Thứ 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hai 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ngày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24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tháng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10 n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pitchFamily="34" charset="0"/>
              </a:rPr>
              <a:t>ă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m 2011</a:t>
            </a:r>
            <a:endParaRPr lang="vi-VN" sz="24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759325" y="392113"/>
            <a:ext cx="225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( Nghe-viết )</a:t>
            </a:r>
          </a:p>
        </p:txBody>
      </p:sp>
      <p:pic>
        <p:nvPicPr>
          <p:cNvPr id="7173" name="Picture 12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29200"/>
            <a:ext cx="1676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12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0"/>
            <a:ext cx="1676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1911350" y="1125538"/>
            <a:ext cx="6048375" cy="52847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endParaRPr lang="en-US" sz="21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Gi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pitchFamily="34" charset="0"/>
              </a:rPr>
              <a:t>ữ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a trăm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nghề, chọn nghề thợ rèn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Ngồi xuống nhọ l</a:t>
            </a:r>
            <a:r>
              <a:rPr lang="vi-V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ư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ng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,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quệt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ngang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nhọ mũi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Suốt tám giờ chân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than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mặt bụi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Gi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pitchFamily="34" charset="0"/>
              </a:rPr>
              <a:t>ữ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a trăm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nghề, chọn nghề thợ rèn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.</a:t>
            </a: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endParaRPr lang="en-US" sz="10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Làm thợ rèn mùa hè có nực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Quai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một trận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,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</a:t>
            </a:r>
            <a:r>
              <a:rPr lang="vi-V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ư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ớc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tu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ừng ực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Hai vai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trần bóng nhẫy mồ hôi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Cũng có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khi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thấy thở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qua tai.</a:t>
            </a: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endParaRPr lang="en-US" sz="10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Làm thợ rèn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vui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nh</a:t>
            </a:r>
            <a:r>
              <a:rPr lang="vi-V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ư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 diễn kịch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Râu bằng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than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mọc lên bằng thích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Nghịch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ở </a:t>
            </a:r>
            <a:r>
              <a:rPr lang="vi-V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đ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ây già trẻ nh</a:t>
            </a:r>
            <a:r>
              <a:rPr lang="vi-V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ư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nhau</a:t>
            </a: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Nên nụ c</a:t>
            </a:r>
            <a:r>
              <a:rPr lang="vi-V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ư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ời nào có tắt </a:t>
            </a:r>
            <a:r>
              <a:rPr lang="vi-VN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đ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âu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.</a:t>
            </a:r>
            <a:endParaRPr lang="vi-VN" sz="24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</p:txBody>
      </p:sp>
      <p:sp>
        <p:nvSpPr>
          <p:cNvPr id="73741" name="Text Box 13"/>
          <p:cNvSpPr txBox="1">
            <a:spLocks noChangeArrowheads="1"/>
          </p:cNvSpPr>
          <p:nvPr/>
        </p:nvSpPr>
        <p:spPr bwMode="auto">
          <a:xfrm>
            <a:off x="4859338" y="6237288"/>
            <a:ext cx="3024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Khánh Nguyên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.</a:t>
            </a:r>
            <a:endParaRPr lang="vi-VN" sz="24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</p:txBody>
      </p:sp>
      <p:sp>
        <p:nvSpPr>
          <p:cNvPr id="73743" name="Line 15"/>
          <p:cNvSpPr>
            <a:spLocks noChangeShapeType="1"/>
          </p:cNvSpPr>
          <p:nvPr/>
        </p:nvSpPr>
        <p:spPr bwMode="auto">
          <a:xfrm>
            <a:off x="4859338" y="2133600"/>
            <a:ext cx="1368425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44" name="Line 16"/>
          <p:cNvSpPr>
            <a:spLocks noChangeShapeType="1"/>
          </p:cNvSpPr>
          <p:nvPr/>
        </p:nvSpPr>
        <p:spPr bwMode="auto">
          <a:xfrm flipV="1">
            <a:off x="4500563" y="2420938"/>
            <a:ext cx="523875" cy="20637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45" name="Line 17"/>
          <p:cNvSpPr>
            <a:spLocks noChangeShapeType="1"/>
          </p:cNvSpPr>
          <p:nvPr/>
        </p:nvSpPr>
        <p:spPr bwMode="auto">
          <a:xfrm>
            <a:off x="3635375" y="4076700"/>
            <a:ext cx="1368425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47" name="Line 19"/>
          <p:cNvSpPr>
            <a:spLocks noChangeShapeType="1"/>
          </p:cNvSpPr>
          <p:nvPr/>
        </p:nvSpPr>
        <p:spPr bwMode="auto">
          <a:xfrm>
            <a:off x="4859338" y="4941888"/>
            <a:ext cx="1150937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48" name="Line 20"/>
          <p:cNvSpPr>
            <a:spLocks noChangeShapeType="1"/>
          </p:cNvSpPr>
          <p:nvPr/>
        </p:nvSpPr>
        <p:spPr bwMode="auto">
          <a:xfrm>
            <a:off x="3348038" y="5300663"/>
            <a:ext cx="574675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2" name="Text Box 21"/>
          <p:cNvSpPr txBox="1">
            <a:spLocks noChangeArrowheads="1"/>
          </p:cNvSpPr>
          <p:nvPr/>
        </p:nvSpPr>
        <p:spPr bwMode="auto">
          <a:xfrm>
            <a:off x="3779838" y="836613"/>
            <a:ext cx="2520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>
                <a:solidFill>
                  <a:srgbClr val="FF3300"/>
                </a:solidFill>
              </a:rPr>
              <a:t>Thợ rèn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3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3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43" grpId="0" animBg="1"/>
      <p:bldP spid="73744" grpId="0" animBg="1"/>
      <p:bldP spid="73745" grpId="0" animBg="1"/>
      <p:bldP spid="73747" grpId="0" animBg="1"/>
      <p:bldP spid="7374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2444750" y="404813"/>
            <a:ext cx="367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 u="sng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Chí</a:t>
            </a:r>
            <a:r>
              <a:rPr lang="vi-VN" sz="2400" b="1" u="sng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nh</a:t>
            </a:r>
            <a:r>
              <a:rPr lang="en-US" sz="2400" b="1" u="sng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 tả</a:t>
            </a:r>
            <a:endParaRPr lang="vi-VN" sz="2400" b="1" u="sng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2051050" y="14288"/>
            <a:ext cx="54006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Thứ 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hai 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ngày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24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tháng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10 n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pitchFamily="34" charset="0"/>
              </a:rPr>
              <a:t>ă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m 2011</a:t>
            </a:r>
            <a:endParaRPr lang="vi-VN" sz="24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759325" y="392113"/>
            <a:ext cx="225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( Nghe-viết )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851275" y="842963"/>
            <a:ext cx="2520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>
                <a:solidFill>
                  <a:srgbClr val="FF3300"/>
                </a:solidFill>
              </a:rPr>
              <a:t>Thợ rèn</a:t>
            </a:r>
          </a:p>
        </p:txBody>
      </p:sp>
      <p:pic>
        <p:nvPicPr>
          <p:cNvPr id="8198" name="Picture 12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29200"/>
            <a:ext cx="1676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12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0"/>
            <a:ext cx="1676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64" name="Rectangle 12"/>
          <p:cNvSpPr>
            <a:spLocks noChangeArrowheads="1"/>
          </p:cNvSpPr>
          <p:nvPr/>
        </p:nvSpPr>
        <p:spPr bwMode="auto">
          <a:xfrm>
            <a:off x="900113" y="1700213"/>
            <a:ext cx="1765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Luyện tập</a:t>
            </a:r>
          </a:p>
        </p:txBody>
      </p:sp>
      <p:sp>
        <p:nvSpPr>
          <p:cNvPr id="74765" name="Text Box 13"/>
          <p:cNvSpPr txBox="1">
            <a:spLocks noChangeArrowheads="1"/>
          </p:cNvSpPr>
          <p:nvPr/>
        </p:nvSpPr>
        <p:spPr bwMode="auto">
          <a:xfrm>
            <a:off x="1898650" y="3028950"/>
            <a:ext cx="6324600" cy="362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60000"/>
              </a:lnSpc>
              <a:spcBef>
                <a:spcPct val="40000"/>
              </a:spcBef>
            </a:pPr>
            <a:endParaRPr lang="en-US" sz="2800" b="1">
              <a:solidFill>
                <a:srgbClr val="FF0000"/>
              </a:solidFill>
            </a:endParaRPr>
          </a:p>
          <a:p>
            <a:pPr marL="342900" indent="-342900">
              <a:lnSpc>
                <a:spcPct val="60000"/>
              </a:lnSpc>
              <a:spcBef>
                <a:spcPct val="40000"/>
              </a:spcBef>
              <a:buFontTx/>
              <a:buChar char="-"/>
            </a:pPr>
            <a:r>
              <a:rPr lang="en-US" sz="2800"/>
              <a:t>.....nước, nhớ ng…...</a:t>
            </a:r>
          </a:p>
          <a:p>
            <a:pPr marL="342900" indent="-342900">
              <a:lnSpc>
                <a:spcPct val="60000"/>
              </a:lnSpc>
              <a:spcBef>
                <a:spcPct val="40000"/>
              </a:spcBef>
              <a:buFontTx/>
              <a:buChar char="-"/>
            </a:pPr>
            <a:r>
              <a:rPr lang="en-US" sz="2800"/>
              <a:t>Anh đi anh nhớ quê nhà</a:t>
            </a:r>
          </a:p>
          <a:p>
            <a:pPr marL="342900" indent="-342900">
              <a:lnSpc>
                <a:spcPct val="60000"/>
              </a:lnSpc>
              <a:spcBef>
                <a:spcPct val="40000"/>
              </a:spcBef>
            </a:pPr>
            <a:r>
              <a:rPr lang="en-US" sz="2800"/>
              <a:t>Nhớ canh rau m…..nhớ cà dầm tương</a:t>
            </a:r>
          </a:p>
          <a:p>
            <a:pPr marL="342900" indent="-342900">
              <a:lnSpc>
                <a:spcPct val="60000"/>
              </a:lnSpc>
              <a:spcBef>
                <a:spcPct val="40000"/>
              </a:spcBef>
              <a:buFontTx/>
              <a:buChar char="-"/>
            </a:pPr>
            <a:r>
              <a:rPr lang="en-US" sz="2800"/>
              <a:t>Đố ai lặn x.....vực sâu</a:t>
            </a:r>
          </a:p>
          <a:p>
            <a:pPr marL="342900" indent="-342900">
              <a:lnSpc>
                <a:spcPct val="60000"/>
              </a:lnSpc>
              <a:spcBef>
                <a:spcPct val="40000"/>
              </a:spcBef>
            </a:pPr>
            <a:r>
              <a:rPr lang="en-US" sz="2800"/>
              <a:t>Mà đo miệng cá, ......câu cho vừa.</a:t>
            </a:r>
          </a:p>
          <a:p>
            <a:pPr marL="342900" indent="-342900">
              <a:lnSpc>
                <a:spcPct val="60000"/>
              </a:lnSpc>
              <a:spcBef>
                <a:spcPct val="40000"/>
              </a:spcBef>
              <a:buFontTx/>
              <a:buChar char="-"/>
            </a:pPr>
            <a:r>
              <a:rPr lang="en-US" sz="2800"/>
              <a:t>Người thanh tiếng nói cũng thanh</a:t>
            </a:r>
          </a:p>
          <a:p>
            <a:pPr marL="342900" indent="-342900">
              <a:lnSpc>
                <a:spcPct val="60000"/>
              </a:lnSpc>
              <a:spcBef>
                <a:spcPct val="40000"/>
              </a:spcBef>
            </a:pPr>
            <a:r>
              <a:rPr lang="en-US" sz="2800"/>
              <a:t>Ch…..kêu khẽ đánh bên thành cũng kêu.</a:t>
            </a:r>
          </a:p>
        </p:txBody>
      </p:sp>
      <p:sp>
        <p:nvSpPr>
          <p:cNvPr id="74766" name="Text Box 14"/>
          <p:cNvSpPr txBox="1">
            <a:spLocks noChangeArrowheads="1"/>
          </p:cNvSpPr>
          <p:nvPr/>
        </p:nvSpPr>
        <p:spPr bwMode="auto">
          <a:xfrm>
            <a:off x="900113" y="2565400"/>
            <a:ext cx="638968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/>
              <a:t>Bài 2b :</a:t>
            </a:r>
            <a:r>
              <a:rPr lang="en-US" sz="2800" b="1"/>
              <a:t>Điền vào chỗ trống</a:t>
            </a:r>
            <a:r>
              <a:rPr lang="en-US" sz="2800"/>
              <a:t> </a:t>
            </a:r>
            <a:r>
              <a:rPr lang="en-US" sz="2800">
                <a:solidFill>
                  <a:srgbClr val="FF3300"/>
                </a:solidFill>
              </a:rPr>
              <a:t>uôn</a:t>
            </a:r>
            <a:r>
              <a:rPr lang="en-US" sz="2800"/>
              <a:t> hay </a:t>
            </a:r>
            <a:r>
              <a:rPr lang="en-US" sz="2800">
                <a:solidFill>
                  <a:srgbClr val="FF3300"/>
                </a:solidFill>
              </a:rPr>
              <a:t>uông</a:t>
            </a:r>
          </a:p>
        </p:txBody>
      </p:sp>
      <p:sp>
        <p:nvSpPr>
          <p:cNvPr id="74767" name="Text Box 15"/>
          <p:cNvSpPr txBox="1">
            <a:spLocks noChangeArrowheads="1"/>
          </p:cNvSpPr>
          <p:nvPr/>
        </p:nvSpPr>
        <p:spPr bwMode="auto">
          <a:xfrm rot="6790501">
            <a:off x="2361407" y="3285331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-</a:t>
            </a:r>
          </a:p>
        </p:txBody>
      </p:sp>
      <p:sp>
        <p:nvSpPr>
          <p:cNvPr id="74768" name="Text Box 16"/>
          <p:cNvSpPr txBox="1">
            <a:spLocks noChangeArrowheads="1"/>
          </p:cNvSpPr>
          <p:nvPr/>
        </p:nvSpPr>
        <p:spPr bwMode="auto">
          <a:xfrm rot="2304613">
            <a:off x="5076825" y="3068638"/>
            <a:ext cx="360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-</a:t>
            </a:r>
          </a:p>
        </p:txBody>
      </p:sp>
      <p:sp>
        <p:nvSpPr>
          <p:cNvPr id="74769" name="Text Box 17"/>
          <p:cNvSpPr txBox="1">
            <a:spLocks noChangeArrowheads="1"/>
          </p:cNvSpPr>
          <p:nvPr/>
        </p:nvSpPr>
        <p:spPr bwMode="auto">
          <a:xfrm rot="6661443">
            <a:off x="3869532" y="4658518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-</a:t>
            </a:r>
          </a:p>
        </p:txBody>
      </p:sp>
      <p:sp>
        <p:nvSpPr>
          <p:cNvPr id="74770" name="Text Box 18"/>
          <p:cNvSpPr txBox="1">
            <a:spLocks noChangeArrowheads="1"/>
          </p:cNvSpPr>
          <p:nvPr/>
        </p:nvSpPr>
        <p:spPr bwMode="auto">
          <a:xfrm rot="6231928">
            <a:off x="4450557" y="5014118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-</a:t>
            </a:r>
          </a:p>
        </p:txBody>
      </p:sp>
      <p:sp>
        <p:nvSpPr>
          <p:cNvPr id="74771" name="Text Box 19"/>
          <p:cNvSpPr txBox="1">
            <a:spLocks noChangeArrowheads="1"/>
          </p:cNvSpPr>
          <p:nvPr/>
        </p:nvSpPr>
        <p:spPr bwMode="auto">
          <a:xfrm>
            <a:off x="1835150" y="2997200"/>
            <a:ext cx="6697663" cy="362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60000"/>
              </a:lnSpc>
              <a:spcBef>
                <a:spcPct val="40000"/>
              </a:spcBef>
            </a:pPr>
            <a:endParaRPr lang="en-US" sz="2800" b="1">
              <a:solidFill>
                <a:srgbClr val="FF0000"/>
              </a:solidFill>
            </a:endParaRPr>
          </a:p>
          <a:p>
            <a:pPr marL="342900" indent="-342900">
              <a:lnSpc>
                <a:spcPct val="60000"/>
              </a:lnSpc>
              <a:spcBef>
                <a:spcPct val="40000"/>
              </a:spcBef>
            </a:pPr>
            <a:r>
              <a:rPr lang="en-US" sz="2800" b="1"/>
              <a:t>- </a:t>
            </a:r>
            <a:r>
              <a:rPr lang="en-US" sz="2800" b="1">
                <a:solidFill>
                  <a:srgbClr val="FF0000"/>
                </a:solidFill>
              </a:rPr>
              <a:t> Uống </a:t>
            </a:r>
            <a:r>
              <a:rPr lang="en-US" sz="2800"/>
              <a:t>nước, nhớ ng</a:t>
            </a:r>
            <a:r>
              <a:rPr lang="en-US" sz="2800" b="1">
                <a:solidFill>
                  <a:srgbClr val="FF0000"/>
                </a:solidFill>
              </a:rPr>
              <a:t>uồn</a:t>
            </a:r>
          </a:p>
          <a:p>
            <a:pPr marL="342900" indent="-342900">
              <a:lnSpc>
                <a:spcPct val="60000"/>
              </a:lnSpc>
              <a:spcBef>
                <a:spcPct val="40000"/>
              </a:spcBef>
              <a:buFontTx/>
              <a:buChar char="-"/>
            </a:pPr>
            <a:r>
              <a:rPr lang="en-US" sz="2800"/>
              <a:t>Anh đi anh nhớ quê nhà</a:t>
            </a:r>
          </a:p>
          <a:p>
            <a:pPr marL="342900" indent="-342900">
              <a:lnSpc>
                <a:spcPct val="60000"/>
              </a:lnSpc>
              <a:spcBef>
                <a:spcPct val="40000"/>
              </a:spcBef>
            </a:pPr>
            <a:r>
              <a:rPr lang="en-US" sz="2800"/>
              <a:t>Nhớ canh rau m</a:t>
            </a:r>
            <a:r>
              <a:rPr lang="en-US" sz="2800" b="1">
                <a:solidFill>
                  <a:srgbClr val="FF0000"/>
                </a:solidFill>
              </a:rPr>
              <a:t>uống</a:t>
            </a:r>
            <a:r>
              <a:rPr lang="en-US" sz="2800"/>
              <a:t> nhớ cà dầm tương</a:t>
            </a:r>
          </a:p>
          <a:p>
            <a:pPr marL="342900" indent="-342900">
              <a:lnSpc>
                <a:spcPct val="60000"/>
              </a:lnSpc>
              <a:spcBef>
                <a:spcPct val="40000"/>
              </a:spcBef>
              <a:buFontTx/>
              <a:buChar char="-"/>
            </a:pPr>
            <a:r>
              <a:rPr lang="en-US" sz="2800"/>
              <a:t>Đố ai lặn x</a:t>
            </a:r>
            <a:r>
              <a:rPr lang="en-US" sz="2800" b="1">
                <a:solidFill>
                  <a:srgbClr val="FF0000"/>
                </a:solidFill>
              </a:rPr>
              <a:t>uống</a:t>
            </a:r>
            <a:r>
              <a:rPr lang="en-US" sz="2800"/>
              <a:t>.vực sâu</a:t>
            </a:r>
          </a:p>
          <a:p>
            <a:pPr marL="342900" indent="-342900">
              <a:lnSpc>
                <a:spcPct val="60000"/>
              </a:lnSpc>
              <a:spcBef>
                <a:spcPct val="40000"/>
              </a:spcBef>
            </a:pPr>
            <a:r>
              <a:rPr lang="en-US" sz="2800"/>
              <a:t>Mà đo miệng cá, </a:t>
            </a:r>
            <a:r>
              <a:rPr lang="en-US" sz="2800" b="1">
                <a:solidFill>
                  <a:srgbClr val="FF0000"/>
                </a:solidFill>
              </a:rPr>
              <a:t>uốn</a:t>
            </a:r>
            <a:r>
              <a:rPr lang="en-US" sz="2800"/>
              <a:t> câu cho vừa.</a:t>
            </a:r>
          </a:p>
          <a:p>
            <a:pPr marL="342900" indent="-342900">
              <a:lnSpc>
                <a:spcPct val="60000"/>
              </a:lnSpc>
              <a:spcBef>
                <a:spcPct val="40000"/>
              </a:spcBef>
              <a:buFontTx/>
              <a:buChar char="-"/>
            </a:pPr>
            <a:r>
              <a:rPr lang="en-US" sz="2800"/>
              <a:t>Người thanh tiếng nói cũng thanh</a:t>
            </a:r>
          </a:p>
          <a:p>
            <a:pPr marL="342900" indent="-342900">
              <a:lnSpc>
                <a:spcPct val="60000"/>
              </a:lnSpc>
              <a:spcBef>
                <a:spcPct val="40000"/>
              </a:spcBef>
            </a:pPr>
            <a:r>
              <a:rPr lang="en-US" sz="2800"/>
              <a:t>Ch</a:t>
            </a:r>
            <a:r>
              <a:rPr lang="en-US" sz="2800" b="1">
                <a:solidFill>
                  <a:srgbClr val="FF0000"/>
                </a:solidFill>
              </a:rPr>
              <a:t>uông</a:t>
            </a:r>
            <a:r>
              <a:rPr lang="en-US" sz="2800"/>
              <a:t> kêu khẽ đánh bên thành cũng kêu.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4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4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4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4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4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4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4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4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4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4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4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4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747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747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747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747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747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74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4" grpId="0"/>
      <p:bldP spid="74765" grpId="0"/>
      <p:bldP spid="74765" grpId="1"/>
      <p:bldP spid="74766" grpId="0"/>
      <p:bldP spid="74767" grpId="0"/>
      <p:bldP spid="74767" grpId="1"/>
      <p:bldP spid="74768" grpId="0"/>
      <p:bldP spid="74768" grpId="1"/>
      <p:bldP spid="74769" grpId="0"/>
      <p:bldP spid="74769" grpId="1"/>
      <p:bldP spid="74770" grpId="0"/>
      <p:bldP spid="74770" grpId="1"/>
      <p:bldP spid="7477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2444750" y="404813"/>
            <a:ext cx="367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 u="sng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Chí</a:t>
            </a:r>
            <a:r>
              <a:rPr lang="vi-VN" sz="2400" b="1" u="sng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nh</a:t>
            </a:r>
            <a:r>
              <a:rPr lang="en-US" sz="2400" b="1" u="sng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 tả</a:t>
            </a:r>
            <a:endParaRPr lang="vi-VN" sz="2400" b="1" u="sng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2051050" y="14288"/>
            <a:ext cx="54006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Thứ 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hai 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ngày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24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tháng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10 n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pitchFamily="34" charset="0"/>
              </a:rPr>
              <a:t>ă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m 2011</a:t>
            </a:r>
            <a:endParaRPr lang="vi-VN" sz="24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Arial" pitchFamily="34" charset="0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759325" y="392113"/>
            <a:ext cx="225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( Nghe-viết )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851275" y="842963"/>
            <a:ext cx="2520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>
                <a:solidFill>
                  <a:srgbClr val="FF3300"/>
                </a:solidFill>
              </a:rPr>
              <a:t>Thợ rèn</a:t>
            </a:r>
          </a:p>
        </p:txBody>
      </p:sp>
      <p:pic>
        <p:nvPicPr>
          <p:cNvPr id="9222" name="Picture 12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29200"/>
            <a:ext cx="1676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12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0"/>
            <a:ext cx="1676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</TotalTime>
  <Words>495</Words>
  <Application>Microsoft PowerPoint</Application>
  <PresentationFormat>On-screen Show (4:3)</PresentationFormat>
  <Paragraphs>103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Verdana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Vietnamese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Leader</dc:creator>
  <cp:lastModifiedBy>CSTeam</cp:lastModifiedBy>
  <cp:revision>20</cp:revision>
  <dcterms:created xsi:type="dcterms:W3CDTF">2026-07-15T15:24:52Z</dcterms:created>
  <dcterms:modified xsi:type="dcterms:W3CDTF">2016-06-30T01:34:25Z</dcterms:modified>
</cp:coreProperties>
</file>