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76" r:id="rId3"/>
    <p:sldId id="284" r:id="rId4"/>
    <p:sldId id="285" r:id="rId5"/>
    <p:sldId id="286" r:id="rId6"/>
    <p:sldId id="275" r:id="rId7"/>
    <p:sldId id="261" r:id="rId8"/>
    <p:sldId id="283" r:id="rId9"/>
    <p:sldId id="287" r:id="rId10"/>
    <p:sldId id="288" r:id="rId11"/>
    <p:sldId id="289" r:id="rId12"/>
    <p:sldId id="290" r:id="rId13"/>
    <p:sldId id="291" r:id="rId1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allowPng="1" imgSz="1024x768" encoding="windows-1252"/>
  <p:clrMru>
    <a:srgbClr val="FF00FF"/>
    <a:srgbClr val="660033"/>
    <a:srgbClr val="9900CC"/>
    <a:srgbClr val="FFFF00"/>
    <a:srgbClr val="FF0000"/>
    <a:srgbClr val="99CC00"/>
    <a:srgbClr val="FFCCCC"/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664" autoAdjust="0"/>
  </p:normalViewPr>
  <p:slideViewPr>
    <p:cSldViewPr>
      <p:cViewPr varScale="1">
        <p:scale>
          <a:sx n="41" d="100"/>
          <a:sy n="41" d="100"/>
        </p:scale>
        <p:origin x="-130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6D5DCC-B572-4B3F-A063-3A211C479C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B4504C-CC6B-407E-8A77-D210E361E7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2F4995-1CE9-424D-BC2A-1EB8A82078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5DE80C-05BF-46EE-9173-E29060A8B0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1C050F-EA50-4F7F-AC70-3E0BF001ED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3B9D2C-455D-48E6-A739-25C83439A3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60CCC8-3C20-4621-BFEA-0FA24E195E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24FB5C-C981-4354-BE58-13F16E0FA3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4ACF4A-3D88-453F-B676-78BE2E867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128707-C39A-410D-8FEF-F0560A1C43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0822FA-4EFB-47A0-B79A-4FD18073D7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fld id="{564124FE-DD8E-4E1D-BFAB-C5585C1F3C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10"/>
          <p:cNvSpPr txBox="1">
            <a:spLocks noChangeArrowheads="1"/>
          </p:cNvSpPr>
          <p:nvPr/>
        </p:nvSpPr>
        <p:spPr bwMode="auto">
          <a:xfrm>
            <a:off x="838200" y="1143000"/>
            <a:ext cx="7315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 u="sng">
                <a:solidFill>
                  <a:srgbClr val="0000FF"/>
                </a:solidFill>
              </a:rPr>
              <a:t>Chính tả </a:t>
            </a:r>
            <a:r>
              <a:rPr lang="en-US" sz="3600" b="1">
                <a:solidFill>
                  <a:srgbClr val="0000FF"/>
                </a:solidFill>
              </a:rPr>
              <a:t>( Nhớ- viết)</a:t>
            </a:r>
            <a:endParaRPr lang="en-US" sz="3600" b="1" u="sng">
              <a:solidFill>
                <a:srgbClr val="0000FF"/>
              </a:solidFill>
            </a:endParaRPr>
          </a:p>
        </p:txBody>
      </p:sp>
      <p:sp>
        <p:nvSpPr>
          <p:cNvPr id="2051" name="WordArt 11"/>
          <p:cNvSpPr>
            <a:spLocks noChangeArrowheads="1" noChangeShapeType="1" noTextEdit="1"/>
          </p:cNvSpPr>
          <p:nvPr/>
        </p:nvSpPr>
        <p:spPr bwMode="auto">
          <a:xfrm>
            <a:off x="609600" y="2743200"/>
            <a:ext cx="8077200" cy="1905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TopRight">
                <a:rot lat="18300000" lon="0" rev="0"/>
              </a:camera>
              <a:lightRig rig="legacyFlat3" dir="b"/>
            </a:scene3d>
            <a:sp3d extrusionH="430200" prstMaterial="legacyMatte">
              <a:extrusionClr>
                <a:srgbClr val="FFFF00"/>
              </a:extrusionClr>
            </a:sp3d>
          </a:bodyPr>
          <a:lstStyle/>
          <a:p>
            <a:pPr algn="ctr"/>
            <a:r>
              <a:rPr lang="en-US" sz="3600" kern="10">
                <a:ln w="9525">
                  <a:round/>
                  <a:headEnd/>
                  <a:tailEnd/>
                </a:ln>
                <a:solidFill>
                  <a:srgbClr val="0000FF"/>
                </a:solidFill>
                <a:latin typeface="Arial"/>
                <a:cs typeface="Arial"/>
              </a:rPr>
              <a:t>Nếu chúng mình có phép lạ </a:t>
            </a:r>
          </a:p>
        </p:txBody>
      </p:sp>
      <p:pic>
        <p:nvPicPr>
          <p:cNvPr id="12308" name="Picture 20" descr="guestani[1]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" y="1981200"/>
            <a:ext cx="1905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3" name="Text Box 21"/>
          <p:cNvSpPr txBox="1">
            <a:spLocks noChangeArrowheads="1"/>
          </p:cNvSpPr>
          <p:nvPr/>
        </p:nvSpPr>
        <p:spPr bwMode="auto">
          <a:xfrm>
            <a:off x="533400" y="1797050"/>
            <a:ext cx="1524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>
                <a:solidFill>
                  <a:srgbClr val="FF0000"/>
                </a:solidFill>
              </a:rPr>
              <a:t>S/76</a:t>
            </a: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0" y="609600"/>
            <a:ext cx="9144000" cy="584835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b="1">
                <a:solidFill>
                  <a:srgbClr val="0000FF"/>
                </a:solidFill>
              </a:rPr>
              <a:t>Ông Trạng Nồi </a:t>
            </a:r>
          </a:p>
          <a:p>
            <a:pPr>
              <a:spcBef>
                <a:spcPct val="50000"/>
              </a:spcBef>
            </a:pPr>
            <a:r>
              <a:rPr lang="en-US" sz="4400" b="1">
                <a:solidFill>
                  <a:srgbClr val="0000FF"/>
                </a:solidFill>
              </a:rPr>
              <a:t>	</a:t>
            </a:r>
            <a:r>
              <a:rPr lang="en-US" sz="4400" b="1" i="1">
                <a:solidFill>
                  <a:srgbClr val="FF0000"/>
                </a:solidFill>
              </a:rPr>
              <a:t>Thu</a:t>
            </a:r>
            <a:r>
              <a:rPr lang="vi-VN" sz="4400" b="1" i="1">
                <a:solidFill>
                  <a:srgbClr val="FF0000"/>
                </a:solidFill>
              </a:rPr>
              <a:t>ơ</a:t>
            </a:r>
            <a:r>
              <a:rPr lang="en-US" sz="4400"/>
              <a:t> hàng vi vì </a:t>
            </a:r>
            <a:r>
              <a:rPr lang="en-US" sz="4400" b="1" i="1">
                <a:solidFill>
                  <a:srgbClr val="FF0000"/>
                </a:solidFill>
              </a:rPr>
              <a:t>phai</a:t>
            </a:r>
            <a:r>
              <a:rPr lang="en-US" sz="4400"/>
              <a:t> ôn thi, không có thời gian kiếm gạo, ông th</a:t>
            </a:r>
            <a:r>
              <a:rPr lang="vi-VN" sz="4400"/>
              <a:t>ư</a:t>
            </a:r>
            <a:r>
              <a:rPr lang="en-US" sz="4400"/>
              <a:t>ờng </a:t>
            </a:r>
            <a:r>
              <a:rPr lang="en-US" sz="4400" b="1" i="1">
                <a:solidFill>
                  <a:srgbClr val="FF0000"/>
                </a:solidFill>
              </a:rPr>
              <a:t>hoi</a:t>
            </a:r>
            <a:r>
              <a:rPr lang="en-US" sz="4400"/>
              <a:t> m</a:t>
            </a:r>
            <a:r>
              <a:rPr lang="vi-VN" sz="4400"/>
              <a:t>ư</a:t>
            </a:r>
            <a:r>
              <a:rPr lang="en-US" sz="4400"/>
              <a:t>ợn nồi </a:t>
            </a:r>
            <a:r>
              <a:rPr lang="en-US" sz="4400" b="1" i="1">
                <a:solidFill>
                  <a:srgbClr val="FF0000"/>
                </a:solidFill>
              </a:rPr>
              <a:t>cua</a:t>
            </a:r>
            <a:r>
              <a:rPr lang="en-US" sz="4400"/>
              <a:t> nhà hàng xóm lúc họ vừa dùng </a:t>
            </a:r>
            <a:r>
              <a:rPr lang="en-US" sz="4400" b="1" i="1">
                <a:solidFill>
                  <a:srgbClr val="FF0000"/>
                </a:solidFill>
              </a:rPr>
              <a:t>b</a:t>
            </a:r>
            <a:r>
              <a:rPr lang="vi-VN" sz="4400" b="1" i="1">
                <a:solidFill>
                  <a:srgbClr val="FF0000"/>
                </a:solidFill>
              </a:rPr>
              <a:t>ư</a:t>
            </a:r>
            <a:r>
              <a:rPr lang="en-US" sz="4400" b="1" i="1">
                <a:solidFill>
                  <a:srgbClr val="FF0000"/>
                </a:solidFill>
              </a:rPr>
              <a:t>a</a:t>
            </a:r>
            <a:r>
              <a:rPr lang="en-US" sz="4400"/>
              <a:t> xong </a:t>
            </a:r>
            <a:r>
              <a:rPr lang="vi-VN" sz="4400" b="1" i="1">
                <a:solidFill>
                  <a:srgbClr val="FF0000"/>
                </a:solidFill>
              </a:rPr>
              <a:t>đ</a:t>
            </a:r>
            <a:r>
              <a:rPr lang="en-US" sz="4400" b="1" i="1">
                <a:solidFill>
                  <a:srgbClr val="FF0000"/>
                </a:solidFill>
              </a:rPr>
              <a:t>ê</a:t>
            </a:r>
            <a:r>
              <a:rPr lang="en-US" sz="4400"/>
              <a:t> </a:t>
            </a:r>
            <a:r>
              <a:rPr lang="vi-VN" sz="4400"/>
              <a:t>ă</a:t>
            </a:r>
            <a:r>
              <a:rPr lang="en-US" sz="4400"/>
              <a:t>n vét c</a:t>
            </a:r>
            <a:r>
              <a:rPr lang="vi-VN" sz="4400"/>
              <a:t>ơ</a:t>
            </a:r>
            <a:r>
              <a:rPr lang="en-US" sz="4400"/>
              <a:t>m cháy suốt mấy tháng trời. Nhờ thế ông có thời gian học hành và </a:t>
            </a:r>
            <a:r>
              <a:rPr lang="en-US" sz="4400">
                <a:solidFill>
                  <a:srgbClr val="FF0000"/>
                </a:solidFill>
              </a:rPr>
              <a:t>đô</a:t>
            </a:r>
            <a:r>
              <a:rPr lang="en-US" sz="4400"/>
              <a:t> </a:t>
            </a:r>
            <a:r>
              <a:rPr lang="vi-VN" sz="4400"/>
              <a:t>đ</a:t>
            </a:r>
            <a:r>
              <a:rPr lang="en-US" sz="4400"/>
              <a:t>ạt.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0" y="533400"/>
            <a:ext cx="9144000" cy="594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 b="1">
                <a:solidFill>
                  <a:srgbClr val="0000FF"/>
                </a:solidFill>
              </a:rPr>
              <a:t>Ông Trạng Nồi </a:t>
            </a:r>
          </a:p>
          <a:p>
            <a:pPr>
              <a:spcBef>
                <a:spcPct val="50000"/>
              </a:spcBef>
            </a:pPr>
            <a:r>
              <a:rPr lang="en-US" sz="4000" b="1">
                <a:solidFill>
                  <a:srgbClr val="0000FF"/>
                </a:solidFill>
              </a:rPr>
              <a:t>	</a:t>
            </a:r>
            <a:r>
              <a:rPr lang="en-US" sz="4000" b="1"/>
              <a:t>N</a:t>
            </a:r>
            <a:r>
              <a:rPr lang="en-US" sz="4000"/>
              <a:t>gày x</a:t>
            </a:r>
            <a:r>
              <a:rPr lang="vi-VN" sz="4000"/>
              <a:t>ư</a:t>
            </a:r>
            <a:r>
              <a:rPr lang="en-US" sz="4000"/>
              <a:t>a có một học trò nghèo</a:t>
            </a:r>
            <a:r>
              <a:rPr lang="en-US" sz="4000">
                <a:solidFill>
                  <a:srgbClr val="0000FF"/>
                </a:solidFill>
              </a:rPr>
              <a:t> </a:t>
            </a:r>
            <a:r>
              <a:rPr lang="en-US" sz="4000" b="1">
                <a:solidFill>
                  <a:srgbClr val="FF0000"/>
                </a:solidFill>
              </a:rPr>
              <a:t>nổi </a:t>
            </a:r>
            <a:r>
              <a:rPr lang="en-US" sz="4000"/>
              <a:t>tiếng khắp vùng</a:t>
            </a:r>
            <a:r>
              <a:rPr lang="en-US" sz="4000" b="1">
                <a:solidFill>
                  <a:srgbClr val="FF0000"/>
                </a:solidFill>
              </a:rPr>
              <a:t> </a:t>
            </a:r>
            <a:r>
              <a:rPr lang="en-US" sz="4000"/>
              <a:t>là ng</a:t>
            </a:r>
            <a:r>
              <a:rPr lang="vi-VN" sz="4000"/>
              <a:t>ư</a:t>
            </a:r>
            <a:r>
              <a:rPr lang="en-US" sz="4000"/>
              <a:t>ời hiếu học. Khi ông </a:t>
            </a:r>
            <a:r>
              <a:rPr lang="vi-VN" sz="4000" b="1" i="1">
                <a:solidFill>
                  <a:srgbClr val="FF0000"/>
                </a:solidFill>
              </a:rPr>
              <a:t>đ</a:t>
            </a:r>
            <a:r>
              <a:rPr lang="en-US" sz="4000" b="1" i="1">
                <a:solidFill>
                  <a:srgbClr val="FF0000"/>
                </a:solidFill>
              </a:rPr>
              <a:t>ỗâ</a:t>
            </a:r>
            <a:r>
              <a:rPr lang="en-US" sz="4000"/>
              <a:t> trạng, nhà vua muốn ban </a:t>
            </a:r>
            <a:r>
              <a:rPr lang="en-US" sz="4000" b="1" i="1">
                <a:solidFill>
                  <a:srgbClr val="FF0000"/>
                </a:solidFill>
              </a:rPr>
              <a:t>th</a:t>
            </a:r>
            <a:r>
              <a:rPr lang="vi-VN" sz="4000" b="1" i="1">
                <a:solidFill>
                  <a:srgbClr val="FF0000"/>
                </a:solidFill>
              </a:rPr>
              <a:t>ư</a:t>
            </a:r>
            <a:r>
              <a:rPr lang="en-US" sz="4000" b="1" i="1">
                <a:solidFill>
                  <a:srgbClr val="FF0000"/>
                </a:solidFill>
              </a:rPr>
              <a:t>ởng</a:t>
            </a:r>
            <a:r>
              <a:rPr lang="en-US" sz="4000" b="1"/>
              <a:t>,</a:t>
            </a:r>
            <a:r>
              <a:rPr lang="en-US" sz="4000"/>
              <a:t> cho phép ông tự chọn quà tặng. Ai nấy rất </a:t>
            </a:r>
            <a:r>
              <a:rPr lang="vi-VN" sz="4000" b="1" i="1">
                <a:solidFill>
                  <a:srgbClr val="FF0000"/>
                </a:solidFill>
              </a:rPr>
              <a:t>đ</a:t>
            </a:r>
            <a:r>
              <a:rPr lang="en-US" sz="4000" b="1" i="1">
                <a:solidFill>
                  <a:srgbClr val="FF0000"/>
                </a:solidFill>
              </a:rPr>
              <a:t>ỗi</a:t>
            </a:r>
            <a:r>
              <a:rPr lang="en-US" sz="4000"/>
              <a:t> ngạc nhiên khi thấy ông </a:t>
            </a:r>
            <a:r>
              <a:rPr lang="en-US" sz="4000" b="1" i="1">
                <a:solidFill>
                  <a:srgbClr val="FF0000"/>
                </a:solidFill>
              </a:rPr>
              <a:t>chỉ</a:t>
            </a:r>
            <a:r>
              <a:rPr lang="en-US" sz="4000"/>
              <a:t> xin một chiếc nồi </a:t>
            </a:r>
            <a:r>
              <a:rPr lang="en-US" sz="4000" b="1" i="1">
                <a:solidFill>
                  <a:srgbClr val="FF0000"/>
                </a:solidFill>
              </a:rPr>
              <a:t>nhỏ</a:t>
            </a:r>
            <a:r>
              <a:rPr lang="en-US" sz="4000"/>
              <a:t> </a:t>
            </a:r>
            <a:r>
              <a:rPr lang="vi-VN" sz="4000"/>
              <a:t>đ</a:t>
            </a:r>
            <a:r>
              <a:rPr lang="en-US" sz="4000"/>
              <a:t>úc bằng vàng. Thì ra, ông muốn ban chiếc nồi vàng ấy về tạ </a:t>
            </a:r>
            <a:r>
              <a:rPr lang="vi-VN" sz="4000"/>
              <a:t>ơ</a:t>
            </a:r>
            <a:r>
              <a:rPr lang="en-US" sz="4000"/>
              <a:t>n ng</a:t>
            </a:r>
            <a:r>
              <a:rPr lang="vi-VN" sz="4000"/>
              <a:t>ư</a:t>
            </a:r>
            <a:r>
              <a:rPr lang="en-US" sz="4000"/>
              <a:t>ời hàng xóm.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0" y="609600"/>
            <a:ext cx="9144000" cy="584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b="1">
                <a:solidFill>
                  <a:srgbClr val="0000FF"/>
                </a:solidFill>
              </a:rPr>
              <a:t>Ông Trạng Nồi </a:t>
            </a:r>
          </a:p>
          <a:p>
            <a:pPr>
              <a:spcBef>
                <a:spcPct val="50000"/>
              </a:spcBef>
            </a:pPr>
            <a:r>
              <a:rPr lang="en-US" sz="4400" b="1">
                <a:solidFill>
                  <a:srgbClr val="0000FF"/>
                </a:solidFill>
              </a:rPr>
              <a:t>	</a:t>
            </a:r>
            <a:r>
              <a:rPr lang="en-US" sz="4400" b="1" i="1">
                <a:solidFill>
                  <a:srgbClr val="FF0000"/>
                </a:solidFill>
              </a:rPr>
              <a:t>Thuở</a:t>
            </a:r>
            <a:r>
              <a:rPr lang="en-US" sz="4400"/>
              <a:t> hàng vi vì </a:t>
            </a:r>
            <a:r>
              <a:rPr lang="en-US" sz="4400" b="1" i="1">
                <a:solidFill>
                  <a:srgbClr val="FF0000"/>
                </a:solidFill>
              </a:rPr>
              <a:t>phải</a:t>
            </a:r>
            <a:r>
              <a:rPr lang="en-US" sz="4400"/>
              <a:t> ôn thi, không có thời gian kiếm gạo, ông th</a:t>
            </a:r>
            <a:r>
              <a:rPr lang="vi-VN" sz="4400"/>
              <a:t>ư</a:t>
            </a:r>
            <a:r>
              <a:rPr lang="en-US" sz="4400"/>
              <a:t>ờng </a:t>
            </a:r>
            <a:r>
              <a:rPr lang="en-US" sz="4400" b="1" i="1">
                <a:solidFill>
                  <a:srgbClr val="FF0000"/>
                </a:solidFill>
              </a:rPr>
              <a:t>hỏi</a:t>
            </a:r>
            <a:r>
              <a:rPr lang="en-US" sz="4400"/>
              <a:t> m</a:t>
            </a:r>
            <a:r>
              <a:rPr lang="vi-VN" sz="4400"/>
              <a:t>ư</a:t>
            </a:r>
            <a:r>
              <a:rPr lang="en-US" sz="4400"/>
              <a:t>ợn nồi </a:t>
            </a:r>
            <a:r>
              <a:rPr lang="en-US" sz="4400" b="1" i="1">
                <a:solidFill>
                  <a:srgbClr val="FF0000"/>
                </a:solidFill>
              </a:rPr>
              <a:t>của</a:t>
            </a:r>
            <a:r>
              <a:rPr lang="en-US" sz="4400"/>
              <a:t> nhà hàng xóm lúc họ vừa dùng </a:t>
            </a:r>
            <a:r>
              <a:rPr lang="en-US" sz="4400" b="1" i="1">
                <a:solidFill>
                  <a:srgbClr val="FF0000"/>
                </a:solidFill>
              </a:rPr>
              <a:t>bữa</a:t>
            </a:r>
            <a:r>
              <a:rPr lang="en-US" sz="4400"/>
              <a:t> xong </a:t>
            </a:r>
            <a:r>
              <a:rPr lang="vi-VN" sz="4400" b="1" i="1">
                <a:solidFill>
                  <a:srgbClr val="FF0000"/>
                </a:solidFill>
              </a:rPr>
              <a:t>đ</a:t>
            </a:r>
            <a:r>
              <a:rPr lang="en-US" sz="4400" b="1" i="1">
                <a:solidFill>
                  <a:srgbClr val="FF0000"/>
                </a:solidFill>
              </a:rPr>
              <a:t>ểâ</a:t>
            </a:r>
            <a:r>
              <a:rPr lang="en-US" sz="4400"/>
              <a:t> </a:t>
            </a:r>
            <a:r>
              <a:rPr lang="vi-VN" sz="4400"/>
              <a:t>ă</a:t>
            </a:r>
            <a:r>
              <a:rPr lang="en-US" sz="4400"/>
              <a:t>n vét c</a:t>
            </a:r>
            <a:r>
              <a:rPr lang="vi-VN" sz="4400"/>
              <a:t>ơ</a:t>
            </a:r>
            <a:r>
              <a:rPr lang="en-US" sz="4400"/>
              <a:t>m cháy suốt mấy tháng trời. Nhờ thế ông có thời gian học hành và </a:t>
            </a:r>
            <a:r>
              <a:rPr lang="vi-VN" sz="4400" b="1" i="1">
                <a:solidFill>
                  <a:srgbClr val="FF0000"/>
                </a:solidFill>
              </a:rPr>
              <a:t>đ</a:t>
            </a:r>
            <a:r>
              <a:rPr lang="en-US" sz="4400" b="1" i="1">
                <a:solidFill>
                  <a:srgbClr val="FF0000"/>
                </a:solidFill>
              </a:rPr>
              <a:t>ỗ</a:t>
            </a:r>
            <a:r>
              <a:rPr lang="en-US" sz="4400"/>
              <a:t>â </a:t>
            </a:r>
            <a:r>
              <a:rPr lang="vi-VN" sz="4400"/>
              <a:t>đ</a:t>
            </a:r>
            <a:r>
              <a:rPr lang="en-US" sz="4400"/>
              <a:t>ạt.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0" y="2362200"/>
            <a:ext cx="9144000" cy="1446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u="sng">
                <a:solidFill>
                  <a:srgbClr val="0000FF"/>
                </a:solidFill>
              </a:rPr>
              <a:t>Kỳ sau</a:t>
            </a:r>
            <a:r>
              <a:rPr lang="en-US" sz="4400" b="1">
                <a:solidFill>
                  <a:srgbClr val="0000FF"/>
                </a:solidFill>
              </a:rPr>
              <a:t>: Ng</a:t>
            </a:r>
            <a:r>
              <a:rPr lang="vi-VN" sz="4400" b="1">
                <a:solidFill>
                  <a:srgbClr val="0000FF"/>
                </a:solidFill>
              </a:rPr>
              <a:t>ư</a:t>
            </a:r>
            <a:r>
              <a:rPr lang="en-US" sz="4400" b="1">
                <a:solidFill>
                  <a:srgbClr val="0000FF"/>
                </a:solidFill>
              </a:rPr>
              <a:t>ời chiến sĩ giàu nghị lực 	</a:t>
            </a:r>
            <a:endParaRPr lang="en-US" sz="44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6"/>
          <p:cNvSpPr>
            <a:spLocks noChangeArrowheads="1"/>
          </p:cNvSpPr>
          <p:nvPr/>
        </p:nvSpPr>
        <p:spPr bwMode="auto">
          <a:xfrm>
            <a:off x="0" y="0"/>
            <a:ext cx="19812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>
                <a:solidFill>
                  <a:srgbClr val="FF0000"/>
                </a:solidFill>
              </a:rPr>
              <a:t>Bài viết</a:t>
            </a:r>
          </a:p>
        </p:txBody>
      </p:sp>
      <p:sp>
        <p:nvSpPr>
          <p:cNvPr id="3075" name="Text Box 7"/>
          <p:cNvSpPr txBox="1">
            <a:spLocks noChangeArrowheads="1"/>
          </p:cNvSpPr>
          <p:nvPr/>
        </p:nvSpPr>
        <p:spPr bwMode="auto">
          <a:xfrm>
            <a:off x="1752600" y="0"/>
            <a:ext cx="67818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 b="1">
                <a:solidFill>
                  <a:srgbClr val="0000FF"/>
                </a:solidFill>
              </a:rPr>
              <a:t>Nếu chúng mình có phép lạ</a:t>
            </a:r>
          </a:p>
        </p:txBody>
      </p:sp>
      <p:sp>
        <p:nvSpPr>
          <p:cNvPr id="3076" name="Text Box 12"/>
          <p:cNvSpPr txBox="1">
            <a:spLocks noChangeArrowheads="1"/>
          </p:cNvSpPr>
          <p:nvPr/>
        </p:nvSpPr>
        <p:spPr bwMode="auto">
          <a:xfrm>
            <a:off x="0" y="914400"/>
            <a:ext cx="9144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>
                <a:solidFill>
                  <a:schemeClr val="tx2"/>
                </a:solidFill>
              </a:rPr>
              <a:t>	</a:t>
            </a:r>
          </a:p>
        </p:txBody>
      </p:sp>
      <p:sp>
        <p:nvSpPr>
          <p:cNvPr id="3077" name="Text Box 18"/>
          <p:cNvSpPr txBox="1">
            <a:spLocks noChangeArrowheads="1"/>
          </p:cNvSpPr>
          <p:nvPr/>
        </p:nvSpPr>
        <p:spPr bwMode="auto">
          <a:xfrm>
            <a:off x="0" y="1981200"/>
            <a:ext cx="9144000" cy="381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>
                <a:solidFill>
                  <a:srgbClr val="660033"/>
                </a:solidFill>
              </a:rPr>
              <a:t>	Nếu chúng mình có phép lạ</a:t>
            </a:r>
          </a:p>
          <a:p>
            <a:pPr>
              <a:spcBef>
                <a:spcPct val="50000"/>
              </a:spcBef>
            </a:pPr>
            <a:r>
              <a:rPr lang="en-US" sz="4400">
                <a:solidFill>
                  <a:srgbClr val="660033"/>
                </a:solidFill>
              </a:rPr>
              <a:t>	Bắt hạt giống nảy mầm nhanh </a:t>
            </a:r>
          </a:p>
          <a:p>
            <a:pPr>
              <a:spcBef>
                <a:spcPct val="50000"/>
              </a:spcBef>
            </a:pPr>
            <a:r>
              <a:rPr lang="en-US" sz="4400">
                <a:solidFill>
                  <a:srgbClr val="660033"/>
                </a:solidFill>
              </a:rPr>
              <a:t>	Chớp mắt thành cây </a:t>
            </a:r>
            <a:r>
              <a:rPr lang="vi-VN" sz="4400">
                <a:solidFill>
                  <a:srgbClr val="660033"/>
                </a:solidFill>
              </a:rPr>
              <a:t>đ</a:t>
            </a:r>
            <a:r>
              <a:rPr lang="en-US" sz="4400">
                <a:solidFill>
                  <a:srgbClr val="660033"/>
                </a:solidFill>
              </a:rPr>
              <a:t>ầy quả </a:t>
            </a:r>
          </a:p>
          <a:p>
            <a:pPr>
              <a:spcBef>
                <a:spcPct val="50000"/>
              </a:spcBef>
            </a:pPr>
            <a:r>
              <a:rPr lang="en-US" sz="4400">
                <a:solidFill>
                  <a:srgbClr val="660033"/>
                </a:solidFill>
              </a:rPr>
              <a:t>	Tha hồ hái chén ngọt lành. </a:t>
            </a:r>
          </a:p>
        </p:txBody>
      </p:sp>
      <p:sp>
        <p:nvSpPr>
          <p:cNvPr id="25619" name="Rectangle 19"/>
          <p:cNvSpPr>
            <a:spLocks noChangeArrowheads="1"/>
          </p:cNvSpPr>
          <p:nvPr/>
        </p:nvSpPr>
        <p:spPr bwMode="auto">
          <a:xfrm>
            <a:off x="4267200" y="3048000"/>
            <a:ext cx="22860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9" name="Line 22"/>
          <p:cNvSpPr>
            <a:spLocks noChangeShapeType="1"/>
          </p:cNvSpPr>
          <p:nvPr/>
        </p:nvSpPr>
        <p:spPr bwMode="auto">
          <a:xfrm>
            <a:off x="4343400" y="3657600"/>
            <a:ext cx="21336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56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56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" dur="500"/>
                                        <p:tgtEl>
                                          <p:spTgt spid="256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/>
                                        <p:tgtEl>
                                          <p:spTgt spid="256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19" grpId="0" animBg="1"/>
      <p:bldP spid="25619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0"/>
            <a:ext cx="19812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>
                <a:solidFill>
                  <a:srgbClr val="FF0000"/>
                </a:solidFill>
              </a:rPr>
              <a:t>Bài viết</a:t>
            </a:r>
          </a:p>
        </p:txBody>
      </p:sp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1752600" y="0"/>
            <a:ext cx="67818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 b="1">
                <a:solidFill>
                  <a:srgbClr val="0000FF"/>
                </a:solidFill>
              </a:rPr>
              <a:t>Nếu chúng mình có phép lạ</a:t>
            </a:r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0" y="914400"/>
            <a:ext cx="9144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>
                <a:solidFill>
                  <a:schemeClr val="tx2"/>
                </a:solidFill>
              </a:rPr>
              <a:t>	</a:t>
            </a:r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0" y="1981200"/>
            <a:ext cx="9144000" cy="381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>
                <a:solidFill>
                  <a:srgbClr val="660033"/>
                </a:solidFill>
              </a:rPr>
              <a:t>	Nếu chúng mình có phép lạ</a:t>
            </a:r>
          </a:p>
          <a:p>
            <a:pPr>
              <a:spcBef>
                <a:spcPct val="50000"/>
              </a:spcBef>
            </a:pPr>
            <a:r>
              <a:rPr lang="en-US" sz="4400">
                <a:solidFill>
                  <a:srgbClr val="660033"/>
                </a:solidFill>
              </a:rPr>
              <a:t>	Ngủ dậy thành ng</a:t>
            </a:r>
            <a:r>
              <a:rPr lang="vi-VN" sz="4400">
                <a:solidFill>
                  <a:srgbClr val="660033"/>
                </a:solidFill>
              </a:rPr>
              <a:t>ư</a:t>
            </a:r>
            <a:r>
              <a:rPr lang="en-US" sz="4400">
                <a:solidFill>
                  <a:srgbClr val="660033"/>
                </a:solidFill>
              </a:rPr>
              <a:t>ời lớn ngay </a:t>
            </a:r>
          </a:p>
          <a:p>
            <a:pPr>
              <a:spcBef>
                <a:spcPct val="50000"/>
              </a:spcBef>
            </a:pPr>
            <a:r>
              <a:rPr lang="en-US" sz="4400">
                <a:solidFill>
                  <a:srgbClr val="660033"/>
                </a:solidFill>
              </a:rPr>
              <a:t>	Đứa thì lặn xuống </a:t>
            </a:r>
            <a:r>
              <a:rPr lang="vi-VN" sz="4400">
                <a:solidFill>
                  <a:srgbClr val="660033"/>
                </a:solidFill>
              </a:rPr>
              <a:t>đ</a:t>
            </a:r>
            <a:r>
              <a:rPr lang="en-US" sz="4400">
                <a:solidFill>
                  <a:srgbClr val="660033"/>
                </a:solidFill>
              </a:rPr>
              <a:t>áy biển </a:t>
            </a:r>
          </a:p>
          <a:p>
            <a:pPr>
              <a:spcBef>
                <a:spcPct val="50000"/>
              </a:spcBef>
            </a:pPr>
            <a:r>
              <a:rPr lang="en-US" sz="4400">
                <a:solidFill>
                  <a:srgbClr val="660033"/>
                </a:solidFill>
              </a:rPr>
              <a:t>	Đứa thì ngồi lái máy bay.</a:t>
            </a:r>
          </a:p>
        </p:txBody>
      </p:sp>
      <p:sp>
        <p:nvSpPr>
          <p:cNvPr id="35846" name="Rectangle 6"/>
          <p:cNvSpPr>
            <a:spLocks noChangeArrowheads="1"/>
          </p:cNvSpPr>
          <p:nvPr/>
        </p:nvSpPr>
        <p:spPr bwMode="auto">
          <a:xfrm>
            <a:off x="3962400" y="5029200"/>
            <a:ext cx="29718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47" name="Rectangle 7"/>
          <p:cNvSpPr>
            <a:spLocks noChangeArrowheads="1"/>
          </p:cNvSpPr>
          <p:nvPr/>
        </p:nvSpPr>
        <p:spPr bwMode="auto">
          <a:xfrm>
            <a:off x="5257800" y="4038600"/>
            <a:ext cx="22860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4" name="Line 8"/>
          <p:cNvSpPr>
            <a:spLocks noChangeShapeType="1"/>
          </p:cNvSpPr>
          <p:nvPr/>
        </p:nvSpPr>
        <p:spPr bwMode="auto">
          <a:xfrm>
            <a:off x="5334000" y="4648200"/>
            <a:ext cx="20574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4191000" y="5638800"/>
            <a:ext cx="24384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58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58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" dur="500"/>
                                        <p:tgtEl>
                                          <p:spTgt spid="358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/>
                                        <p:tgtEl>
                                          <p:spTgt spid="358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58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58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" dur="500"/>
                                        <p:tgtEl>
                                          <p:spTgt spid="358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/>
                                        <p:tgtEl>
                                          <p:spTgt spid="358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6" grpId="0" animBg="1"/>
      <p:bldP spid="35846" grpId="1" animBg="1"/>
      <p:bldP spid="35847" grpId="0" animBg="1"/>
      <p:bldP spid="35847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0" y="0"/>
            <a:ext cx="19812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>
                <a:solidFill>
                  <a:srgbClr val="FF0000"/>
                </a:solidFill>
              </a:rPr>
              <a:t>Bài viết</a:t>
            </a: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1752600" y="0"/>
            <a:ext cx="67818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 b="1">
                <a:solidFill>
                  <a:srgbClr val="0000FF"/>
                </a:solidFill>
              </a:rPr>
              <a:t>Nếu chúng mình có phép lạ</a:t>
            </a: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0" y="914400"/>
            <a:ext cx="9144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>
                <a:solidFill>
                  <a:schemeClr val="tx2"/>
                </a:solidFill>
              </a:rPr>
              <a:t>	</a:t>
            </a: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0" y="1981200"/>
            <a:ext cx="9144000" cy="381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>
                <a:solidFill>
                  <a:srgbClr val="660033"/>
                </a:solidFill>
              </a:rPr>
              <a:t>	Nếu chúng mình có phép lạ</a:t>
            </a:r>
          </a:p>
          <a:p>
            <a:pPr>
              <a:spcBef>
                <a:spcPct val="50000"/>
              </a:spcBef>
            </a:pPr>
            <a:r>
              <a:rPr lang="en-US" sz="4400">
                <a:solidFill>
                  <a:srgbClr val="660033"/>
                </a:solidFill>
              </a:rPr>
              <a:t>	Hái triệu vì sao xuống cùng </a:t>
            </a:r>
          </a:p>
          <a:p>
            <a:pPr>
              <a:spcBef>
                <a:spcPct val="50000"/>
              </a:spcBef>
            </a:pPr>
            <a:r>
              <a:rPr lang="en-US" sz="4400">
                <a:solidFill>
                  <a:srgbClr val="660033"/>
                </a:solidFill>
              </a:rPr>
              <a:t>	Đúc thành ông mặt trời mới </a:t>
            </a:r>
          </a:p>
          <a:p>
            <a:pPr>
              <a:spcBef>
                <a:spcPct val="50000"/>
              </a:spcBef>
            </a:pPr>
            <a:r>
              <a:rPr lang="en-US" sz="4400">
                <a:solidFill>
                  <a:srgbClr val="660033"/>
                </a:solidFill>
              </a:rPr>
              <a:t>	Mãi mãi không còn mùa </a:t>
            </a:r>
            <a:r>
              <a:rPr lang="vi-VN" sz="4400">
                <a:solidFill>
                  <a:srgbClr val="660033"/>
                </a:solidFill>
              </a:rPr>
              <a:t>đ</a:t>
            </a:r>
            <a:r>
              <a:rPr lang="en-US" sz="4400">
                <a:solidFill>
                  <a:srgbClr val="660033"/>
                </a:solidFill>
              </a:rPr>
              <a:t>ông.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0" y="609600"/>
            <a:ext cx="19812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>
                <a:solidFill>
                  <a:srgbClr val="FF0000"/>
                </a:solidFill>
              </a:rPr>
              <a:t>Bài viết</a:t>
            </a:r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1828800" y="533400"/>
            <a:ext cx="67818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 b="1">
                <a:solidFill>
                  <a:srgbClr val="0000FF"/>
                </a:solidFill>
              </a:rPr>
              <a:t>Nếu chúng mình có phép lạ</a:t>
            </a:r>
          </a:p>
        </p:txBody>
      </p:sp>
      <p:sp>
        <p:nvSpPr>
          <p:cNvPr id="6148" name="Text Box 5"/>
          <p:cNvSpPr txBox="1">
            <a:spLocks noChangeArrowheads="1"/>
          </p:cNvSpPr>
          <p:nvPr/>
        </p:nvSpPr>
        <p:spPr bwMode="auto">
          <a:xfrm>
            <a:off x="0" y="1981200"/>
            <a:ext cx="9144000" cy="381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>
                <a:solidFill>
                  <a:srgbClr val="660033"/>
                </a:solidFill>
              </a:rPr>
              <a:t>	Nếu chúng mình có phép lạ</a:t>
            </a:r>
          </a:p>
          <a:p>
            <a:pPr>
              <a:spcBef>
                <a:spcPct val="50000"/>
              </a:spcBef>
            </a:pPr>
            <a:r>
              <a:rPr lang="en-US" sz="4400">
                <a:solidFill>
                  <a:srgbClr val="660033"/>
                </a:solidFill>
              </a:rPr>
              <a:t>	Hoá trái bom thành trái ngon </a:t>
            </a:r>
          </a:p>
          <a:p>
            <a:pPr>
              <a:spcBef>
                <a:spcPct val="50000"/>
              </a:spcBef>
            </a:pPr>
            <a:r>
              <a:rPr lang="en-US" sz="4400">
                <a:solidFill>
                  <a:srgbClr val="660033"/>
                </a:solidFill>
              </a:rPr>
              <a:t>	Trong ruột không còn thuốc nổ</a:t>
            </a:r>
          </a:p>
          <a:p>
            <a:pPr>
              <a:spcBef>
                <a:spcPct val="50000"/>
              </a:spcBef>
            </a:pPr>
            <a:r>
              <a:rPr lang="en-US" sz="4400">
                <a:solidFill>
                  <a:srgbClr val="660033"/>
                </a:solidFill>
              </a:rPr>
              <a:t>	Chỉ toàn kẹo với bi tròn. </a:t>
            </a:r>
          </a:p>
        </p:txBody>
      </p:sp>
      <p:sp>
        <p:nvSpPr>
          <p:cNvPr id="37894" name="Rectangle 6"/>
          <p:cNvSpPr>
            <a:spLocks noChangeArrowheads="1"/>
          </p:cNvSpPr>
          <p:nvPr/>
        </p:nvSpPr>
        <p:spPr bwMode="auto">
          <a:xfrm>
            <a:off x="990600" y="2971800"/>
            <a:ext cx="31242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895" name="Rectangle 7"/>
          <p:cNvSpPr>
            <a:spLocks noChangeArrowheads="1"/>
          </p:cNvSpPr>
          <p:nvPr/>
        </p:nvSpPr>
        <p:spPr bwMode="auto">
          <a:xfrm>
            <a:off x="6096000" y="3886200"/>
            <a:ext cx="2209800" cy="762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51" name="Line 8"/>
          <p:cNvSpPr>
            <a:spLocks noChangeShapeType="1"/>
          </p:cNvSpPr>
          <p:nvPr/>
        </p:nvSpPr>
        <p:spPr bwMode="auto">
          <a:xfrm>
            <a:off x="990600" y="3657600"/>
            <a:ext cx="31242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52" name="Line 9"/>
          <p:cNvSpPr>
            <a:spLocks noChangeShapeType="1"/>
          </p:cNvSpPr>
          <p:nvPr/>
        </p:nvSpPr>
        <p:spPr bwMode="auto">
          <a:xfrm>
            <a:off x="6096000" y="4648200"/>
            <a:ext cx="19812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78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78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" dur="500"/>
                                        <p:tgtEl>
                                          <p:spTgt spid="378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/>
                                        <p:tgtEl>
                                          <p:spTgt spid="378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78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78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" dur="500"/>
                                        <p:tgtEl>
                                          <p:spTgt spid="378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/>
                                        <p:tgtEl>
                                          <p:spTgt spid="378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4" grpId="0" animBg="1"/>
      <p:bldP spid="37894" grpId="1" animBg="1"/>
      <p:bldP spid="37895" grpId="0" animBg="1"/>
      <p:bldP spid="37895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3"/>
          <p:cNvSpPr txBox="1">
            <a:spLocks noChangeArrowheads="1"/>
          </p:cNvSpPr>
          <p:nvPr/>
        </p:nvSpPr>
        <p:spPr bwMode="auto">
          <a:xfrm>
            <a:off x="762000" y="685800"/>
            <a:ext cx="7315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 u="sng"/>
              <a:t>Chính tả </a:t>
            </a:r>
            <a:r>
              <a:rPr lang="en-US" sz="3600"/>
              <a:t>(nghe-viết)</a:t>
            </a:r>
            <a:endParaRPr lang="en-US" sz="3600" b="1" u="sng"/>
          </a:p>
        </p:txBody>
      </p:sp>
      <p:sp>
        <p:nvSpPr>
          <p:cNvPr id="7171" name="Line 11"/>
          <p:cNvSpPr>
            <a:spLocks noChangeShapeType="1"/>
          </p:cNvSpPr>
          <p:nvPr/>
        </p:nvSpPr>
        <p:spPr bwMode="auto">
          <a:xfrm>
            <a:off x="1828800" y="2971800"/>
            <a:ext cx="0" cy="3657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72" name="Text Box 12"/>
          <p:cNvSpPr txBox="1">
            <a:spLocks noChangeArrowheads="1"/>
          </p:cNvSpPr>
          <p:nvPr/>
        </p:nvSpPr>
        <p:spPr bwMode="auto">
          <a:xfrm>
            <a:off x="457200" y="1524000"/>
            <a:ext cx="16764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u="sng">
                <a:solidFill>
                  <a:srgbClr val="FF0000"/>
                </a:solidFill>
              </a:rPr>
              <a:t>Bài viết</a:t>
            </a:r>
          </a:p>
        </p:txBody>
      </p:sp>
      <p:sp>
        <p:nvSpPr>
          <p:cNvPr id="7173" name="Text Box 13"/>
          <p:cNvSpPr txBox="1">
            <a:spLocks noChangeArrowheads="1"/>
          </p:cNvSpPr>
          <p:nvPr/>
        </p:nvSpPr>
        <p:spPr bwMode="auto">
          <a:xfrm>
            <a:off x="381000" y="2667000"/>
            <a:ext cx="12954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/>
              <a:t>……  lỗi</a:t>
            </a:r>
          </a:p>
        </p:txBody>
      </p:sp>
      <p:sp>
        <p:nvSpPr>
          <p:cNvPr id="24590" name="Text Box 14"/>
          <p:cNvSpPr txBox="1">
            <a:spLocks noChangeArrowheads="1"/>
          </p:cNvSpPr>
          <p:nvPr/>
        </p:nvSpPr>
        <p:spPr bwMode="auto">
          <a:xfrm>
            <a:off x="2209800" y="2895600"/>
            <a:ext cx="28194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>
                <a:solidFill>
                  <a:srgbClr val="FF00FF"/>
                </a:solidFill>
              </a:rPr>
              <a:t>nảy mầm</a:t>
            </a:r>
          </a:p>
        </p:txBody>
      </p:sp>
      <p:sp>
        <p:nvSpPr>
          <p:cNvPr id="7175" name="Text Box 17"/>
          <p:cNvSpPr txBox="1">
            <a:spLocks noChangeArrowheads="1"/>
          </p:cNvSpPr>
          <p:nvPr/>
        </p:nvSpPr>
        <p:spPr bwMode="auto">
          <a:xfrm>
            <a:off x="2133600" y="1524000"/>
            <a:ext cx="67818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 b="1">
                <a:solidFill>
                  <a:srgbClr val="0000FF"/>
                </a:solidFill>
              </a:rPr>
              <a:t>Nếu chúng mình có phép lạ</a:t>
            </a:r>
          </a:p>
        </p:txBody>
      </p:sp>
      <p:sp>
        <p:nvSpPr>
          <p:cNvPr id="24594" name="Text Box 18"/>
          <p:cNvSpPr txBox="1">
            <a:spLocks noChangeArrowheads="1"/>
          </p:cNvSpPr>
          <p:nvPr/>
        </p:nvSpPr>
        <p:spPr bwMode="auto">
          <a:xfrm>
            <a:off x="2133600" y="3886200"/>
            <a:ext cx="23622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vi-VN" sz="4000" b="1">
                <a:solidFill>
                  <a:srgbClr val="FF00FF"/>
                </a:solidFill>
              </a:rPr>
              <a:t>đ</a:t>
            </a:r>
            <a:r>
              <a:rPr lang="en-US" sz="4000" b="1">
                <a:solidFill>
                  <a:srgbClr val="FF00FF"/>
                </a:solidFill>
              </a:rPr>
              <a:t>áy biển</a:t>
            </a:r>
          </a:p>
        </p:txBody>
      </p:sp>
      <p:sp>
        <p:nvSpPr>
          <p:cNvPr id="24595" name="Text Box 19"/>
          <p:cNvSpPr txBox="1">
            <a:spLocks noChangeArrowheads="1"/>
          </p:cNvSpPr>
          <p:nvPr/>
        </p:nvSpPr>
        <p:spPr bwMode="auto">
          <a:xfrm>
            <a:off x="2133600" y="4800600"/>
            <a:ext cx="32766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>
                <a:solidFill>
                  <a:srgbClr val="FF00FF"/>
                </a:solidFill>
              </a:rPr>
              <a:t>hoá trái bom</a:t>
            </a:r>
          </a:p>
        </p:txBody>
      </p:sp>
      <p:sp>
        <p:nvSpPr>
          <p:cNvPr id="24596" name="Text Box 20"/>
          <p:cNvSpPr txBox="1">
            <a:spLocks noChangeArrowheads="1"/>
          </p:cNvSpPr>
          <p:nvPr/>
        </p:nvSpPr>
        <p:spPr bwMode="auto">
          <a:xfrm>
            <a:off x="2133600" y="5715000"/>
            <a:ext cx="3276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>
                <a:solidFill>
                  <a:srgbClr val="FF00FF"/>
                </a:solidFill>
              </a:rPr>
              <a:t>thuốc nổ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45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45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45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45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45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45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245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45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45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45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245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45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45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45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245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45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90" grpId="0"/>
      <p:bldP spid="24594" grpId="0"/>
      <p:bldP spid="24595" grpId="0"/>
      <p:bldP spid="2459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>
                <a:solidFill>
                  <a:srgbClr val="0000FF"/>
                </a:solidFill>
              </a:rPr>
              <a:t>        </a:t>
            </a:r>
          </a:p>
          <a:p>
            <a:r>
              <a:rPr lang="en-US" sz="3600">
                <a:solidFill>
                  <a:srgbClr val="0000FF"/>
                </a:solidFill>
              </a:rPr>
              <a:t>                  </a:t>
            </a:r>
            <a:r>
              <a:rPr lang="en-US" sz="3600">
                <a:solidFill>
                  <a:srgbClr val="FF0066"/>
                </a:solidFill>
              </a:rPr>
              <a:t>Chính tả  (nhớ-viết)</a:t>
            </a:r>
          </a:p>
        </p:txBody>
      </p:sp>
      <p:sp>
        <p:nvSpPr>
          <p:cNvPr id="8195" name="Text Box 5"/>
          <p:cNvSpPr txBox="1">
            <a:spLocks noChangeArrowheads="1"/>
          </p:cNvSpPr>
          <p:nvPr/>
        </p:nvSpPr>
        <p:spPr bwMode="auto">
          <a:xfrm>
            <a:off x="1371600" y="1763713"/>
            <a:ext cx="13716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8196" name="Line 7"/>
          <p:cNvSpPr>
            <a:spLocks noChangeShapeType="1"/>
          </p:cNvSpPr>
          <p:nvPr/>
        </p:nvSpPr>
        <p:spPr bwMode="auto">
          <a:xfrm>
            <a:off x="1600200" y="2590800"/>
            <a:ext cx="0" cy="2971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197" name="Text Box 8"/>
          <p:cNvSpPr txBox="1">
            <a:spLocks noChangeArrowheads="1"/>
          </p:cNvSpPr>
          <p:nvPr/>
        </p:nvSpPr>
        <p:spPr bwMode="auto">
          <a:xfrm>
            <a:off x="609600" y="2438400"/>
            <a:ext cx="990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…lỗi</a:t>
            </a:r>
          </a:p>
        </p:txBody>
      </p:sp>
      <p:sp>
        <p:nvSpPr>
          <p:cNvPr id="8198" name="Text Box 9"/>
          <p:cNvSpPr txBox="1">
            <a:spLocks noChangeArrowheads="1"/>
          </p:cNvSpPr>
          <p:nvPr/>
        </p:nvSpPr>
        <p:spPr bwMode="auto">
          <a:xfrm>
            <a:off x="304800" y="1600200"/>
            <a:ext cx="1981200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>
                <a:solidFill>
                  <a:srgbClr val="FF00FF"/>
                </a:solidFill>
              </a:rPr>
              <a:t>Bài viết </a:t>
            </a:r>
          </a:p>
          <a:p>
            <a:pPr>
              <a:spcBef>
                <a:spcPct val="50000"/>
              </a:spcBef>
            </a:pPr>
            <a:endParaRPr lang="en-US" sz="4000">
              <a:solidFill>
                <a:srgbClr val="FF00FF"/>
              </a:solidFill>
            </a:endParaRPr>
          </a:p>
        </p:txBody>
      </p:sp>
      <p:sp>
        <p:nvSpPr>
          <p:cNvPr id="8199" name="Line 12"/>
          <p:cNvSpPr>
            <a:spLocks noChangeShapeType="1"/>
          </p:cNvSpPr>
          <p:nvPr/>
        </p:nvSpPr>
        <p:spPr bwMode="auto">
          <a:xfrm flipH="1">
            <a:off x="2438400" y="1143000"/>
            <a:ext cx="1447800" cy="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00" name="Text Box 14"/>
          <p:cNvSpPr txBox="1">
            <a:spLocks noChangeArrowheads="1"/>
          </p:cNvSpPr>
          <p:nvPr/>
        </p:nvSpPr>
        <p:spPr bwMode="auto">
          <a:xfrm>
            <a:off x="228600" y="685800"/>
            <a:ext cx="762000" cy="701675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 b="1">
                <a:solidFill>
                  <a:srgbClr val="FF0000"/>
                </a:solidFill>
              </a:rPr>
              <a:t>V</a:t>
            </a:r>
          </a:p>
        </p:txBody>
      </p:sp>
      <p:sp>
        <p:nvSpPr>
          <p:cNvPr id="8201" name="Text Box 17"/>
          <p:cNvSpPr txBox="1">
            <a:spLocks noChangeArrowheads="1"/>
          </p:cNvSpPr>
          <p:nvPr/>
        </p:nvSpPr>
        <p:spPr bwMode="auto">
          <a:xfrm>
            <a:off x="2133600" y="1524000"/>
            <a:ext cx="67818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 b="1">
                <a:solidFill>
                  <a:srgbClr val="0000FF"/>
                </a:solidFill>
              </a:rPr>
              <a:t>Nếu chúng mình có phép lạ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228600" y="685800"/>
            <a:ext cx="60960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b="1" i="1" u="sng">
                <a:solidFill>
                  <a:srgbClr val="0000FF"/>
                </a:solidFill>
              </a:rPr>
              <a:t>II. Bài tập chính tả</a:t>
            </a:r>
          </a:p>
        </p:txBody>
      </p:sp>
      <p:sp>
        <p:nvSpPr>
          <p:cNvPr id="9219" name="Text Box 4"/>
          <p:cNvSpPr txBox="1">
            <a:spLocks noChangeArrowheads="1"/>
          </p:cNvSpPr>
          <p:nvPr/>
        </p:nvSpPr>
        <p:spPr bwMode="auto">
          <a:xfrm>
            <a:off x="0" y="1905000"/>
            <a:ext cx="91440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>
                <a:solidFill>
                  <a:srgbClr val="0000FF"/>
                </a:solidFill>
              </a:rPr>
              <a:t>b) Đặt trên những chữ in </a:t>
            </a:r>
            <a:r>
              <a:rPr lang="vi-VN" sz="4000">
                <a:solidFill>
                  <a:srgbClr val="0000FF"/>
                </a:solidFill>
              </a:rPr>
              <a:t>đ</a:t>
            </a:r>
            <a:r>
              <a:rPr lang="en-US" sz="4000">
                <a:solidFill>
                  <a:srgbClr val="0000FF"/>
                </a:solidFill>
              </a:rPr>
              <a:t>ậm </a:t>
            </a:r>
            <a:r>
              <a:rPr lang="en-US" sz="4000" b="1">
                <a:solidFill>
                  <a:srgbClr val="0000FF"/>
                </a:solidFill>
              </a:rPr>
              <a:t>dấu hỏi</a:t>
            </a:r>
            <a:r>
              <a:rPr lang="en-US" sz="4000">
                <a:solidFill>
                  <a:srgbClr val="0000FF"/>
                </a:solidFill>
              </a:rPr>
              <a:t> hay </a:t>
            </a:r>
            <a:r>
              <a:rPr lang="en-US" sz="4000" b="1">
                <a:solidFill>
                  <a:srgbClr val="0000FF"/>
                </a:solidFill>
              </a:rPr>
              <a:t>dấu ngã</a:t>
            </a:r>
            <a:r>
              <a:rPr lang="en-US" sz="4000">
                <a:solidFill>
                  <a:srgbClr val="0000FF"/>
                </a:solidFill>
              </a:rPr>
              <a:t>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3"/>
          <p:cNvSpPr txBox="1">
            <a:spLocks noChangeArrowheads="1"/>
          </p:cNvSpPr>
          <p:nvPr/>
        </p:nvSpPr>
        <p:spPr bwMode="auto">
          <a:xfrm>
            <a:off x="0" y="533400"/>
            <a:ext cx="9144000" cy="594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 b="1">
                <a:solidFill>
                  <a:srgbClr val="0000FF"/>
                </a:solidFill>
              </a:rPr>
              <a:t>Ông Trạng Nồi </a:t>
            </a:r>
          </a:p>
          <a:p>
            <a:pPr>
              <a:spcBef>
                <a:spcPct val="50000"/>
              </a:spcBef>
            </a:pPr>
            <a:r>
              <a:rPr lang="en-US" sz="4000" b="1">
                <a:solidFill>
                  <a:srgbClr val="0000FF"/>
                </a:solidFill>
              </a:rPr>
              <a:t>	</a:t>
            </a:r>
            <a:r>
              <a:rPr lang="en-US" sz="4000" b="1"/>
              <a:t>N</a:t>
            </a:r>
            <a:r>
              <a:rPr lang="en-US" sz="4000"/>
              <a:t>gày x</a:t>
            </a:r>
            <a:r>
              <a:rPr lang="vi-VN" sz="4000"/>
              <a:t>ư</a:t>
            </a:r>
            <a:r>
              <a:rPr lang="en-US" sz="4000"/>
              <a:t>a có một học trò nghèo</a:t>
            </a:r>
            <a:r>
              <a:rPr lang="en-US" sz="4000">
                <a:solidFill>
                  <a:srgbClr val="0000FF"/>
                </a:solidFill>
              </a:rPr>
              <a:t> </a:t>
            </a:r>
            <a:r>
              <a:rPr lang="en-US" sz="4000" b="1" i="1">
                <a:solidFill>
                  <a:srgbClr val="FF0000"/>
                </a:solidFill>
              </a:rPr>
              <a:t>nôi </a:t>
            </a:r>
            <a:r>
              <a:rPr lang="en-US" sz="4000"/>
              <a:t>tiếng khắp vùng</a:t>
            </a:r>
            <a:r>
              <a:rPr lang="en-US" sz="4000" b="1">
                <a:solidFill>
                  <a:srgbClr val="FF0000"/>
                </a:solidFill>
              </a:rPr>
              <a:t> </a:t>
            </a:r>
            <a:r>
              <a:rPr lang="en-US" sz="4000"/>
              <a:t>là ng</a:t>
            </a:r>
            <a:r>
              <a:rPr lang="vi-VN" sz="4000"/>
              <a:t>ư</a:t>
            </a:r>
            <a:r>
              <a:rPr lang="en-US" sz="4000"/>
              <a:t>ời hiếu học. Khi ông </a:t>
            </a:r>
            <a:r>
              <a:rPr lang="vi-VN" sz="4000" b="1" i="1">
                <a:solidFill>
                  <a:srgbClr val="FF0000"/>
                </a:solidFill>
              </a:rPr>
              <a:t>đ</a:t>
            </a:r>
            <a:r>
              <a:rPr lang="en-US" sz="4000" b="1" i="1">
                <a:solidFill>
                  <a:srgbClr val="FF0000"/>
                </a:solidFill>
              </a:rPr>
              <a:t>ô</a:t>
            </a:r>
            <a:r>
              <a:rPr lang="en-US" sz="4000"/>
              <a:t> trạng, nhà vua muốn ban </a:t>
            </a:r>
            <a:r>
              <a:rPr lang="en-US" sz="4000" b="1" i="1">
                <a:solidFill>
                  <a:srgbClr val="FF0000"/>
                </a:solidFill>
              </a:rPr>
              <a:t>th</a:t>
            </a:r>
            <a:r>
              <a:rPr lang="vi-VN" sz="4000" b="1" i="1">
                <a:solidFill>
                  <a:srgbClr val="FF0000"/>
                </a:solidFill>
              </a:rPr>
              <a:t>ươ</a:t>
            </a:r>
            <a:r>
              <a:rPr lang="en-US" sz="4000" b="1" i="1">
                <a:solidFill>
                  <a:srgbClr val="FF0000"/>
                </a:solidFill>
              </a:rPr>
              <a:t>ng</a:t>
            </a:r>
            <a:r>
              <a:rPr lang="en-US" sz="4000"/>
              <a:t>, cho phép ông tự chọn quà tặng. Ai nấy rất </a:t>
            </a:r>
            <a:r>
              <a:rPr lang="vi-VN" sz="4000" b="1" i="1">
                <a:solidFill>
                  <a:srgbClr val="FF0000"/>
                </a:solidFill>
              </a:rPr>
              <a:t>đ</a:t>
            </a:r>
            <a:r>
              <a:rPr lang="en-US" sz="4000" b="1" i="1">
                <a:solidFill>
                  <a:srgbClr val="FF0000"/>
                </a:solidFill>
              </a:rPr>
              <a:t>ôi</a:t>
            </a:r>
            <a:r>
              <a:rPr lang="en-US" sz="4000"/>
              <a:t> ngạc nhiên khi thấy ông </a:t>
            </a:r>
            <a:r>
              <a:rPr lang="en-US" sz="4000" b="1" i="1">
                <a:solidFill>
                  <a:srgbClr val="FF0000"/>
                </a:solidFill>
              </a:rPr>
              <a:t>chi</a:t>
            </a:r>
            <a:r>
              <a:rPr lang="en-US" sz="4000"/>
              <a:t> xin một chiếc nồi </a:t>
            </a:r>
            <a:r>
              <a:rPr lang="en-US" sz="4000" b="1" i="1">
                <a:solidFill>
                  <a:srgbClr val="FF0000"/>
                </a:solidFill>
              </a:rPr>
              <a:t>nho</a:t>
            </a:r>
            <a:r>
              <a:rPr lang="en-US" sz="4000"/>
              <a:t> </a:t>
            </a:r>
            <a:r>
              <a:rPr lang="vi-VN" sz="4000"/>
              <a:t>đ</a:t>
            </a:r>
            <a:r>
              <a:rPr lang="en-US" sz="4000"/>
              <a:t>úc bằng vàng. Thì ra, ông muốn ban chiếc nồi vàng ấy về tạ </a:t>
            </a:r>
            <a:r>
              <a:rPr lang="vi-VN" sz="4000"/>
              <a:t>ơ</a:t>
            </a:r>
            <a:r>
              <a:rPr lang="en-US" sz="4000"/>
              <a:t>n ng</a:t>
            </a:r>
            <a:r>
              <a:rPr lang="vi-VN" sz="4000"/>
              <a:t>ư</a:t>
            </a:r>
            <a:r>
              <a:rPr lang="en-US" sz="4000"/>
              <a:t>ời hàng xóm.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1475</TotalTime>
  <Words>132</Words>
  <Application>Microsoft Office PowerPoint</Application>
  <PresentationFormat>On-screen Show (4:3)</PresentationFormat>
  <Paragraphs>55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Arial</vt:lpstr>
      <vt:lpstr>Calibri</vt:lpstr>
      <vt:lpstr>Default Design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CSTeam</cp:lastModifiedBy>
  <cp:revision>119</cp:revision>
  <dcterms:created xsi:type="dcterms:W3CDTF">2008-11-03T12:07:29Z</dcterms:created>
  <dcterms:modified xsi:type="dcterms:W3CDTF">2016-06-30T01:37:31Z</dcterms:modified>
</cp:coreProperties>
</file>