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CCDBF-2326-4ED6-9615-34AAA5155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72338-8E61-4855-A7D1-C934C40E2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04AA-7E0A-43ED-BDC3-9CE2AE49E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C48A8-5B0D-4D54-A8C6-79B855202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51B52-D13B-43F9-ACE5-6223F5C25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056A-1E7F-4E81-B48B-C6A18DF46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3A0C5-A31C-4D47-8A96-8D41EE06C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9CE14-3477-425D-B4E6-936C39CCD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58A26-58D1-45CC-A662-D016B658F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7A269-69B0-4B20-B3DD-8D4B51C4B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4A76C-B47B-49AF-9480-5AAB2D1B9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BA8A870-574A-478E-BEB8-D042266B1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3hv2p"/>
          <p:cNvPicPr>
            <a:picLocks noChangeAspect="1" noChangeArrowheads="1"/>
          </p:cNvPicPr>
          <p:nvPr/>
        </p:nvPicPr>
        <p:blipFill>
          <a:blip r:embed="rId2"/>
          <a:srcRect l="2499" t="3334" r="333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05000" y="1201738"/>
            <a:ext cx="6858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Kể truyện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33600" y="25146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Kể truyện đã nghe, đã đọc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743200" y="3579813"/>
            <a:ext cx="57912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Đề bài: Kể một câu truyện đã nghe đã đọc về người có lòng trung thực.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/>
      <p:bldP spid="30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tr"/>
          <p:cNvPicPr>
            <a:picLocks noChangeAspect="1" noChangeArrowheads="1"/>
          </p:cNvPicPr>
          <p:nvPr/>
        </p:nvPicPr>
        <p:blipFill>
          <a:blip r:embed="rId2"/>
          <a:srcRect l="3334" t="5814" r="2499" b="69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222375" y="4024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38250" y="5014913"/>
            <a:ext cx="200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069975" y="341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4038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219200" y="50292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1219200" y="3581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733800" y="12192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Kể truyện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1676400" y="18288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Kể truyện đã nghe đã đọc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533400" y="2590800"/>
            <a:ext cx="7924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Gợi ý: Kể một câu truyện đã nghe đã đọc về người có lòng trung thực.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85800" y="41910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</a:rPr>
              <a:t>Tính trung thực biểu hiện như thế nào?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2" grpId="0"/>
      <p:bldP spid="4113" grpId="0"/>
      <p:bldP spid="4115" grpId="0"/>
      <p:bldP spid="411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tr"/>
          <p:cNvPicPr>
            <a:picLocks noChangeAspect="1" noChangeArrowheads="1"/>
          </p:cNvPicPr>
          <p:nvPr/>
        </p:nvPicPr>
        <p:blipFill>
          <a:blip r:embed="rId2"/>
          <a:srcRect l="3334" t="5814" r="2499" b="69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222375" y="4024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238250" y="5014913"/>
            <a:ext cx="200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069975" y="341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219200" y="4038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219200" y="50292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4104" name="Text Box 9"/>
          <p:cNvSpPr txBox="1">
            <a:spLocks noChangeArrowheads="1"/>
          </p:cNvSpPr>
          <p:nvPr/>
        </p:nvSpPr>
        <p:spPr bwMode="auto">
          <a:xfrm>
            <a:off x="1219200" y="3581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733800" y="9144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Kể truyện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685800" y="12954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Những biểu hiện của tính </a:t>
            </a:r>
            <a:r>
              <a:rPr lang="en-US" sz="2800" b="1"/>
              <a:t>trung thực: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533400" y="1828800"/>
            <a:ext cx="8001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- Không vì của cải hay tình cảm riêng mà làm trái lẽ công bằng VD: Ông Tô Hiến Thành trong chuyện “ Một người chính trực”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09600" y="3200400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- Dám nói ra sự thật, dám nhận lỗi VD: Cậu bé Chôm trong “ Những hạt thóc giống”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09600" y="41148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- Không làm việc gian dối: Nói dối cô giáo, nhìn bài của bạn...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609600" y="5029200"/>
            <a:ext cx="7924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- Không tham lam của người khác VD : Anh chàng Tiều phu trong “ Ba lưỡi rìu”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9228" grpId="0"/>
      <p:bldP spid="9238" grpId="0"/>
      <p:bldP spid="9239" grpId="0"/>
      <p:bldP spid="9240" grpId="0"/>
      <p:bldP spid="92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537032"/>
          <p:cNvPicPr>
            <a:picLocks noChangeAspect="1" noChangeArrowheads="1"/>
          </p:cNvPicPr>
          <p:nvPr/>
        </p:nvPicPr>
        <p:blipFill>
          <a:blip r:embed="rId2"/>
          <a:srcRect l="10834" t="5556" r="12500" b="444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222375" y="4024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238250" y="5014913"/>
            <a:ext cx="200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069975" y="341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219200" y="4038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219200" y="50292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371600" y="4191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219200" y="3581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667000" y="1477963"/>
            <a:ext cx="3581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Kể chuyện</a:t>
            </a:r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219200" y="2087563"/>
            <a:ext cx="6400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Kể truyện đã nghe, đã đọc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1371600" y="2743200"/>
            <a:ext cx="6477000" cy="1016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I. Tiêu chí để kể truyện hay:</a:t>
            </a:r>
            <a:r>
              <a:rPr lang="en-US" sz="2400"/>
              <a:t> </a:t>
            </a:r>
          </a:p>
          <a:p>
            <a:pPr marL="457200" indent="-457200" algn="just">
              <a:spcBef>
                <a:spcPct val="50000"/>
              </a:spcBef>
            </a:pPr>
            <a:endParaRPr lang="en-US" sz="2400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1295400" y="3173413"/>
            <a:ext cx="7675563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t-BR" sz="2800"/>
              <a:t>  </a:t>
            </a:r>
            <a:r>
              <a:rPr lang="pt-BR" sz="2800">
                <a:cs typeface="Times New Roman" pitchFamily="18" charset="0"/>
              </a:rPr>
              <a:t>+ Nội dung câu chuyện </a:t>
            </a:r>
            <a:r>
              <a:rPr lang="vi-VN" sz="2800">
                <a:cs typeface="Times New Roman" pitchFamily="18" charset="0"/>
              </a:rPr>
              <a:t>đ</a:t>
            </a:r>
            <a:r>
              <a:rPr lang="pt-BR" sz="2800">
                <a:cs typeface="Times New Roman" pitchFamily="18" charset="0"/>
              </a:rPr>
              <a:t>úng chủ </a:t>
            </a:r>
            <a:r>
              <a:rPr lang="vi-VN" sz="2800">
                <a:cs typeface="Times New Roman" pitchFamily="18" charset="0"/>
              </a:rPr>
              <a:t>đ</a:t>
            </a:r>
            <a:r>
              <a:rPr lang="pt-BR" sz="2800">
                <a:cs typeface="Times New Roman" pitchFamily="18" charset="0"/>
              </a:rPr>
              <a:t>ề: 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4</a:t>
            </a:r>
            <a:r>
              <a:rPr lang="pt-BR" sz="2800">
                <a:cs typeface="Times New Roman" pitchFamily="18" charset="0"/>
              </a:rPr>
              <a:t> </a:t>
            </a:r>
            <a:r>
              <a:rPr lang="vi-VN" sz="2800">
                <a:solidFill>
                  <a:srgbClr val="FF0000"/>
                </a:solidFill>
                <a:cs typeface="Times New Roman" pitchFamily="18" charset="0"/>
              </a:rPr>
              <a:t>đ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iểm.</a:t>
            </a:r>
            <a:endParaRPr lang="en-US" sz="2800">
              <a:solidFill>
                <a:srgbClr val="FF0000"/>
              </a:solidFill>
            </a:endParaRPr>
          </a:p>
          <a:p>
            <a:pPr eaLnBrk="0" hangingPunct="0"/>
            <a:r>
              <a:rPr lang="pt-BR" sz="2800">
                <a:cs typeface="Times New Roman" pitchFamily="18" charset="0"/>
              </a:rPr>
              <a:t>  + Câu chuyện ngoài sgk: 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1</a:t>
            </a:r>
            <a:r>
              <a:rPr lang="pt-BR" sz="2800">
                <a:cs typeface="Times New Roman" pitchFamily="18" charset="0"/>
              </a:rPr>
              <a:t> </a:t>
            </a:r>
            <a:r>
              <a:rPr lang="vi-VN" sz="2800">
                <a:solidFill>
                  <a:srgbClr val="FF0000"/>
                </a:solidFill>
                <a:cs typeface="Times New Roman" pitchFamily="18" charset="0"/>
              </a:rPr>
              <a:t>đ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iểm.</a:t>
            </a:r>
            <a:endParaRPr lang="en-US" sz="2800">
              <a:solidFill>
                <a:srgbClr val="FF0000"/>
              </a:solidFill>
            </a:endParaRPr>
          </a:p>
          <a:p>
            <a:pPr eaLnBrk="0" hangingPunct="0"/>
            <a:r>
              <a:rPr lang="pt-BR" sz="2800">
                <a:cs typeface="Times New Roman" pitchFamily="18" charset="0"/>
              </a:rPr>
              <a:t>  + Kể hay, hấp dẫn: 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3</a:t>
            </a:r>
            <a:r>
              <a:rPr lang="pt-BR" sz="2800">
                <a:cs typeface="Times New Roman" pitchFamily="18" charset="0"/>
              </a:rPr>
              <a:t> </a:t>
            </a:r>
            <a:r>
              <a:rPr lang="vi-VN" sz="2800">
                <a:solidFill>
                  <a:srgbClr val="FF0000"/>
                </a:solidFill>
                <a:cs typeface="Times New Roman" pitchFamily="18" charset="0"/>
              </a:rPr>
              <a:t>đ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iểm.</a:t>
            </a:r>
            <a:endParaRPr lang="en-US" sz="2800">
              <a:solidFill>
                <a:srgbClr val="FF0000"/>
              </a:solidFill>
            </a:endParaRPr>
          </a:p>
          <a:p>
            <a:pPr eaLnBrk="0" hangingPunct="0"/>
            <a:r>
              <a:rPr lang="pt-BR" sz="2800">
                <a:cs typeface="Times New Roman" pitchFamily="18" charset="0"/>
              </a:rPr>
              <a:t>  + Nêu </a:t>
            </a:r>
            <a:r>
              <a:rPr lang="vi-VN" sz="2800">
                <a:cs typeface="Times New Roman" pitchFamily="18" charset="0"/>
              </a:rPr>
              <a:t>đ</a:t>
            </a:r>
            <a:r>
              <a:rPr lang="pt-BR" sz="2800">
                <a:cs typeface="Times New Roman" pitchFamily="18" charset="0"/>
              </a:rPr>
              <a:t>úng ý nghĩa: 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1</a:t>
            </a:r>
            <a:r>
              <a:rPr lang="pt-BR" sz="2800">
                <a:cs typeface="Times New Roman" pitchFamily="18" charset="0"/>
              </a:rPr>
              <a:t> </a:t>
            </a:r>
            <a:r>
              <a:rPr lang="vi-VN" sz="2800">
                <a:solidFill>
                  <a:srgbClr val="FF0000"/>
                </a:solidFill>
                <a:cs typeface="Times New Roman" pitchFamily="18" charset="0"/>
              </a:rPr>
              <a:t>đ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iểm.</a:t>
            </a:r>
            <a:endParaRPr lang="en-US" sz="2800">
              <a:solidFill>
                <a:srgbClr val="FF0000"/>
              </a:solidFill>
            </a:endParaRPr>
          </a:p>
          <a:p>
            <a:pPr eaLnBrk="0" hangingPunct="0"/>
            <a:r>
              <a:rPr lang="pt-BR" sz="2800">
                <a:cs typeface="Times New Roman" pitchFamily="18" charset="0"/>
              </a:rPr>
              <a:t>  + Trả lời câu hỏi của bạn: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1</a:t>
            </a:r>
            <a:r>
              <a:rPr lang="pt-BR" sz="2800">
                <a:cs typeface="Times New Roman" pitchFamily="18" charset="0"/>
              </a:rPr>
              <a:t> </a:t>
            </a:r>
            <a:r>
              <a:rPr lang="vi-VN" sz="2800">
                <a:solidFill>
                  <a:srgbClr val="FF0000"/>
                </a:solidFill>
                <a:cs typeface="Times New Roman" pitchFamily="18" charset="0"/>
              </a:rPr>
              <a:t>đ</a:t>
            </a:r>
            <a:r>
              <a:rPr lang="pt-BR" sz="2800">
                <a:solidFill>
                  <a:srgbClr val="FF0000"/>
                </a:solidFill>
                <a:cs typeface="Times New Roman" pitchFamily="18" charset="0"/>
              </a:rPr>
              <a:t>iểm.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2" grpId="0"/>
      <p:bldP spid="5133" grpId="0"/>
      <p:bldP spid="51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ACK0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066800" y="1295400"/>
            <a:ext cx="70866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Ghi nhớ</a:t>
            </a:r>
            <a:r>
              <a:rPr lang="en-US" sz="2800" b="1">
                <a:solidFill>
                  <a:srgbClr val="800000"/>
                </a:solidFill>
              </a:rPr>
              <a:t>: 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</a:rPr>
              <a:t>- Trong cuộc sống chúng ta cần phải trung thực trong mọi công việc, ở mọi lúc, mọi nơi.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264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</vt:vector>
  </TitlesOfParts>
  <Company>DANG KHOA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Chungnt</dc:creator>
  <cp:lastModifiedBy>CSTeam</cp:lastModifiedBy>
  <cp:revision>28</cp:revision>
  <dcterms:created xsi:type="dcterms:W3CDTF">2009-09-15T13:57:33Z</dcterms:created>
  <dcterms:modified xsi:type="dcterms:W3CDTF">2016-06-30T01:30:03Z</dcterms:modified>
</cp:coreProperties>
</file>