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2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990000"/>
    <a:srgbClr val="FF00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73C24-D159-4C07-9B31-B0BF7D8AF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5D792-0D7A-4D9A-9BCB-64E319BD7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BDF4C-7E0B-4B18-936C-4316C5665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2E157-AD7F-4B4A-BBF9-B28E832B11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0CBD0-0756-41C3-914E-D042DF7CB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4F40F-7338-4826-A6AC-F16708AC8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967C1-EFC2-49C3-BF0F-7CB60FB59C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1D6B3-3CA1-4FA4-86F6-3B47B4060E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4AA6F-6057-42FD-A104-CC41AB7B9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22ED3-6347-41FB-B43E-19C6F33DB8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706C6-3B16-49B3-9BD4-C1DB919C1C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821CEA6-50B7-4E8E-A072-49A230E2C0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3hv2p"/>
          <p:cNvPicPr>
            <a:picLocks noChangeAspect="1" noChangeArrowheads="1"/>
          </p:cNvPicPr>
          <p:nvPr/>
        </p:nvPicPr>
        <p:blipFill>
          <a:blip r:embed="rId2"/>
          <a:srcRect l="2499" t="3334" r="333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05000" y="1201738"/>
            <a:ext cx="6858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Kể truyện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133600" y="2514600"/>
            <a:ext cx="640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Kể truyện đã nghe, đã đọc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590800" y="3124200"/>
            <a:ext cx="5943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u="sng">
                <a:solidFill>
                  <a:srgbClr val="006600"/>
                </a:solidFill>
              </a:rPr>
              <a:t>Đề bài</a:t>
            </a:r>
            <a:r>
              <a:rPr lang="en-US" sz="2800" b="1">
                <a:solidFill>
                  <a:srgbClr val="006600"/>
                </a:solidFill>
              </a:rPr>
              <a:t>: Hãy kể một câu chuyện mà em đã được nghe, được đọc về những ước mơ đẹp hoặc những ước mơ viễn vông, phi lí.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6" grpId="0"/>
      <p:bldP spid="30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tr"/>
          <p:cNvPicPr>
            <a:picLocks noChangeAspect="1" noChangeArrowheads="1"/>
          </p:cNvPicPr>
          <p:nvPr/>
        </p:nvPicPr>
        <p:blipFill>
          <a:blip r:embed="rId2"/>
          <a:srcRect l="3334" t="5814" r="2499" b="697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222375" y="4024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238250" y="5014913"/>
            <a:ext cx="200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069975" y="341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219200" y="4038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1219200" y="5029200"/>
            <a:ext cx="22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cs typeface="Arial" charset="0"/>
            </a:endParaRPr>
          </a:p>
        </p:txBody>
      </p:sp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1219200" y="35814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3733800" y="12192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Kể truyện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1676400" y="1828800"/>
            <a:ext cx="640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Kể truyện đã nghe đã đọc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685800" y="25908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</a:rPr>
              <a:t>a. Những ước mơ đẹp.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762000" y="3124200"/>
            <a:ext cx="78486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</a:rPr>
              <a:t>- Ước mơ về cuộc sống no đủ, hạnh phúc (như ước mơ của em bé trong chuyện Co bé bán diêm của An-đéc-xen hay của chú bé Rê-mi trong chuyện Không gia đình của Ma-lo,…)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1" grpId="0"/>
      <p:bldP spid="4112" grpId="0"/>
      <p:bldP spid="4115" grpId="0"/>
      <p:bldP spid="4115" grpId="1"/>
      <p:bldP spid="4116" grpId="0"/>
      <p:bldP spid="411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tr"/>
          <p:cNvPicPr>
            <a:picLocks noChangeAspect="1" noChangeArrowheads="1"/>
          </p:cNvPicPr>
          <p:nvPr/>
        </p:nvPicPr>
        <p:blipFill>
          <a:blip r:embed="rId2"/>
          <a:srcRect l="3334" t="5814" r="2499" b="697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222375" y="4024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238250" y="5014913"/>
            <a:ext cx="200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069975" y="341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219200" y="4038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219200" y="5029200"/>
            <a:ext cx="22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cs typeface="Arial" charset="0"/>
            </a:endParaRPr>
          </a:p>
        </p:txBody>
      </p:sp>
      <p:sp>
        <p:nvSpPr>
          <p:cNvPr id="4104" name="Text Box 9"/>
          <p:cNvSpPr txBox="1">
            <a:spLocks noChangeArrowheads="1"/>
          </p:cNvSpPr>
          <p:nvPr/>
        </p:nvSpPr>
        <p:spPr bwMode="auto">
          <a:xfrm>
            <a:off x="1219200" y="35814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3733800" y="12192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Kể truyện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1676400" y="1828800"/>
            <a:ext cx="640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Kể truyện đã nghe đã đọc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685800" y="25908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</a:rPr>
              <a:t>a. Những ước mơ đẹp.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762000" y="3124200"/>
            <a:ext cx="7848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</a:rPr>
              <a:t>- Ước mơ chinh phục thiên nhiên (như ước mơ của các bạn nhỏ trong vở kịch Ở Vương quốc Tương Lai cảu Mát-téc-lích).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1" grpId="0"/>
      <p:bldP spid="4112" grpId="0"/>
      <p:bldP spid="4115" grpId="0"/>
      <p:bldP spid="4115" grpId="1"/>
      <p:bldP spid="4116" grpId="0"/>
      <p:bldP spid="411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tr"/>
          <p:cNvPicPr>
            <a:picLocks noChangeAspect="1" noChangeArrowheads="1"/>
          </p:cNvPicPr>
          <p:nvPr/>
        </p:nvPicPr>
        <p:blipFill>
          <a:blip r:embed="rId2"/>
          <a:srcRect l="3334" t="5814" r="2499" b="697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222375" y="4024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238250" y="5014913"/>
            <a:ext cx="200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069975" y="341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219200" y="4038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219200" y="5029200"/>
            <a:ext cx="22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cs typeface="Arial" charset="0"/>
            </a:endParaRPr>
          </a:p>
        </p:txBody>
      </p:sp>
      <p:sp>
        <p:nvSpPr>
          <p:cNvPr id="5128" name="Text Box 9"/>
          <p:cNvSpPr txBox="1">
            <a:spLocks noChangeArrowheads="1"/>
          </p:cNvSpPr>
          <p:nvPr/>
        </p:nvSpPr>
        <p:spPr bwMode="auto">
          <a:xfrm>
            <a:off x="1219200" y="35814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3733800" y="12192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Kể truyện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1676400" y="1828800"/>
            <a:ext cx="640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Kể truyện đã nghe đã đọc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685800" y="25908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</a:rPr>
              <a:t>b. Những ước viễn vông, phi lí.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762000" y="3124200"/>
            <a:ext cx="7848600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800" b="1">
                <a:solidFill>
                  <a:srgbClr val="006600"/>
                </a:solidFill>
              </a:rPr>
              <a:t>Ước mơ của chàng Rít trong chuyện Ba điều ước (Tiếng việt 3, tập 1).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b="1">
                <a:solidFill>
                  <a:srgbClr val="006600"/>
                </a:solidFill>
              </a:rPr>
              <a:t> Ước mơ phi lí thể hiện lòng tham không đáy của người vợ ông lão đánh cá trong chuyện ông lão đánh cá và con cá vàng của Pu -skin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1" grpId="0"/>
      <p:bldP spid="4112" grpId="0"/>
      <p:bldP spid="4115" grpId="0"/>
      <p:bldP spid="4115" grpId="1"/>
      <p:bldP spid="4116" grpId="0"/>
      <p:bldP spid="411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537032"/>
          <p:cNvPicPr>
            <a:picLocks noChangeAspect="1" noChangeArrowheads="1"/>
          </p:cNvPicPr>
          <p:nvPr/>
        </p:nvPicPr>
        <p:blipFill>
          <a:blip r:embed="rId2"/>
          <a:srcRect l="10834" t="5556" r="12500" b="444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222375" y="4024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238250" y="5014913"/>
            <a:ext cx="200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069975" y="341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219200" y="4038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219200" y="5029200"/>
            <a:ext cx="22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cs typeface="Arial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371600" y="4191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219200" y="35814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667000" y="1477963"/>
            <a:ext cx="3581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Kể chuyện</a:t>
            </a:r>
            <a:endParaRPr lang="en-US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1219200" y="2087563"/>
            <a:ext cx="6400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Kể truyện đã nghe, đã đọc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1371600" y="2743200"/>
            <a:ext cx="6477000" cy="1016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I. Tiêu chí để kể truyện hay:</a:t>
            </a:r>
            <a:r>
              <a:rPr lang="en-US" sz="2400"/>
              <a:t> </a:t>
            </a:r>
          </a:p>
          <a:p>
            <a:pPr marL="457200" indent="-457200" algn="just">
              <a:spcBef>
                <a:spcPct val="50000"/>
              </a:spcBef>
            </a:pPr>
            <a:endParaRPr lang="en-US" sz="2400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1295400" y="3173413"/>
            <a:ext cx="7675563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t-BR" sz="2800"/>
              <a:t>  </a:t>
            </a:r>
            <a:r>
              <a:rPr lang="pt-BR" sz="2800">
                <a:cs typeface="Times New Roman" pitchFamily="18" charset="0"/>
              </a:rPr>
              <a:t>+ Nội dung câu chuyện </a:t>
            </a:r>
            <a:r>
              <a:rPr lang="vi-VN" sz="2800">
                <a:cs typeface="Times New Roman" pitchFamily="18" charset="0"/>
              </a:rPr>
              <a:t>đ</a:t>
            </a:r>
            <a:r>
              <a:rPr lang="pt-BR" sz="2800">
                <a:cs typeface="Times New Roman" pitchFamily="18" charset="0"/>
              </a:rPr>
              <a:t>úng chủ </a:t>
            </a:r>
            <a:r>
              <a:rPr lang="vi-VN" sz="2800">
                <a:cs typeface="Times New Roman" pitchFamily="18" charset="0"/>
              </a:rPr>
              <a:t>đ</a:t>
            </a:r>
            <a:r>
              <a:rPr lang="pt-BR" sz="2800">
                <a:cs typeface="Times New Roman" pitchFamily="18" charset="0"/>
              </a:rPr>
              <a:t>ề: </a:t>
            </a:r>
            <a:r>
              <a:rPr lang="pt-BR" sz="2800">
                <a:solidFill>
                  <a:srgbClr val="FF0000"/>
                </a:solidFill>
                <a:cs typeface="Times New Roman" pitchFamily="18" charset="0"/>
              </a:rPr>
              <a:t>4</a:t>
            </a:r>
            <a:r>
              <a:rPr lang="pt-BR" sz="2800">
                <a:cs typeface="Times New Roman" pitchFamily="18" charset="0"/>
              </a:rPr>
              <a:t> </a:t>
            </a:r>
            <a:r>
              <a:rPr lang="vi-VN" sz="2800">
                <a:solidFill>
                  <a:srgbClr val="FF0000"/>
                </a:solidFill>
                <a:cs typeface="Times New Roman" pitchFamily="18" charset="0"/>
              </a:rPr>
              <a:t>đ</a:t>
            </a:r>
            <a:r>
              <a:rPr lang="pt-BR" sz="2800">
                <a:solidFill>
                  <a:srgbClr val="FF0000"/>
                </a:solidFill>
                <a:cs typeface="Times New Roman" pitchFamily="18" charset="0"/>
              </a:rPr>
              <a:t>iểm.</a:t>
            </a:r>
            <a:endParaRPr lang="en-US" sz="2800">
              <a:solidFill>
                <a:srgbClr val="FF0000"/>
              </a:solidFill>
            </a:endParaRPr>
          </a:p>
          <a:p>
            <a:pPr eaLnBrk="0" hangingPunct="0"/>
            <a:r>
              <a:rPr lang="pt-BR" sz="2800">
                <a:cs typeface="Times New Roman" pitchFamily="18" charset="0"/>
              </a:rPr>
              <a:t>  + Câu chuyện ngoài sgk: </a:t>
            </a:r>
            <a:r>
              <a:rPr lang="pt-BR" sz="2800">
                <a:solidFill>
                  <a:srgbClr val="FF0000"/>
                </a:solidFill>
                <a:cs typeface="Times New Roman" pitchFamily="18" charset="0"/>
              </a:rPr>
              <a:t>1</a:t>
            </a:r>
            <a:r>
              <a:rPr lang="pt-BR" sz="2800">
                <a:cs typeface="Times New Roman" pitchFamily="18" charset="0"/>
              </a:rPr>
              <a:t> </a:t>
            </a:r>
            <a:r>
              <a:rPr lang="vi-VN" sz="2800">
                <a:solidFill>
                  <a:srgbClr val="FF0000"/>
                </a:solidFill>
                <a:cs typeface="Times New Roman" pitchFamily="18" charset="0"/>
              </a:rPr>
              <a:t>đ</a:t>
            </a:r>
            <a:r>
              <a:rPr lang="pt-BR" sz="2800">
                <a:solidFill>
                  <a:srgbClr val="FF0000"/>
                </a:solidFill>
                <a:cs typeface="Times New Roman" pitchFamily="18" charset="0"/>
              </a:rPr>
              <a:t>iểm.</a:t>
            </a:r>
            <a:endParaRPr lang="en-US" sz="2800">
              <a:solidFill>
                <a:srgbClr val="FF0000"/>
              </a:solidFill>
            </a:endParaRPr>
          </a:p>
          <a:p>
            <a:pPr eaLnBrk="0" hangingPunct="0"/>
            <a:r>
              <a:rPr lang="pt-BR" sz="2800">
                <a:cs typeface="Times New Roman" pitchFamily="18" charset="0"/>
              </a:rPr>
              <a:t>  + Kể hay, hấp dẫn: </a:t>
            </a:r>
            <a:r>
              <a:rPr lang="pt-BR" sz="2800">
                <a:solidFill>
                  <a:srgbClr val="FF0000"/>
                </a:solidFill>
                <a:cs typeface="Times New Roman" pitchFamily="18" charset="0"/>
              </a:rPr>
              <a:t>3</a:t>
            </a:r>
            <a:r>
              <a:rPr lang="pt-BR" sz="2800">
                <a:cs typeface="Times New Roman" pitchFamily="18" charset="0"/>
              </a:rPr>
              <a:t> </a:t>
            </a:r>
            <a:r>
              <a:rPr lang="vi-VN" sz="2800">
                <a:solidFill>
                  <a:srgbClr val="FF0000"/>
                </a:solidFill>
                <a:cs typeface="Times New Roman" pitchFamily="18" charset="0"/>
              </a:rPr>
              <a:t>đ</a:t>
            </a:r>
            <a:r>
              <a:rPr lang="pt-BR" sz="2800">
                <a:solidFill>
                  <a:srgbClr val="FF0000"/>
                </a:solidFill>
                <a:cs typeface="Times New Roman" pitchFamily="18" charset="0"/>
              </a:rPr>
              <a:t>iểm.</a:t>
            </a:r>
            <a:endParaRPr lang="en-US" sz="2800">
              <a:solidFill>
                <a:srgbClr val="FF0000"/>
              </a:solidFill>
            </a:endParaRPr>
          </a:p>
          <a:p>
            <a:pPr eaLnBrk="0" hangingPunct="0"/>
            <a:r>
              <a:rPr lang="pt-BR" sz="2800">
                <a:cs typeface="Times New Roman" pitchFamily="18" charset="0"/>
              </a:rPr>
              <a:t>  + Nêu </a:t>
            </a:r>
            <a:r>
              <a:rPr lang="vi-VN" sz="2800">
                <a:cs typeface="Times New Roman" pitchFamily="18" charset="0"/>
              </a:rPr>
              <a:t>đ</a:t>
            </a:r>
            <a:r>
              <a:rPr lang="pt-BR" sz="2800">
                <a:cs typeface="Times New Roman" pitchFamily="18" charset="0"/>
              </a:rPr>
              <a:t>úng ý nghĩa: </a:t>
            </a:r>
            <a:r>
              <a:rPr lang="pt-BR" sz="2800">
                <a:solidFill>
                  <a:srgbClr val="FF0000"/>
                </a:solidFill>
                <a:cs typeface="Times New Roman" pitchFamily="18" charset="0"/>
              </a:rPr>
              <a:t>1</a:t>
            </a:r>
            <a:r>
              <a:rPr lang="pt-BR" sz="2800">
                <a:cs typeface="Times New Roman" pitchFamily="18" charset="0"/>
              </a:rPr>
              <a:t> </a:t>
            </a:r>
            <a:r>
              <a:rPr lang="vi-VN" sz="2800">
                <a:solidFill>
                  <a:srgbClr val="FF0000"/>
                </a:solidFill>
                <a:cs typeface="Times New Roman" pitchFamily="18" charset="0"/>
              </a:rPr>
              <a:t>đ</a:t>
            </a:r>
            <a:r>
              <a:rPr lang="pt-BR" sz="2800">
                <a:solidFill>
                  <a:srgbClr val="FF0000"/>
                </a:solidFill>
                <a:cs typeface="Times New Roman" pitchFamily="18" charset="0"/>
              </a:rPr>
              <a:t>iểm.</a:t>
            </a:r>
            <a:endParaRPr lang="en-US" sz="2800">
              <a:solidFill>
                <a:srgbClr val="FF0000"/>
              </a:solidFill>
            </a:endParaRPr>
          </a:p>
          <a:p>
            <a:pPr eaLnBrk="0" hangingPunct="0"/>
            <a:r>
              <a:rPr lang="pt-BR" sz="2800">
                <a:cs typeface="Times New Roman" pitchFamily="18" charset="0"/>
              </a:rPr>
              <a:t>  + Trả lời câu hỏi của bạn:</a:t>
            </a:r>
            <a:r>
              <a:rPr lang="pt-BR" sz="2800">
                <a:solidFill>
                  <a:srgbClr val="FF0000"/>
                </a:solidFill>
                <a:cs typeface="Times New Roman" pitchFamily="18" charset="0"/>
              </a:rPr>
              <a:t>1</a:t>
            </a:r>
            <a:r>
              <a:rPr lang="pt-BR" sz="2800">
                <a:cs typeface="Times New Roman" pitchFamily="18" charset="0"/>
              </a:rPr>
              <a:t> </a:t>
            </a:r>
            <a:r>
              <a:rPr lang="vi-VN" sz="2800">
                <a:solidFill>
                  <a:srgbClr val="FF0000"/>
                </a:solidFill>
                <a:cs typeface="Times New Roman" pitchFamily="18" charset="0"/>
              </a:rPr>
              <a:t>đ</a:t>
            </a:r>
            <a:r>
              <a:rPr lang="pt-BR" sz="2800">
                <a:solidFill>
                  <a:srgbClr val="FF0000"/>
                </a:solidFill>
                <a:cs typeface="Times New Roman" pitchFamily="18" charset="0"/>
              </a:rPr>
              <a:t>iểm.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/>
      <p:bldP spid="5132" grpId="0"/>
      <p:bldP spid="5133" grpId="0"/>
      <p:bldP spid="513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283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  <vt:lpstr>Slide 4</vt:lpstr>
      <vt:lpstr>Slide 5</vt:lpstr>
    </vt:vector>
  </TitlesOfParts>
  <Company>DANG KHOA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Chungnt</dc:creator>
  <cp:lastModifiedBy>CSTeam</cp:lastModifiedBy>
  <cp:revision>31</cp:revision>
  <dcterms:created xsi:type="dcterms:W3CDTF">2009-09-15T13:57:33Z</dcterms:created>
  <dcterms:modified xsi:type="dcterms:W3CDTF">2016-06-30T01:33:51Z</dcterms:modified>
</cp:coreProperties>
</file>