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sldIdLst>
    <p:sldId id="267" r:id="rId2"/>
    <p:sldId id="256" r:id="rId3"/>
    <p:sldId id="257" r:id="rId4"/>
    <p:sldId id="258" r:id="rId5"/>
    <p:sldId id="259" r:id="rId6"/>
    <p:sldId id="268" r:id="rId7"/>
    <p:sldId id="263" r:id="rId8"/>
    <p:sldId id="264" r:id="rId9"/>
    <p:sldId id="270" r:id="rId10"/>
    <p:sldId id="26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FFFF"/>
    <a:srgbClr val="FF0000"/>
    <a:srgbClr val="00FF00"/>
    <a:srgbClr val="FFFF00"/>
    <a:srgbClr val="FF0066"/>
    <a:srgbClr val="FF33CC"/>
    <a:srgbClr val="A3ABFB"/>
    <a:srgbClr val="FF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0668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1EC069-1468-4022-884D-A53A265C7E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8861C-1127-43BE-B56A-087962D60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F770A-C634-4322-AE24-BA86D1433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C179F5-7DF1-4B96-A1EF-50BECD2C9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0BFAF-530C-4D90-B06B-49DCBB4CDD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E87BA-E087-4B68-A312-9A58A2755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30E1F-62CD-4D4E-BDB5-9BEB496D43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4902B-F0F8-40EF-9785-FAC589564D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8E4E9-2AB0-4BBD-ABCF-FB08934E69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AB859-62AC-48BB-9293-8984D6AAF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4B898-FCA6-40B3-90DF-B511B62E33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5D2B8-5A20-4F5C-BE7C-FDC4E0099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3D56CB4D-750C-4515-9444-44B56D3A2B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3581400" y="685800"/>
            <a:ext cx="281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FF3300"/>
                </a:solidFill>
              </a:rPr>
              <a:t>Luyện từ và câu:</a:t>
            </a:r>
          </a:p>
        </p:txBody>
      </p:sp>
      <p:sp>
        <p:nvSpPr>
          <p:cNvPr id="2051" name="WordArt 6"/>
          <p:cNvSpPr>
            <a:spLocks noChangeArrowheads="1" noChangeShapeType="1" noTextEdit="1"/>
          </p:cNvSpPr>
          <p:nvPr/>
        </p:nvSpPr>
        <p:spPr bwMode="auto">
          <a:xfrm>
            <a:off x="1219200" y="1295400"/>
            <a:ext cx="2619375" cy="466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2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Kiểm tra bài cũ: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219200" y="2209800"/>
            <a:ext cx="70104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Hãy nêu một số từ  nói lên ý chí, nghị lực của con người ?</a:t>
            </a: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Đặt câu với 1 từ em vừa tìm được. </a:t>
            </a:r>
          </a:p>
        </p:txBody>
      </p:sp>
      <p:pic>
        <p:nvPicPr>
          <p:cNvPr id="2053" name="Picture 8" descr="Bauernb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5867400"/>
            <a:ext cx="426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4" name="Rectangle 1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154" y="396"/>
            <a:chExt cx="8194" cy="3774"/>
          </a:xfrm>
        </p:grpSpPr>
        <p:pic>
          <p:nvPicPr>
            <p:cNvPr id="2055" name="Rectangle 13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4" y="396"/>
              <a:ext cx="8194" cy="3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056" name="Text Box 16"/>
            <p:cNvSpPr txBox="1">
              <a:spLocks noChangeArrowheads="1"/>
            </p:cNvSpPr>
            <p:nvPr/>
          </p:nvSpPr>
          <p:spPr bwMode="auto">
            <a:xfrm>
              <a:off x="192" y="432"/>
              <a:ext cx="8112" cy="3696"/>
            </a:xfrm>
            <a:prstGeom prst="rect">
              <a:avLst/>
            </a:prstGeom>
            <a:noFill/>
            <a:ln w="76200" cmpd="tri">
              <a:solidFill>
                <a:srgbClr val="FF00FF"/>
              </a:solidFill>
              <a:miter lim="800000"/>
              <a:headEnd/>
              <a:tailEnd/>
            </a:ln>
          </p:spPr>
          <p:txBody>
            <a:bodyPr lIns="91410" tIns="45703" rIns="91410" bIns="45703"/>
            <a:lstStyle/>
            <a:p>
              <a:pPr eaLnBrk="0" hangingPunct="0"/>
              <a:endParaRPr lang="en-US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5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9"/>
          <p:cNvSpPr txBox="1">
            <a:spLocks noChangeArrowheads="1"/>
          </p:cNvSpPr>
          <p:nvPr/>
        </p:nvSpPr>
        <p:spPr bwMode="auto">
          <a:xfrm>
            <a:off x="3581400" y="609600"/>
            <a:ext cx="281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FF3300"/>
                </a:solidFill>
              </a:rPr>
              <a:t>Luyện từ và câu:</a:t>
            </a:r>
          </a:p>
        </p:txBody>
      </p:sp>
      <p:sp>
        <p:nvSpPr>
          <p:cNvPr id="11267" name="WordArt 10"/>
          <p:cNvSpPr>
            <a:spLocks noChangeArrowheads="1" noChangeShapeType="1" noTextEdit="1"/>
          </p:cNvSpPr>
          <p:nvPr/>
        </p:nvSpPr>
        <p:spPr bwMode="auto">
          <a:xfrm>
            <a:off x="2984500" y="1066800"/>
            <a:ext cx="3467100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Câu hỏi và dấu chấm hỏi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914400" y="1524000"/>
            <a:ext cx="739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Đánh dấu nhân (X) trước những câu trả lời đúng: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927100" y="1981200"/>
            <a:ext cx="7315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Những câu nào dưới đây là câu hỏi?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609600" y="4826000"/>
            <a:ext cx="457200" cy="406400"/>
          </a:xfrm>
          <a:prstGeom prst="rect">
            <a:avLst/>
          </a:prstGeom>
          <a:solidFill>
            <a:srgbClr val="FF3300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FF00"/>
                </a:solidFill>
              </a:rPr>
              <a:t>X</a:t>
            </a:r>
          </a:p>
        </p:txBody>
      </p:sp>
      <p:sp>
        <p:nvSpPr>
          <p:cNvPr id="11271" name="Text Box 32"/>
          <p:cNvSpPr txBox="1">
            <a:spLocks noChangeArrowheads="1"/>
          </p:cNvSpPr>
          <p:nvPr/>
        </p:nvSpPr>
        <p:spPr bwMode="auto">
          <a:xfrm>
            <a:off x="1447800" y="4495800"/>
            <a:ext cx="5638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/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596900" y="2654300"/>
            <a:ext cx="7454900" cy="2816225"/>
            <a:chOff x="376" y="1672"/>
            <a:chExt cx="4696" cy="1774"/>
          </a:xfrm>
        </p:grpSpPr>
        <p:sp>
          <p:nvSpPr>
            <p:cNvPr id="11278" name="Text Box 23"/>
            <p:cNvSpPr txBox="1">
              <a:spLocks noChangeArrowheads="1"/>
            </p:cNvSpPr>
            <p:nvPr/>
          </p:nvSpPr>
          <p:spPr bwMode="auto">
            <a:xfrm>
              <a:off x="384" y="1672"/>
              <a:ext cx="288" cy="256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2000"/>
            </a:p>
          </p:txBody>
        </p:sp>
        <p:sp>
          <p:nvSpPr>
            <p:cNvPr id="11279" name="Text Box 25"/>
            <p:cNvSpPr txBox="1">
              <a:spLocks noChangeArrowheads="1"/>
            </p:cNvSpPr>
            <p:nvPr/>
          </p:nvSpPr>
          <p:spPr bwMode="auto">
            <a:xfrm>
              <a:off x="384" y="2152"/>
              <a:ext cx="288" cy="256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2000"/>
            </a:p>
          </p:txBody>
        </p:sp>
        <p:sp>
          <p:nvSpPr>
            <p:cNvPr id="11280" name="Text Box 26"/>
            <p:cNvSpPr txBox="1">
              <a:spLocks noChangeArrowheads="1"/>
            </p:cNvSpPr>
            <p:nvPr/>
          </p:nvSpPr>
          <p:spPr bwMode="auto">
            <a:xfrm>
              <a:off x="376" y="2608"/>
              <a:ext cx="288" cy="256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2000"/>
            </a:p>
          </p:txBody>
        </p:sp>
        <p:sp>
          <p:nvSpPr>
            <p:cNvPr id="11281" name="Text Box 27"/>
            <p:cNvSpPr txBox="1">
              <a:spLocks noChangeArrowheads="1"/>
            </p:cNvSpPr>
            <p:nvPr/>
          </p:nvSpPr>
          <p:spPr bwMode="auto">
            <a:xfrm>
              <a:off x="384" y="3040"/>
              <a:ext cx="288" cy="256"/>
            </a:xfrm>
            <a:prstGeom prst="rect">
              <a:avLst/>
            </a:prstGeom>
            <a:noFill/>
            <a:ln w="9525">
              <a:solidFill>
                <a:srgbClr val="0000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2000"/>
            </a:p>
          </p:txBody>
        </p:sp>
        <p:sp>
          <p:nvSpPr>
            <p:cNvPr id="11282" name="Text Box 29"/>
            <p:cNvSpPr txBox="1">
              <a:spLocks noChangeArrowheads="1"/>
            </p:cNvSpPr>
            <p:nvPr/>
          </p:nvSpPr>
          <p:spPr bwMode="auto">
            <a:xfrm>
              <a:off x="896" y="1672"/>
              <a:ext cx="417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Bài tập này khó quá ?</a:t>
              </a:r>
            </a:p>
          </p:txBody>
        </p:sp>
        <p:sp>
          <p:nvSpPr>
            <p:cNvPr id="11283" name="Text Box 31"/>
            <p:cNvSpPr txBox="1">
              <a:spLocks noChangeArrowheads="1"/>
            </p:cNvSpPr>
            <p:nvPr/>
          </p:nvSpPr>
          <p:spPr bwMode="auto">
            <a:xfrm>
              <a:off x="960" y="2160"/>
              <a:ext cx="35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Cậu đã làm bài tập về nhà chưa.</a:t>
              </a:r>
            </a:p>
          </p:txBody>
        </p:sp>
        <p:sp>
          <p:nvSpPr>
            <p:cNvPr id="11284" name="Text Box 33"/>
            <p:cNvSpPr txBox="1">
              <a:spLocks noChangeArrowheads="1"/>
            </p:cNvSpPr>
            <p:nvPr/>
          </p:nvSpPr>
          <p:spPr bwMode="auto">
            <a:xfrm>
              <a:off x="896" y="2584"/>
              <a:ext cx="38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Chiều nay, cậu đi đá bóng với tớ không ?</a:t>
              </a:r>
            </a:p>
          </p:txBody>
        </p:sp>
        <p:sp>
          <p:nvSpPr>
            <p:cNvPr id="11285" name="Text Box 34"/>
            <p:cNvSpPr txBox="1">
              <a:spLocks noChangeArrowheads="1"/>
            </p:cNvSpPr>
            <p:nvPr/>
          </p:nvSpPr>
          <p:spPr bwMode="auto">
            <a:xfrm>
              <a:off x="936" y="3000"/>
              <a:ext cx="2784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/>
                <a:t>Tuần này, ai được nhiều điểm  10 nhất ?</a:t>
              </a:r>
            </a:p>
          </p:txBody>
        </p:sp>
      </p:grpSp>
      <p:sp>
        <p:nvSpPr>
          <p:cNvPr id="20516" name="Text Box 36"/>
          <p:cNvSpPr txBox="1">
            <a:spLocks noChangeArrowheads="1"/>
          </p:cNvSpPr>
          <p:nvPr/>
        </p:nvSpPr>
        <p:spPr bwMode="auto">
          <a:xfrm>
            <a:off x="584200" y="4140200"/>
            <a:ext cx="457200" cy="406400"/>
          </a:xfrm>
          <a:prstGeom prst="rect">
            <a:avLst/>
          </a:prstGeom>
          <a:solidFill>
            <a:srgbClr val="FF3300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>
                <a:solidFill>
                  <a:srgbClr val="FFFF00"/>
                </a:solidFill>
              </a:rPr>
              <a:t>X</a:t>
            </a:r>
          </a:p>
        </p:txBody>
      </p:sp>
      <p:pic>
        <p:nvPicPr>
          <p:cNvPr id="11274" name="Picture 37" descr="Bauernb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03500" y="5829300"/>
            <a:ext cx="426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275" name="Rectangle 13"/>
          <p:cNvGrpSpPr>
            <a:grpSpLocks/>
          </p:cNvGrpSpPr>
          <p:nvPr/>
        </p:nvGrpSpPr>
        <p:grpSpPr bwMode="auto">
          <a:xfrm>
            <a:off x="0" y="0"/>
            <a:ext cx="9144000" cy="6908800"/>
            <a:chOff x="154" y="396"/>
            <a:chExt cx="8194" cy="3774"/>
          </a:xfrm>
        </p:grpSpPr>
        <p:pic>
          <p:nvPicPr>
            <p:cNvPr id="11276" name="Rectangle 13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4" y="396"/>
              <a:ext cx="8194" cy="3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7" name="Text Box 40"/>
            <p:cNvSpPr txBox="1">
              <a:spLocks noChangeArrowheads="1"/>
            </p:cNvSpPr>
            <p:nvPr/>
          </p:nvSpPr>
          <p:spPr bwMode="auto">
            <a:xfrm>
              <a:off x="192" y="432"/>
              <a:ext cx="8112" cy="3696"/>
            </a:xfrm>
            <a:prstGeom prst="rect">
              <a:avLst/>
            </a:prstGeom>
            <a:noFill/>
            <a:ln w="76200" cmpd="tri">
              <a:solidFill>
                <a:srgbClr val="FF00FF"/>
              </a:solidFill>
              <a:miter lim="800000"/>
              <a:headEnd/>
              <a:tailEnd/>
            </a:ln>
          </p:spPr>
          <p:txBody>
            <a:bodyPr lIns="91410" tIns="45703" rIns="91410" bIns="45703"/>
            <a:lstStyle/>
            <a:p>
              <a:pPr eaLnBrk="0" hangingPunct="0"/>
              <a:endParaRPr lang="en-US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3" grpId="0"/>
      <p:bldP spid="20494" grpId="0"/>
      <p:bldP spid="20504" grpId="0" animBg="1"/>
      <p:bldP spid="205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3505200" y="381000"/>
            <a:ext cx="281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FF3300"/>
                </a:solidFill>
              </a:rPr>
              <a:t>Luyện từ và câu:</a:t>
            </a:r>
          </a:p>
        </p:txBody>
      </p:sp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2438400" y="838200"/>
            <a:ext cx="44577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Câu hỏi và dấu chấm hỏi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533400" y="13716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I. </a:t>
            </a:r>
            <a:r>
              <a:rPr lang="en-US" sz="2400" b="1" u="sng">
                <a:solidFill>
                  <a:srgbClr val="0000FF"/>
                </a:solidFill>
              </a:rPr>
              <a:t>Nhận xét</a:t>
            </a:r>
            <a:r>
              <a:rPr lang="en-US" sz="2400" b="1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609600" y="1828800"/>
            <a:ext cx="7772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1. Ghi lại các câu hỏi trong bài tập đọc </a:t>
            </a:r>
            <a:r>
              <a:rPr lang="en-US" sz="2000" b="1"/>
              <a:t>Người tìm đường lên các vì sao.</a:t>
            </a:r>
            <a:endParaRPr lang="en-US" sz="2000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609600" y="2514600"/>
            <a:ext cx="800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2. Các câu hỏi ấy là của ai và để hỏi ai?</a:t>
            </a:r>
          </a:p>
        </p:txBody>
      </p:sp>
      <p:graphicFrame>
        <p:nvGraphicFramePr>
          <p:cNvPr id="2107" name="Group 59"/>
          <p:cNvGraphicFramePr>
            <a:graphicFrameLocks noGrp="1"/>
          </p:cNvGraphicFramePr>
          <p:nvPr/>
        </p:nvGraphicFramePr>
        <p:xfrm>
          <a:off x="533400" y="3200400"/>
          <a:ext cx="8610600" cy="2032000"/>
        </p:xfrm>
        <a:graphic>
          <a:graphicData uri="http://schemas.openxmlformats.org/drawingml/2006/table">
            <a:tbl>
              <a:tblPr/>
              <a:tblGrid>
                <a:gridCol w="4306888"/>
                <a:gridCol w="2192337"/>
                <a:gridCol w="2111375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Câu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hỏi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Của 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Hỏi 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1.Vì sao quả bóng không có cánh mà vẫn bay được?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7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Cậu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làm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thế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nào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được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nhiều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sách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vở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và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dụng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cụ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thí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nghiệm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như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thế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97" name="Text Box 43"/>
          <p:cNvSpPr txBox="1">
            <a:spLocks noChangeArrowheads="1"/>
          </p:cNvSpPr>
          <p:nvPr/>
        </p:nvSpPr>
        <p:spPr bwMode="auto">
          <a:xfrm>
            <a:off x="7543800" y="16002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92" name="Text Box 44"/>
          <p:cNvSpPr txBox="1">
            <a:spLocks noChangeArrowheads="1"/>
          </p:cNvSpPr>
          <p:nvPr/>
        </p:nvSpPr>
        <p:spPr bwMode="auto">
          <a:xfrm>
            <a:off x="4953000" y="3962400"/>
            <a:ext cx="236220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/>
              <a:t>Xi - ôn - cốp - xki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93" name="Text Box 45"/>
          <p:cNvSpPr txBox="1">
            <a:spLocks noChangeArrowheads="1"/>
          </p:cNvSpPr>
          <p:nvPr/>
        </p:nvSpPr>
        <p:spPr bwMode="auto">
          <a:xfrm>
            <a:off x="6819900" y="3962400"/>
            <a:ext cx="2209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/>
              <a:t>Tự hỏi mình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2094" name="Text Box 46"/>
          <p:cNvSpPr txBox="1">
            <a:spLocks noChangeArrowheads="1"/>
          </p:cNvSpPr>
          <p:nvPr/>
        </p:nvSpPr>
        <p:spPr bwMode="auto">
          <a:xfrm>
            <a:off x="5054600" y="4686300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Một người bạn</a:t>
            </a:r>
          </a:p>
        </p:txBody>
      </p:sp>
      <p:sp>
        <p:nvSpPr>
          <p:cNvPr id="2095" name="Text Box 47"/>
          <p:cNvSpPr txBox="1">
            <a:spLocks noChangeArrowheads="1"/>
          </p:cNvSpPr>
          <p:nvPr/>
        </p:nvSpPr>
        <p:spPr bwMode="auto">
          <a:xfrm>
            <a:off x="7035800" y="4711700"/>
            <a:ext cx="228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Xi - ôn - cốp - xki</a:t>
            </a:r>
          </a:p>
        </p:txBody>
      </p:sp>
      <p:sp>
        <p:nvSpPr>
          <p:cNvPr id="2096" name="Text Box 48"/>
          <p:cNvSpPr txBox="1">
            <a:spLocks noChangeArrowheads="1"/>
          </p:cNvSpPr>
          <p:nvPr/>
        </p:nvSpPr>
        <p:spPr bwMode="auto">
          <a:xfrm>
            <a:off x="533400" y="5410200"/>
            <a:ext cx="800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- Phần lớn câu hỏi là để hỏi người khác, nhưng cũng có những câu để tự hỏi mình.</a:t>
            </a:r>
          </a:p>
        </p:txBody>
      </p:sp>
      <p:pic>
        <p:nvPicPr>
          <p:cNvPr id="3103" name="Picture 55" descr="Bauernb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65400" y="6070600"/>
            <a:ext cx="406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104" name="Rectangle 1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154" y="396"/>
            <a:chExt cx="8194" cy="3774"/>
          </a:xfrm>
        </p:grpSpPr>
        <p:pic>
          <p:nvPicPr>
            <p:cNvPr id="3105" name="Rectangle 13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4" y="396"/>
              <a:ext cx="8194" cy="3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06" name="Text Box 67"/>
            <p:cNvSpPr txBox="1">
              <a:spLocks noChangeArrowheads="1"/>
            </p:cNvSpPr>
            <p:nvPr/>
          </p:nvSpPr>
          <p:spPr bwMode="auto">
            <a:xfrm>
              <a:off x="192" y="432"/>
              <a:ext cx="8112" cy="3696"/>
            </a:xfrm>
            <a:prstGeom prst="rect">
              <a:avLst/>
            </a:prstGeom>
            <a:noFill/>
            <a:ln w="76200" cmpd="tri">
              <a:solidFill>
                <a:srgbClr val="FF00FF"/>
              </a:solidFill>
              <a:miter lim="800000"/>
              <a:headEnd/>
              <a:tailEnd/>
            </a:ln>
          </p:spPr>
          <p:txBody>
            <a:bodyPr lIns="91410" tIns="45703" rIns="91410" bIns="45703"/>
            <a:lstStyle/>
            <a:p>
              <a:pPr eaLnBrk="0" hangingPunct="0"/>
              <a:endParaRPr lang="en-US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nimBg="1"/>
      <p:bldP spid="2055" grpId="0" autoUpdateAnimBg="0"/>
      <p:bldP spid="2056" grpId="0" autoUpdateAnimBg="0"/>
      <p:bldP spid="2059" grpId="0" autoUpdateAnimBg="0"/>
      <p:bldP spid="2092" grpId="0" autoUpdateAnimBg="0"/>
      <p:bldP spid="2093" grpId="0" autoUpdateAnimBg="0"/>
      <p:bldP spid="2094" grpId="0" autoUpdateAnimBg="0"/>
      <p:bldP spid="2095" grpId="0" autoUpdateAnimBg="0"/>
      <p:bldP spid="209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5"/>
          <p:cNvSpPr txBox="1">
            <a:spLocks noChangeArrowheads="1"/>
          </p:cNvSpPr>
          <p:nvPr/>
        </p:nvSpPr>
        <p:spPr bwMode="auto">
          <a:xfrm>
            <a:off x="3581400" y="685800"/>
            <a:ext cx="281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FF3300"/>
                </a:solidFill>
              </a:rPr>
              <a:t>Luyện từ và câu:</a:t>
            </a:r>
          </a:p>
        </p:txBody>
      </p:sp>
      <p:sp>
        <p:nvSpPr>
          <p:cNvPr id="4099" name="WordArt 6"/>
          <p:cNvSpPr>
            <a:spLocks noChangeArrowheads="1" noChangeShapeType="1" noTextEdit="1"/>
          </p:cNvSpPr>
          <p:nvPr/>
        </p:nvSpPr>
        <p:spPr bwMode="auto">
          <a:xfrm>
            <a:off x="2667000" y="1143000"/>
            <a:ext cx="44577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Câu hỏi và dấu chấm hỏi</a:t>
            </a:r>
          </a:p>
        </p:txBody>
      </p:sp>
      <p:sp>
        <p:nvSpPr>
          <p:cNvPr id="4100" name="Text Box 9"/>
          <p:cNvSpPr txBox="1">
            <a:spLocks noChangeArrowheads="1"/>
          </p:cNvSpPr>
          <p:nvPr/>
        </p:nvSpPr>
        <p:spPr bwMode="auto">
          <a:xfrm>
            <a:off x="381000" y="16002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I. </a:t>
            </a:r>
            <a:r>
              <a:rPr lang="en-US" sz="2400" b="1" u="sng">
                <a:solidFill>
                  <a:srgbClr val="0000FF"/>
                </a:solidFill>
              </a:rPr>
              <a:t>Nhận xét</a:t>
            </a:r>
            <a:r>
              <a:rPr lang="en-US" sz="2400" b="1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4101" name="Text Box 29"/>
          <p:cNvSpPr txBox="1">
            <a:spLocks noChangeArrowheads="1"/>
          </p:cNvSpPr>
          <p:nvPr/>
        </p:nvSpPr>
        <p:spPr bwMode="auto">
          <a:xfrm>
            <a:off x="7391400" y="2209800"/>
            <a:ext cx="2209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endParaRPr lang="en-US" sz="2000"/>
          </a:p>
          <a:p>
            <a:pPr>
              <a:spcBef>
                <a:spcPct val="50000"/>
              </a:spcBef>
            </a:pPr>
            <a:endParaRPr lang="en-US" sz="2000"/>
          </a:p>
        </p:txBody>
      </p:sp>
      <p:graphicFrame>
        <p:nvGraphicFramePr>
          <p:cNvPr id="8306" name="Group 114"/>
          <p:cNvGraphicFramePr>
            <a:graphicFrameLocks noGrp="1"/>
          </p:cNvGraphicFramePr>
          <p:nvPr>
            <p:ph/>
          </p:nvPr>
        </p:nvGraphicFramePr>
        <p:xfrm>
          <a:off x="292100" y="2705100"/>
          <a:ext cx="8763000" cy="2747963"/>
        </p:xfrm>
        <a:graphic>
          <a:graphicData uri="http://schemas.openxmlformats.org/drawingml/2006/table">
            <a:tbl>
              <a:tblPr/>
              <a:tblGrid>
                <a:gridCol w="3689350"/>
                <a:gridCol w="1614488"/>
                <a:gridCol w="1768475"/>
                <a:gridCol w="1690687"/>
              </a:tblGrid>
              <a:tr h="407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Câu hỏi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Của 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Hỏi ai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Dấu hiệu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3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1.Vì sao quả bóng không có cánh mà vẫn bay được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Xi-ôn-cốp-xki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Tự hỏi mình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6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2. Cậu làm thế nào mà mua được nhiều sách vở và dụng cụ thí nghiệm như thế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Một người bạn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Xi-ôn-cốp-xki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24" name="Text Box 103"/>
          <p:cNvSpPr txBox="1">
            <a:spLocks noChangeArrowheads="1"/>
          </p:cNvSpPr>
          <p:nvPr/>
        </p:nvSpPr>
        <p:spPr bwMode="auto">
          <a:xfrm>
            <a:off x="7680325" y="4227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8298" name="Text Box 106"/>
          <p:cNvSpPr txBox="1">
            <a:spLocks noChangeArrowheads="1"/>
          </p:cNvSpPr>
          <p:nvPr/>
        </p:nvSpPr>
        <p:spPr bwMode="auto">
          <a:xfrm>
            <a:off x="304800" y="2133600"/>
            <a:ext cx="662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3. Những dấu hiệu nào giúp em nhận ra đó là câu hỏi?</a:t>
            </a:r>
          </a:p>
        </p:txBody>
      </p:sp>
      <p:sp>
        <p:nvSpPr>
          <p:cNvPr id="8294" name="Line 102"/>
          <p:cNvSpPr>
            <a:spLocks noChangeShapeType="1"/>
          </p:cNvSpPr>
          <p:nvPr/>
        </p:nvSpPr>
        <p:spPr bwMode="auto">
          <a:xfrm flipV="1">
            <a:off x="546100" y="3441700"/>
            <a:ext cx="685800" cy="1270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96" name="Text Box 104"/>
          <p:cNvSpPr txBox="1">
            <a:spLocks noChangeArrowheads="1"/>
          </p:cNvSpPr>
          <p:nvPr/>
        </p:nvSpPr>
        <p:spPr bwMode="auto">
          <a:xfrm>
            <a:off x="2082800" y="3425825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8299" name="Text Box 107"/>
          <p:cNvSpPr txBox="1">
            <a:spLocks noChangeArrowheads="1"/>
          </p:cNvSpPr>
          <p:nvPr/>
        </p:nvSpPr>
        <p:spPr bwMode="auto">
          <a:xfrm>
            <a:off x="2095500" y="34163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?</a:t>
            </a:r>
          </a:p>
        </p:txBody>
      </p:sp>
      <p:sp>
        <p:nvSpPr>
          <p:cNvPr id="8300" name="Text Box 108"/>
          <p:cNvSpPr txBox="1">
            <a:spLocks noChangeArrowheads="1"/>
          </p:cNvSpPr>
          <p:nvPr/>
        </p:nvSpPr>
        <p:spPr bwMode="auto">
          <a:xfrm>
            <a:off x="1930400" y="46863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?</a:t>
            </a:r>
          </a:p>
        </p:txBody>
      </p:sp>
      <p:sp>
        <p:nvSpPr>
          <p:cNvPr id="8301" name="Line 109"/>
          <p:cNvSpPr>
            <a:spLocks noChangeShapeType="1"/>
          </p:cNvSpPr>
          <p:nvPr/>
        </p:nvSpPr>
        <p:spPr bwMode="auto">
          <a:xfrm flipV="1">
            <a:off x="1562100" y="4419600"/>
            <a:ext cx="685800" cy="12700"/>
          </a:xfrm>
          <a:prstGeom prst="line">
            <a:avLst/>
          </a:prstGeom>
          <a:noFill/>
          <a:ln w="254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303" name="Text Box 111"/>
          <p:cNvSpPr txBox="1">
            <a:spLocks noChangeArrowheads="1"/>
          </p:cNvSpPr>
          <p:nvPr/>
        </p:nvSpPr>
        <p:spPr bwMode="auto">
          <a:xfrm>
            <a:off x="1930400" y="4673600"/>
            <a:ext cx="45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8304" name="Text Box 112"/>
          <p:cNvSpPr txBox="1">
            <a:spLocks noChangeArrowheads="1"/>
          </p:cNvSpPr>
          <p:nvPr/>
        </p:nvSpPr>
        <p:spPr bwMode="auto">
          <a:xfrm>
            <a:off x="7327900" y="3149600"/>
            <a:ext cx="1981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000"/>
              <a:t> Từ </a:t>
            </a:r>
            <a:r>
              <a:rPr lang="en-US" sz="2000">
                <a:solidFill>
                  <a:srgbClr val="FF0000"/>
                </a:solidFill>
              </a:rPr>
              <a:t>vì sao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000"/>
              <a:t> Dấu chấm hỏi  </a:t>
            </a:r>
          </a:p>
        </p:txBody>
      </p:sp>
      <p:sp>
        <p:nvSpPr>
          <p:cNvPr id="4133" name="Text Box 113"/>
          <p:cNvSpPr txBox="1">
            <a:spLocks noChangeArrowheads="1"/>
          </p:cNvSpPr>
          <p:nvPr/>
        </p:nvSpPr>
        <p:spPr bwMode="auto">
          <a:xfrm>
            <a:off x="7315200" y="54102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307" name="Text Box 115"/>
          <p:cNvSpPr txBox="1">
            <a:spLocks noChangeArrowheads="1"/>
          </p:cNvSpPr>
          <p:nvPr/>
        </p:nvSpPr>
        <p:spPr bwMode="auto">
          <a:xfrm>
            <a:off x="7315200" y="4114800"/>
            <a:ext cx="18415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- Từ </a:t>
            </a:r>
            <a:r>
              <a:rPr lang="en-US" sz="2000">
                <a:solidFill>
                  <a:srgbClr val="FF0000"/>
                </a:solidFill>
              </a:rPr>
              <a:t>thế nào</a:t>
            </a:r>
          </a:p>
          <a:p>
            <a:pPr>
              <a:spcBef>
                <a:spcPct val="50000"/>
              </a:spcBef>
            </a:pPr>
            <a:r>
              <a:rPr lang="en-US" sz="2000"/>
              <a:t>- Dấu chấm hỏi</a:t>
            </a:r>
          </a:p>
        </p:txBody>
      </p:sp>
      <p:pic>
        <p:nvPicPr>
          <p:cNvPr id="4135" name="Picture 121" descr="Bauernb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5905500"/>
            <a:ext cx="3429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136" name="Rectangle 13"/>
          <p:cNvGrpSpPr>
            <a:grpSpLocks/>
          </p:cNvGrpSpPr>
          <p:nvPr/>
        </p:nvGrpSpPr>
        <p:grpSpPr bwMode="auto">
          <a:xfrm>
            <a:off x="0" y="12700"/>
            <a:ext cx="9144000" cy="6858000"/>
            <a:chOff x="154" y="396"/>
            <a:chExt cx="8194" cy="3774"/>
          </a:xfrm>
        </p:grpSpPr>
        <p:pic>
          <p:nvPicPr>
            <p:cNvPr id="4137" name="Rectangle 13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4" y="396"/>
              <a:ext cx="8194" cy="3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38" name="Text Box 124"/>
            <p:cNvSpPr txBox="1">
              <a:spLocks noChangeArrowheads="1"/>
            </p:cNvSpPr>
            <p:nvPr/>
          </p:nvSpPr>
          <p:spPr bwMode="auto">
            <a:xfrm>
              <a:off x="192" y="432"/>
              <a:ext cx="8112" cy="3696"/>
            </a:xfrm>
            <a:prstGeom prst="rect">
              <a:avLst/>
            </a:prstGeom>
            <a:noFill/>
            <a:ln w="76200" cmpd="tri">
              <a:solidFill>
                <a:srgbClr val="FF00FF"/>
              </a:solidFill>
              <a:miter lim="800000"/>
              <a:headEnd/>
              <a:tailEnd/>
            </a:ln>
          </p:spPr>
          <p:txBody>
            <a:bodyPr lIns="91410" tIns="45703" rIns="91410" bIns="45703"/>
            <a:lstStyle/>
            <a:p>
              <a:pPr eaLnBrk="0" hangingPunct="0"/>
              <a:endParaRPr lang="en-US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8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8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8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3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3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3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8" grpId="0"/>
      <p:bldP spid="8294" grpId="0" animBg="1"/>
      <p:bldP spid="8296" grpId="0"/>
      <p:bldP spid="8299" grpId="0"/>
      <p:bldP spid="8299" grpId="1"/>
      <p:bldP spid="8300" grpId="0" build="allAtOnce"/>
      <p:bldP spid="8301" grpId="0" animBg="1"/>
      <p:bldP spid="8304" grpId="0"/>
      <p:bldP spid="830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8" name="Rectangle 54"/>
          <p:cNvSpPr>
            <a:spLocks noChangeArrowheads="1"/>
          </p:cNvSpPr>
          <p:nvPr/>
        </p:nvSpPr>
        <p:spPr bwMode="auto">
          <a:xfrm>
            <a:off x="609600" y="2590800"/>
            <a:ext cx="7924800" cy="24384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581400" y="685800"/>
            <a:ext cx="281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FF3300"/>
                </a:solidFill>
              </a:rPr>
              <a:t>Luyện từ và câu:</a:t>
            </a:r>
          </a:p>
        </p:txBody>
      </p:sp>
      <p:sp>
        <p:nvSpPr>
          <p:cNvPr id="5124" name="WordArt 4"/>
          <p:cNvSpPr>
            <a:spLocks noChangeArrowheads="1" noChangeShapeType="1" noTextEdit="1"/>
          </p:cNvSpPr>
          <p:nvPr/>
        </p:nvSpPr>
        <p:spPr bwMode="auto">
          <a:xfrm>
            <a:off x="2616200" y="1143000"/>
            <a:ext cx="44577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Câu hỏi và dấu chấm hỏi</a:t>
            </a: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609600" y="3124200"/>
            <a:ext cx="800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- Phần lớn câu hỏi là để hỏi người khác, nhưng cũng có những câu để tự hỏi mình.</a:t>
            </a:r>
          </a:p>
        </p:txBody>
      </p:sp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381000" y="16002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I. </a:t>
            </a:r>
            <a:r>
              <a:rPr lang="en-US" sz="2400" b="1" u="sng">
                <a:solidFill>
                  <a:srgbClr val="0000FF"/>
                </a:solidFill>
              </a:rPr>
              <a:t>Nhận xét</a:t>
            </a:r>
            <a:r>
              <a:rPr lang="en-US" sz="2400" b="1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7391400" y="2209800"/>
            <a:ext cx="2209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endParaRPr lang="en-US" sz="2000"/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5128" name="Text Box 31"/>
          <p:cNvSpPr txBox="1">
            <a:spLocks noChangeArrowheads="1"/>
          </p:cNvSpPr>
          <p:nvPr/>
        </p:nvSpPr>
        <p:spPr bwMode="auto">
          <a:xfrm>
            <a:off x="7680325" y="4227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29" name="Text Box 40"/>
          <p:cNvSpPr txBox="1">
            <a:spLocks noChangeArrowheads="1"/>
          </p:cNvSpPr>
          <p:nvPr/>
        </p:nvSpPr>
        <p:spPr bwMode="auto">
          <a:xfrm>
            <a:off x="7315200" y="54102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30" name="Text Box 43"/>
          <p:cNvSpPr txBox="1">
            <a:spLocks noChangeArrowheads="1"/>
          </p:cNvSpPr>
          <p:nvPr/>
        </p:nvSpPr>
        <p:spPr bwMode="auto">
          <a:xfrm>
            <a:off x="457200" y="6465888"/>
            <a:ext cx="6096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31" name="Text Box 45"/>
          <p:cNvSpPr txBox="1">
            <a:spLocks noChangeArrowheads="1"/>
          </p:cNvSpPr>
          <p:nvPr/>
        </p:nvSpPr>
        <p:spPr bwMode="auto">
          <a:xfrm>
            <a:off x="609600" y="2590800"/>
            <a:ext cx="7620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- Câu hỏi ( còn gọi là câu nghi vấn) dùng để hỏi về những điều chưa biết.</a:t>
            </a:r>
          </a:p>
        </p:txBody>
      </p:sp>
      <p:sp>
        <p:nvSpPr>
          <p:cNvPr id="11310" name="Text Box 46"/>
          <p:cNvSpPr txBox="1">
            <a:spLocks noChangeArrowheads="1"/>
          </p:cNvSpPr>
          <p:nvPr/>
        </p:nvSpPr>
        <p:spPr bwMode="auto">
          <a:xfrm>
            <a:off x="647700" y="3886200"/>
            <a:ext cx="746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- Câu hỏi thường có các từ nghi vấn </a:t>
            </a:r>
            <a:r>
              <a:rPr lang="en-US" sz="2000" i="1"/>
              <a:t>( </a:t>
            </a:r>
            <a:r>
              <a:rPr lang="en-US" sz="2000" b="1" i="1"/>
              <a:t>ai, gì, nào, sao, không,</a:t>
            </a:r>
            <a:r>
              <a:rPr lang="en-US" sz="2000" i="1"/>
              <a:t> …).</a:t>
            </a:r>
            <a:r>
              <a:rPr lang="en-US" sz="2000"/>
              <a:t> Khi viết, cuối câu hỏi có </a:t>
            </a:r>
            <a:r>
              <a:rPr lang="en-US" sz="2000" b="1" i="1"/>
              <a:t>dấu chấm hỏi (?).</a:t>
            </a:r>
          </a:p>
        </p:txBody>
      </p:sp>
      <p:sp>
        <p:nvSpPr>
          <p:cNvPr id="11311" name="Text Box 47"/>
          <p:cNvSpPr txBox="1">
            <a:spLocks noChangeArrowheads="1"/>
          </p:cNvSpPr>
          <p:nvPr/>
        </p:nvSpPr>
        <p:spPr bwMode="auto">
          <a:xfrm>
            <a:off x="342900" y="20828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II. </a:t>
            </a:r>
            <a:r>
              <a:rPr lang="en-US" sz="2400" b="1" u="sng">
                <a:solidFill>
                  <a:srgbClr val="0000FF"/>
                </a:solidFill>
              </a:rPr>
              <a:t>Ghi nhớ</a:t>
            </a:r>
            <a:r>
              <a:rPr lang="en-US" sz="2400" b="1">
                <a:solidFill>
                  <a:srgbClr val="0000FF"/>
                </a:solidFill>
              </a:rPr>
              <a:t>:</a:t>
            </a:r>
          </a:p>
        </p:txBody>
      </p:sp>
      <p:pic>
        <p:nvPicPr>
          <p:cNvPr id="5134" name="Picture 53" descr="Bauernb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5867400"/>
            <a:ext cx="426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135" name="Rectangle 1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154" y="396"/>
            <a:chExt cx="8194" cy="3774"/>
          </a:xfrm>
        </p:grpSpPr>
        <p:pic>
          <p:nvPicPr>
            <p:cNvPr id="5136" name="Rectangle 13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4" y="396"/>
              <a:ext cx="8194" cy="3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37" name="Text Box 59"/>
            <p:cNvSpPr txBox="1">
              <a:spLocks noChangeArrowheads="1"/>
            </p:cNvSpPr>
            <p:nvPr/>
          </p:nvSpPr>
          <p:spPr bwMode="auto">
            <a:xfrm>
              <a:off x="192" y="432"/>
              <a:ext cx="8112" cy="3696"/>
            </a:xfrm>
            <a:prstGeom prst="rect">
              <a:avLst/>
            </a:prstGeom>
            <a:noFill/>
            <a:ln w="76200" cmpd="tri">
              <a:solidFill>
                <a:srgbClr val="FF00FF"/>
              </a:solidFill>
              <a:miter lim="800000"/>
              <a:headEnd/>
              <a:tailEnd/>
            </a:ln>
          </p:spPr>
          <p:txBody>
            <a:bodyPr lIns="91410" tIns="45703" rIns="91410" bIns="45703"/>
            <a:lstStyle/>
            <a:p>
              <a:pPr eaLnBrk="0" hangingPunct="0"/>
              <a:endParaRPr lang="en-US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18" grpId="0" animBg="1"/>
      <p:bldP spid="113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5"/>
          <p:cNvSpPr txBox="1">
            <a:spLocks noChangeArrowheads="1"/>
          </p:cNvSpPr>
          <p:nvPr/>
        </p:nvSpPr>
        <p:spPr bwMode="auto">
          <a:xfrm>
            <a:off x="3581400" y="685800"/>
            <a:ext cx="281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FF3300"/>
                </a:solidFill>
              </a:rPr>
              <a:t>Luyện từ và câu:</a:t>
            </a:r>
          </a:p>
        </p:txBody>
      </p:sp>
      <p:sp>
        <p:nvSpPr>
          <p:cNvPr id="6147" name="WordArt 6"/>
          <p:cNvSpPr>
            <a:spLocks noChangeArrowheads="1" noChangeShapeType="1" noTextEdit="1"/>
          </p:cNvSpPr>
          <p:nvPr/>
        </p:nvSpPr>
        <p:spPr bwMode="auto">
          <a:xfrm>
            <a:off x="2819400" y="1092200"/>
            <a:ext cx="3467100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Câu hỏi và dấu chấm hỏi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457200" y="16002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III. </a:t>
            </a:r>
            <a:r>
              <a:rPr lang="en-US" sz="2400" b="1" u="sng">
                <a:solidFill>
                  <a:srgbClr val="0000FF"/>
                </a:solidFill>
              </a:rPr>
              <a:t>Luyện tập</a:t>
            </a:r>
            <a:r>
              <a:rPr lang="en-US" sz="2400" b="1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444500" y="2171700"/>
            <a:ext cx="7848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Bài 1: Tìm câu hỏi trong các bài </a:t>
            </a:r>
            <a:r>
              <a:rPr lang="en-US" sz="2000" i="1"/>
              <a:t>Thưa chuyện với mẹ, Hai bàn tay</a:t>
            </a:r>
            <a:r>
              <a:rPr lang="en-US" sz="2000"/>
              <a:t> và ghi vào bảng có mẫu sau:</a:t>
            </a:r>
          </a:p>
        </p:txBody>
      </p:sp>
      <p:graphicFrame>
        <p:nvGraphicFramePr>
          <p:cNvPr id="12348" name="Group 60"/>
          <p:cNvGraphicFramePr>
            <a:graphicFrameLocks noGrp="1"/>
          </p:cNvGraphicFramePr>
          <p:nvPr>
            <p:ph/>
          </p:nvPr>
        </p:nvGraphicFramePr>
        <p:xfrm>
          <a:off x="444500" y="3022600"/>
          <a:ext cx="8458200" cy="1549400"/>
        </p:xfrm>
        <a:graphic>
          <a:graphicData uri="http://schemas.openxmlformats.org/drawingml/2006/table">
            <a:tbl>
              <a:tblPr/>
              <a:tblGrid>
                <a:gridCol w="704850"/>
                <a:gridCol w="2647950"/>
                <a:gridCol w="2057400"/>
                <a:gridCol w="1600200"/>
                <a:gridCol w="1447800"/>
              </a:tblGrid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Câu hỏi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Câu hỏi của ai?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Để hỏi ai?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Từ nghi vấn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7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36" name="Text Box 48"/>
          <p:cNvSpPr txBox="1">
            <a:spLocks noChangeArrowheads="1"/>
          </p:cNvSpPr>
          <p:nvPr/>
        </p:nvSpPr>
        <p:spPr bwMode="auto">
          <a:xfrm>
            <a:off x="533400" y="3683000"/>
            <a:ext cx="76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M:</a:t>
            </a:r>
          </a:p>
        </p:txBody>
      </p:sp>
      <p:sp>
        <p:nvSpPr>
          <p:cNvPr id="12337" name="Text Box 49"/>
          <p:cNvSpPr txBox="1">
            <a:spLocks noChangeArrowheads="1"/>
          </p:cNvSpPr>
          <p:nvPr/>
        </p:nvSpPr>
        <p:spPr bwMode="auto">
          <a:xfrm>
            <a:off x="1295400" y="3708400"/>
            <a:ext cx="2286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Con vừa bảo gì?</a:t>
            </a:r>
          </a:p>
        </p:txBody>
      </p:sp>
      <p:sp>
        <p:nvSpPr>
          <p:cNvPr id="12338" name="Text Box 50"/>
          <p:cNvSpPr txBox="1">
            <a:spLocks noChangeArrowheads="1"/>
          </p:cNvSpPr>
          <p:nvPr/>
        </p:nvSpPr>
        <p:spPr bwMode="auto">
          <a:xfrm>
            <a:off x="3962400" y="3733800"/>
            <a:ext cx="1828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Câu hỏi của mẹ</a:t>
            </a:r>
          </a:p>
        </p:txBody>
      </p:sp>
      <p:sp>
        <p:nvSpPr>
          <p:cNvPr id="12340" name="Text Box 52"/>
          <p:cNvSpPr txBox="1">
            <a:spLocks noChangeArrowheads="1"/>
          </p:cNvSpPr>
          <p:nvPr/>
        </p:nvSpPr>
        <p:spPr bwMode="auto">
          <a:xfrm>
            <a:off x="5880100" y="3759200"/>
            <a:ext cx="1752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Để hỏi Cương</a:t>
            </a:r>
          </a:p>
        </p:txBody>
      </p:sp>
      <p:sp>
        <p:nvSpPr>
          <p:cNvPr id="12341" name="Text Box 53"/>
          <p:cNvSpPr txBox="1">
            <a:spLocks noChangeArrowheads="1"/>
          </p:cNvSpPr>
          <p:nvPr/>
        </p:nvSpPr>
        <p:spPr bwMode="auto">
          <a:xfrm>
            <a:off x="7772400" y="37465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gì</a:t>
            </a:r>
          </a:p>
        </p:txBody>
      </p:sp>
      <p:grpSp>
        <p:nvGrpSpPr>
          <p:cNvPr id="6175" name="Rectangle 1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154" y="396"/>
            <a:chExt cx="8194" cy="3774"/>
          </a:xfrm>
        </p:grpSpPr>
        <p:pic>
          <p:nvPicPr>
            <p:cNvPr id="6177" name="Rectangle 13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54" y="396"/>
              <a:ext cx="8194" cy="3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78" name="Text Box 63"/>
            <p:cNvSpPr txBox="1">
              <a:spLocks noChangeArrowheads="1"/>
            </p:cNvSpPr>
            <p:nvPr/>
          </p:nvSpPr>
          <p:spPr bwMode="auto">
            <a:xfrm>
              <a:off x="192" y="432"/>
              <a:ext cx="8112" cy="3696"/>
            </a:xfrm>
            <a:prstGeom prst="rect">
              <a:avLst/>
            </a:prstGeom>
            <a:noFill/>
            <a:ln w="76200" cmpd="tri">
              <a:solidFill>
                <a:srgbClr val="FF00FF"/>
              </a:solidFill>
              <a:miter lim="800000"/>
              <a:headEnd/>
              <a:tailEnd/>
            </a:ln>
          </p:spPr>
          <p:txBody>
            <a:bodyPr lIns="91410" tIns="45703" rIns="91410" bIns="45703"/>
            <a:lstStyle/>
            <a:p>
              <a:pPr eaLnBrk="0" hangingPunct="0"/>
              <a:endParaRPr lang="en-US" sz="2000"/>
            </a:p>
          </p:txBody>
        </p:sp>
      </p:grpSp>
      <p:pic>
        <p:nvPicPr>
          <p:cNvPr id="6176" name="Picture 64" descr="Bauernba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5791200"/>
            <a:ext cx="426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2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 autoUpdateAnimBg="0"/>
      <p:bldP spid="12296" grpId="0" autoUpdateAnimBg="0"/>
      <p:bldP spid="12336" grpId="0" autoUpdateAnimBg="0"/>
      <p:bldP spid="12337" grpId="0" autoUpdateAnimBg="0"/>
      <p:bldP spid="12338" grpId="0" autoUpdateAnimBg="0"/>
      <p:bldP spid="12340" grpId="0" autoUpdateAnimBg="0"/>
      <p:bldP spid="1234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81000" y="165100"/>
            <a:ext cx="7848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66"/>
                </a:solidFill>
              </a:rPr>
              <a:t>Bài 1: Tìm câu hỏi trong các bài </a:t>
            </a:r>
            <a:r>
              <a:rPr lang="en-US" sz="2000" b="1" i="1">
                <a:solidFill>
                  <a:srgbClr val="FF0066"/>
                </a:solidFill>
              </a:rPr>
              <a:t>Thưa chuyện với mẹ, Hai bàn tay</a:t>
            </a:r>
            <a:r>
              <a:rPr lang="en-US" sz="2000">
                <a:solidFill>
                  <a:srgbClr val="FF0066"/>
                </a:solidFill>
              </a:rPr>
              <a:t> và ghi vào bảng có mẫu sau:</a:t>
            </a:r>
          </a:p>
        </p:txBody>
      </p:sp>
      <p:graphicFrame>
        <p:nvGraphicFramePr>
          <p:cNvPr id="23615" name="Group 63"/>
          <p:cNvGraphicFramePr>
            <a:graphicFrameLocks noGrp="1"/>
          </p:cNvGraphicFramePr>
          <p:nvPr>
            <p:ph/>
          </p:nvPr>
        </p:nvGraphicFramePr>
        <p:xfrm>
          <a:off x="228600" y="865188"/>
          <a:ext cx="8686800" cy="5916612"/>
        </p:xfrm>
        <a:graphic>
          <a:graphicData uri="http://schemas.openxmlformats.org/drawingml/2006/table">
            <a:tbl>
              <a:tblPr/>
              <a:tblGrid>
                <a:gridCol w="723900"/>
                <a:gridCol w="2719388"/>
                <a:gridCol w="2046287"/>
                <a:gridCol w="1881188"/>
                <a:gridCol w="1316037"/>
              </a:tblGrid>
              <a:tr h="6400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TT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Câu hỏi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Câu hỏi của ai?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Để hỏi ai?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Từ nghi vấn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39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927100" y="1473200"/>
            <a:ext cx="791210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Bài </a:t>
            </a:r>
            <a:r>
              <a:rPr lang="en-US" b="1" i="1">
                <a:solidFill>
                  <a:srgbClr val="0000FF"/>
                </a:solidFill>
              </a:rPr>
              <a:t>Thưa chuyện với mẹ:        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- Con vừa bảo gì ?                  - Câu hỏi của mẹ     - Để hỏi Cương              gì</a:t>
            </a:r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914400" y="2209800"/>
            <a:ext cx="27432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0000FF"/>
                </a:solidFill>
              </a:rPr>
              <a:t>- Ai xui con thế ?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914400" y="2514600"/>
            <a:ext cx="25146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0000FF"/>
                </a:solidFill>
              </a:rPr>
              <a:t>- Nhưng biết thầy có chịu nghe không ?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3733800" y="2222500"/>
            <a:ext cx="2209800" cy="115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0000FF"/>
                </a:solidFill>
              </a:rPr>
              <a:t>- Câu hỏi của mẹ</a:t>
            </a:r>
          </a:p>
          <a:p>
            <a:pPr>
              <a:spcBef>
                <a:spcPct val="20000"/>
              </a:spcBef>
              <a:buFontTx/>
              <a:buChar char="-"/>
            </a:pPr>
            <a:r>
              <a:rPr lang="en-US" b="1">
                <a:solidFill>
                  <a:srgbClr val="0000FF"/>
                </a:solidFill>
              </a:rPr>
              <a:t> Câu hỏi của mẹ</a:t>
            </a:r>
          </a:p>
          <a:p>
            <a:pPr>
              <a:spcBef>
                <a:spcPct val="50000"/>
              </a:spcBef>
              <a:buFontTx/>
              <a:buChar char="-"/>
            </a:pPr>
            <a:endParaRPr lang="en-US" sz="2000"/>
          </a:p>
        </p:txBody>
      </p:sp>
      <p:sp>
        <p:nvSpPr>
          <p:cNvPr id="23586" name="Text Box 34"/>
          <p:cNvSpPr txBox="1">
            <a:spLocks noChangeArrowheads="1"/>
          </p:cNvSpPr>
          <p:nvPr/>
        </p:nvSpPr>
        <p:spPr bwMode="auto">
          <a:xfrm>
            <a:off x="5676900" y="2222500"/>
            <a:ext cx="19431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rgbClr val="0000FF"/>
                </a:solidFill>
              </a:rPr>
              <a:t>- Để hỏi Cương</a:t>
            </a:r>
          </a:p>
          <a:p>
            <a:r>
              <a:rPr lang="en-US" b="1">
                <a:solidFill>
                  <a:srgbClr val="0000FF"/>
                </a:solidFill>
              </a:rPr>
              <a:t>- Để hỏi Cương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7696200" y="2257425"/>
            <a:ext cx="914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0000FF"/>
                </a:solidFill>
              </a:rPr>
              <a:t>    thế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7620000" y="2527300"/>
            <a:ext cx="15240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0000FF"/>
                </a:solidFill>
              </a:rPr>
              <a:t>có …không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939800" y="3429000"/>
            <a:ext cx="2514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0000FF"/>
                </a:solidFill>
              </a:rPr>
              <a:t>Bài </a:t>
            </a:r>
            <a:r>
              <a:rPr lang="en-US" b="1" i="1">
                <a:solidFill>
                  <a:srgbClr val="0000FF"/>
                </a:solidFill>
              </a:rPr>
              <a:t>Hai bàn tay: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23592" name="Text Box 40"/>
          <p:cNvSpPr txBox="1">
            <a:spLocks noChangeArrowheads="1"/>
          </p:cNvSpPr>
          <p:nvPr/>
        </p:nvSpPr>
        <p:spPr bwMode="auto">
          <a:xfrm>
            <a:off x="901700" y="3702050"/>
            <a:ext cx="26543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- Anh có yêu nước không?</a:t>
            </a:r>
          </a:p>
        </p:txBody>
      </p:sp>
      <p:sp>
        <p:nvSpPr>
          <p:cNvPr id="23593" name="Text Box 41"/>
          <p:cNvSpPr txBox="1">
            <a:spLocks noChangeArrowheads="1"/>
          </p:cNvSpPr>
          <p:nvPr/>
        </p:nvSpPr>
        <p:spPr bwMode="auto">
          <a:xfrm>
            <a:off x="876300" y="4311650"/>
            <a:ext cx="26670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0000FF"/>
                </a:solidFill>
              </a:rPr>
              <a:t>- Anh có thể giữ bí mật không?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23594" name="Text Box 42"/>
          <p:cNvSpPr txBox="1">
            <a:spLocks noChangeArrowheads="1"/>
          </p:cNvSpPr>
          <p:nvPr/>
        </p:nvSpPr>
        <p:spPr bwMode="auto">
          <a:xfrm>
            <a:off x="876300" y="4921250"/>
            <a:ext cx="25908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0000FF"/>
                </a:solidFill>
              </a:rPr>
              <a:t>- Anh có muốn đi với tôi không?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23595" name="Text Box 43"/>
          <p:cNvSpPr txBox="1">
            <a:spLocks noChangeArrowheads="1"/>
          </p:cNvSpPr>
          <p:nvPr/>
        </p:nvSpPr>
        <p:spPr bwMode="auto">
          <a:xfrm>
            <a:off x="901700" y="5562600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- Nhưng chúng ta lấy đâu ra tiền?</a:t>
            </a:r>
          </a:p>
        </p:txBody>
      </p:sp>
      <p:sp>
        <p:nvSpPr>
          <p:cNvPr id="23596" name="Text Box 44"/>
          <p:cNvSpPr txBox="1">
            <a:spLocks noChangeArrowheads="1"/>
          </p:cNvSpPr>
          <p:nvPr/>
        </p:nvSpPr>
        <p:spPr bwMode="auto">
          <a:xfrm>
            <a:off x="876300" y="6186488"/>
            <a:ext cx="25908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0000FF"/>
                </a:solidFill>
              </a:rPr>
              <a:t>- Anh sẽ đi với tôi chứ?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23597" name="Text Box 45"/>
          <p:cNvSpPr txBox="1">
            <a:spLocks noChangeArrowheads="1"/>
          </p:cNvSpPr>
          <p:nvPr/>
        </p:nvSpPr>
        <p:spPr bwMode="auto">
          <a:xfrm>
            <a:off x="3810000" y="3733800"/>
            <a:ext cx="1828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0000FF"/>
                </a:solidFill>
              </a:rPr>
              <a:t>- Câu hỏi của Bác Hồ</a:t>
            </a:r>
          </a:p>
          <a:p>
            <a:pPr>
              <a:spcBef>
                <a:spcPct val="20000"/>
              </a:spcBef>
            </a:pPr>
            <a:r>
              <a:rPr lang="en-US" b="1">
                <a:solidFill>
                  <a:srgbClr val="0000FF"/>
                </a:solidFill>
              </a:rPr>
              <a:t>- Câu hỏi của Bác Hồ</a:t>
            </a:r>
          </a:p>
          <a:p>
            <a:pPr>
              <a:spcBef>
                <a:spcPct val="20000"/>
              </a:spcBef>
            </a:pPr>
            <a:r>
              <a:rPr lang="en-US" b="1">
                <a:solidFill>
                  <a:srgbClr val="0000FF"/>
                </a:solidFill>
              </a:rPr>
              <a:t>- Câu hỏi của Bác Hồ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5765800" y="3722688"/>
            <a:ext cx="1676400" cy="2144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0000FF"/>
                </a:solidFill>
              </a:rPr>
              <a:t>- Hỏi bác Lê</a:t>
            </a:r>
          </a:p>
          <a:p>
            <a:pPr>
              <a:spcBef>
                <a:spcPct val="20000"/>
              </a:spcBef>
            </a:pPr>
            <a:endParaRPr lang="en-US" b="1">
              <a:solidFill>
                <a:srgbClr val="0000FF"/>
              </a:solidFill>
            </a:endParaRPr>
          </a:p>
          <a:p>
            <a:pPr>
              <a:spcBef>
                <a:spcPct val="20000"/>
              </a:spcBef>
            </a:pPr>
            <a:r>
              <a:rPr lang="en-US" b="1">
                <a:solidFill>
                  <a:srgbClr val="0000FF"/>
                </a:solidFill>
              </a:rPr>
              <a:t>- Hỏi bác Lê</a:t>
            </a:r>
          </a:p>
          <a:p>
            <a:pPr>
              <a:spcBef>
                <a:spcPct val="20000"/>
              </a:spcBef>
            </a:pPr>
            <a:endParaRPr lang="en-US" b="1">
              <a:solidFill>
                <a:srgbClr val="0000FF"/>
              </a:solidFill>
            </a:endParaRPr>
          </a:p>
          <a:p>
            <a:pPr>
              <a:spcBef>
                <a:spcPct val="20000"/>
              </a:spcBef>
            </a:pPr>
            <a:r>
              <a:rPr lang="en-US" b="1">
                <a:solidFill>
                  <a:srgbClr val="0000FF"/>
                </a:solidFill>
              </a:rPr>
              <a:t>- Hỏi bác Lê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23599" name="Text Box 47"/>
          <p:cNvSpPr txBox="1">
            <a:spLocks noChangeArrowheads="1"/>
          </p:cNvSpPr>
          <p:nvPr/>
        </p:nvSpPr>
        <p:spPr bwMode="auto">
          <a:xfrm>
            <a:off x="7543800" y="3533775"/>
            <a:ext cx="2133600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00" b="1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có …không</a:t>
            </a:r>
          </a:p>
          <a:p>
            <a:pPr>
              <a:spcBef>
                <a:spcPct val="50000"/>
              </a:spcBef>
            </a:pPr>
            <a:endParaRPr lang="en-US" sz="1000" b="1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có …không</a:t>
            </a:r>
          </a:p>
          <a:p>
            <a:pPr>
              <a:spcBef>
                <a:spcPct val="50000"/>
              </a:spcBef>
            </a:pPr>
            <a:endParaRPr lang="en-US" sz="1400" b="1">
              <a:solidFill>
                <a:srgbClr val="0000FF"/>
              </a:solidFill>
            </a:endParaRP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có …không</a:t>
            </a:r>
          </a:p>
          <a:p>
            <a:pPr>
              <a:spcBef>
                <a:spcPct val="50000"/>
              </a:spcBef>
            </a:pPr>
            <a:endParaRPr lang="en-US" sz="2000" b="1"/>
          </a:p>
          <a:p>
            <a:pPr>
              <a:spcBef>
                <a:spcPct val="50000"/>
              </a:spcBef>
            </a:pPr>
            <a:endParaRPr lang="en-US" sz="2000" b="1"/>
          </a:p>
        </p:txBody>
      </p:sp>
      <p:sp>
        <p:nvSpPr>
          <p:cNvPr id="23600" name="Text Box 48"/>
          <p:cNvSpPr txBox="1">
            <a:spLocks noChangeArrowheads="1"/>
          </p:cNvSpPr>
          <p:nvPr/>
        </p:nvSpPr>
        <p:spPr bwMode="auto">
          <a:xfrm>
            <a:off x="3759200" y="5562600"/>
            <a:ext cx="19812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0000FF"/>
                </a:solidFill>
              </a:rPr>
              <a:t>- Câu hỏi của bác Lê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23601" name="Text Box 49"/>
          <p:cNvSpPr txBox="1">
            <a:spLocks noChangeArrowheads="1"/>
          </p:cNvSpPr>
          <p:nvPr/>
        </p:nvSpPr>
        <p:spPr bwMode="auto">
          <a:xfrm>
            <a:off x="5702300" y="5653088"/>
            <a:ext cx="18288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0000FF"/>
                </a:solidFill>
              </a:rPr>
              <a:t>- Hỏi Bác Hồ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23602" name="Text Box 50"/>
          <p:cNvSpPr txBox="1">
            <a:spLocks noChangeArrowheads="1"/>
          </p:cNvSpPr>
          <p:nvPr/>
        </p:nvSpPr>
        <p:spPr bwMode="auto">
          <a:xfrm>
            <a:off x="7937500" y="5638800"/>
            <a:ext cx="990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0000FF"/>
                </a:solidFill>
              </a:rPr>
              <a:t>đâu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23603" name="Text Box 51"/>
          <p:cNvSpPr txBox="1">
            <a:spLocks noChangeArrowheads="1"/>
          </p:cNvSpPr>
          <p:nvPr/>
        </p:nvSpPr>
        <p:spPr bwMode="auto">
          <a:xfrm>
            <a:off x="3759200" y="6140450"/>
            <a:ext cx="18288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0000FF"/>
                </a:solidFill>
              </a:rPr>
              <a:t>- Câu hỏi của Bác Hồ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7217" name="Text Box 53"/>
          <p:cNvSpPr txBox="1">
            <a:spLocks noChangeArrowheads="1"/>
          </p:cNvSpPr>
          <p:nvPr/>
        </p:nvSpPr>
        <p:spPr bwMode="auto">
          <a:xfrm>
            <a:off x="5867400" y="57150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23606" name="Text Box 54"/>
          <p:cNvSpPr txBox="1">
            <a:spLocks noChangeArrowheads="1"/>
          </p:cNvSpPr>
          <p:nvPr/>
        </p:nvSpPr>
        <p:spPr bwMode="auto">
          <a:xfrm>
            <a:off x="5715000" y="6186488"/>
            <a:ext cx="16764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rgbClr val="0000FF"/>
                </a:solidFill>
              </a:rPr>
              <a:t>- Hỏi bác Lê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23607" name="Text Box 55"/>
          <p:cNvSpPr txBox="1">
            <a:spLocks noChangeArrowheads="1"/>
          </p:cNvSpPr>
          <p:nvPr/>
        </p:nvSpPr>
        <p:spPr bwMode="auto">
          <a:xfrm>
            <a:off x="7962900" y="6156325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chứ</a:t>
            </a:r>
          </a:p>
        </p:txBody>
      </p:sp>
      <p:grpSp>
        <p:nvGrpSpPr>
          <p:cNvPr id="7220" name="Rectangle 1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154" y="396"/>
            <a:chExt cx="8194" cy="3774"/>
          </a:xfrm>
        </p:grpSpPr>
        <p:pic>
          <p:nvPicPr>
            <p:cNvPr id="7221" name="Rectangle 13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54" y="396"/>
              <a:ext cx="8194" cy="3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222" name="Text Box 66"/>
            <p:cNvSpPr txBox="1">
              <a:spLocks noChangeArrowheads="1"/>
            </p:cNvSpPr>
            <p:nvPr/>
          </p:nvSpPr>
          <p:spPr bwMode="auto">
            <a:xfrm>
              <a:off x="192" y="432"/>
              <a:ext cx="8112" cy="3696"/>
            </a:xfrm>
            <a:prstGeom prst="rect">
              <a:avLst/>
            </a:prstGeom>
            <a:noFill/>
            <a:ln w="76200" cmpd="tri">
              <a:solidFill>
                <a:srgbClr val="FF00FF"/>
              </a:solidFill>
              <a:miter lim="800000"/>
              <a:headEnd/>
              <a:tailEnd/>
            </a:ln>
          </p:spPr>
          <p:txBody>
            <a:bodyPr lIns="91410" tIns="45703" rIns="91410" bIns="45703"/>
            <a:lstStyle/>
            <a:p>
              <a:pPr eaLnBrk="0" hangingPunct="0"/>
              <a:endParaRPr lang="en-US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3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3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3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3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3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3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3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23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1" dur="500"/>
                                        <p:tgtEl>
                                          <p:spTgt spid="23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23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23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23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23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2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3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3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82" grpId="0" autoUpdateAnimBg="0"/>
      <p:bldP spid="23583" grpId="0" autoUpdateAnimBg="0"/>
      <p:bldP spid="23584" grpId="0" autoUpdateAnimBg="0"/>
      <p:bldP spid="23585" grpId="0" autoUpdateAnimBg="0"/>
      <p:bldP spid="23586" grpId="0" autoUpdateAnimBg="0"/>
      <p:bldP spid="23588" grpId="0" autoUpdateAnimBg="0"/>
      <p:bldP spid="23589" grpId="0" autoUpdateAnimBg="0"/>
      <p:bldP spid="23591" grpId="0" autoUpdateAnimBg="0"/>
      <p:bldP spid="23592" grpId="0" autoUpdateAnimBg="0"/>
      <p:bldP spid="23593" grpId="0" autoUpdateAnimBg="0"/>
      <p:bldP spid="23594" grpId="0" autoUpdateAnimBg="0"/>
      <p:bldP spid="23595" grpId="0" autoUpdateAnimBg="0"/>
      <p:bldP spid="23596" grpId="0" autoUpdateAnimBg="0"/>
      <p:bldP spid="23597" grpId="0" autoUpdateAnimBg="0"/>
      <p:bldP spid="23598" grpId="0" autoUpdateAnimBg="0"/>
      <p:bldP spid="23599" grpId="0" autoUpdateAnimBg="0"/>
      <p:bldP spid="23600" grpId="0" autoUpdateAnimBg="0"/>
      <p:bldP spid="23601" grpId="0" autoUpdateAnimBg="0"/>
      <p:bldP spid="23602" grpId="0" autoUpdateAnimBg="0"/>
      <p:bldP spid="23603" grpId="0" autoUpdateAnimBg="0"/>
      <p:bldP spid="23606" grpId="0" autoUpdateAnimBg="0"/>
      <p:bldP spid="2360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3581400" y="685800"/>
            <a:ext cx="281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FF3300"/>
                </a:solidFill>
              </a:rPr>
              <a:t>Luyện từ và câu:</a:t>
            </a:r>
          </a:p>
        </p:txBody>
      </p:sp>
      <p:sp>
        <p:nvSpPr>
          <p:cNvPr id="8195" name="WordArt 4"/>
          <p:cNvSpPr>
            <a:spLocks noChangeArrowheads="1" noChangeShapeType="1" noTextEdit="1"/>
          </p:cNvSpPr>
          <p:nvPr/>
        </p:nvSpPr>
        <p:spPr bwMode="auto">
          <a:xfrm>
            <a:off x="2819400" y="1092200"/>
            <a:ext cx="3467100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Câu hỏi và dấu chấm hỏi</a:t>
            </a: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457200" y="16002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III. </a:t>
            </a:r>
            <a:r>
              <a:rPr lang="en-US" sz="2400" b="1" u="sng">
                <a:solidFill>
                  <a:srgbClr val="0000FF"/>
                </a:solidFill>
              </a:rPr>
              <a:t>Luyện tập</a:t>
            </a:r>
            <a:r>
              <a:rPr lang="en-US" sz="2400" b="1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444500" y="2095500"/>
            <a:ext cx="7848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0066"/>
                </a:solidFill>
              </a:rPr>
              <a:t>Bài 2: Chọn khoảng 3 câu trong bài </a:t>
            </a:r>
            <a:r>
              <a:rPr lang="en-US" sz="2000" b="1" i="1">
                <a:solidFill>
                  <a:srgbClr val="FF0066"/>
                </a:solidFill>
              </a:rPr>
              <a:t>Văn hay chữ tốt</a:t>
            </a:r>
            <a:r>
              <a:rPr lang="en-US" sz="2000">
                <a:solidFill>
                  <a:srgbClr val="FF0066"/>
                </a:solidFill>
              </a:rPr>
              <a:t>. Đặt câu hỏi để trao đổi với bạn về nội dung liên quan đến từng câu.</a:t>
            </a:r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533400" y="2844800"/>
            <a:ext cx="8229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M: Thuở đi học, Cao Bá Quát viết chữ rất xấu nên nhiều bài văn dù hay vẫn bị thầy cho điểm kém.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381000" y="3581400"/>
            <a:ext cx="1066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u="sng">
                <a:solidFill>
                  <a:srgbClr val="FF0066"/>
                </a:solidFill>
              </a:rPr>
              <a:t>Câu hỏi</a:t>
            </a:r>
            <a:r>
              <a:rPr lang="en-US" sz="2000">
                <a:solidFill>
                  <a:srgbClr val="FF0066"/>
                </a:solidFill>
              </a:rPr>
              <a:t>: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1663700" y="3797300"/>
            <a:ext cx="7162800" cy="209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- Thuở đi học, chữ Cao Bá Quát thế nào?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- Chữ ai xấu ?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- Vì sao Cao Bá Quát thường bị điểm kém?</a:t>
            </a: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- Vì sao nhiều bài văn của Cao Bá Quát dù hay vẫn bị điểm kém?</a:t>
            </a:r>
          </a:p>
        </p:txBody>
      </p:sp>
      <p:sp>
        <p:nvSpPr>
          <p:cNvPr id="17446" name="AutoShape 38"/>
          <p:cNvSpPr>
            <a:spLocks noChangeArrowheads="1"/>
          </p:cNvSpPr>
          <p:nvPr/>
        </p:nvSpPr>
        <p:spPr bwMode="auto">
          <a:xfrm>
            <a:off x="6629400" y="762000"/>
            <a:ext cx="2514600" cy="1371600"/>
          </a:xfrm>
          <a:prstGeom prst="irregularSeal2">
            <a:avLst/>
          </a:prstGeom>
          <a:solidFill>
            <a:srgbClr val="FF3300"/>
          </a:solidFill>
          <a:ln w="952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rgbClr val="FFFF00"/>
                </a:solidFill>
              </a:rPr>
              <a:t>Trò chơi</a:t>
            </a:r>
          </a:p>
        </p:txBody>
      </p:sp>
      <p:pic>
        <p:nvPicPr>
          <p:cNvPr id="8202" name="Picture 44" descr="Bauernb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65400" y="5867400"/>
            <a:ext cx="426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203" name="Rectangle 1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154" y="396"/>
            <a:chExt cx="8194" cy="3774"/>
          </a:xfrm>
        </p:grpSpPr>
        <p:pic>
          <p:nvPicPr>
            <p:cNvPr id="8204" name="Rectangle 13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4" y="396"/>
              <a:ext cx="8194" cy="3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5" name="Text Box 47"/>
            <p:cNvSpPr txBox="1">
              <a:spLocks noChangeArrowheads="1"/>
            </p:cNvSpPr>
            <p:nvPr/>
          </p:nvSpPr>
          <p:spPr bwMode="auto">
            <a:xfrm>
              <a:off x="192" y="432"/>
              <a:ext cx="8112" cy="3696"/>
            </a:xfrm>
            <a:prstGeom prst="rect">
              <a:avLst/>
            </a:prstGeom>
            <a:noFill/>
            <a:ln w="76200" cmpd="tri">
              <a:solidFill>
                <a:srgbClr val="FF00FF"/>
              </a:solidFill>
              <a:miter lim="800000"/>
              <a:headEnd/>
              <a:tailEnd/>
            </a:ln>
          </p:spPr>
          <p:txBody>
            <a:bodyPr lIns="91410" tIns="45703" rIns="91410" bIns="45703"/>
            <a:lstStyle/>
            <a:p>
              <a:pPr eaLnBrk="0" hangingPunct="0"/>
              <a:endParaRPr lang="en-US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7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7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74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74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74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74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7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4" grpId="0"/>
      <p:bldP spid="17441" grpId="0"/>
      <p:bldP spid="17444" grpId="0"/>
      <p:bldP spid="174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3581400" y="685800"/>
            <a:ext cx="281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FF3300"/>
                </a:solidFill>
              </a:rPr>
              <a:t>Luyện từ và câu:</a:t>
            </a:r>
          </a:p>
        </p:txBody>
      </p:sp>
      <p:sp>
        <p:nvSpPr>
          <p:cNvPr id="9219" name="WordArt 4"/>
          <p:cNvSpPr>
            <a:spLocks noChangeArrowheads="1" noChangeShapeType="1" noTextEdit="1"/>
          </p:cNvSpPr>
          <p:nvPr/>
        </p:nvSpPr>
        <p:spPr bwMode="auto">
          <a:xfrm>
            <a:off x="2819400" y="1092200"/>
            <a:ext cx="3467100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Câu hỏi và dấu chấm hỏi</a:t>
            </a: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457200" y="16002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III. </a:t>
            </a:r>
            <a:r>
              <a:rPr lang="en-US" sz="2400" b="1" u="sng">
                <a:solidFill>
                  <a:srgbClr val="0000FF"/>
                </a:solidFill>
              </a:rPr>
              <a:t>Luyện tập</a:t>
            </a:r>
            <a:r>
              <a:rPr lang="en-US" sz="2400" b="1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444500" y="2171700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Bài 3: Em hãy đặt một câu hỏi để tự hỏi mình.</a:t>
            </a:r>
          </a:p>
        </p:txBody>
      </p:sp>
      <p:pic>
        <p:nvPicPr>
          <p:cNvPr id="9222" name="Picture 39" descr="Bauernb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5867400"/>
            <a:ext cx="426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73" name="Text Box 41"/>
          <p:cNvSpPr txBox="1">
            <a:spLocks noChangeArrowheads="1"/>
          </p:cNvSpPr>
          <p:nvPr/>
        </p:nvSpPr>
        <p:spPr bwMode="auto">
          <a:xfrm>
            <a:off x="609600" y="2743200"/>
            <a:ext cx="76962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000">
                <a:solidFill>
                  <a:srgbClr val="0000FF"/>
                </a:solidFill>
              </a:rPr>
              <a:t> Mình để bút ở đâu nhỉ ?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000">
                <a:solidFill>
                  <a:srgbClr val="0000FF"/>
                </a:solidFill>
              </a:rPr>
              <a:t> Cái kính của mình ở đâu rồi nhỉ ?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000">
                <a:solidFill>
                  <a:srgbClr val="0000FF"/>
                </a:solidFill>
              </a:rPr>
              <a:t> Tại sao bài này mình lại quên cách làm được nhỉ ?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sz="2000">
                <a:solidFill>
                  <a:srgbClr val="0000FF"/>
                </a:solidFill>
              </a:rPr>
              <a:t> Bạn này trông quen quá, mình đã gặp ở đâu rồi nhỉ ?</a:t>
            </a:r>
          </a:p>
        </p:txBody>
      </p:sp>
      <p:grpSp>
        <p:nvGrpSpPr>
          <p:cNvPr id="9224" name="Rectangle 1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154" y="396"/>
            <a:chExt cx="8194" cy="3774"/>
          </a:xfrm>
        </p:grpSpPr>
        <p:pic>
          <p:nvPicPr>
            <p:cNvPr id="9225" name="Rectangle 13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4" y="396"/>
              <a:ext cx="8194" cy="37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6" name="Text Box 46"/>
            <p:cNvSpPr txBox="1">
              <a:spLocks noChangeArrowheads="1"/>
            </p:cNvSpPr>
            <p:nvPr/>
          </p:nvSpPr>
          <p:spPr bwMode="auto">
            <a:xfrm>
              <a:off x="192" y="432"/>
              <a:ext cx="8112" cy="3696"/>
            </a:xfrm>
            <a:prstGeom prst="rect">
              <a:avLst/>
            </a:prstGeom>
            <a:noFill/>
            <a:ln w="76200" cmpd="tri">
              <a:solidFill>
                <a:srgbClr val="FF00FF"/>
              </a:solidFill>
              <a:miter lim="800000"/>
              <a:headEnd/>
              <a:tailEnd/>
            </a:ln>
          </p:spPr>
          <p:txBody>
            <a:bodyPr lIns="91410" tIns="45703" rIns="91410" bIns="45703"/>
            <a:lstStyle/>
            <a:p>
              <a:pPr eaLnBrk="0" hangingPunct="0"/>
              <a:endParaRPr lang="en-US" sz="2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/>
      <p:bldP spid="1847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685800" y="2438400"/>
            <a:ext cx="7924800" cy="2514600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3581400" y="685800"/>
            <a:ext cx="281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>
                <a:solidFill>
                  <a:srgbClr val="FF3300"/>
                </a:solidFill>
              </a:rPr>
              <a:t>Luyện từ và câu:</a:t>
            </a:r>
          </a:p>
        </p:txBody>
      </p:sp>
      <p:sp>
        <p:nvSpPr>
          <p:cNvPr id="10244" name="WordArt 5"/>
          <p:cNvSpPr>
            <a:spLocks noChangeArrowheads="1" noChangeShapeType="1" noTextEdit="1"/>
          </p:cNvSpPr>
          <p:nvPr/>
        </p:nvSpPr>
        <p:spPr bwMode="auto">
          <a:xfrm>
            <a:off x="2616200" y="1143000"/>
            <a:ext cx="44577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/>
                <a:cs typeface="Arial"/>
              </a:rPr>
              <a:t>Câu hỏi và dấu chấm hỏi</a:t>
            </a: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609600" y="3124200"/>
            <a:ext cx="800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- Phần lớn câu hỏi là để hỏi người khác, nhưng cũng có những câu để tự hỏi mình.</a:t>
            </a:r>
          </a:p>
        </p:txBody>
      </p:sp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7391400" y="2209800"/>
            <a:ext cx="2209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endParaRPr lang="en-US" sz="2000"/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10247" name="Text Box 9"/>
          <p:cNvSpPr txBox="1">
            <a:spLocks noChangeArrowheads="1"/>
          </p:cNvSpPr>
          <p:nvPr/>
        </p:nvSpPr>
        <p:spPr bwMode="auto">
          <a:xfrm>
            <a:off x="7680325" y="4227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248" name="Text Box 10"/>
          <p:cNvSpPr txBox="1">
            <a:spLocks noChangeArrowheads="1"/>
          </p:cNvSpPr>
          <p:nvPr/>
        </p:nvSpPr>
        <p:spPr bwMode="auto">
          <a:xfrm>
            <a:off x="7315200" y="54102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249" name="Text Box 11"/>
          <p:cNvSpPr txBox="1">
            <a:spLocks noChangeArrowheads="1"/>
          </p:cNvSpPr>
          <p:nvPr/>
        </p:nvSpPr>
        <p:spPr bwMode="auto">
          <a:xfrm>
            <a:off x="457200" y="6465888"/>
            <a:ext cx="6096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250" name="Text Box 12"/>
          <p:cNvSpPr txBox="1">
            <a:spLocks noChangeArrowheads="1"/>
          </p:cNvSpPr>
          <p:nvPr/>
        </p:nvSpPr>
        <p:spPr bwMode="auto">
          <a:xfrm>
            <a:off x="609600" y="2590800"/>
            <a:ext cx="7620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- Câu hỏi ( còn gọi là câu nghi vấn) dùng để hỏi về những điều chưa biết.</a:t>
            </a:r>
          </a:p>
        </p:txBody>
      </p:sp>
      <p:sp>
        <p:nvSpPr>
          <p:cNvPr id="10251" name="Text Box 13"/>
          <p:cNvSpPr txBox="1">
            <a:spLocks noChangeArrowheads="1"/>
          </p:cNvSpPr>
          <p:nvPr/>
        </p:nvSpPr>
        <p:spPr bwMode="auto">
          <a:xfrm>
            <a:off x="647700" y="3886200"/>
            <a:ext cx="746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- Câu hỏi thường có các từ nghi vấn </a:t>
            </a:r>
            <a:r>
              <a:rPr lang="en-US" sz="2000" i="1"/>
              <a:t>( ai, gì, nào, sao, không, …).</a:t>
            </a:r>
            <a:r>
              <a:rPr lang="en-US" sz="2000"/>
              <a:t> Khi viết, cuối câu hỏi có dấu chấm hỏi (?).</a:t>
            </a:r>
          </a:p>
        </p:txBody>
      </p:sp>
      <p:sp>
        <p:nvSpPr>
          <p:cNvPr id="10252" name="Text Box 14"/>
          <p:cNvSpPr txBox="1">
            <a:spLocks noChangeArrowheads="1"/>
          </p:cNvSpPr>
          <p:nvPr/>
        </p:nvSpPr>
        <p:spPr bwMode="auto">
          <a:xfrm>
            <a:off x="381000" y="18288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   </a:t>
            </a:r>
            <a:r>
              <a:rPr lang="en-US" sz="2400" b="1" u="sng">
                <a:solidFill>
                  <a:srgbClr val="0000FF"/>
                </a:solidFill>
              </a:rPr>
              <a:t>Ghi nhớ</a:t>
            </a:r>
            <a:r>
              <a:rPr lang="en-US" sz="2400" b="1">
                <a:solidFill>
                  <a:srgbClr val="0000FF"/>
                </a:solidFill>
              </a:rPr>
              <a:t>:</a:t>
            </a:r>
          </a:p>
        </p:txBody>
      </p:sp>
      <p:pic>
        <p:nvPicPr>
          <p:cNvPr id="10253" name="Picture 20" descr="Bauernb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65400" y="5867400"/>
            <a:ext cx="426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516</TotalTime>
  <Words>994</Words>
  <Application>Microsoft Office PowerPoint</Application>
  <PresentationFormat>On-screen Show (4:3)</PresentationFormat>
  <Paragraphs>143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KTV CNTT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Van Xuan Computer</dc:creator>
  <cp:lastModifiedBy>CSTeam</cp:lastModifiedBy>
  <cp:revision>46</cp:revision>
  <dcterms:created xsi:type="dcterms:W3CDTF">2011-11-14T13:20:55Z</dcterms:created>
  <dcterms:modified xsi:type="dcterms:W3CDTF">2016-06-30T01:39:47Z</dcterms:modified>
</cp:coreProperties>
</file>