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  <p:sldMasterId id="2147483661" r:id="rId3"/>
    <p:sldMasterId id="2147483665" r:id="rId4"/>
  </p:sldMasterIdLst>
  <p:sldIdLst>
    <p:sldId id="277" r:id="rId5"/>
    <p:sldId id="258" r:id="rId6"/>
    <p:sldId id="257" r:id="rId7"/>
    <p:sldId id="259" r:id="rId8"/>
    <p:sldId id="260" r:id="rId9"/>
    <p:sldId id="278" r:id="rId10"/>
    <p:sldId id="280" r:id="rId11"/>
    <p:sldId id="267" r:id="rId12"/>
    <p:sldId id="273" r:id="rId13"/>
    <p:sldId id="279" r:id="rId14"/>
    <p:sldId id="272" r:id="rId15"/>
    <p:sldId id="261" r:id="rId16"/>
    <p:sldId id="262" r:id="rId17"/>
    <p:sldId id="275" r:id="rId18"/>
    <p:sldId id="265" r:id="rId19"/>
    <p:sldId id="263" r:id="rId20"/>
    <p:sldId id="268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Font typeface="Wingdings" pitchFamily="2" charset="2"/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FFFF00"/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50F2-6FB9-4669-AFF9-836EE8895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33D83-1951-4673-AB50-6298770BC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B00F-321A-4FDE-B2C2-2BBA28724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C3CE0-E239-4007-A205-50ED5248C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FCD3C-AC0E-430B-A5F2-F698EC593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CA886-1A6B-4720-8005-77F561EE0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5A982-E548-4460-B316-7C4D64AD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70862-B90E-4312-9A65-A305DC940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5EF14-B2AA-4E0C-86F6-8F750C66D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94353-F566-4D00-BAC4-64201B21C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30604-D3E4-4F0A-AFE2-FF2E70CCE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01525-267D-496C-A770-87F8B0CD4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6E218-85B8-46A4-84B5-5AAD8EDA4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3214C-3ED7-4C81-A166-D5B45E16E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647E-1EA7-408D-934D-D591ABA31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07FD5-D671-4B45-86E4-4E5CFDAD0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D3CF0-0496-4B3A-87C4-3C8FC5AD1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76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6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91E7-2CDB-4167-8F5D-BB1313D57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3FE54-3535-4DF2-9ABE-E25600A31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5E8A7-26D2-45F2-944D-720202A75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91D2-8D71-4B13-9DFB-DD3FD29CA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2E582-AE25-470B-A3C3-6AEA5EB47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D77C0-34B6-4C73-88A4-97B1BC97A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621C5-99BA-4E5E-8475-3E01DFE27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793C-E5FA-4976-8198-83C714804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4B14D-A045-41E0-BED2-090A5CEAE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6676E-8B2D-4CAF-89FF-7EE5BD62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4B476-0E21-4795-986B-F3A418FBA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FE329-41E9-4989-A33F-24D066839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285CD-B7A0-4682-B8E4-679561CC4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07B1B-20A2-433E-8910-72A1561531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zoom dir="in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15BBB-AADB-4C8F-AD5D-C89BB03709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1E9C2-DA77-4A36-883A-29FC17F19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99BE7-9506-4159-9F74-BAE55A439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DCE14-8F59-476D-A1D8-42EE4ECCDA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8C799-8FFF-46E2-8DED-998CEAF311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EE013-3B96-4A8E-9539-2A913B16F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31F3D-CEFA-4598-9758-0CD82D4C20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B2AE1-F680-443D-93C7-5AAFB9C6A8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F0C2-C0B3-4FC8-88D1-7F3F9B759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40261-639F-4F10-AA0D-15FF39B1C1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ADB1A-81FF-492D-B9E9-3044D8367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593BD-9A7D-4D45-B2D4-E9342A28D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0D1AA-85DF-40A4-8791-2175010EF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BCBF6-46A1-47FC-808B-923E1730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A77CC-F644-428B-AB21-DEB57521C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62BB2-C4EB-4B13-ACAD-2154284D4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000"/>
            </a:lvl1pPr>
          </a:lstStyle>
          <a:p>
            <a:pPr>
              <a:defRPr/>
            </a:pPr>
            <a:fld id="{73B8AA1C-A258-4C90-9C4E-00C410200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4F784913-D0D0-49D4-B0BE-10F1495F5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086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7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8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1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2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3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4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5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6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7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4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6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7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8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9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0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1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2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206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3F2E2CD7-B1FD-4B73-B712-CA92BB972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8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1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4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7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8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000"/>
            </a:lvl1pPr>
          </a:lstStyle>
          <a:p>
            <a:pPr>
              <a:defRPr/>
            </a:pPr>
            <a:fld id="{7595D9FC-009D-4962-BF83-248BA196AF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5" name="AutoShape 40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133350" y="5029200"/>
            <a:ext cx="571500" cy="304800"/>
          </a:xfrm>
          <a:prstGeom prst="actionButtonForwardNex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6" name="AutoShape 41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190500" y="5486400"/>
            <a:ext cx="419100" cy="304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7" name="AutoShape 42">
            <a:hlinkClick r:id="rId13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228600" y="5867400"/>
            <a:ext cx="381000" cy="304800"/>
          </a:xfrm>
          <a:prstGeom prst="actionButtonHome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8" name="AutoShape 43">
            <a:hlinkClick r:id="" action="ppaction://hlinkshowjump?jump=endshow" highlightClick="1"/>
          </p:cNvPr>
          <p:cNvSpPr>
            <a:spLocks noChangeArrowheads="1"/>
          </p:cNvSpPr>
          <p:nvPr userDrawn="1"/>
        </p:nvSpPr>
        <p:spPr bwMode="auto">
          <a:xfrm>
            <a:off x="228600" y="6248400"/>
            <a:ext cx="381000" cy="285750"/>
          </a:xfrm>
          <a:prstGeom prst="actionButtonBlank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sz="1800">
                <a:latin typeface="Times New Roman" pitchFamily="18" charset="0"/>
              </a:rPr>
              <a:t>Exit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F:\GIAO-AN-POP\THI-GV\Baicu-NVD.gs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WordArt 2" descr="Green marble"/>
          <p:cNvSpPr>
            <a:spLocks noChangeArrowheads="1" noChangeShapeType="1" noTextEdit="1"/>
          </p:cNvSpPr>
          <p:nvPr/>
        </p:nvSpPr>
        <p:spPr bwMode="auto">
          <a:xfrm>
            <a:off x="538163" y="1371600"/>
            <a:ext cx="8137525" cy="2047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Kính chào quý thầy cô giáo và các em học sinh </a:t>
            </a:r>
          </a:p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về dự giờ học hôm nay. </a:t>
            </a:r>
          </a:p>
        </p:txBody>
      </p:sp>
      <p:sp>
        <p:nvSpPr>
          <p:cNvPr id="124932" name="WordArt 4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1981200" y="3886200"/>
            <a:ext cx="4895850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pattFill prst="horzBrick">
                    <a:fgClr>
                      <a:schemeClr val="accent2"/>
                    </a:fgClr>
                    <a:bgClr>
                      <a:schemeClr val="tx2"/>
                    </a:bgClr>
                  </a:patt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  <a:p>
            <a:pPr algn="ctr"/>
            <a:r>
              <a:rPr lang="en-US" sz="3600" b="1" kern="10">
                <a:ln w="12700">
                  <a:pattFill prst="horzBrick">
                    <a:fgClr>
                      <a:schemeClr val="accent2"/>
                    </a:fgClr>
                    <a:bgClr>
                      <a:schemeClr val="tx2"/>
                    </a:bgClr>
                  </a:patt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    ĐỘNG TỪ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457200" y="5943600"/>
            <a:ext cx="571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endParaRPr lang="en-US" sz="1800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09600" y="3810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nimBg="1"/>
      <p:bldP spid="1249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219200" y="838200"/>
            <a:ext cx="6553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noProof="1">
                <a:solidFill>
                  <a:srgbClr val="FF00FF"/>
                </a:solidFill>
              </a:rPr>
              <a:t>Các hoạt </a:t>
            </a:r>
            <a:r>
              <a:rPr lang="vi-VN" noProof="1">
                <a:solidFill>
                  <a:srgbClr val="FF00FF"/>
                </a:solidFill>
              </a:rPr>
              <a:t>động ở nhà</a:t>
            </a:r>
            <a:r>
              <a:rPr lang="en-US">
                <a:solidFill>
                  <a:srgbClr val="FF00FF"/>
                </a:solidFill>
              </a:rPr>
              <a:t>: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0" y="1828800"/>
            <a:ext cx="8839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Rửa li tách, lau nhà, múc nước, xem ti vi,....</a:t>
            </a:r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1143000" y="2819400"/>
            <a:ext cx="5029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noProof="1">
                <a:solidFill>
                  <a:srgbClr val="FF00FF"/>
                </a:solidFill>
              </a:rPr>
              <a:t>Các hoạt </a:t>
            </a:r>
            <a:r>
              <a:rPr lang="vi-VN" noProof="1">
                <a:solidFill>
                  <a:srgbClr val="FF00FF"/>
                </a:solidFill>
              </a:rPr>
              <a:t>động ở trường</a:t>
            </a:r>
            <a:r>
              <a:rPr lang="en-US">
                <a:solidFill>
                  <a:srgbClr val="FF00FF"/>
                </a:solidFill>
              </a:rPr>
              <a:t>: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0" y="3810000"/>
            <a:ext cx="8534400" cy="2357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i="1" noProof="1">
                <a:solidFill>
                  <a:srgbClr val="0000FF"/>
                </a:solidFill>
              </a:rPr>
              <a:t>Múa</a:t>
            </a:r>
            <a:r>
              <a:rPr lang="en-US" i="1">
                <a:solidFill>
                  <a:srgbClr val="0000FF"/>
                </a:solidFill>
              </a:rPr>
              <a:t>, </a:t>
            </a:r>
            <a:r>
              <a:rPr lang="en-US" i="1" noProof="1">
                <a:solidFill>
                  <a:srgbClr val="0000FF"/>
                </a:solidFill>
              </a:rPr>
              <a:t>hát</a:t>
            </a:r>
            <a:r>
              <a:rPr lang="en-US" i="1">
                <a:solidFill>
                  <a:srgbClr val="0000FF"/>
                </a:solidFill>
              </a:rPr>
              <a:t>, </a:t>
            </a:r>
            <a:r>
              <a:rPr lang="vi-VN" i="1" noProof="1">
                <a:solidFill>
                  <a:srgbClr val="0000FF"/>
                </a:solidFill>
              </a:rPr>
              <a:t>đá</a:t>
            </a:r>
            <a:r>
              <a:rPr lang="en-US" i="1">
                <a:solidFill>
                  <a:srgbClr val="0000FF"/>
                </a:solidFill>
              </a:rPr>
              <a:t> b</a:t>
            </a:r>
            <a:r>
              <a:rPr lang="en-US" i="1" noProof="1">
                <a:solidFill>
                  <a:srgbClr val="0000FF"/>
                </a:solidFill>
              </a:rPr>
              <a:t>óng</a:t>
            </a:r>
            <a:r>
              <a:rPr lang="en-US" i="1">
                <a:solidFill>
                  <a:srgbClr val="0000FF"/>
                </a:solidFill>
              </a:rPr>
              <a:t>, </a:t>
            </a:r>
            <a:r>
              <a:rPr lang="en-US" i="1" noProof="1">
                <a:solidFill>
                  <a:srgbClr val="0000FF"/>
                </a:solidFill>
              </a:rPr>
              <a:t>kể</a:t>
            </a:r>
            <a:r>
              <a:rPr lang="en-US" noProof="1">
                <a:solidFill>
                  <a:srgbClr val="0000FF"/>
                </a:solidFill>
              </a:rPr>
              <a:t> chuyện</a:t>
            </a:r>
            <a:r>
              <a:rPr lang="en-US">
                <a:solidFill>
                  <a:srgbClr val="0000FF"/>
                </a:solidFill>
              </a:rPr>
              <a:t>,ch</a:t>
            </a:r>
            <a:r>
              <a:rPr lang="vi-VN" noProof="1">
                <a:solidFill>
                  <a:srgbClr val="0000FF"/>
                </a:solidFill>
              </a:rPr>
              <a:t>ơ</a:t>
            </a:r>
            <a:r>
              <a:rPr lang="en-US">
                <a:solidFill>
                  <a:srgbClr val="0000FF"/>
                </a:solidFill>
              </a:rPr>
              <a:t>i c</a:t>
            </a:r>
            <a:r>
              <a:rPr lang="en-US" noProof="1">
                <a:solidFill>
                  <a:srgbClr val="0000FF"/>
                </a:solidFill>
              </a:rPr>
              <a:t>ầu</a:t>
            </a:r>
            <a:r>
              <a:rPr lang="en-US">
                <a:solidFill>
                  <a:srgbClr val="0000FF"/>
                </a:solidFill>
              </a:rPr>
              <a:t> long,..</a:t>
            </a:r>
            <a:endParaRPr lang="en-US" noProof="1">
              <a:solidFill>
                <a:srgbClr val="0000FF"/>
              </a:solidFill>
            </a:endParaRPr>
          </a:p>
          <a:p>
            <a:pPr marL="342900" indent="-342900"/>
            <a:r>
              <a:rPr lang="en-US" i="1"/>
              <a:t> </a:t>
            </a:r>
            <a:endParaRPr lang="en-US" i="1" noProof="1">
              <a:solidFill>
                <a:srgbClr val="0000FF"/>
              </a:solidFill>
            </a:endParaRPr>
          </a:p>
          <a:p>
            <a:pPr marL="342900" indent="-342900"/>
            <a:r>
              <a:rPr lang="en-US" noProof="1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  <a:p>
            <a:pPr marL="342900" indent="-342900"/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2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32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2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839200" cy="5943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u="sng" noProof="1" smtClean="0"/>
              <a:t>Bài 2</a:t>
            </a:r>
            <a:r>
              <a:rPr lang="en-US" sz="2800" noProof="1" smtClean="0"/>
              <a:t>: </a:t>
            </a:r>
            <a:r>
              <a:rPr lang="en-US" sz="2800" i="1" smtClean="0"/>
              <a:t>G</a:t>
            </a:r>
            <a:r>
              <a:rPr lang="en-US" sz="2800" i="1" noProof="1" smtClean="0"/>
              <a:t>ạch d</a:t>
            </a:r>
            <a:r>
              <a:rPr lang="vi-VN" sz="2800" i="1" noProof="1" smtClean="0"/>
              <a:t>ưới động từ trong các đoạn văn sau</a:t>
            </a:r>
            <a:r>
              <a:rPr lang="vi-VN" sz="2800" noProof="1" smtClean="0"/>
              <a:t>:</a:t>
            </a:r>
            <a:endParaRPr lang="vi-VN" sz="2800" b="1" noProof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2800" noProof="1" smtClean="0"/>
              <a:t>a) Yết Kiêu đến kinh đô Thăng Long  yết kiến vua Trần Nhân Tông.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2800" i="1" noProof="1" smtClean="0"/>
              <a:t>Nhà vua</a:t>
            </a:r>
            <a:r>
              <a:rPr lang="vi-VN" sz="2800" noProof="1" smtClean="0"/>
              <a:t>: - Trẫm cho nhà ngươi nhận lấy một loại binh khí.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2800" i="1" noProof="1" smtClean="0"/>
              <a:t>Yết Kiêu</a:t>
            </a:r>
            <a:r>
              <a:rPr lang="vi-VN" sz="2800" noProof="1" smtClean="0"/>
              <a:t>: - Thần chỉ xin một chiếc dùi sắt.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2800" i="1" noProof="1" smtClean="0"/>
              <a:t>Nhà vua</a:t>
            </a:r>
            <a:r>
              <a:rPr lang="vi-VN" sz="2800" noProof="1" smtClean="0"/>
              <a:t>: -  Để  làm gì?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2800" i="1" noProof="1" smtClean="0"/>
              <a:t>Yết Kiêu</a:t>
            </a:r>
            <a:r>
              <a:rPr lang="vi-VN" sz="2800" noProof="1" smtClean="0"/>
              <a:t>: -  Để dùi thủng chiến thuyền của giặc vì thần có thể lặn hàng giờ dưới nước.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2800" noProof="1" smtClean="0"/>
              <a:t>b) Thần Đi-ô-ni-dốt mỉm cười ưng thuận.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2800" noProof="1" smtClean="0"/>
              <a:t> Vua Mi-đát thử bẻ một cành sồi, cành đó liền biến thành vàng . Vua ngắt một quả táo, quả  táo cũng thành vàng nốt. Tưởng không có ai trên đời sung sướng hơn thế nữa!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vi-VN" sz="2800" noProof="1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vi-VN" sz="2800" noProof="1" smtClean="0"/>
          </a:p>
        </p:txBody>
      </p:sp>
      <p:sp>
        <p:nvSpPr>
          <p:cNvPr id="19459" name="Line 12"/>
          <p:cNvSpPr>
            <a:spLocks noChangeShapeType="1"/>
          </p:cNvSpPr>
          <p:nvPr/>
        </p:nvSpPr>
        <p:spPr bwMode="auto">
          <a:xfrm>
            <a:off x="1143000" y="4343400"/>
            <a:ext cx="304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a) </a:t>
            </a:r>
            <a:r>
              <a:rPr lang="en-US" noProof="1" smtClean="0"/>
              <a:t>Yết Kiêu </a:t>
            </a:r>
            <a:r>
              <a:rPr lang="vi-VN" noProof="1" smtClean="0"/>
              <a:t>đến kinh đô Thăng Long  yết kiến vua Trần Nhân Tông.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vi-VN" i="1" noProof="1" smtClean="0"/>
              <a:t>Nhà vua</a:t>
            </a:r>
            <a:r>
              <a:rPr lang="vi-VN" noProof="1" smtClean="0"/>
              <a:t>: - Trẫm cho nhà ngươi nhận lấy một loại binh khí.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vi-VN" i="1" noProof="1" smtClean="0"/>
              <a:t>Yết Kiêu</a:t>
            </a:r>
            <a:r>
              <a:rPr lang="vi-VN" noProof="1" smtClean="0"/>
              <a:t>: - Thần chỉ xin một chiếc dùi sắt.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vi-VN" i="1" noProof="1" smtClean="0"/>
              <a:t>Nhà vua</a:t>
            </a:r>
            <a:r>
              <a:rPr lang="vi-VN" noProof="1" smtClean="0"/>
              <a:t>: -  Để  làm gì?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vi-VN" i="1" noProof="1" smtClean="0"/>
              <a:t>Yết Kiêu</a:t>
            </a:r>
            <a:r>
              <a:rPr lang="vi-VN" noProof="1" smtClean="0"/>
              <a:t>: -  Để dùi thủng chiến thuyền của giặc vì thần có thể lặn hàng giờ dưới nước.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667000" y="1905000"/>
            <a:ext cx="533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6934200" y="1905000"/>
            <a:ext cx="1295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3505200" y="28956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096000" y="28956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114800" y="38862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3276600" y="44958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276600" y="50292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1828800" y="54864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048000" y="54864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sz="33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300" smtClean="0"/>
              <a:t> b)</a:t>
            </a:r>
            <a:r>
              <a:rPr lang="en-US" sz="3300" noProof="1" smtClean="0"/>
              <a:t>Thần Đi-ô-ni-dốt mỉm c</a:t>
            </a:r>
            <a:r>
              <a:rPr lang="vi-VN" sz="3300" noProof="1" smtClean="0"/>
              <a:t>ười ưng thuận.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vi-VN" sz="3300" noProof="1" smtClean="0"/>
              <a:t> Vua Mi-đát th</a:t>
            </a:r>
            <a:r>
              <a:rPr lang="vi-VN" noProof="1" smtClean="0"/>
              <a:t>ử </a:t>
            </a:r>
            <a:r>
              <a:rPr lang="vi-VN" sz="3300" noProof="1" smtClean="0"/>
              <a:t>bẻ m</a:t>
            </a:r>
            <a:r>
              <a:rPr lang="vi-VN" noProof="1" smtClean="0"/>
              <a:t>ột </a:t>
            </a:r>
            <a:r>
              <a:rPr lang="vi-VN" sz="3300" noProof="1" smtClean="0"/>
              <a:t>cành sồi, cành </a:t>
            </a:r>
            <a:r>
              <a:rPr lang="vi-VN" noProof="1" smtClean="0"/>
              <a:t>đó</a:t>
            </a:r>
            <a:r>
              <a:rPr lang="vi-VN" sz="3300" noProof="1" smtClean="0"/>
              <a:t> li</a:t>
            </a:r>
            <a:r>
              <a:rPr lang="vi-VN" noProof="1" smtClean="0"/>
              <a:t>ền </a:t>
            </a:r>
            <a:r>
              <a:rPr lang="vi-VN" sz="3300" noProof="1" smtClean="0"/>
              <a:t>biến thành vàng . Vua ngắt một quả táo, quả  táo cũng thành vàng nốt. Tưởng không c</a:t>
            </a:r>
            <a:r>
              <a:rPr lang="vi-VN" noProof="1" smtClean="0"/>
              <a:t>ó </a:t>
            </a:r>
            <a:r>
              <a:rPr lang="vi-VN" sz="3300" noProof="1" smtClean="0"/>
              <a:t>ai tr</a:t>
            </a:r>
            <a:r>
              <a:rPr lang="vi-VN" noProof="1" smtClean="0"/>
              <a:t>ên đời </a:t>
            </a:r>
            <a:r>
              <a:rPr lang="vi-VN" sz="3300" noProof="1" smtClean="0"/>
              <a:t>sung sướng hơn th</a:t>
            </a:r>
            <a:r>
              <a:rPr lang="vi-VN" noProof="1" smtClean="0"/>
              <a:t>ế nữa!</a:t>
            </a:r>
            <a:endParaRPr lang="vi-VN" sz="3300" noProof="1" smtClean="0"/>
          </a:p>
          <a:p>
            <a:pPr marL="0" indent="0" eaLnBrk="1" hangingPunct="1">
              <a:buFont typeface="Wingdings" pitchFamily="2" charset="2"/>
              <a:buNone/>
            </a:pPr>
            <a:endParaRPr lang="vi-VN" noProof="1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191000" y="2514600"/>
            <a:ext cx="1752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6096000" y="2514600"/>
            <a:ext cx="1828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819400" y="31242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505200" y="31242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1219200" y="3657600"/>
            <a:ext cx="2057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5486400" y="3657600"/>
            <a:ext cx="838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4038600" y="41910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7162800" y="4191000"/>
            <a:ext cx="114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752600" y="46482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839200" cy="5943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b="1" u="sng" noProof="1" smtClean="0"/>
              <a:t>Bài 2</a:t>
            </a:r>
            <a:r>
              <a:rPr lang="en-US" sz="3000" noProof="1" smtClean="0"/>
              <a:t>: </a:t>
            </a:r>
            <a:r>
              <a:rPr lang="en-US" sz="3000" i="1" smtClean="0"/>
              <a:t>G</a:t>
            </a:r>
            <a:r>
              <a:rPr lang="en-US" sz="3000" i="1" noProof="1" smtClean="0"/>
              <a:t>ạch d</a:t>
            </a:r>
            <a:r>
              <a:rPr lang="vi-VN" sz="3000" i="1" noProof="1" smtClean="0"/>
              <a:t>ưới động từ trong các đoạn văn sau</a:t>
            </a:r>
            <a:r>
              <a:rPr lang="vi-VN" sz="3000" noProof="1" smtClean="0"/>
              <a:t>:</a:t>
            </a:r>
            <a:endParaRPr lang="vi-VN" sz="2900" b="1" noProof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3000" noProof="1" smtClean="0"/>
              <a:t>a) Yết Kiêu đến kinh đô Thăng Long  yết kiến vua Trần Nhân Tông.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3000" i="1" noProof="1" smtClean="0"/>
              <a:t>Nhà vua</a:t>
            </a:r>
            <a:r>
              <a:rPr lang="vi-VN" sz="3000" noProof="1" smtClean="0"/>
              <a:t>: - Trẫm cho nhà ngươi nhận lấy một loại binh khí.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3000" i="1" noProof="1" smtClean="0"/>
              <a:t>Yết Kiêu</a:t>
            </a:r>
            <a:r>
              <a:rPr lang="vi-VN" sz="3000" noProof="1" smtClean="0"/>
              <a:t>: - Thần chỉ xin một chiếc dùi sắt.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3000" i="1" noProof="1" smtClean="0"/>
              <a:t>Nhà vua</a:t>
            </a:r>
            <a:r>
              <a:rPr lang="vi-VN" sz="3000" noProof="1" smtClean="0"/>
              <a:t>: -  Để  làm gì?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3000" i="1" noProof="1" smtClean="0"/>
              <a:t>Yết Kiêu</a:t>
            </a:r>
            <a:r>
              <a:rPr lang="vi-VN" sz="3000" noProof="1" smtClean="0"/>
              <a:t>: -  Để dùi thủng chiến thuyền của giặc vì thần có thể lặn hàng giờ dưới nước.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vi-VN" sz="3000" noProof="1" smtClean="0"/>
              <a:t>b) </a:t>
            </a:r>
            <a:r>
              <a:rPr lang="en-US" sz="3000" smtClean="0"/>
              <a:t> </a:t>
            </a:r>
            <a:r>
              <a:rPr lang="en-US" sz="3000" noProof="1" smtClean="0"/>
              <a:t>Thần Đi-ô-ni-dốt mỉm c</a:t>
            </a:r>
            <a:r>
              <a:rPr lang="vi-VN" sz="3000" noProof="1" smtClean="0"/>
              <a:t>ười ưng thuận.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smtClean="0"/>
              <a:t>    </a:t>
            </a:r>
            <a:r>
              <a:rPr lang="en-US" sz="3000" noProof="1" smtClean="0"/>
              <a:t> Vua Mi-</a:t>
            </a:r>
            <a:r>
              <a:rPr lang="vi-VN" sz="3000" noProof="1" smtClean="0"/>
              <a:t>đát thử bẻ một cành sồi, cành đó liền </a:t>
            </a:r>
            <a:r>
              <a:rPr lang="en-US" sz="3000" smtClean="0"/>
              <a:t>      </a:t>
            </a:r>
            <a:r>
              <a:rPr lang="en-US" sz="3000" noProof="1" smtClean="0"/>
              <a:t>biến thành vàng . Vua ngắt một quả táo, quả  táo cũng thành vàng nốt. T</a:t>
            </a:r>
            <a:r>
              <a:rPr lang="vi-VN" sz="3000" noProof="1" smtClean="0"/>
              <a:t>ưởng không có ai trên đời sung sướng hơn thế nữa!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vi-VN" sz="3000" noProof="1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vi-VN" sz="2900" noProof="1" smtClean="0"/>
          </a:p>
        </p:txBody>
      </p:sp>
      <p:sp>
        <p:nvSpPr>
          <p:cNvPr id="117763" name="Line 3"/>
          <p:cNvSpPr>
            <a:spLocks noChangeShapeType="1"/>
          </p:cNvSpPr>
          <p:nvPr/>
        </p:nvSpPr>
        <p:spPr bwMode="auto">
          <a:xfrm>
            <a:off x="2286000" y="1066800"/>
            <a:ext cx="53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6248400" y="1066800"/>
            <a:ext cx="114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3048000" y="1981200"/>
            <a:ext cx="53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5334000" y="1981200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>
            <a:off x="3581400" y="28956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2819400" y="3429000"/>
            <a:ext cx="53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>
            <a:off x="2819400" y="38862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1447800" y="43434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381000" y="43434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1143000" y="4343400"/>
            <a:ext cx="304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>
            <a:off x="3581400" y="4800600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>
            <a:off x="5181600" y="4800600"/>
            <a:ext cx="1371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>
            <a:off x="3352800" y="53340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>
            <a:off x="2667000" y="5334000"/>
            <a:ext cx="53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7" name="Line 17"/>
          <p:cNvSpPr>
            <a:spLocks noChangeShapeType="1"/>
          </p:cNvSpPr>
          <p:nvPr/>
        </p:nvSpPr>
        <p:spPr bwMode="auto">
          <a:xfrm>
            <a:off x="457200" y="5715000"/>
            <a:ext cx="1524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>
            <a:off x="3886200" y="57150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381000" y="61722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>
            <a:off x="2895600" y="61722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1" name="Line 21"/>
          <p:cNvSpPr>
            <a:spLocks noChangeShapeType="1"/>
          </p:cNvSpPr>
          <p:nvPr/>
        </p:nvSpPr>
        <p:spPr bwMode="auto">
          <a:xfrm>
            <a:off x="5029200" y="61722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1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1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17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animBg="1"/>
      <p:bldP spid="117764" grpId="0" animBg="1"/>
      <p:bldP spid="117765" grpId="0" animBg="1"/>
      <p:bldP spid="117766" grpId="0" animBg="1"/>
      <p:bldP spid="117767" grpId="0" animBg="1"/>
      <p:bldP spid="117768" grpId="0" animBg="1"/>
      <p:bldP spid="117769" grpId="0" animBg="1"/>
      <p:bldP spid="117770" grpId="0" animBg="1"/>
      <p:bldP spid="117771" grpId="0" animBg="1"/>
      <p:bldP spid="117773" grpId="0" animBg="1"/>
      <p:bldP spid="117774" grpId="0" animBg="1"/>
      <p:bldP spid="117775" grpId="0" animBg="1"/>
      <p:bldP spid="117776" grpId="0" animBg="1"/>
      <p:bldP spid="117777" grpId="0" animBg="1"/>
      <p:bldP spid="117778" grpId="0" animBg="1"/>
      <p:bldP spid="117779" grpId="0" animBg="1"/>
      <p:bldP spid="117780" grpId="0" animBg="1"/>
      <p:bldP spid="1177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1295400" y="533400"/>
            <a:ext cx="7086600" cy="55626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3500" b="1">
                <a:solidFill>
                  <a:srgbClr val="0000FF"/>
                </a:solidFill>
              </a:rPr>
              <a:t>TRÒ CHƠI:</a:t>
            </a:r>
          </a:p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3500" b="1">
                <a:solidFill>
                  <a:srgbClr val="0000FF"/>
                </a:solidFill>
              </a:rPr>
              <a:t>XEM KỊCH CÂM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5" descr="a2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914400"/>
            <a:ext cx="7696200" cy="5638800"/>
          </a:xfr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a3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838200"/>
            <a:ext cx="8001000" cy="5638800"/>
          </a:xfr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sz="3400" smtClean="0">
                <a:solidFill>
                  <a:srgbClr val="FF00FF"/>
                </a:solidFill>
              </a:rPr>
              <a:t>Xin chân thành cảm ơn các thầy cô giáo và các em học sinh!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2667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8348663" algn="l"/>
              </a:tabLst>
            </a:pPr>
            <a:endParaRPr lang="en-US" sz="3800" smtClean="0">
              <a:solidFill>
                <a:srgbClr val="0000FF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8348663" algn="l"/>
              </a:tabLst>
            </a:pPr>
            <a:r>
              <a:rPr lang="en-US" sz="3400" noProof="1" smtClean="0">
                <a:solidFill>
                  <a:srgbClr val="0000FF"/>
                </a:solidFill>
              </a:rPr>
              <a:t>Thần Đi-ô-ni-dốt mỉm c</a:t>
            </a:r>
            <a:r>
              <a:rPr lang="vi-VN" sz="3400" noProof="1" smtClean="0">
                <a:solidFill>
                  <a:srgbClr val="0000FF"/>
                </a:solidFill>
              </a:rPr>
              <a:t>ười ưng thuận.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8348663" algn="l"/>
              </a:tabLst>
            </a:pPr>
            <a:r>
              <a:rPr lang="vi-VN" sz="3400" noProof="1" smtClean="0">
                <a:solidFill>
                  <a:srgbClr val="0000FF"/>
                </a:solidFill>
              </a:rPr>
              <a:t>Vua Mi-đát thử bẻ một cành sồi, cành đó liền biến thành vàng. 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457200" y="3733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3300" noProof="1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57200" y="4495800"/>
            <a:ext cx="3032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b="1"/>
              <a:t> Danh t</a:t>
            </a:r>
            <a:r>
              <a:rPr lang="en-US" sz="2800" b="1" noProof="1"/>
              <a:t>ừ</a:t>
            </a:r>
            <a:r>
              <a:rPr lang="en-US" sz="2800" b="1"/>
              <a:t> chung :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943600" y="4495800"/>
            <a:ext cx="890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s</a:t>
            </a:r>
            <a:r>
              <a:rPr lang="en-US" sz="2800" noProof="1">
                <a:solidFill>
                  <a:srgbClr val="FF3300"/>
                </a:solidFill>
              </a:rPr>
              <a:t>ồi</a:t>
            </a:r>
            <a:r>
              <a:rPr lang="en-US" sz="2800">
                <a:solidFill>
                  <a:srgbClr val="FF3300"/>
                </a:solidFill>
              </a:rPr>
              <a:t>, 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7200" y="5486400"/>
            <a:ext cx="2852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b="1"/>
              <a:t> Danh t</a:t>
            </a:r>
            <a:r>
              <a:rPr lang="en-US" sz="2800" b="1" noProof="1"/>
              <a:t>ừ</a:t>
            </a:r>
            <a:r>
              <a:rPr lang="en-US" sz="2800" b="1"/>
              <a:t> ri</a:t>
            </a:r>
            <a:r>
              <a:rPr lang="en-US" sz="2800" b="1" noProof="1"/>
              <a:t>ê</a:t>
            </a:r>
            <a:r>
              <a:rPr lang="en-US" sz="2800" b="1"/>
              <a:t>ng:</a:t>
            </a:r>
            <a:r>
              <a:rPr lang="en-US" sz="1800" b="1"/>
              <a:t> 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553200" y="4495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v</a:t>
            </a:r>
            <a:r>
              <a:rPr lang="en-US" sz="2800" noProof="1">
                <a:solidFill>
                  <a:srgbClr val="FF3300"/>
                </a:solidFill>
              </a:rPr>
              <a:t>à</a:t>
            </a:r>
            <a:r>
              <a:rPr lang="en-US" sz="2800">
                <a:solidFill>
                  <a:srgbClr val="FF3300"/>
                </a:solidFill>
              </a:rPr>
              <a:t>ng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581400" y="4495800"/>
            <a:ext cx="1004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th</a:t>
            </a:r>
            <a:r>
              <a:rPr lang="en-US" sz="2800" noProof="1">
                <a:solidFill>
                  <a:srgbClr val="FF3300"/>
                </a:solidFill>
              </a:rPr>
              <a:t>ần</a:t>
            </a:r>
            <a:r>
              <a:rPr lang="en-US" sz="1800">
                <a:solidFill>
                  <a:srgbClr val="FF3300"/>
                </a:solidFill>
              </a:rPr>
              <a:t>, 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343400" y="4495800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vua</a:t>
            </a:r>
            <a:r>
              <a:rPr lang="en-US" sz="1800">
                <a:solidFill>
                  <a:srgbClr val="FF3300"/>
                </a:solidFill>
              </a:rPr>
              <a:t>, 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029200" y="4495800"/>
            <a:ext cx="1173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c</a:t>
            </a:r>
            <a:r>
              <a:rPr lang="en-US" sz="2800" noProof="1">
                <a:solidFill>
                  <a:srgbClr val="FF3300"/>
                </a:solidFill>
              </a:rPr>
              <a:t>à</a:t>
            </a:r>
            <a:r>
              <a:rPr lang="en-US" sz="2800">
                <a:solidFill>
                  <a:srgbClr val="FF3300"/>
                </a:solidFill>
              </a:rPr>
              <a:t>nh</a:t>
            </a:r>
            <a:r>
              <a:rPr lang="en-US" sz="1800">
                <a:solidFill>
                  <a:srgbClr val="FF3300"/>
                </a:solidFill>
              </a:rPr>
              <a:t>, 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276600" y="5486400"/>
            <a:ext cx="2144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  Đi-</a:t>
            </a:r>
            <a:r>
              <a:rPr lang="en-US" sz="2800" noProof="1">
                <a:solidFill>
                  <a:srgbClr val="FF3300"/>
                </a:solidFill>
              </a:rPr>
              <a:t>ô</a:t>
            </a:r>
            <a:r>
              <a:rPr lang="en-US" sz="2800">
                <a:solidFill>
                  <a:srgbClr val="FF3300"/>
                </a:solidFill>
              </a:rPr>
              <a:t>-ni-d</a:t>
            </a:r>
            <a:r>
              <a:rPr lang="en-US" sz="2800" noProof="1">
                <a:solidFill>
                  <a:srgbClr val="FF3300"/>
                </a:solidFill>
              </a:rPr>
              <a:t>ố</a:t>
            </a:r>
            <a:r>
              <a:rPr lang="en-US" sz="2800">
                <a:solidFill>
                  <a:srgbClr val="FF3300"/>
                </a:solidFill>
              </a:rPr>
              <a:t>t,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334000" y="54864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Mi-</a:t>
            </a:r>
            <a:r>
              <a:rPr lang="vi-VN" sz="2800" noProof="1">
                <a:solidFill>
                  <a:srgbClr val="FF3300"/>
                </a:solidFill>
              </a:rPr>
              <a:t>đá</a:t>
            </a:r>
            <a:r>
              <a:rPr lang="en-US" sz="2800">
                <a:solidFill>
                  <a:srgbClr val="FF3300"/>
                </a:solidFill>
              </a:rPr>
              <a:t>t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8305800" cy="1543050"/>
            <a:chOff x="0" y="0"/>
            <a:chExt cx="5232" cy="972"/>
          </a:xfrm>
        </p:grpSpPr>
        <p:pic>
          <p:nvPicPr>
            <p:cNvPr id="10254" name="Picture 17" descr="original_pencil_w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58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5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1920" y="192"/>
              <a:ext cx="3312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 cap="sq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solidFill>
                    <a:srgbClr val="FF0000"/>
                  </a:solidFill>
                  <a:latin typeface="Arial"/>
                  <a:cs typeface="Arial"/>
                </a:rPr>
                <a:t>KIỂM TRA BÀI CŨ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70" grpId="0"/>
      <p:bldP spid="11271" grpId="0"/>
      <p:bldP spid="11272" grpId="0"/>
      <p:bldP spid="11273" grpId="0"/>
      <p:bldP spid="11274" grpId="0"/>
      <p:bldP spid="11275" grpId="0"/>
      <p:bldP spid="11276" grpId="0"/>
      <p:bldP spid="11278" grpId="0"/>
      <p:bldP spid="112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52800"/>
            <a:ext cx="25146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000" smtClean="0"/>
              <a:t>   </a:t>
            </a:r>
            <a:r>
              <a:rPr lang="en-US" sz="3000" b="1" smtClean="0"/>
              <a:t>TỪ LOẠI 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676400" y="3429000"/>
            <a:ext cx="144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895600" y="3352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000" b="1"/>
              <a:t>  DANH TỪ</a:t>
            </a:r>
            <a:r>
              <a:rPr lang="en-US" sz="3000"/>
              <a:t> 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800600" y="4191000"/>
            <a:ext cx="144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724400" y="31242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019800" y="4343400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000" b="1"/>
              <a:t> Danh từ riêng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096000" y="274320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000" b="1"/>
              <a:t>Danh từ chung</a:t>
            </a:r>
            <a:r>
              <a:rPr lang="en-US" sz="3000"/>
              <a:t> 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057400" y="3733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5029200" y="3276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5029200" y="37338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5" grpId="0"/>
      <p:bldP spid="10246" grpId="0"/>
      <p:bldP spid="10247" grpId="0"/>
      <p:bldP spid="10248" grpId="0"/>
      <p:bldP spid="10249" grpId="0"/>
      <p:bldP spid="10250" grpId="0" animBg="1"/>
      <p:bldP spid="10251" grpId="0" animBg="1"/>
      <p:bldP spid="102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3581400" cy="1735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500" smtClean="0"/>
              <a:t> </a:t>
            </a:r>
            <a:r>
              <a:rPr lang="en-US" sz="4500" b="1" smtClean="0">
                <a:solidFill>
                  <a:srgbClr val="FF3300"/>
                </a:solidFill>
              </a:rPr>
              <a:t>TỪ LOẠI</a:t>
            </a:r>
            <a:r>
              <a:rPr lang="en-US" sz="52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5200" smtClean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514600" y="21336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3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33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34000" y="40386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330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81600" y="2590800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r>
              <a:rPr lang="en-US" sz="3900" b="1">
                <a:solidFill>
                  <a:srgbClr val="FF3300"/>
                </a:solidFill>
              </a:rPr>
              <a:t>ĐỘNG TỪ</a:t>
            </a:r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3900" b="1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05400" y="1295400"/>
            <a:ext cx="3429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r>
              <a:rPr lang="en-US" sz="3900" b="1">
                <a:solidFill>
                  <a:srgbClr val="FF3300"/>
                </a:solidFill>
              </a:rPr>
              <a:t>DANH TỪ</a:t>
            </a: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2286000" y="34290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1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3300"/>
          </a:p>
          <a:p>
            <a:pPr marL="342900" indent="-342900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sz="3300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V="1">
            <a:off x="3657600" y="23622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3657600" y="3505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3" grpId="0"/>
      <p:bldP spid="12294" grpId="0"/>
      <p:bldP spid="12295" grpId="0"/>
      <p:bldP spid="12297" grpId="0" animBg="1"/>
      <p:bldP spid="122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  </a:t>
            </a:r>
            <a:r>
              <a:rPr lang="en-US" noProof="1" smtClean="0"/>
              <a:t>Anh nhìn tr</a:t>
            </a:r>
            <a:r>
              <a:rPr lang="vi-VN" noProof="1" smtClean="0"/>
              <a:t>ăng và nghĩ tới ngày mai…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  </a:t>
            </a:r>
            <a:r>
              <a:rPr lang="en-US" noProof="1" smtClean="0"/>
              <a:t>M</a:t>
            </a:r>
            <a:r>
              <a:rPr lang="vi-VN" noProof="1" smtClean="0"/>
              <a:t>ươi mười lăm năm nữa thôi, các em sẽ thấy cũng dưới ánh trăng này dòng thác nước đổ xuống làm chạy máy phát điện</a:t>
            </a:r>
            <a:r>
              <a:rPr lang="en-US" smtClean="0"/>
              <a:t>;</a:t>
            </a:r>
            <a:r>
              <a:rPr lang="en-US" noProof="1" smtClean="0"/>
              <a:t>ở giữa biển rộng, cờ </a:t>
            </a:r>
            <a:r>
              <a:rPr lang="vi-VN" noProof="1" smtClean="0"/>
              <a:t>đỏ sao vàng phấp phới bay trên những con tàu lớn.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600200" y="26670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114800" y="2667000"/>
            <a:ext cx="838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533400" y="3733800"/>
            <a:ext cx="838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676400" y="4191000"/>
            <a:ext cx="3810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33400" y="5181600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8" grpId="0" animBg="1"/>
      <p:bldP spid="13319" grpId="0" animBg="1"/>
      <p:bldP spid="13320" grpId="0" animBg="1"/>
      <p:bldP spid="13321" grpId="0" animBg="1"/>
      <p:bldP spid="133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2590800" y="990600"/>
            <a:ext cx="35814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/>
              <a:t>      GHI NHỚ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1295400" y="2667000"/>
            <a:ext cx="7010400" cy="1138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400"/>
              <a:t>Động từ là những từ chỉ hoạt động, trạng thái của sự vật.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0" y="728663"/>
            <a:ext cx="4724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b="1" noProof="1">
                <a:solidFill>
                  <a:srgbClr val="FF00FF"/>
                </a:solidFill>
              </a:rPr>
              <a:t>Động từ chỉ hoạt </a:t>
            </a:r>
            <a:r>
              <a:rPr lang="vi-VN" b="1" noProof="1">
                <a:solidFill>
                  <a:srgbClr val="FF00FF"/>
                </a:solidFill>
              </a:rPr>
              <a:t>động</a:t>
            </a:r>
            <a:endParaRPr lang="en-US" b="1">
              <a:solidFill>
                <a:srgbClr val="FF00FF"/>
              </a:solidFill>
            </a:endParaRP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4419600" y="715963"/>
            <a:ext cx="4724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b="1"/>
              <a:t>  </a:t>
            </a:r>
            <a:r>
              <a:rPr lang="en-US" b="1" noProof="1">
                <a:solidFill>
                  <a:srgbClr val="FF00FF"/>
                </a:solidFill>
              </a:rPr>
              <a:t>Động từ chỉ </a:t>
            </a:r>
            <a:r>
              <a:rPr lang="en-US" b="1">
                <a:solidFill>
                  <a:srgbClr val="FF00FF"/>
                </a:solidFill>
              </a:rPr>
              <a:t>trạng thái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0" y="1643063"/>
            <a:ext cx="4495800" cy="6051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noProof="1">
                <a:solidFill>
                  <a:srgbClr val="0000FF"/>
                </a:solidFill>
              </a:rPr>
              <a:t>- </a:t>
            </a:r>
            <a:r>
              <a:rPr lang="en-US" i="1" noProof="1">
                <a:solidFill>
                  <a:srgbClr val="0000FF"/>
                </a:solidFill>
              </a:rPr>
              <a:t>xem</a:t>
            </a:r>
            <a:r>
              <a:rPr lang="en-US" noProof="1">
                <a:solidFill>
                  <a:srgbClr val="0000FF"/>
                </a:solidFill>
              </a:rPr>
              <a:t> ti vi</a:t>
            </a:r>
          </a:p>
          <a:p>
            <a:pPr marL="342900" indent="-342900"/>
            <a:r>
              <a:rPr lang="en-US" noProof="1">
                <a:solidFill>
                  <a:srgbClr val="0000FF"/>
                </a:solidFill>
              </a:rPr>
              <a:t>- </a:t>
            </a:r>
            <a:r>
              <a:rPr lang="vi-VN" i="1" noProof="1">
                <a:solidFill>
                  <a:srgbClr val="0000FF"/>
                </a:solidFill>
              </a:rPr>
              <a:t>đá </a:t>
            </a:r>
            <a:r>
              <a:rPr lang="vi-VN" noProof="1">
                <a:solidFill>
                  <a:srgbClr val="0000FF"/>
                </a:solidFill>
              </a:rPr>
              <a:t>bóng</a:t>
            </a:r>
          </a:p>
          <a:p>
            <a:pPr marL="342900" indent="-342900"/>
            <a:r>
              <a:rPr lang="vi-VN" noProof="1">
                <a:solidFill>
                  <a:srgbClr val="0000FF"/>
                </a:solidFill>
              </a:rPr>
              <a:t>-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i="1" noProof="1">
                <a:solidFill>
                  <a:srgbClr val="0000FF"/>
                </a:solidFill>
              </a:rPr>
              <a:t>th</a:t>
            </a:r>
            <a:r>
              <a:rPr lang="vi-VN" i="1" noProof="1">
                <a:solidFill>
                  <a:srgbClr val="0000FF"/>
                </a:solidFill>
              </a:rPr>
              <a:t>ăm</a:t>
            </a:r>
            <a:r>
              <a:rPr lang="vi-VN" noProof="1">
                <a:solidFill>
                  <a:srgbClr val="0000FF"/>
                </a:solidFill>
              </a:rPr>
              <a:t> ông bà</a:t>
            </a:r>
          </a:p>
          <a:p>
            <a:pPr marL="342900" indent="-342900"/>
            <a:r>
              <a:rPr lang="vi-VN" noProof="1">
                <a:solidFill>
                  <a:srgbClr val="0000FF"/>
                </a:solidFill>
              </a:rPr>
              <a:t>- </a:t>
            </a:r>
            <a:r>
              <a:rPr lang="vi-VN" i="1" noProof="1">
                <a:solidFill>
                  <a:srgbClr val="0000FF"/>
                </a:solidFill>
              </a:rPr>
              <a:t>làm</a:t>
            </a:r>
            <a:r>
              <a:rPr lang="vi-VN" noProof="1">
                <a:solidFill>
                  <a:srgbClr val="0000FF"/>
                </a:solidFill>
              </a:rPr>
              <a:t> bài</a:t>
            </a:r>
          </a:p>
          <a:p>
            <a:pPr marL="342900" indent="-342900"/>
            <a:r>
              <a:rPr lang="vi-VN" noProof="1">
                <a:solidFill>
                  <a:srgbClr val="0000FF"/>
                </a:solidFill>
              </a:rPr>
              <a:t>- </a:t>
            </a:r>
            <a:r>
              <a:rPr lang="vi-VN" i="1" noProof="1">
                <a:solidFill>
                  <a:srgbClr val="0000FF"/>
                </a:solidFill>
              </a:rPr>
              <a:t>kể</a:t>
            </a:r>
            <a:r>
              <a:rPr lang="vi-VN" noProof="1">
                <a:solidFill>
                  <a:srgbClr val="0000FF"/>
                </a:solidFill>
              </a:rPr>
              <a:t> chuyện</a:t>
            </a:r>
          </a:p>
          <a:p>
            <a:pPr marL="342900" indent="-342900"/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i="1" noProof="1">
                <a:solidFill>
                  <a:srgbClr val="0000FF"/>
                </a:solidFill>
              </a:rPr>
              <a:t>múa</a:t>
            </a:r>
            <a:r>
              <a:rPr lang="en-US" noProof="1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  <a:p>
            <a:pPr marL="342900" indent="-342900"/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i="1" noProof="1">
                <a:solidFill>
                  <a:srgbClr val="0000FF"/>
                </a:solidFill>
              </a:rPr>
              <a:t>hát</a:t>
            </a:r>
          </a:p>
          <a:p>
            <a:pPr marL="342900" indent="-342900"/>
            <a:r>
              <a:rPr lang="en-US" noProof="1">
                <a:solidFill>
                  <a:srgbClr val="0000FF"/>
                </a:solidFill>
              </a:rPr>
              <a:t>- </a:t>
            </a:r>
            <a:r>
              <a:rPr lang="vi-VN" i="1" noProof="1">
                <a:solidFill>
                  <a:srgbClr val="0000FF"/>
                </a:solidFill>
              </a:rPr>
              <a:t>đi </a:t>
            </a:r>
            <a:r>
              <a:rPr lang="vi-VN" noProof="1">
                <a:solidFill>
                  <a:srgbClr val="0000FF"/>
                </a:solidFill>
              </a:rPr>
              <a:t>xe đạp</a:t>
            </a:r>
          </a:p>
          <a:p>
            <a:pPr marL="342900" indent="-342900"/>
            <a:r>
              <a:rPr lang="vi-VN" noProof="1">
                <a:solidFill>
                  <a:srgbClr val="0000FF"/>
                </a:solidFill>
              </a:rPr>
              <a:t>- </a:t>
            </a:r>
            <a:r>
              <a:rPr lang="vi-VN" i="1" noProof="1">
                <a:solidFill>
                  <a:srgbClr val="0000FF"/>
                </a:solidFill>
              </a:rPr>
              <a:t>chơi </a:t>
            </a:r>
            <a:r>
              <a:rPr lang="vi-VN" noProof="1">
                <a:solidFill>
                  <a:srgbClr val="0000FF"/>
                </a:solidFill>
              </a:rPr>
              <a:t>điện tử …</a:t>
            </a:r>
          </a:p>
          <a:p>
            <a:pPr marL="342900" indent="-342900">
              <a:spcBef>
                <a:spcPct val="50000"/>
              </a:spcBef>
            </a:pPr>
            <a:endParaRPr lang="en-US"/>
          </a:p>
        </p:txBody>
      </p:sp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4876800" y="1600200"/>
            <a:ext cx="3886200" cy="3095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noProof="1">
                <a:solidFill>
                  <a:srgbClr val="0000FF"/>
                </a:solidFill>
              </a:rPr>
              <a:t>- </a:t>
            </a:r>
            <a:r>
              <a:rPr lang="en-US" i="1" noProof="1">
                <a:solidFill>
                  <a:srgbClr val="0000FF"/>
                </a:solidFill>
              </a:rPr>
              <a:t>bay</a:t>
            </a:r>
            <a:r>
              <a:rPr lang="en-US" noProof="1">
                <a:solidFill>
                  <a:srgbClr val="0000FF"/>
                </a:solidFill>
              </a:rPr>
              <a:t> là là</a:t>
            </a:r>
          </a:p>
          <a:p>
            <a:pPr marL="342900" indent="-342900"/>
            <a:r>
              <a:rPr lang="en-US" noProof="1">
                <a:solidFill>
                  <a:srgbClr val="0000FF"/>
                </a:solidFill>
              </a:rPr>
              <a:t>- </a:t>
            </a:r>
            <a:r>
              <a:rPr lang="en-US" i="1" noProof="1">
                <a:solidFill>
                  <a:srgbClr val="0000FF"/>
                </a:solidFill>
              </a:rPr>
              <a:t>l</a:t>
            </a:r>
            <a:r>
              <a:rPr lang="vi-VN" i="1" noProof="1">
                <a:solidFill>
                  <a:srgbClr val="0000FF"/>
                </a:solidFill>
              </a:rPr>
              <a:t>ượn </a:t>
            </a:r>
            <a:r>
              <a:rPr lang="vi-VN" noProof="1">
                <a:solidFill>
                  <a:srgbClr val="0000FF"/>
                </a:solidFill>
              </a:rPr>
              <a:t>vòng</a:t>
            </a:r>
          </a:p>
          <a:p>
            <a:pPr marL="342900" indent="-342900"/>
            <a:r>
              <a:rPr lang="vi-VN" noProof="1">
                <a:solidFill>
                  <a:srgbClr val="0000FF"/>
                </a:solidFill>
              </a:rPr>
              <a:t>- </a:t>
            </a:r>
            <a:r>
              <a:rPr lang="vi-VN" i="1" noProof="1">
                <a:solidFill>
                  <a:srgbClr val="0000FF"/>
                </a:solidFill>
              </a:rPr>
              <a:t>yên lặng</a:t>
            </a:r>
            <a:r>
              <a:rPr lang="vi-VN" noProof="1">
                <a:solidFill>
                  <a:srgbClr val="0000FF"/>
                </a:solidFill>
              </a:rPr>
              <a:t> …</a:t>
            </a:r>
          </a:p>
          <a:p>
            <a:pPr marL="342900" indent="-342900"/>
            <a:endParaRPr lang="vi-VN" noProof="1">
              <a:solidFill>
                <a:srgbClr val="0000FF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/>
      <p:bldP spid="133125" grpId="0"/>
      <p:bldP spid="133126" grpId="0"/>
      <p:bldP spid="133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80" name="Group 36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8382000" cy="5368925"/>
        </p:xfrm>
        <a:graphic>
          <a:graphicData uri="http://schemas.openxmlformats.org/drawingml/2006/table">
            <a:tbl>
              <a:tblPr/>
              <a:tblGrid>
                <a:gridCol w="4191000"/>
                <a:gridCol w="4191000"/>
              </a:tblGrid>
              <a:tr h="7540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9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Động từ chỉ hoạt </a:t>
                      </a:r>
                      <a:r>
                        <a:rPr kumimoji="0" lang="vi-VN" sz="29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động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9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Động từ chỉ trạng thái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4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xem</a:t>
                      </a: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ti 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đá 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bóng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ăm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ông bà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làm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bài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kể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chuyện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múa</a:t>
                      </a: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hát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đi 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xe đạp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chơi 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điện tử …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bay</a:t>
                      </a: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là là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ượn 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vòng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vi-VN" sz="2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yên lặng</a:t>
                      </a:r>
                      <a:r>
                        <a:rPr kumimoji="0" lang="vi-VN" sz="28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8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3886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400" b="1" u="sng" noProof="1" smtClean="0">
                <a:solidFill>
                  <a:schemeClr val="tx2"/>
                </a:solidFill>
              </a:rPr>
              <a:t>Bài 1</a:t>
            </a:r>
            <a:r>
              <a:rPr lang="en-US" sz="3400" noProof="1" smtClean="0">
                <a:solidFill>
                  <a:schemeClr val="tx2"/>
                </a:solidFill>
              </a:rPr>
              <a:t>: </a:t>
            </a:r>
            <a:r>
              <a:rPr lang="en-US" sz="3400" smtClean="0">
                <a:solidFill>
                  <a:schemeClr val="tx2"/>
                </a:solidFill>
              </a:rPr>
              <a:t>V</a:t>
            </a:r>
            <a:r>
              <a:rPr lang="en-US" sz="3400" noProof="1" smtClean="0">
                <a:solidFill>
                  <a:schemeClr val="tx2"/>
                </a:solidFill>
              </a:rPr>
              <a:t>iết tên các hoạt </a:t>
            </a:r>
            <a:r>
              <a:rPr lang="vi-VN" sz="3400" noProof="1" smtClean="0">
                <a:solidFill>
                  <a:schemeClr val="tx2"/>
                </a:solidFill>
              </a:rPr>
              <a:t>động em thường làm hằng ngày ở nhà và ở trường. </a:t>
            </a:r>
            <a:endParaRPr lang="en-US" sz="3400" smtClean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400" noProof="1" smtClean="0">
                <a:solidFill>
                  <a:schemeClr val="tx2"/>
                </a:solidFill>
              </a:rPr>
              <a:t>Gạch d</a:t>
            </a:r>
            <a:r>
              <a:rPr lang="vi-VN" sz="3400" noProof="1" smtClean="0">
                <a:solidFill>
                  <a:schemeClr val="tx2"/>
                </a:solidFill>
              </a:rPr>
              <a:t>ưới động từ trong các cụm từ chỉ hoạt động ấy</a:t>
            </a:r>
            <a:r>
              <a:rPr lang="en-US" sz="3400" smtClean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3400" noProof="1" smtClean="0">
              <a:solidFill>
                <a:schemeClr val="tx2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sz="3400" smtClean="0">
                <a:solidFill>
                  <a:schemeClr val="tx2"/>
                </a:solidFill>
              </a:rPr>
              <a:t>- </a:t>
            </a:r>
            <a:r>
              <a:rPr lang="en-US" sz="3400" noProof="1" smtClean="0">
                <a:solidFill>
                  <a:schemeClr val="tx2"/>
                </a:solidFill>
              </a:rPr>
              <a:t>Các hoạt </a:t>
            </a:r>
            <a:r>
              <a:rPr lang="vi-VN" sz="3400" noProof="1" smtClean="0">
                <a:solidFill>
                  <a:schemeClr val="tx2"/>
                </a:solidFill>
              </a:rPr>
              <a:t>động ở nhà. 		</a:t>
            </a:r>
            <a:r>
              <a:rPr lang="en-US" sz="3400" b="1" smtClean="0">
                <a:solidFill>
                  <a:srgbClr val="FF3300"/>
                </a:solidFill>
              </a:rPr>
              <a:t>M</a:t>
            </a:r>
            <a:r>
              <a:rPr lang="en-US" sz="3400" noProof="1" smtClean="0">
                <a:solidFill>
                  <a:schemeClr val="tx2"/>
                </a:solidFill>
              </a:rPr>
              <a:t>: </a:t>
            </a:r>
            <a:r>
              <a:rPr lang="en-US" sz="3400" b="1" i="1" noProof="1" smtClean="0">
                <a:solidFill>
                  <a:schemeClr val="tx2"/>
                </a:solidFill>
              </a:rPr>
              <a:t>quét</a:t>
            </a:r>
            <a:r>
              <a:rPr lang="en-US" sz="3400" noProof="1" smtClean="0">
                <a:solidFill>
                  <a:schemeClr val="tx2"/>
                </a:solidFill>
              </a:rPr>
              <a:t> nhà</a:t>
            </a:r>
          </a:p>
          <a:p>
            <a:pPr marL="0" indent="0" eaLnBrk="1" hangingPunct="1">
              <a:buFontTx/>
              <a:buNone/>
            </a:pPr>
            <a:r>
              <a:rPr lang="en-US" sz="3400" smtClean="0">
                <a:solidFill>
                  <a:schemeClr val="tx2"/>
                </a:solidFill>
              </a:rPr>
              <a:t>- </a:t>
            </a:r>
            <a:r>
              <a:rPr lang="en-US" sz="3400" noProof="1" smtClean="0">
                <a:solidFill>
                  <a:schemeClr val="tx2"/>
                </a:solidFill>
              </a:rPr>
              <a:t>Các hoạt </a:t>
            </a:r>
            <a:r>
              <a:rPr lang="vi-VN" sz="3400" noProof="1" smtClean="0">
                <a:solidFill>
                  <a:schemeClr val="tx2"/>
                </a:solidFill>
              </a:rPr>
              <a:t>động ở trường.	</a:t>
            </a:r>
            <a:r>
              <a:rPr lang="en-US" sz="3400" b="1" smtClean="0">
                <a:solidFill>
                  <a:srgbClr val="FF3300"/>
                </a:solidFill>
              </a:rPr>
              <a:t>M</a:t>
            </a:r>
            <a:r>
              <a:rPr lang="en-US" sz="3400" noProof="1" smtClean="0">
                <a:solidFill>
                  <a:schemeClr val="tx2"/>
                </a:solidFill>
              </a:rPr>
              <a:t> : </a:t>
            </a:r>
            <a:r>
              <a:rPr lang="en-US" sz="3400" b="1" i="1" noProof="1" smtClean="0">
                <a:solidFill>
                  <a:schemeClr val="tx2"/>
                </a:solidFill>
              </a:rPr>
              <a:t>làm</a:t>
            </a:r>
            <a:r>
              <a:rPr lang="en-US" sz="3400" noProof="1" smtClean="0">
                <a:solidFill>
                  <a:schemeClr val="tx2"/>
                </a:solidFill>
              </a:rPr>
              <a:t> bài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theme/theme1.xml><?xml version="1.0" encoding="utf-8"?>
<a:theme xmlns:a="http://schemas.openxmlformats.org/drawingml/2006/main" name="Watermark">
  <a:themeElements>
    <a:clrScheme name="Watermark 11">
      <a:dk1>
        <a:srgbClr val="000000"/>
      </a:dk1>
      <a:lt1>
        <a:srgbClr val="FFFF99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CA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10">
        <a:dk1>
          <a:srgbClr val="000000"/>
        </a:dk1>
        <a:lt1>
          <a:srgbClr val="FFFF00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AA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11">
        <a:dk1>
          <a:srgbClr val="000000"/>
        </a:dk1>
        <a:lt1>
          <a:srgbClr val="FFFF99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CA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12">
        <a:dk1>
          <a:srgbClr val="000000"/>
        </a:dk1>
        <a:lt1>
          <a:srgbClr val="FF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13">
        <a:dk1>
          <a:srgbClr val="000000"/>
        </a:dk1>
        <a:lt1>
          <a:srgbClr val="CC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14">
        <a:dk1>
          <a:srgbClr val="000000"/>
        </a:dk1>
        <a:lt1>
          <a:srgbClr val="CC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15">
        <a:dk1>
          <a:srgbClr val="000000"/>
        </a:dk1>
        <a:lt1>
          <a:srgbClr val="CCFF99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CA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9">
        <a:dk1>
          <a:srgbClr val="000000"/>
        </a:dk1>
        <a:lt1>
          <a:srgbClr val="FFFF00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AA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10">
        <a:dk1>
          <a:srgbClr val="000000"/>
        </a:dk1>
        <a:lt1>
          <a:srgbClr val="FFFF99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CA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11">
        <a:dk1>
          <a:srgbClr val="000000"/>
        </a:dk1>
        <a:lt1>
          <a:srgbClr val="FF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12">
        <a:dk1>
          <a:srgbClr val="000000"/>
        </a:dk1>
        <a:lt1>
          <a:srgbClr val="CC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13">
        <a:dk1>
          <a:srgbClr val="000000"/>
        </a:dk1>
        <a:lt1>
          <a:srgbClr val="CC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14">
        <a:dk1>
          <a:srgbClr val="000000"/>
        </a:dk1>
        <a:lt1>
          <a:srgbClr val="CCFF99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CA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ixel">
  <a:themeElements>
    <a:clrScheme name="Pixel 16">
      <a:dk1>
        <a:srgbClr val="000000"/>
      </a:dk1>
      <a:lt1>
        <a:srgbClr val="CCFF99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E2FFCA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00"/>
        </a:dk1>
        <a:lt1>
          <a:srgbClr val="CC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5">
        <a:dk1>
          <a:srgbClr val="000000"/>
        </a:dk1>
        <a:lt1>
          <a:srgbClr val="CC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6">
        <a:dk1>
          <a:srgbClr val="000000"/>
        </a:dk1>
        <a:lt1>
          <a:srgbClr val="CCFF99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CA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1">
        <a:dk1>
          <a:srgbClr val="000000"/>
        </a:dk1>
        <a:lt1>
          <a:srgbClr val="FF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2">
        <a:dk1>
          <a:srgbClr val="000000"/>
        </a:dk1>
        <a:lt1>
          <a:srgbClr val="CC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3">
        <a:dk1>
          <a:srgbClr val="000000"/>
        </a:dk1>
        <a:lt1>
          <a:srgbClr val="CCFF66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B8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4">
        <a:dk1>
          <a:srgbClr val="000000"/>
        </a:dk1>
        <a:lt1>
          <a:srgbClr val="CCFF99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E2FFCA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525</TotalTime>
  <Words>780</Words>
  <Application>Microsoft PowerPoint</Application>
  <PresentationFormat>On-screen Show (4:3)</PresentationFormat>
  <Paragraphs>110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Wingdings</vt:lpstr>
      <vt:lpstr>Calibri</vt:lpstr>
      <vt:lpstr>Comic Sans MS</vt:lpstr>
      <vt:lpstr>Times New Roman</vt:lpstr>
      <vt:lpstr>Arial Black</vt:lpstr>
      <vt:lpstr>Watermark</vt:lpstr>
      <vt:lpstr>Crayons</vt:lpstr>
      <vt:lpstr>Pixel</vt:lpstr>
      <vt:lpstr>Network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34TRIEUKHUC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ĐỘNG TỪ</dc:title>
  <dc:creator>Nguyen Huy Khanh</dc:creator>
  <cp:lastModifiedBy>CSTeam</cp:lastModifiedBy>
  <cp:revision>50</cp:revision>
  <dcterms:created xsi:type="dcterms:W3CDTF">2007-10-28T11:12:05Z</dcterms:created>
  <dcterms:modified xsi:type="dcterms:W3CDTF">2016-06-30T01:34:28Z</dcterms:modified>
</cp:coreProperties>
</file>