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99FF99"/>
    <a:srgbClr val="003366"/>
    <a:srgbClr val="FF0066"/>
    <a:srgbClr val="66FF99"/>
    <a:srgbClr val="000066"/>
    <a:srgbClr val="99CCFF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668FC-7DF2-4A7D-92FB-2878BFDE8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B6790-5F53-4E0A-B974-5A0299E2B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CDCCD-84DB-4272-85E3-ED194C34C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2DCD0-E135-4C32-B082-F2991B009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4173C-B9EF-46CE-9504-A95FA4EC3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DFF8B-6268-4B7A-A9E9-ECBCE7B18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CF511-B21F-4FD0-B2D4-A5984D434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B6D14-663B-4489-AF06-2B64E3E56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0BEF3-3942-42A0-B9DE-9FBB7396B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73598-1C48-416F-8F67-7F07389DF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1CB1C-3164-4D2F-A1DE-F9D627CF1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19B89-5DE6-4F6F-925C-0198C40BE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78FCA7BA-DD70-4CFF-8684-62C4863B0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924800" cy="917575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CC0000"/>
                </a:solidFill>
              </a:rPr>
              <a:t/>
            </a:r>
            <a:br>
              <a:rPr lang="en-US" sz="3600" b="1" smtClean="0">
                <a:solidFill>
                  <a:srgbClr val="CC0000"/>
                </a:solidFill>
              </a:rPr>
            </a:br>
            <a:r>
              <a:rPr lang="en-US" sz="3200" b="1" smtClean="0">
                <a:solidFill>
                  <a:srgbClr val="CC0000"/>
                </a:solidFill>
              </a:rPr>
              <a:t>Luyện từ và câu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8153400" cy="1295400"/>
          </a:xfrm>
          <a:solidFill>
            <a:srgbClr val="66FF99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Kiểm tra bài cũ: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Câu hỏi dùng để làm gì? Cho ví dụ</a:t>
            </a:r>
          </a:p>
          <a:p>
            <a:pPr eaLnBrk="1" hangingPunct="1"/>
            <a:endParaRPr lang="en-U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924800" cy="917575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CC0000"/>
                </a:solidFill>
              </a:rPr>
              <a:t/>
            </a:r>
            <a:br>
              <a:rPr lang="en-US" sz="3600" b="1" smtClean="0">
                <a:solidFill>
                  <a:srgbClr val="CC0000"/>
                </a:solidFill>
              </a:rPr>
            </a:br>
            <a:r>
              <a:rPr lang="en-US" sz="3200" b="1" smtClean="0">
                <a:solidFill>
                  <a:srgbClr val="CC0000"/>
                </a:solidFill>
              </a:rPr>
              <a:t>Luyện từ và câu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524000"/>
            <a:ext cx="4343400" cy="838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Luyện tập về câu hỏi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19200" y="2743200"/>
            <a:ext cx="640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0" y="2133600"/>
            <a:ext cx="9144000" cy="4724400"/>
          </a:xfrm>
          <a:prstGeom prst="horizontalScroll">
            <a:avLst>
              <a:gd name="adj" fmla="val 12500"/>
            </a:avLst>
          </a:prstGeom>
          <a:solidFill>
            <a:srgbClr val="99FF99"/>
          </a:solidFill>
          <a:ln w="1905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600" b="1" u="sng">
                <a:solidFill>
                  <a:srgbClr val="FF0066"/>
                </a:solidFill>
              </a:rPr>
              <a:t>Thảo luận theo nhóm đôi</a:t>
            </a:r>
            <a:r>
              <a:rPr lang="en-US" sz="2600"/>
              <a:t>: </a:t>
            </a:r>
          </a:p>
          <a:p>
            <a:r>
              <a:rPr lang="en-US" sz="2600">
                <a:solidFill>
                  <a:srgbClr val="333399"/>
                </a:solidFill>
              </a:rPr>
              <a:t>Đặt câu hỏi cho bộ phận câu được </a:t>
            </a:r>
            <a:r>
              <a:rPr lang="en-US" sz="2800">
                <a:solidFill>
                  <a:srgbClr val="333399"/>
                </a:solidFill>
              </a:rPr>
              <a:t>gạch chân</a:t>
            </a:r>
            <a:r>
              <a:rPr lang="en-US" sz="2600">
                <a:solidFill>
                  <a:srgbClr val="333399"/>
                </a:solidFill>
              </a:rPr>
              <a:t> dưới đây:</a:t>
            </a:r>
          </a:p>
          <a:p>
            <a:r>
              <a:rPr lang="en-US" sz="2600"/>
              <a:t>a, Hăng hái nhất và khoẻ nhất là </a:t>
            </a:r>
            <a:r>
              <a:rPr lang="en-US" sz="2600" b="1" u="sng"/>
              <a:t>bác cần trục</a:t>
            </a:r>
            <a:r>
              <a:rPr lang="en-US" sz="2600" u="sng"/>
              <a:t>.</a:t>
            </a:r>
          </a:p>
          <a:p>
            <a:r>
              <a:rPr lang="en-US" sz="2600"/>
              <a:t>b, Trước giờ học, chúng em thường </a:t>
            </a:r>
            <a:r>
              <a:rPr lang="en-US" sz="2600" b="1" u="sng"/>
              <a:t>rủ nhau ôn bài cũ</a:t>
            </a:r>
            <a:r>
              <a:rPr lang="en-US" sz="2600" u="sng"/>
              <a:t>.</a:t>
            </a:r>
          </a:p>
          <a:p>
            <a:r>
              <a:rPr lang="en-US" sz="2600"/>
              <a:t>c, Bến cảng </a:t>
            </a:r>
            <a:r>
              <a:rPr lang="en-US" sz="2600" b="1" u="sng"/>
              <a:t>lúc nào cũng đông vui</a:t>
            </a:r>
            <a:r>
              <a:rPr lang="en-US" sz="2600" u="sng"/>
              <a:t>.</a:t>
            </a:r>
          </a:p>
          <a:p>
            <a:r>
              <a:rPr lang="en-US" sz="2600"/>
              <a:t>d, Bọn trẻ  xóm em hay thả diều </a:t>
            </a:r>
            <a:r>
              <a:rPr lang="en-US" sz="2600" b="1" u="sng"/>
              <a:t>ngoài chân đê.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924800" cy="917575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CC0000"/>
                </a:solidFill>
              </a:rPr>
              <a:t/>
            </a:r>
            <a:br>
              <a:rPr lang="en-US" sz="3600" b="1" smtClean="0">
                <a:solidFill>
                  <a:srgbClr val="CC0000"/>
                </a:solidFill>
              </a:rPr>
            </a:br>
            <a:r>
              <a:rPr lang="en-US" sz="3200" b="1" smtClean="0">
                <a:solidFill>
                  <a:srgbClr val="CC0000"/>
                </a:solidFill>
              </a:rPr>
              <a:t>Luyện từ và câu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524000"/>
            <a:ext cx="4343400" cy="838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Luyện tập về câu hỏi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219200" y="2743200"/>
            <a:ext cx="640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28600" y="2195513"/>
            <a:ext cx="891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66"/>
                </a:solidFill>
              </a:rPr>
              <a:t>Câu a:</a:t>
            </a:r>
            <a:r>
              <a:rPr lang="en-US" sz="2400" b="1"/>
              <a:t>    - Ai hăng hái nhất và khoẻ nhất?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               - Hăng hái nhất và khoẻ nhất là ai?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52400" y="3567113"/>
            <a:ext cx="861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66"/>
                </a:solidFill>
              </a:rPr>
              <a:t>Câu b:</a:t>
            </a:r>
            <a:r>
              <a:rPr lang="en-US" sz="2400" b="1"/>
              <a:t>    - Trước giờ học, chúng em thường làm gì?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               - Chúng em thường làm gì trước giờ học?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28600" y="49530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66"/>
                </a:solidFill>
              </a:rPr>
              <a:t>Câu c:</a:t>
            </a:r>
            <a:r>
              <a:rPr lang="en-US" sz="2400" b="1"/>
              <a:t>   - Bến cảng như thế nào?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28600" y="5853113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66"/>
                </a:solidFill>
              </a:rPr>
              <a:t>Câu d:</a:t>
            </a:r>
            <a:r>
              <a:rPr lang="en-US" sz="2400" b="1">
                <a:solidFill>
                  <a:srgbClr val="000066"/>
                </a:solidFill>
              </a:rPr>
              <a:t>   </a:t>
            </a:r>
            <a:r>
              <a:rPr lang="en-US" sz="2400" b="1"/>
              <a:t>- Bọn trẻ xóm em hay thả diều ở đâu?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924800" cy="917575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CC0000"/>
                </a:solidFill>
              </a:rPr>
              <a:t/>
            </a:r>
            <a:br>
              <a:rPr lang="en-US" sz="3600" b="1" smtClean="0">
                <a:solidFill>
                  <a:srgbClr val="CC0000"/>
                </a:solidFill>
              </a:rPr>
            </a:br>
            <a:r>
              <a:rPr lang="en-US" sz="3200" b="1" smtClean="0">
                <a:solidFill>
                  <a:srgbClr val="CC0000"/>
                </a:solidFill>
              </a:rPr>
              <a:t>Luyện từ và câu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524000"/>
            <a:ext cx="4343400" cy="838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Luyện tập về câu hỏi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219200" y="2743200"/>
            <a:ext cx="640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0" y="2133600"/>
            <a:ext cx="9144000" cy="4724400"/>
          </a:xfrm>
          <a:prstGeom prst="horizontalScroll">
            <a:avLst>
              <a:gd name="adj" fmla="val 12500"/>
            </a:avLst>
          </a:prstGeom>
          <a:solidFill>
            <a:srgbClr val="99FF99"/>
          </a:solidFill>
          <a:ln w="1905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 b="1" u="sng"/>
              <a:t>Đặt câu hỏi với mỗi từ sau</a:t>
            </a:r>
            <a:r>
              <a:rPr lang="en-US" sz="2800"/>
              <a:t>:</a:t>
            </a:r>
          </a:p>
          <a:p>
            <a:endParaRPr lang="en-US" sz="2800"/>
          </a:p>
          <a:p>
            <a:r>
              <a:rPr lang="en-US" sz="2800"/>
              <a:t> </a:t>
            </a:r>
            <a:r>
              <a:rPr lang="en-US" sz="2800" b="1">
                <a:solidFill>
                  <a:srgbClr val="FF0066"/>
                </a:solidFill>
              </a:rPr>
              <a:t>ai, cái gì, làm gì, thế nào, vì sao, bao giờ, ở đâu.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924800" cy="917575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CC0000"/>
                </a:solidFill>
              </a:rPr>
              <a:t/>
            </a:r>
            <a:br>
              <a:rPr lang="en-US" sz="3600" b="1" smtClean="0">
                <a:solidFill>
                  <a:srgbClr val="CC0000"/>
                </a:solidFill>
              </a:rPr>
            </a:br>
            <a:r>
              <a:rPr lang="en-US" sz="3200" b="1" smtClean="0">
                <a:solidFill>
                  <a:srgbClr val="CC0000"/>
                </a:solidFill>
              </a:rPr>
              <a:t>Luyện từ và câu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524000"/>
            <a:ext cx="4343400" cy="838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Luyện tập về câu hỏi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219200" y="2743200"/>
            <a:ext cx="640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0" y="2133600"/>
            <a:ext cx="9144000" cy="4724400"/>
          </a:xfrm>
          <a:prstGeom prst="horizontalScroll">
            <a:avLst>
              <a:gd name="adj" fmla="val 12500"/>
            </a:avLst>
          </a:prstGeom>
          <a:solidFill>
            <a:srgbClr val="99CCFF"/>
          </a:solidFill>
          <a:ln w="1905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 b="1" u="sng">
                <a:solidFill>
                  <a:srgbClr val="FF0066"/>
                </a:solidFill>
              </a:rPr>
              <a:t>T</a:t>
            </a:r>
            <a:r>
              <a:rPr lang="en-US" sz="2800" b="1" u="sng"/>
              <a:t>ìm từ nghi vấn trong các câu hỏi dưới đây</a:t>
            </a:r>
            <a:r>
              <a:rPr lang="en-US" sz="2800"/>
              <a:t>: </a:t>
            </a:r>
          </a:p>
          <a:p>
            <a:r>
              <a:rPr lang="en-US" sz="2800"/>
              <a:t>a, Có phải chú bé Đất trở thành chú Đất Nung không?</a:t>
            </a:r>
          </a:p>
          <a:p>
            <a:endParaRPr lang="en-US" sz="2800"/>
          </a:p>
          <a:p>
            <a:r>
              <a:rPr lang="en-US" sz="2800"/>
              <a:t>b, Chú bé Đất trở thành chú Đất Nung, phải không?</a:t>
            </a:r>
          </a:p>
          <a:p>
            <a:endParaRPr lang="en-US" sz="2800"/>
          </a:p>
          <a:p>
            <a:r>
              <a:rPr lang="en-US" sz="2800"/>
              <a:t>c, Chú bé Đất trở thành chú Đất Nung à?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1066800" y="4038600"/>
            <a:ext cx="12192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7924800" y="4114800"/>
            <a:ext cx="12192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0" y="4953000"/>
            <a:ext cx="1828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6705600" y="5791200"/>
            <a:ext cx="3810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  <p:bldP spid="8200" grpId="0" animBg="1"/>
      <p:bldP spid="82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924800" cy="917575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CC0000"/>
                </a:solidFill>
              </a:rPr>
              <a:t/>
            </a:r>
            <a:br>
              <a:rPr lang="en-US" sz="3600" b="1" smtClean="0">
                <a:solidFill>
                  <a:srgbClr val="CC0000"/>
                </a:solidFill>
              </a:rPr>
            </a:br>
            <a:r>
              <a:rPr lang="en-US" sz="3200" b="1" smtClean="0">
                <a:solidFill>
                  <a:srgbClr val="CC0000"/>
                </a:solidFill>
              </a:rPr>
              <a:t>Luyện từ và câu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524000"/>
            <a:ext cx="4343400" cy="838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Luyện tập về câu hỏi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219200" y="2743200"/>
            <a:ext cx="640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0" y="2133600"/>
            <a:ext cx="9144000" cy="4724400"/>
          </a:xfrm>
          <a:prstGeom prst="horizontalScroll">
            <a:avLst>
              <a:gd name="adj" fmla="val 12500"/>
            </a:avLst>
          </a:prstGeom>
          <a:solidFill>
            <a:srgbClr val="99FF99"/>
          </a:solidFill>
          <a:ln w="1905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/>
              <a:t>Với mỗi từ, cặp từ nghi vấn vừa tìm được, đặt một câu hỏi.</a:t>
            </a:r>
          </a:p>
          <a:p>
            <a:endParaRPr lang="en-US" sz="2400" b="1"/>
          </a:p>
          <a:p>
            <a:r>
              <a:rPr lang="en-US" sz="3200" b="1"/>
              <a:t>- có phải-không?</a:t>
            </a:r>
          </a:p>
          <a:p>
            <a:endParaRPr lang="en-US" sz="3200" b="1"/>
          </a:p>
          <a:p>
            <a:r>
              <a:rPr lang="en-US" sz="3200" b="1"/>
              <a:t>- phải không?</a:t>
            </a:r>
          </a:p>
          <a:p>
            <a:endParaRPr lang="en-US" sz="3200" b="1"/>
          </a:p>
          <a:p>
            <a:r>
              <a:rPr lang="en-US" sz="3200" b="1"/>
              <a:t>- à?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924800" cy="917575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CC0000"/>
                </a:solidFill>
              </a:rPr>
              <a:t/>
            </a:r>
            <a:br>
              <a:rPr lang="en-US" sz="3600" b="1" smtClean="0">
                <a:solidFill>
                  <a:srgbClr val="CC0000"/>
                </a:solidFill>
              </a:rPr>
            </a:br>
            <a:r>
              <a:rPr lang="en-US" sz="3200" b="1" smtClean="0">
                <a:solidFill>
                  <a:srgbClr val="CC0000"/>
                </a:solidFill>
              </a:rPr>
              <a:t>Luyện từ và câu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524000"/>
            <a:ext cx="4343400" cy="838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Luyện tập về câu hỏi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219200" y="2743200"/>
            <a:ext cx="640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197" name="AutoShape 6"/>
          <p:cNvSpPr>
            <a:spLocks noChangeArrowheads="1"/>
          </p:cNvSpPr>
          <p:nvPr/>
        </p:nvSpPr>
        <p:spPr bwMode="auto">
          <a:xfrm>
            <a:off x="0" y="2133600"/>
            <a:ext cx="8915400" cy="4724400"/>
          </a:xfrm>
          <a:prstGeom prst="foldedCorner">
            <a:avLst>
              <a:gd name="adj" fmla="val 12500"/>
            </a:avLst>
          </a:prstGeom>
          <a:solidFill>
            <a:srgbClr val="99FF99"/>
          </a:solidFill>
          <a:ln w="1905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FF0000"/>
                </a:solidFill>
              </a:rPr>
              <a:t>              </a:t>
            </a:r>
            <a:r>
              <a:rPr lang="en-US" sz="3200" b="1" u="sng">
                <a:solidFill>
                  <a:srgbClr val="FF0000"/>
                </a:solidFill>
              </a:rPr>
              <a:t>Thảo luận theo nhóm :</a:t>
            </a:r>
          </a:p>
          <a:p>
            <a:r>
              <a:rPr lang="en-US" sz="2800"/>
              <a:t>Trong các câu dưới đây, câu nào không phải là câu hỏi</a:t>
            </a:r>
          </a:p>
          <a:p>
            <a:r>
              <a:rPr lang="en-US" sz="2800"/>
              <a:t>và không được dùng dấu chấm hỏi:</a:t>
            </a:r>
          </a:p>
          <a:p>
            <a:endParaRPr lang="en-US" sz="2800"/>
          </a:p>
          <a:p>
            <a:r>
              <a:rPr lang="en-US" sz="2800"/>
              <a:t>   a, Bạn có thích chơi diều không?</a:t>
            </a:r>
          </a:p>
          <a:p>
            <a:r>
              <a:rPr lang="en-US" sz="2800"/>
              <a:t>   b, Tôi không biết bạn có thích chơi diều không</a:t>
            </a:r>
          </a:p>
          <a:p>
            <a:r>
              <a:rPr lang="en-US" sz="2800"/>
              <a:t>   c, Hãy cho biết bạn thích trò chơi nào nhất</a:t>
            </a:r>
          </a:p>
          <a:p>
            <a:r>
              <a:rPr lang="en-US" sz="2800"/>
              <a:t>   d, Ai dạy bạn làm đèn ông sao đấy?</a:t>
            </a:r>
          </a:p>
          <a:p>
            <a:r>
              <a:rPr lang="en-US" sz="2800"/>
              <a:t>   e, Thử xem ai khéo tay hơn nào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228600" y="4419600"/>
            <a:ext cx="381000" cy="4572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304800" y="4876800"/>
            <a:ext cx="381000" cy="4572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304800" y="5791200"/>
            <a:ext cx="381000" cy="4572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7042150" y="4876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?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410200" y="57594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?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620000" y="4495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?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394325" y="5534025"/>
            <a:ext cx="38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054850" y="4676775"/>
            <a:ext cx="38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620000" y="4267200"/>
            <a:ext cx="38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0" grpId="0" animBg="1"/>
      <p:bldP spid="10251" grpId="0" animBg="1"/>
      <p:bldP spid="10253" grpId="0"/>
      <p:bldP spid="10255" grpId="0"/>
      <p:bldP spid="10256" grpId="0"/>
      <p:bldP spid="10257" grpId="0"/>
      <p:bldP spid="10258" grpId="0"/>
      <p:bldP spid="1025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384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 Luyện từ và câu</vt:lpstr>
      <vt:lpstr> Luyện từ và câu</vt:lpstr>
      <vt:lpstr> Luyện từ và câu</vt:lpstr>
      <vt:lpstr> Luyện từ và câu</vt:lpstr>
      <vt:lpstr> Luyện từ và câu</vt:lpstr>
      <vt:lpstr> Luyện từ và câu</vt:lpstr>
      <vt:lpstr> Luyện từ và câu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ba, ngày 24 tháng 11 năm 2009 Luyện từ và câu</dc:title>
  <dc:creator>MCT</dc:creator>
  <cp:lastModifiedBy>CSTeam</cp:lastModifiedBy>
  <cp:revision>81</cp:revision>
  <dcterms:created xsi:type="dcterms:W3CDTF">2009-11-21T01:51:52Z</dcterms:created>
  <dcterms:modified xsi:type="dcterms:W3CDTF">2016-06-30T01:41:14Z</dcterms:modified>
</cp:coreProperties>
</file>