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68" r:id="rId2"/>
    <p:sldId id="274" r:id="rId3"/>
    <p:sldId id="271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66"/>
    <a:srgbClr val="FFFF00"/>
    <a:srgbClr val="000000"/>
    <a:srgbClr val="000099"/>
    <a:srgbClr val="660033"/>
    <a:srgbClr val="89FF89"/>
    <a:srgbClr val="8FC7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B3CC0-E61A-4CAB-91D7-8B34D2B1C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2EDF9-EEC7-4C27-B54F-6462AF0A4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6C1AE-9805-49F4-9DD5-696B2A639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2040C-F10B-43CE-9DFF-E1480559F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69776-4214-432B-83D1-D4307A8BD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A7E2E-A739-471E-BEA5-201FF9447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679CF-ABEF-4E70-8A7D-33AD29603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F3D5D-BC02-46AB-973A-CD6FFCD8F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743A9-D6C6-45C3-ACB4-A1659A099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B38CF-EFF4-47FD-9151-7EEAA5220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DF3F2-2867-458E-BB4F-494CE3D12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7CA39680-C872-4834-9A29-8A4983DF1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cty%20vicom\Desktop\&#432;&#7899;c%20m&#417;%20h&#7891;ng.mp3" TargetMode="Externa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62213"/>
            <a:ext cx="8229600" cy="12192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b="1" smtClean="0">
                <a:solidFill>
                  <a:srgbClr val="FFFF00"/>
                </a:solidFill>
                <a:latin typeface="Arial"/>
              </a:rPr>
              <a:t>TIẾT 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9FF89"/>
            </a:gs>
            <a:gs pos="50000">
              <a:schemeClr val="tx1"/>
            </a:gs>
            <a:gs pos="100000">
              <a:srgbClr val="89FF8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4"/>
          <p:cNvSpPr txBox="1">
            <a:spLocks noChangeArrowheads="1"/>
          </p:cNvSpPr>
          <p:nvPr/>
        </p:nvSpPr>
        <p:spPr bwMode="auto">
          <a:xfrm>
            <a:off x="1924050" y="228600"/>
            <a:ext cx="5543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 u="sng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00"/>
                </a:solidFill>
              </a:rPr>
              <a:t>Luyện từ và câu</a:t>
            </a:r>
            <a:r>
              <a:rPr lang="en-US" sz="24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2291" name="Text Box 15"/>
          <p:cNvSpPr txBox="1">
            <a:spLocks noChangeArrowheads="1"/>
          </p:cNvSpPr>
          <p:nvPr/>
        </p:nvSpPr>
        <p:spPr bwMode="auto">
          <a:xfrm>
            <a:off x="1885950" y="1371600"/>
            <a:ext cx="495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2A2AFE"/>
                </a:solidFill>
              </a:rPr>
              <a:t>Mở rộng vốn từ :  </a:t>
            </a:r>
            <a:r>
              <a:rPr lang="vi-VN" sz="3200" b="1">
                <a:solidFill>
                  <a:srgbClr val="2A2AFE"/>
                </a:solidFill>
              </a:rPr>
              <a:t>Ư</a:t>
            </a:r>
            <a:r>
              <a:rPr lang="en-US" sz="3200" b="1">
                <a:solidFill>
                  <a:srgbClr val="2A2AFE"/>
                </a:solidFill>
              </a:rPr>
              <a:t>ớc m</a:t>
            </a:r>
            <a:r>
              <a:rPr lang="vi-VN" sz="3200" b="1">
                <a:solidFill>
                  <a:srgbClr val="2A2AFE"/>
                </a:solidFill>
              </a:rPr>
              <a:t>ơ</a:t>
            </a:r>
            <a:endParaRPr lang="en-US" sz="3200" b="1">
              <a:solidFill>
                <a:srgbClr val="2A2AFE"/>
              </a:solidFill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685800" y="1981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Bài 5: Em hiểu các thành ngữ d</a:t>
            </a:r>
            <a:r>
              <a:rPr lang="vi-VN" sz="2400">
                <a:solidFill>
                  <a:schemeClr val="bg2"/>
                </a:solidFill>
              </a:rPr>
              <a:t>ư</a:t>
            </a:r>
            <a:r>
              <a:rPr lang="en-US" sz="2400">
                <a:solidFill>
                  <a:schemeClr val="bg2"/>
                </a:solidFill>
              </a:rPr>
              <a:t>ới </a:t>
            </a:r>
            <a:r>
              <a:rPr lang="vi-VN" sz="2400">
                <a:solidFill>
                  <a:schemeClr val="bg2"/>
                </a:solidFill>
              </a:rPr>
              <a:t>đ</a:t>
            </a:r>
            <a:r>
              <a:rPr lang="en-US" sz="2400">
                <a:solidFill>
                  <a:schemeClr val="bg2"/>
                </a:solidFill>
              </a:rPr>
              <a:t>ây nh</a:t>
            </a:r>
            <a:r>
              <a:rPr lang="vi-VN" sz="2400">
                <a:solidFill>
                  <a:schemeClr val="bg2"/>
                </a:solidFill>
              </a:rPr>
              <a:t>ư</a:t>
            </a:r>
            <a:r>
              <a:rPr lang="en-US" sz="2400">
                <a:solidFill>
                  <a:schemeClr val="bg2"/>
                </a:solidFill>
              </a:rPr>
              <a:t>  sau:</a:t>
            </a:r>
          </a:p>
        </p:txBody>
      </p:sp>
      <p:sp>
        <p:nvSpPr>
          <p:cNvPr id="12293" name="Text Box 17"/>
          <p:cNvSpPr txBox="1">
            <a:spLocks noChangeArrowheads="1"/>
          </p:cNvSpPr>
          <p:nvPr/>
        </p:nvSpPr>
        <p:spPr bwMode="auto">
          <a:xfrm>
            <a:off x="762000" y="2514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 </a:t>
            </a:r>
          </a:p>
        </p:txBody>
      </p:sp>
      <p:sp>
        <p:nvSpPr>
          <p:cNvPr id="12294" name="Text Box 18"/>
          <p:cNvSpPr txBox="1">
            <a:spLocks noChangeArrowheads="1"/>
          </p:cNvSpPr>
          <p:nvPr/>
        </p:nvSpPr>
        <p:spPr bwMode="auto">
          <a:xfrm>
            <a:off x="838200" y="34290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</a:t>
            </a:r>
          </a:p>
        </p:txBody>
      </p:sp>
      <p:sp>
        <p:nvSpPr>
          <p:cNvPr id="12295" name="Text Box 19"/>
          <p:cNvSpPr txBox="1">
            <a:spLocks noChangeArrowheads="1"/>
          </p:cNvSpPr>
          <p:nvPr/>
        </p:nvSpPr>
        <p:spPr bwMode="auto">
          <a:xfrm>
            <a:off x="838200" y="39624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</a:t>
            </a: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609600" y="2514600"/>
            <a:ext cx="2895600" cy="1524000"/>
          </a:xfrm>
          <a:prstGeom prst="rightArrow">
            <a:avLst>
              <a:gd name="adj1" fmla="val 50000"/>
              <a:gd name="adj2" fmla="val 4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719138" y="2990850"/>
            <a:ext cx="2819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Cầu </a:t>
            </a:r>
            <a:r>
              <a:rPr lang="vi-VN" sz="2400">
                <a:solidFill>
                  <a:schemeClr val="bg2"/>
                </a:solidFill>
              </a:rPr>
              <a:t>đư</a:t>
            </a:r>
            <a:r>
              <a:rPr lang="en-US" sz="2400">
                <a:solidFill>
                  <a:schemeClr val="bg2"/>
                </a:solidFill>
              </a:rPr>
              <a:t>ợc </a:t>
            </a:r>
            <a:r>
              <a:rPr lang="vi-VN" sz="2400">
                <a:solidFill>
                  <a:schemeClr val="bg2"/>
                </a:solidFill>
              </a:rPr>
              <a:t>ư</a:t>
            </a:r>
            <a:r>
              <a:rPr lang="en-US" sz="2400">
                <a:solidFill>
                  <a:schemeClr val="bg2"/>
                </a:solidFill>
              </a:rPr>
              <a:t>ớc thấy.</a:t>
            </a:r>
            <a:r>
              <a:rPr lang="en-US" sz="2400"/>
              <a:t> </a:t>
            </a:r>
          </a:p>
        </p:txBody>
      </p:sp>
      <p:sp>
        <p:nvSpPr>
          <p:cNvPr id="15382" name="AutoShape 22"/>
          <p:cNvSpPr>
            <a:spLocks noChangeArrowheads="1"/>
          </p:cNvSpPr>
          <p:nvPr/>
        </p:nvSpPr>
        <p:spPr bwMode="auto">
          <a:xfrm>
            <a:off x="4743450" y="2790825"/>
            <a:ext cx="3657600" cy="914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4648200" y="2971800"/>
            <a:ext cx="3776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Đạt </a:t>
            </a:r>
            <a:r>
              <a:rPr lang="vi-VN" sz="2400">
                <a:solidFill>
                  <a:schemeClr val="bg2"/>
                </a:solidFill>
              </a:rPr>
              <a:t>đư</a:t>
            </a:r>
            <a:r>
              <a:rPr lang="en-US" sz="2400">
                <a:solidFill>
                  <a:schemeClr val="bg2"/>
                </a:solidFill>
              </a:rPr>
              <a:t>ợc </a:t>
            </a:r>
            <a:r>
              <a:rPr lang="vi-VN" sz="2400">
                <a:solidFill>
                  <a:schemeClr val="bg2"/>
                </a:solidFill>
              </a:rPr>
              <a:t>đ</a:t>
            </a:r>
            <a:r>
              <a:rPr lang="en-US" sz="2400">
                <a:solidFill>
                  <a:schemeClr val="bg2"/>
                </a:solidFill>
              </a:rPr>
              <a:t>iều mình m</a:t>
            </a:r>
            <a:r>
              <a:rPr lang="vi-VN" sz="2400">
                <a:solidFill>
                  <a:schemeClr val="bg2"/>
                </a:solidFill>
              </a:rPr>
              <a:t>ơ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vi-VN" sz="2400">
                <a:solidFill>
                  <a:schemeClr val="bg2"/>
                </a:solidFill>
              </a:rPr>
              <a:t>ư</a:t>
            </a:r>
            <a:r>
              <a:rPr lang="en-US" sz="2400">
                <a:solidFill>
                  <a:schemeClr val="bg2"/>
                </a:solidFill>
              </a:rPr>
              <a:t>ớc.</a:t>
            </a:r>
          </a:p>
        </p:txBody>
      </p:sp>
      <p:sp>
        <p:nvSpPr>
          <p:cNvPr id="15384" name="AutoShape 24"/>
          <p:cNvSpPr>
            <a:spLocks noChangeArrowheads="1"/>
          </p:cNvSpPr>
          <p:nvPr/>
        </p:nvSpPr>
        <p:spPr bwMode="auto">
          <a:xfrm>
            <a:off x="228600" y="4343400"/>
            <a:ext cx="3657600" cy="1828800"/>
          </a:xfrm>
          <a:prstGeom prst="flowChartMagneticTape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1028700" y="4902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solidFill>
                  <a:srgbClr val="FFFF66"/>
                </a:solidFill>
              </a:rPr>
              <a:t>Ư</a:t>
            </a:r>
            <a:r>
              <a:rPr lang="en-US" sz="2400">
                <a:solidFill>
                  <a:srgbClr val="FFFF66"/>
                </a:solidFill>
              </a:rPr>
              <a:t>ớc sao </a:t>
            </a:r>
            <a:r>
              <a:rPr lang="vi-VN" sz="2400">
                <a:solidFill>
                  <a:srgbClr val="FFFF66"/>
                </a:solidFill>
              </a:rPr>
              <a:t>đư</a:t>
            </a:r>
            <a:r>
              <a:rPr lang="en-US" sz="2400">
                <a:solidFill>
                  <a:srgbClr val="FFFF66"/>
                </a:solidFill>
              </a:rPr>
              <a:t>ợc vậy .</a:t>
            </a:r>
          </a:p>
        </p:txBody>
      </p:sp>
      <p:sp>
        <p:nvSpPr>
          <p:cNvPr id="15386" name="AutoShape 26"/>
          <p:cNvSpPr>
            <a:spLocks noChangeArrowheads="1"/>
          </p:cNvSpPr>
          <p:nvPr/>
        </p:nvSpPr>
        <p:spPr bwMode="auto">
          <a:xfrm>
            <a:off x="5110163" y="4343400"/>
            <a:ext cx="3124200" cy="1828800"/>
          </a:xfrm>
          <a:prstGeom prst="horizontalScroll">
            <a:avLst>
              <a:gd name="adj" fmla="val 12500"/>
            </a:avLst>
          </a:prstGeom>
          <a:solidFill>
            <a:srgbClr val="99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486400" y="4800600"/>
            <a:ext cx="2209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</a:rPr>
              <a:t>Đạt </a:t>
            </a:r>
            <a:r>
              <a:rPr lang="vi-VN" sz="2400">
                <a:solidFill>
                  <a:srgbClr val="FFFF66"/>
                </a:solidFill>
              </a:rPr>
              <a:t>đư</a:t>
            </a:r>
            <a:r>
              <a:rPr lang="en-US" sz="2400">
                <a:solidFill>
                  <a:srgbClr val="FFFF66"/>
                </a:solidFill>
              </a:rPr>
              <a:t>ợc </a:t>
            </a:r>
            <a:r>
              <a:rPr lang="vi-VN" sz="2400">
                <a:solidFill>
                  <a:srgbClr val="FFFF66"/>
                </a:solidFill>
              </a:rPr>
              <a:t>đ</a:t>
            </a:r>
            <a:r>
              <a:rPr lang="en-US" sz="2400">
                <a:solidFill>
                  <a:srgbClr val="FFFF66"/>
                </a:solidFill>
              </a:rPr>
              <a:t>iều mình mong </a:t>
            </a:r>
            <a:r>
              <a:rPr lang="vi-VN" sz="2400">
                <a:solidFill>
                  <a:srgbClr val="FFFF66"/>
                </a:solidFill>
              </a:rPr>
              <a:t>ư</a:t>
            </a:r>
            <a:r>
              <a:rPr lang="en-US" sz="2400">
                <a:solidFill>
                  <a:srgbClr val="FFFF66"/>
                </a:solidFill>
              </a:rPr>
              <a:t>ớc.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53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53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6" grpId="0"/>
      <p:bldP spid="15380" grpId="0" animBg="1"/>
      <p:bldP spid="15381" grpId="0"/>
      <p:bldP spid="15382" grpId="0" animBg="1"/>
      <p:bldP spid="15383" grpId="0"/>
      <p:bldP spid="15384" grpId="0" animBg="1"/>
      <p:bldP spid="15385" grpId="0"/>
      <p:bldP spid="15386" grpId="0" animBg="1"/>
      <p:bldP spid="153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FC7FF"/>
            </a:gs>
            <a:gs pos="50000">
              <a:schemeClr val="tx2"/>
            </a:gs>
            <a:gs pos="100000">
              <a:srgbClr val="8FC7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8"/>
          <p:cNvSpPr txBox="1">
            <a:spLocks noChangeArrowheads="1"/>
          </p:cNvSpPr>
          <p:nvPr/>
        </p:nvSpPr>
        <p:spPr bwMode="auto">
          <a:xfrm>
            <a:off x="1924050" y="228600"/>
            <a:ext cx="55435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u="sng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00"/>
                </a:solidFill>
              </a:rPr>
              <a:t>Luyện từ và câu</a:t>
            </a:r>
            <a:r>
              <a:rPr lang="en-US" sz="20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3315" name="Text Box 19"/>
          <p:cNvSpPr txBox="1">
            <a:spLocks noChangeArrowheads="1"/>
          </p:cNvSpPr>
          <p:nvPr/>
        </p:nvSpPr>
        <p:spPr bwMode="auto">
          <a:xfrm>
            <a:off x="1885950" y="1371600"/>
            <a:ext cx="495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60033"/>
                </a:solidFill>
              </a:rPr>
              <a:t>Mở rộng vốn từ :  </a:t>
            </a:r>
            <a:r>
              <a:rPr lang="vi-VN" sz="2800" b="1">
                <a:solidFill>
                  <a:srgbClr val="660033"/>
                </a:solidFill>
              </a:rPr>
              <a:t>Ư</a:t>
            </a:r>
            <a:r>
              <a:rPr lang="en-US" sz="2800" b="1">
                <a:solidFill>
                  <a:srgbClr val="660033"/>
                </a:solidFill>
              </a:rPr>
              <a:t>ớc m</a:t>
            </a:r>
            <a:r>
              <a:rPr lang="vi-VN" sz="2800" b="1">
                <a:solidFill>
                  <a:srgbClr val="660033"/>
                </a:solidFill>
              </a:rPr>
              <a:t>ơ</a:t>
            </a:r>
            <a:endParaRPr lang="en-US" sz="2800" b="1">
              <a:solidFill>
                <a:srgbClr val="660033"/>
              </a:solidFill>
            </a:endParaRPr>
          </a:p>
        </p:txBody>
      </p:sp>
      <p:sp>
        <p:nvSpPr>
          <p:cNvPr id="13316" name="Text Box 20"/>
          <p:cNvSpPr txBox="1">
            <a:spLocks noChangeArrowheads="1"/>
          </p:cNvSpPr>
          <p:nvPr/>
        </p:nvSpPr>
        <p:spPr bwMode="auto">
          <a:xfrm>
            <a:off x="762000" y="2514600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   </a:t>
            </a:r>
          </a:p>
        </p:txBody>
      </p:sp>
      <p:sp>
        <p:nvSpPr>
          <p:cNvPr id="13317" name="Text Box 21"/>
          <p:cNvSpPr txBox="1">
            <a:spLocks noChangeArrowheads="1"/>
          </p:cNvSpPr>
          <p:nvPr/>
        </p:nvSpPr>
        <p:spPr bwMode="auto">
          <a:xfrm>
            <a:off x="762000" y="2971800"/>
            <a:ext cx="739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    </a:t>
            </a:r>
          </a:p>
        </p:txBody>
      </p:sp>
      <p:sp>
        <p:nvSpPr>
          <p:cNvPr id="13318" name="Text Box 22"/>
          <p:cNvSpPr txBox="1">
            <a:spLocks noChangeArrowheads="1"/>
          </p:cNvSpPr>
          <p:nvPr/>
        </p:nvSpPr>
        <p:spPr bwMode="auto">
          <a:xfrm>
            <a:off x="838200" y="3429000"/>
            <a:ext cx="693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</a:t>
            </a:r>
          </a:p>
        </p:txBody>
      </p:sp>
      <p:sp>
        <p:nvSpPr>
          <p:cNvPr id="13319" name="Text Box 23"/>
          <p:cNvSpPr txBox="1">
            <a:spLocks noChangeArrowheads="1"/>
          </p:cNvSpPr>
          <p:nvPr/>
        </p:nvSpPr>
        <p:spPr bwMode="auto">
          <a:xfrm>
            <a:off x="762000" y="3962400"/>
            <a:ext cx="693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</a:t>
            </a:r>
          </a:p>
        </p:txBody>
      </p:sp>
      <p:sp>
        <p:nvSpPr>
          <p:cNvPr id="16408" name="AutoShape 24"/>
          <p:cNvSpPr>
            <a:spLocks noChangeArrowheads="1"/>
          </p:cNvSpPr>
          <p:nvPr/>
        </p:nvSpPr>
        <p:spPr bwMode="auto">
          <a:xfrm>
            <a:off x="685800" y="2514600"/>
            <a:ext cx="3533775" cy="1524000"/>
          </a:xfrm>
          <a:prstGeom prst="star8">
            <a:avLst>
              <a:gd name="adj" fmla="val 38250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295400" y="268605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FF3300"/>
                </a:solidFill>
              </a:rPr>
              <a:t>Ư</a:t>
            </a:r>
            <a:r>
              <a:rPr lang="en-US" sz="2000">
                <a:solidFill>
                  <a:srgbClr val="FF3300"/>
                </a:solidFill>
              </a:rPr>
              <a:t>ớc của trái mùa.</a:t>
            </a:r>
          </a:p>
        </p:txBody>
      </p:sp>
      <p:sp>
        <p:nvSpPr>
          <p:cNvPr id="16410" name="AutoShape 26"/>
          <p:cNvSpPr>
            <a:spLocks noChangeArrowheads="1"/>
          </p:cNvSpPr>
          <p:nvPr/>
        </p:nvSpPr>
        <p:spPr bwMode="auto">
          <a:xfrm rot="3298640">
            <a:off x="5915819" y="1704181"/>
            <a:ext cx="2286000" cy="2840038"/>
          </a:xfrm>
          <a:prstGeom prst="cloudCallout">
            <a:avLst>
              <a:gd name="adj1" fmla="val -74440"/>
              <a:gd name="adj2" fmla="val 79662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/>
          <a:lstStyle/>
          <a:p>
            <a:pPr algn="ctr"/>
            <a:endParaRPr lang="en-US" sz="1600"/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6172200" y="2428875"/>
            <a:ext cx="2057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Muốn những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iều trái với lẽ bình th</a:t>
            </a:r>
            <a:r>
              <a:rPr lang="vi-VN" sz="2000">
                <a:solidFill>
                  <a:srgbClr val="FF3300"/>
                </a:solidFill>
              </a:rPr>
              <a:t>ư</a:t>
            </a:r>
            <a:r>
              <a:rPr lang="en-US" sz="2000">
                <a:solidFill>
                  <a:srgbClr val="FF3300"/>
                </a:solidFill>
              </a:rPr>
              <a:t>ờng.</a:t>
            </a:r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>
            <a:off x="309563" y="4662488"/>
            <a:ext cx="4495800" cy="1752600"/>
          </a:xfrm>
          <a:prstGeom prst="flowChartDecision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914400" y="5291138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Đứng núi này trông núi nọ.</a:t>
            </a:r>
          </a:p>
        </p:txBody>
      </p:sp>
      <p:sp>
        <p:nvSpPr>
          <p:cNvPr id="16414" name="AutoShape 30"/>
          <p:cNvSpPr>
            <a:spLocks noChangeArrowheads="1"/>
          </p:cNvSpPr>
          <p:nvPr/>
        </p:nvSpPr>
        <p:spPr bwMode="auto">
          <a:xfrm rot="943861">
            <a:off x="5065713" y="4378325"/>
            <a:ext cx="4041775" cy="2462213"/>
          </a:xfrm>
          <a:prstGeom prst="irregularSeal2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5838825" y="5148263"/>
            <a:ext cx="2362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Không bằng lòng với cái hiện có.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8" grpId="0" animBg="1"/>
      <p:bldP spid="16409" grpId="0"/>
      <p:bldP spid="16410" grpId="0" animBg="1"/>
      <p:bldP spid="16411" grpId="0"/>
      <p:bldP spid="16412" grpId="0" animBg="1"/>
      <p:bldP spid="16413" grpId="0"/>
      <p:bldP spid="16414" grpId="0" animBg="1"/>
      <p:bldP spid="164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Uoc m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1295400" y="1052513"/>
            <a:ext cx="6629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3300"/>
                </a:solidFill>
              </a:rPr>
              <a:t>Mở rộng vốn từ : </a:t>
            </a:r>
            <a:r>
              <a:rPr lang="vi-VN" sz="4000" b="1">
                <a:solidFill>
                  <a:srgbClr val="FF3300"/>
                </a:solidFill>
              </a:rPr>
              <a:t>Ư</a:t>
            </a:r>
            <a:r>
              <a:rPr lang="en-US" sz="4000" b="1">
                <a:solidFill>
                  <a:srgbClr val="FF3300"/>
                </a:solidFill>
              </a:rPr>
              <a:t>ớc m</a:t>
            </a:r>
            <a:r>
              <a:rPr lang="vi-VN" sz="4000" b="1">
                <a:solidFill>
                  <a:srgbClr val="FF3300"/>
                </a:solidFill>
              </a:rPr>
              <a:t>ơ</a:t>
            </a:r>
            <a:endParaRPr lang="en-US" sz="4000" b="1">
              <a:solidFill>
                <a:srgbClr val="FF3300"/>
              </a:solidFill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514350" y="5638800"/>
            <a:ext cx="70104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                   </a:t>
            </a:r>
            <a:r>
              <a:rPr lang="en-US" sz="2000" b="1">
                <a:solidFill>
                  <a:srgbClr val="993300"/>
                </a:solidFill>
              </a:rPr>
              <a:t>Bài hát:  </a:t>
            </a:r>
            <a:r>
              <a:rPr lang="vi-VN" sz="2000" b="1">
                <a:solidFill>
                  <a:srgbClr val="993300"/>
                </a:solidFill>
              </a:rPr>
              <a:t>Ư</a:t>
            </a:r>
            <a:r>
              <a:rPr lang="en-US" sz="2000" b="1">
                <a:solidFill>
                  <a:srgbClr val="993300"/>
                </a:solidFill>
              </a:rPr>
              <a:t>ớc m</a:t>
            </a:r>
            <a:r>
              <a:rPr lang="vi-VN" sz="2000" b="1">
                <a:solidFill>
                  <a:srgbClr val="993300"/>
                </a:solidFill>
              </a:rPr>
              <a:t>ơ</a:t>
            </a:r>
            <a:r>
              <a:rPr lang="en-US" sz="2000" b="1">
                <a:solidFill>
                  <a:srgbClr val="993300"/>
                </a:solidFill>
              </a:rPr>
              <a:t> hồng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3300"/>
                </a:solidFill>
              </a:rPr>
              <a:t>                                 Nhạc và lời: Phạm Trọng Cầu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993300"/>
              </a:solidFill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993300"/>
              </a:solidFill>
            </a:endParaRPr>
          </a:p>
        </p:txBody>
      </p:sp>
      <p:pic>
        <p:nvPicPr>
          <p:cNvPr id="37896" name="ước mơ hồ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7338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21"/>
          <p:cNvSpPr txBox="1">
            <a:spLocks noChangeArrowheads="1"/>
          </p:cNvSpPr>
          <p:nvPr/>
        </p:nvSpPr>
        <p:spPr bwMode="auto">
          <a:xfrm>
            <a:off x="1924050" y="228600"/>
            <a:ext cx="55435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u="sng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00"/>
                </a:solidFill>
              </a:rPr>
              <a:t>Luyện từ và câu</a:t>
            </a:r>
            <a:r>
              <a:rPr lang="en-US" sz="2000" b="1">
                <a:solidFill>
                  <a:srgbClr val="0000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78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896"/>
                </p:tgtEl>
              </p:cMediaNode>
            </p:audio>
          </p:childTnLst>
        </p:cTn>
      </p:par>
    </p:tnLst>
    <p:bldLst>
      <p:bldP spid="378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A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8300" cy="691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13"/>
          <p:cNvSpPr txBox="1">
            <a:spLocks noChangeArrowheads="1"/>
          </p:cNvSpPr>
          <p:nvPr/>
        </p:nvSpPr>
        <p:spPr bwMode="auto">
          <a:xfrm>
            <a:off x="1924050" y="985838"/>
            <a:ext cx="5543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Luyện từ và câu</a:t>
            </a:r>
            <a:r>
              <a:rPr lang="en-US" sz="2400" b="1"/>
              <a:t>: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609600" y="3543300"/>
            <a:ext cx="8001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/>
              <a:t>2. Em </a:t>
            </a:r>
            <a:r>
              <a:rPr lang="vi-VN" sz="2400" b="1"/>
              <a:t>đ</a:t>
            </a:r>
            <a:r>
              <a:rPr lang="en-US" sz="2400" b="1"/>
              <a:t>ặt dấu ngoặc kép vào chỗ nào trong  câu sau?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    Cả bầy ong cùng nhau xây tổ. Con nào con nấy hết sức tiết kiệm   vôi vữa.</a:t>
            </a:r>
          </a:p>
          <a:p>
            <a:pPr marL="342900" indent="-342900">
              <a:spcBef>
                <a:spcPct val="50000"/>
              </a:spcBef>
            </a:pPr>
            <a:endParaRPr lang="en-US" sz="3200" b="1"/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681038" y="2338388"/>
            <a:ext cx="7924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102" name="Text Box 16"/>
          <p:cNvSpPr txBox="1">
            <a:spLocks noChangeArrowheads="1"/>
          </p:cNvSpPr>
          <p:nvPr/>
        </p:nvSpPr>
        <p:spPr bwMode="auto">
          <a:xfrm>
            <a:off x="1524000" y="4114800"/>
            <a:ext cx="1997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2066925" y="44577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</a:rPr>
              <a:t> “            ”  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838200" y="1981200"/>
            <a:ext cx="3733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KIỂM TRA BÀI CŨ:</a:t>
            </a:r>
          </a:p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635000" y="2857500"/>
            <a:ext cx="56388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/>
              <a:t>1. Dấu ngoặc kép có tác dụng gì?</a:t>
            </a:r>
          </a:p>
          <a:p>
            <a:pPr marL="342900" indent="-342900">
              <a:spcBef>
                <a:spcPct val="50000"/>
              </a:spcBef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6" grpId="0"/>
      <p:bldP spid="38929" grpId="0"/>
      <p:bldP spid="38930" grpId="0"/>
      <p:bldP spid="389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A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39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2038350" y="1390650"/>
            <a:ext cx="495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Mở rộng vốn từ :  </a:t>
            </a:r>
            <a:r>
              <a:rPr lang="vi-VN" sz="2800" b="1">
                <a:solidFill>
                  <a:srgbClr val="000000"/>
                </a:solidFill>
              </a:rPr>
              <a:t>Ư</a:t>
            </a:r>
            <a:r>
              <a:rPr lang="en-US" sz="2800" b="1">
                <a:solidFill>
                  <a:srgbClr val="000000"/>
                </a:solidFill>
              </a:rPr>
              <a:t>ớc m</a:t>
            </a:r>
            <a:r>
              <a:rPr lang="vi-VN" sz="2800" b="1">
                <a:solidFill>
                  <a:srgbClr val="000000"/>
                </a:solidFill>
              </a:rPr>
              <a:t>ơ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685800" y="2209800"/>
            <a:ext cx="7467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Bài1: Ghi lại những từ trong bài tập </a:t>
            </a:r>
            <a:r>
              <a:rPr lang="vi-VN" sz="2000">
                <a:solidFill>
                  <a:srgbClr val="000000"/>
                </a:solidFill>
              </a:rPr>
              <a:t>đ</a:t>
            </a:r>
            <a:r>
              <a:rPr lang="en-US" sz="2000">
                <a:solidFill>
                  <a:srgbClr val="000000"/>
                </a:solidFill>
              </a:rPr>
              <a:t>ọc </a:t>
            </a:r>
            <a:r>
              <a:rPr lang="en-US" sz="2000" b="1" i="1">
                <a:solidFill>
                  <a:schemeClr val="bg1"/>
                </a:solidFill>
              </a:rPr>
              <a:t>Trung thu </a:t>
            </a:r>
            <a:r>
              <a:rPr lang="vi-VN" sz="2000" b="1" i="1">
                <a:solidFill>
                  <a:schemeClr val="bg1"/>
                </a:solidFill>
              </a:rPr>
              <a:t>đ</a:t>
            </a:r>
            <a:r>
              <a:rPr lang="en-US" sz="2000" b="1" i="1">
                <a:solidFill>
                  <a:schemeClr val="bg1"/>
                </a:solidFill>
              </a:rPr>
              <a:t>ộc lập</a:t>
            </a:r>
            <a:r>
              <a:rPr lang="en-US" sz="2000">
                <a:solidFill>
                  <a:srgbClr val="000000"/>
                </a:solidFill>
              </a:rPr>
              <a:t> cùng nghĩa với từ </a:t>
            </a:r>
            <a:r>
              <a:rPr lang="vi-VN" sz="2000" b="1" i="1">
                <a:solidFill>
                  <a:schemeClr val="bg1"/>
                </a:solidFill>
              </a:rPr>
              <a:t>ư</a:t>
            </a:r>
            <a:r>
              <a:rPr lang="en-US" sz="2000" b="1" i="1">
                <a:solidFill>
                  <a:schemeClr val="bg1"/>
                </a:solidFill>
              </a:rPr>
              <a:t>ớc m</a:t>
            </a:r>
            <a:r>
              <a:rPr lang="vi-VN" sz="2000" b="1" i="1">
                <a:solidFill>
                  <a:schemeClr val="bg1"/>
                </a:solidFill>
              </a:rPr>
              <a:t>ơ</a:t>
            </a:r>
            <a:r>
              <a:rPr lang="en-US" sz="2000" b="1" i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>
            <a:off x="1276350" y="3429000"/>
            <a:ext cx="6553200" cy="2057400"/>
          </a:xfrm>
          <a:prstGeom prst="wave">
            <a:avLst>
              <a:gd name="adj1" fmla="val 13005"/>
              <a:gd name="adj2" fmla="val -40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390650" y="3962400"/>
            <a:ext cx="632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Những từ cùng nghĩa với từ </a:t>
            </a:r>
            <a:r>
              <a:rPr lang="vi-VN" sz="2000" b="1" i="1">
                <a:solidFill>
                  <a:schemeClr val="bg1"/>
                </a:solidFill>
              </a:rPr>
              <a:t>ư</a:t>
            </a:r>
            <a:r>
              <a:rPr lang="en-US" sz="2000" b="1" i="1">
                <a:solidFill>
                  <a:schemeClr val="bg1"/>
                </a:solidFill>
              </a:rPr>
              <a:t>ớc m</a:t>
            </a:r>
            <a:r>
              <a:rPr lang="vi-VN" sz="2000" b="1" i="1">
                <a:solidFill>
                  <a:schemeClr val="bg1"/>
                </a:solidFill>
              </a:rPr>
              <a:t>ơ</a:t>
            </a:r>
            <a:r>
              <a:rPr lang="en-US" sz="2000">
                <a:solidFill>
                  <a:srgbClr val="000000"/>
                </a:solidFill>
              </a:rPr>
              <a:t> trong bài tập </a:t>
            </a:r>
            <a:r>
              <a:rPr lang="vi-VN" sz="2000">
                <a:solidFill>
                  <a:srgbClr val="000000"/>
                </a:solidFill>
              </a:rPr>
              <a:t>đ</a:t>
            </a:r>
            <a:r>
              <a:rPr lang="en-US" sz="2000">
                <a:solidFill>
                  <a:srgbClr val="000000"/>
                </a:solidFill>
              </a:rPr>
              <a:t>ọc </a:t>
            </a:r>
            <a:r>
              <a:rPr lang="en-US" sz="2000" b="1" i="1">
                <a:solidFill>
                  <a:schemeClr val="bg1"/>
                </a:solidFill>
              </a:rPr>
              <a:t>Trung thu </a:t>
            </a:r>
            <a:r>
              <a:rPr lang="vi-VN" sz="2000" b="1" i="1">
                <a:solidFill>
                  <a:schemeClr val="bg1"/>
                </a:solidFill>
              </a:rPr>
              <a:t>đ</a:t>
            </a:r>
            <a:r>
              <a:rPr lang="en-US" sz="2000" b="1" i="1">
                <a:solidFill>
                  <a:schemeClr val="bg1"/>
                </a:solidFill>
              </a:rPr>
              <a:t>ộc lập</a:t>
            </a:r>
            <a:r>
              <a:rPr lang="en-US" sz="2000">
                <a:solidFill>
                  <a:srgbClr val="000000"/>
                </a:solidFill>
              </a:rPr>
              <a:t> là: </a:t>
            </a:r>
            <a:r>
              <a:rPr lang="en-US" sz="2000" b="1" i="1">
                <a:solidFill>
                  <a:schemeClr val="bg1"/>
                </a:solidFill>
              </a:rPr>
              <a:t>mong </a:t>
            </a:r>
            <a:r>
              <a:rPr lang="vi-VN" sz="2000" b="1" i="1">
                <a:solidFill>
                  <a:schemeClr val="bg1"/>
                </a:solidFill>
              </a:rPr>
              <a:t>ư</a:t>
            </a:r>
            <a:r>
              <a:rPr lang="en-US" sz="2000" b="1" i="1">
                <a:solidFill>
                  <a:schemeClr val="bg1"/>
                </a:solidFill>
              </a:rPr>
              <a:t>ớc</a:t>
            </a:r>
            <a:r>
              <a:rPr lang="en-US" sz="2000">
                <a:solidFill>
                  <a:schemeClr val="bg1"/>
                </a:solidFill>
              </a:rPr>
              <a:t>,  </a:t>
            </a:r>
            <a:r>
              <a:rPr lang="en-US" sz="2000" b="1" i="1">
                <a:solidFill>
                  <a:schemeClr val="bg1"/>
                </a:solidFill>
              </a:rPr>
              <a:t>m</a:t>
            </a:r>
            <a:r>
              <a:rPr lang="vi-VN" sz="2000" b="1" i="1">
                <a:solidFill>
                  <a:schemeClr val="bg1"/>
                </a:solidFill>
              </a:rPr>
              <a:t>ơ</a:t>
            </a:r>
            <a:r>
              <a:rPr lang="en-US" sz="2000" b="1" i="1">
                <a:solidFill>
                  <a:schemeClr val="bg1"/>
                </a:solidFill>
              </a:rPr>
              <a:t>  t</a:t>
            </a:r>
            <a:r>
              <a:rPr lang="vi-VN" sz="2000" b="1" i="1">
                <a:solidFill>
                  <a:schemeClr val="bg1"/>
                </a:solidFill>
              </a:rPr>
              <a:t>ư</a:t>
            </a:r>
            <a:r>
              <a:rPr lang="en-US" sz="2000" b="1" i="1">
                <a:solidFill>
                  <a:schemeClr val="bg1"/>
                </a:solidFill>
              </a:rPr>
              <a:t>ởng</a:t>
            </a:r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1162050" y="5181600"/>
            <a:ext cx="3124200" cy="1447800"/>
          </a:xfrm>
          <a:prstGeom prst="upArrowCallout">
            <a:avLst>
              <a:gd name="adj1" fmla="val 24336"/>
              <a:gd name="adj2" fmla="val 53947"/>
              <a:gd name="adj3" fmla="val 22148"/>
              <a:gd name="adj4" fmla="val 6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990099"/>
              </a:solidFill>
            </a:endParaRP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1314450" y="5638800"/>
            <a:ext cx="297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Em hiểu</a:t>
            </a:r>
            <a:r>
              <a:rPr lang="en-US" sz="2000">
                <a:solidFill>
                  <a:schemeClr val="bg2"/>
                </a:solidFill>
              </a:rPr>
              <a:t>” mong </a:t>
            </a:r>
            <a:r>
              <a:rPr lang="vi-VN" sz="2000">
                <a:solidFill>
                  <a:schemeClr val="bg2"/>
                </a:solidFill>
              </a:rPr>
              <a:t>ư</a:t>
            </a:r>
            <a:r>
              <a:rPr lang="en-US" sz="2000">
                <a:solidFill>
                  <a:schemeClr val="bg2"/>
                </a:solidFill>
              </a:rPr>
              <a:t>ớc”</a:t>
            </a:r>
            <a:r>
              <a:rPr lang="en-US" sz="2000"/>
              <a:t> </a:t>
            </a:r>
            <a:r>
              <a:rPr lang="en-US" sz="2000">
                <a:solidFill>
                  <a:srgbClr val="000000"/>
                </a:solidFill>
              </a:rPr>
              <a:t>có nghĩa là gì?</a:t>
            </a:r>
          </a:p>
        </p:txBody>
      </p:sp>
      <p:sp>
        <p:nvSpPr>
          <p:cNvPr id="35858" name="AutoShape 18"/>
          <p:cNvSpPr>
            <a:spLocks noChangeArrowheads="1"/>
          </p:cNvSpPr>
          <p:nvPr/>
        </p:nvSpPr>
        <p:spPr bwMode="auto">
          <a:xfrm>
            <a:off x="5276850" y="5638800"/>
            <a:ext cx="3048000" cy="1066800"/>
          </a:xfrm>
          <a:prstGeom prst="wedgeRoundRectCallout">
            <a:avLst>
              <a:gd name="adj1" fmla="val 13491"/>
              <a:gd name="adj2" fmla="val -101190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5257800" y="5657850"/>
            <a:ext cx="312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Em hiểu</a:t>
            </a:r>
            <a:r>
              <a:rPr lang="en-US" sz="2000">
                <a:solidFill>
                  <a:schemeClr val="bg2"/>
                </a:solidFill>
              </a:rPr>
              <a:t>” m</a:t>
            </a:r>
            <a:r>
              <a:rPr lang="vi-VN" sz="2000">
                <a:solidFill>
                  <a:schemeClr val="bg2"/>
                </a:solidFill>
              </a:rPr>
              <a:t>ơ</a:t>
            </a:r>
            <a:r>
              <a:rPr lang="en-US" sz="2000">
                <a:solidFill>
                  <a:schemeClr val="bg2"/>
                </a:solidFill>
              </a:rPr>
              <a:t> t</a:t>
            </a:r>
            <a:r>
              <a:rPr lang="vi-VN" sz="2000">
                <a:solidFill>
                  <a:schemeClr val="bg2"/>
                </a:solidFill>
              </a:rPr>
              <a:t>ư</a:t>
            </a:r>
            <a:r>
              <a:rPr lang="en-US" sz="2000">
                <a:solidFill>
                  <a:schemeClr val="bg2"/>
                </a:solidFill>
              </a:rPr>
              <a:t>ởng”</a:t>
            </a:r>
            <a:r>
              <a:rPr lang="en-US" sz="2000"/>
              <a:t> </a:t>
            </a:r>
            <a:r>
              <a:rPr lang="en-US" sz="2000">
                <a:solidFill>
                  <a:srgbClr val="000000"/>
                </a:solidFill>
              </a:rPr>
              <a:t>nghĩa là nh</a:t>
            </a:r>
            <a:r>
              <a:rPr lang="vi-VN" sz="2000">
                <a:solidFill>
                  <a:srgbClr val="000000"/>
                </a:solidFill>
              </a:rPr>
              <a:t>ư</a:t>
            </a:r>
            <a:r>
              <a:rPr lang="en-US" sz="2000">
                <a:solidFill>
                  <a:srgbClr val="000000"/>
                </a:solidFill>
              </a:rPr>
              <a:t>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8" dur="2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1" dur="2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2" grpId="0"/>
      <p:bldP spid="35853" grpId="0"/>
      <p:bldP spid="35854" grpId="0" animBg="1"/>
      <p:bldP spid="35855" grpId="0"/>
      <p:bldP spid="35856" grpId="0" animBg="1"/>
      <p:bldP spid="35856" grpId="1" animBg="1"/>
      <p:bldP spid="35857" grpId="0"/>
      <p:bldP spid="35857" grpId="1"/>
      <p:bldP spid="35858" grpId="0" animBg="1"/>
      <p:bldP spid="35858" grpId="1" animBg="1"/>
      <p:bldP spid="35859" grpId="0"/>
      <p:bldP spid="3585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6" descr="A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" y="190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19113" y="2786063"/>
            <a:ext cx="7467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Bài 2 : Tìm thêm những từ cùng nghĩa  với từ </a:t>
            </a:r>
            <a:r>
              <a:rPr lang="vi-VN" sz="2400" b="1" i="1">
                <a:solidFill>
                  <a:srgbClr val="000000"/>
                </a:solidFill>
              </a:rPr>
              <a:t>ư</a:t>
            </a:r>
            <a:r>
              <a:rPr lang="en-US" sz="2400" b="1" i="1">
                <a:solidFill>
                  <a:srgbClr val="000000"/>
                </a:solidFill>
              </a:rPr>
              <a:t>ớc m</a:t>
            </a:r>
            <a:r>
              <a:rPr lang="vi-VN" sz="2400" b="1" i="1">
                <a:solidFill>
                  <a:srgbClr val="000000"/>
                </a:solidFill>
              </a:rPr>
              <a:t>ơ</a:t>
            </a:r>
            <a:r>
              <a:rPr lang="en-US" sz="2400" b="1" i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990600" y="3776663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a) Bắt </a:t>
            </a:r>
            <a:r>
              <a:rPr lang="vi-VN" sz="2400">
                <a:solidFill>
                  <a:schemeClr val="bg2"/>
                </a:solidFill>
              </a:rPr>
              <a:t>đ</a:t>
            </a:r>
            <a:r>
              <a:rPr lang="en-US" sz="2400">
                <a:solidFill>
                  <a:schemeClr val="bg2"/>
                </a:solidFill>
              </a:rPr>
              <a:t>ầu bằng tiếng </a:t>
            </a:r>
            <a:r>
              <a:rPr lang="vi-VN" sz="2400" b="1" i="1">
                <a:solidFill>
                  <a:srgbClr val="000000"/>
                </a:solidFill>
              </a:rPr>
              <a:t>ư</a:t>
            </a:r>
            <a:r>
              <a:rPr lang="en-US" sz="2400" b="1" i="1">
                <a:solidFill>
                  <a:srgbClr val="000000"/>
                </a:solidFill>
              </a:rPr>
              <a:t>ớc</a:t>
            </a:r>
            <a:r>
              <a:rPr lang="en-US" sz="2400">
                <a:solidFill>
                  <a:srgbClr val="000000"/>
                </a:solidFill>
              </a:rPr>
              <a:t>.</a:t>
            </a:r>
            <a:r>
              <a:rPr lang="en-US" sz="2400">
                <a:solidFill>
                  <a:schemeClr val="bg2"/>
                </a:solidFill>
              </a:rPr>
              <a:t>            </a:t>
            </a:r>
            <a:r>
              <a:rPr lang="en-US" sz="2400">
                <a:solidFill>
                  <a:srgbClr val="993300"/>
                </a:solidFill>
              </a:rPr>
              <a:t>M: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vi-VN" sz="2400">
                <a:solidFill>
                  <a:schemeClr val="bg2"/>
                </a:solidFill>
              </a:rPr>
              <a:t>ư</a:t>
            </a:r>
            <a:r>
              <a:rPr lang="en-US" sz="2400">
                <a:solidFill>
                  <a:schemeClr val="bg2"/>
                </a:solidFill>
              </a:rPr>
              <a:t>ớc muốn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990600" y="4710113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b) Bắt </a:t>
            </a:r>
            <a:r>
              <a:rPr lang="vi-VN" sz="2400">
                <a:solidFill>
                  <a:schemeClr val="bg2"/>
                </a:solidFill>
              </a:rPr>
              <a:t>đ</a:t>
            </a:r>
            <a:r>
              <a:rPr lang="en-US" sz="2400">
                <a:solidFill>
                  <a:schemeClr val="bg2"/>
                </a:solidFill>
              </a:rPr>
              <a:t>ầu bằng tiếng </a:t>
            </a:r>
            <a:r>
              <a:rPr lang="en-US" sz="2400" b="1" i="1">
                <a:solidFill>
                  <a:srgbClr val="000000"/>
                </a:solidFill>
              </a:rPr>
              <a:t>m</a:t>
            </a:r>
            <a:r>
              <a:rPr lang="vi-VN" sz="2400" b="1" i="1">
                <a:solidFill>
                  <a:srgbClr val="000000"/>
                </a:solidFill>
              </a:rPr>
              <a:t>ơ</a:t>
            </a:r>
            <a:r>
              <a:rPr lang="en-US" sz="2400" b="1" i="1">
                <a:solidFill>
                  <a:srgbClr val="000000"/>
                </a:solidFill>
              </a:rPr>
              <a:t>.</a:t>
            </a:r>
            <a:r>
              <a:rPr lang="en-US" sz="2400">
                <a:solidFill>
                  <a:schemeClr val="bg2"/>
                </a:solidFill>
              </a:rPr>
              <a:t>             </a:t>
            </a:r>
            <a:r>
              <a:rPr lang="en-US" sz="2400">
                <a:solidFill>
                  <a:srgbClr val="993300"/>
                </a:solidFill>
              </a:rPr>
              <a:t>M:</a:t>
            </a:r>
            <a:r>
              <a:rPr lang="en-US" sz="2400">
                <a:solidFill>
                  <a:schemeClr val="bg2"/>
                </a:solidFill>
              </a:rPr>
              <a:t> m</a:t>
            </a:r>
            <a:r>
              <a:rPr lang="vi-VN" sz="2400">
                <a:solidFill>
                  <a:schemeClr val="bg2"/>
                </a:solidFill>
              </a:rPr>
              <a:t>ơ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vi-VN" sz="2400">
                <a:solidFill>
                  <a:schemeClr val="bg2"/>
                </a:solidFill>
              </a:rPr>
              <a:t>ư</a:t>
            </a:r>
            <a:r>
              <a:rPr lang="en-US" sz="2400">
                <a:solidFill>
                  <a:schemeClr val="bg2"/>
                </a:solidFill>
              </a:rPr>
              <a:t>ớc</a:t>
            </a:r>
          </a:p>
        </p:txBody>
      </p:sp>
      <p:sp>
        <p:nvSpPr>
          <p:cNvPr id="6150" name="Text Box 22"/>
          <p:cNvSpPr txBox="1">
            <a:spLocks noChangeArrowheads="1"/>
          </p:cNvSpPr>
          <p:nvPr/>
        </p:nvSpPr>
        <p:spPr bwMode="auto">
          <a:xfrm>
            <a:off x="1924050" y="228600"/>
            <a:ext cx="554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00"/>
                </a:solidFill>
              </a:rPr>
              <a:t>Luyện từ và câu</a:t>
            </a:r>
            <a:r>
              <a:rPr lang="en-US" sz="24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038350" y="1390650"/>
            <a:ext cx="495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00"/>
                </a:solidFill>
              </a:rPr>
              <a:t>Mở rộng vốn từ :  </a:t>
            </a:r>
            <a:r>
              <a:rPr lang="vi-VN" sz="3200" b="1">
                <a:solidFill>
                  <a:srgbClr val="000000"/>
                </a:solidFill>
              </a:rPr>
              <a:t>Ư</a:t>
            </a:r>
            <a:r>
              <a:rPr lang="en-US" sz="3200" b="1">
                <a:solidFill>
                  <a:srgbClr val="000000"/>
                </a:solidFill>
              </a:rPr>
              <a:t>ớc m</a:t>
            </a:r>
            <a:r>
              <a:rPr lang="vi-VN" sz="3200" b="1">
                <a:solidFill>
                  <a:srgbClr val="000000"/>
                </a:solidFill>
              </a:rPr>
              <a:t>ơ</a:t>
            </a:r>
            <a:endParaRPr lang="en-US" sz="32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/>
      <p:bldP spid="2067" grpId="1"/>
      <p:bldP spid="2068" grpId="0"/>
      <p:bldP spid="2069" grpId="0"/>
      <p:bldP spid="20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8" descr="A0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39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63" name="Text Box 71"/>
          <p:cNvSpPr txBox="1">
            <a:spLocks noChangeArrowheads="1"/>
          </p:cNvSpPr>
          <p:nvPr/>
        </p:nvSpPr>
        <p:spPr bwMode="auto">
          <a:xfrm>
            <a:off x="762000" y="20574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2: Những từ cùng nghĩa với </a:t>
            </a:r>
            <a:r>
              <a:rPr lang="en-US" sz="2400" b="1" i="1">
                <a:solidFill>
                  <a:srgbClr val="FFFF00"/>
                </a:solidFill>
              </a:rPr>
              <a:t>m</a:t>
            </a:r>
            <a:r>
              <a:rPr lang="vi-VN" sz="2400" b="1" i="1">
                <a:solidFill>
                  <a:srgbClr val="FFFF00"/>
                </a:solidFill>
              </a:rPr>
              <a:t>ơ</a:t>
            </a:r>
            <a:r>
              <a:rPr lang="en-US" sz="2400" b="1" i="1">
                <a:solidFill>
                  <a:srgbClr val="FFFF00"/>
                </a:solidFill>
              </a:rPr>
              <a:t> </a:t>
            </a:r>
            <a:r>
              <a:rPr lang="vi-VN" sz="2400" b="1" i="1">
                <a:solidFill>
                  <a:srgbClr val="FFFF00"/>
                </a:solidFill>
              </a:rPr>
              <a:t>ư</a:t>
            </a:r>
            <a:r>
              <a:rPr lang="en-US" sz="2400" b="1" i="1">
                <a:solidFill>
                  <a:srgbClr val="FFFF00"/>
                </a:solidFill>
              </a:rPr>
              <a:t>ớc:</a:t>
            </a:r>
          </a:p>
        </p:txBody>
      </p:sp>
      <p:graphicFrame>
        <p:nvGraphicFramePr>
          <p:cNvPr id="8264" name="Group 72"/>
          <p:cNvGraphicFramePr>
            <a:graphicFrameLocks noGrp="1"/>
          </p:cNvGraphicFramePr>
          <p:nvPr/>
        </p:nvGraphicFramePr>
        <p:xfrm>
          <a:off x="762000" y="2794000"/>
          <a:ext cx="3581400" cy="3565525"/>
        </p:xfrm>
        <a:graphic>
          <a:graphicData uri="http://schemas.openxmlformats.org/drawingml/2006/table">
            <a:tbl>
              <a:tblPr/>
              <a:tblGrid>
                <a:gridCol w="3581400"/>
              </a:tblGrid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   B¾t ®Çu b»ng tiÕng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­íc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3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72" name="Group 80"/>
          <p:cNvGraphicFramePr>
            <a:graphicFrameLocks noGrp="1"/>
          </p:cNvGraphicFramePr>
          <p:nvPr/>
        </p:nvGraphicFramePr>
        <p:xfrm>
          <a:off x="4376738" y="2803525"/>
          <a:ext cx="3395662" cy="3565525"/>
        </p:xfrm>
        <a:graphic>
          <a:graphicData uri="http://schemas.openxmlformats.org/drawingml/2006/table">
            <a:tbl>
              <a:tblPr/>
              <a:tblGrid>
                <a:gridCol w="3395662"/>
              </a:tblGrid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  B¾t ®Çu b»ng tiÕng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m¬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3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80" name="Text Box 88"/>
          <p:cNvSpPr txBox="1">
            <a:spLocks noChangeArrowheads="1"/>
          </p:cNvSpPr>
          <p:nvPr/>
        </p:nvSpPr>
        <p:spPr bwMode="auto">
          <a:xfrm>
            <a:off x="1066800" y="4191000"/>
            <a:ext cx="3124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ư</a:t>
            </a:r>
            <a:r>
              <a:rPr lang="en-US" sz="2400"/>
              <a:t>ớc m</a:t>
            </a:r>
            <a:r>
              <a:rPr lang="vi-VN" sz="2400"/>
              <a:t>ơ</a:t>
            </a:r>
            <a:r>
              <a:rPr lang="en-US" sz="2400"/>
              <a:t>,</a:t>
            </a:r>
            <a:r>
              <a:rPr lang="vi-VN" sz="2400"/>
              <a:t>ư</a:t>
            </a:r>
            <a:r>
              <a:rPr lang="en-US" sz="2400"/>
              <a:t>ớc muốn, </a:t>
            </a:r>
            <a:r>
              <a:rPr lang="vi-VN" sz="2400"/>
              <a:t>ư</a:t>
            </a:r>
            <a:r>
              <a:rPr lang="en-US" sz="2400"/>
              <a:t>ớc mong, </a:t>
            </a:r>
            <a:r>
              <a:rPr lang="vi-VN" sz="2400"/>
              <a:t>ư</a:t>
            </a:r>
            <a:r>
              <a:rPr lang="en-US" sz="2400"/>
              <a:t>ớc ao,  </a:t>
            </a:r>
            <a:r>
              <a:rPr lang="vi-VN" sz="2400"/>
              <a:t>ư</a:t>
            </a:r>
            <a:r>
              <a:rPr lang="en-US" sz="2400"/>
              <a:t>ớc vọng.</a:t>
            </a:r>
          </a:p>
        </p:txBody>
      </p:sp>
      <p:sp>
        <p:nvSpPr>
          <p:cNvPr id="8281" name="Text Box 89"/>
          <p:cNvSpPr txBox="1">
            <a:spLocks noChangeArrowheads="1"/>
          </p:cNvSpPr>
          <p:nvPr/>
        </p:nvSpPr>
        <p:spPr bwMode="auto">
          <a:xfrm>
            <a:off x="4724400" y="4343400"/>
            <a:ext cx="2895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</a:t>
            </a:r>
            <a:r>
              <a:rPr lang="vi-VN" sz="2400"/>
              <a:t>ơ</a:t>
            </a:r>
            <a:r>
              <a:rPr lang="en-US" sz="2400"/>
              <a:t> </a:t>
            </a:r>
            <a:r>
              <a:rPr lang="vi-VN" sz="2400"/>
              <a:t>ư</a:t>
            </a:r>
            <a:r>
              <a:rPr lang="en-US" sz="2400"/>
              <a:t>ớc, m</a:t>
            </a:r>
            <a:r>
              <a:rPr lang="vi-VN" sz="2400"/>
              <a:t>ơ</a:t>
            </a:r>
            <a:r>
              <a:rPr lang="en-US" sz="2400"/>
              <a:t> t</a:t>
            </a:r>
            <a:r>
              <a:rPr lang="vi-VN" sz="2400"/>
              <a:t>ư</a:t>
            </a:r>
            <a:r>
              <a:rPr lang="en-US" sz="2400"/>
              <a:t>ởng, m</a:t>
            </a:r>
            <a:r>
              <a:rPr lang="vi-VN" sz="2400"/>
              <a:t>ơ</a:t>
            </a:r>
            <a:r>
              <a:rPr lang="en-US" sz="2400"/>
              <a:t> mộng.</a:t>
            </a:r>
          </a:p>
        </p:txBody>
      </p:sp>
      <p:sp>
        <p:nvSpPr>
          <p:cNvPr id="7190" name="Text Box 90"/>
          <p:cNvSpPr txBox="1">
            <a:spLocks noChangeArrowheads="1"/>
          </p:cNvSpPr>
          <p:nvPr/>
        </p:nvSpPr>
        <p:spPr bwMode="auto">
          <a:xfrm>
            <a:off x="1924050" y="681038"/>
            <a:ext cx="5543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Luyện từ và câu</a:t>
            </a:r>
            <a:r>
              <a:rPr lang="en-US" sz="2400" b="1"/>
              <a:t>:</a:t>
            </a:r>
          </a:p>
        </p:txBody>
      </p:sp>
      <p:sp>
        <p:nvSpPr>
          <p:cNvPr id="8283" name="Text Box 91"/>
          <p:cNvSpPr txBox="1">
            <a:spLocks noChangeArrowheads="1"/>
          </p:cNvSpPr>
          <p:nvPr/>
        </p:nvSpPr>
        <p:spPr bwMode="auto">
          <a:xfrm>
            <a:off x="2057400" y="1066800"/>
            <a:ext cx="495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Mở rộng vốn từ :  </a:t>
            </a:r>
            <a:r>
              <a:rPr lang="vi-VN" sz="3200" b="1"/>
              <a:t>Ư</a:t>
            </a:r>
            <a:r>
              <a:rPr lang="en-US" sz="3200" b="1"/>
              <a:t>ớc m</a:t>
            </a:r>
            <a:r>
              <a:rPr lang="vi-VN" sz="3200" b="1"/>
              <a:t>ơ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3" grpId="0"/>
      <p:bldP spid="8280" grpId="0"/>
      <p:bldP spid="8281" grpId="0"/>
      <p:bldP spid="82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3" descr="A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762000" y="19812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Bài 3: Ghép thêm vào sau từ</a:t>
            </a:r>
            <a:r>
              <a:rPr lang="en-US" sz="2400"/>
              <a:t> </a:t>
            </a:r>
            <a:r>
              <a:rPr lang="vi-VN" sz="2400" b="1" i="1">
                <a:solidFill>
                  <a:srgbClr val="FFFF00"/>
                </a:solidFill>
              </a:rPr>
              <a:t>ư</a:t>
            </a:r>
            <a:r>
              <a:rPr lang="en-US" sz="2400" b="1" i="1">
                <a:solidFill>
                  <a:srgbClr val="FFFF00"/>
                </a:solidFill>
              </a:rPr>
              <a:t>ớc m</a:t>
            </a:r>
            <a:r>
              <a:rPr lang="vi-VN" sz="2400" b="1" i="1">
                <a:solidFill>
                  <a:srgbClr val="FFFF00"/>
                </a:solidFill>
              </a:rPr>
              <a:t>ơ</a:t>
            </a:r>
            <a:r>
              <a:rPr lang="en-US" sz="2400"/>
              <a:t> </a:t>
            </a:r>
            <a:r>
              <a:rPr lang="en-US" sz="2400">
                <a:solidFill>
                  <a:schemeClr val="bg1"/>
                </a:solidFill>
              </a:rPr>
              <a:t>những từ ngữ thể hiện sự </a:t>
            </a:r>
            <a:r>
              <a:rPr lang="vi-VN" sz="2400">
                <a:solidFill>
                  <a:schemeClr val="bg1"/>
                </a:solidFill>
              </a:rPr>
              <a:t>đ</a:t>
            </a:r>
            <a:r>
              <a:rPr lang="en-US" sz="2400">
                <a:solidFill>
                  <a:schemeClr val="bg1"/>
                </a:solidFill>
              </a:rPr>
              <a:t>ánh giá:</a:t>
            </a:r>
            <a:r>
              <a:rPr lang="en-US" sz="2400" b="1" i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762000" y="30480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>
                <a:solidFill>
                  <a:schemeClr val="bg1"/>
                </a:solidFill>
              </a:rPr>
              <a:t>- Đánh giá cao.</a:t>
            </a:r>
            <a:r>
              <a:rPr lang="en-US" sz="2400"/>
              <a:t>                          </a:t>
            </a:r>
            <a:r>
              <a:rPr lang="en-US" sz="2400">
                <a:solidFill>
                  <a:srgbClr val="FF3300"/>
                </a:solidFill>
              </a:rPr>
              <a:t>M:</a:t>
            </a:r>
            <a:r>
              <a:rPr lang="en-US" sz="2400"/>
              <a:t> </a:t>
            </a:r>
            <a:r>
              <a:rPr lang="vi-VN" sz="2400">
                <a:solidFill>
                  <a:schemeClr val="bg1"/>
                </a:solidFill>
              </a:rPr>
              <a:t>ư</a:t>
            </a:r>
            <a:r>
              <a:rPr lang="en-US" sz="2400">
                <a:solidFill>
                  <a:schemeClr val="bg1"/>
                </a:solidFill>
              </a:rPr>
              <a:t>ớc m</a:t>
            </a:r>
            <a:r>
              <a:rPr lang="vi-VN" sz="2400">
                <a:solidFill>
                  <a:schemeClr val="bg1"/>
                </a:solidFill>
              </a:rPr>
              <a:t>ơ</a:t>
            </a:r>
            <a:r>
              <a:rPr lang="en-US" sz="2400">
                <a:solidFill>
                  <a:schemeClr val="bg1"/>
                </a:solidFill>
              </a:rPr>
              <a:t> cao </a:t>
            </a:r>
            <a:r>
              <a:rPr lang="vi-VN" sz="2400">
                <a:solidFill>
                  <a:schemeClr val="bg1"/>
                </a:solidFill>
              </a:rPr>
              <a:t>đ</a:t>
            </a:r>
            <a:r>
              <a:rPr lang="en-US" sz="2400">
                <a:solidFill>
                  <a:schemeClr val="bg1"/>
                </a:solidFill>
              </a:rPr>
              <a:t>ẹp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762000" y="3581400"/>
            <a:ext cx="731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>
                <a:solidFill>
                  <a:schemeClr val="bg1"/>
                </a:solidFill>
              </a:rPr>
              <a:t>- Đánh giá không cao.</a:t>
            </a:r>
            <a:r>
              <a:rPr lang="en-US" sz="2400"/>
              <a:t>               </a:t>
            </a:r>
            <a:r>
              <a:rPr lang="en-US" sz="2400">
                <a:solidFill>
                  <a:srgbClr val="FF3300"/>
                </a:solidFill>
              </a:rPr>
              <a:t>M:</a:t>
            </a:r>
            <a:r>
              <a:rPr lang="en-US" sz="2400"/>
              <a:t> </a:t>
            </a:r>
            <a:r>
              <a:rPr lang="vi-VN" sz="2400">
                <a:solidFill>
                  <a:schemeClr val="bg1"/>
                </a:solidFill>
              </a:rPr>
              <a:t>ư</a:t>
            </a:r>
            <a:r>
              <a:rPr lang="en-US" sz="2400">
                <a:solidFill>
                  <a:schemeClr val="bg1"/>
                </a:solidFill>
              </a:rPr>
              <a:t>ớc m</a:t>
            </a:r>
            <a:r>
              <a:rPr lang="vi-VN" sz="2400">
                <a:solidFill>
                  <a:schemeClr val="bg1"/>
                </a:solidFill>
              </a:rPr>
              <a:t>ơ</a:t>
            </a:r>
            <a:r>
              <a:rPr lang="en-US" sz="2400">
                <a:solidFill>
                  <a:schemeClr val="bg1"/>
                </a:solidFill>
              </a:rPr>
              <a:t> bình th</a:t>
            </a:r>
            <a:r>
              <a:rPr lang="vi-VN" sz="2400">
                <a:solidFill>
                  <a:schemeClr val="bg1"/>
                </a:solidFill>
              </a:rPr>
              <a:t>ư</a:t>
            </a:r>
            <a:r>
              <a:rPr lang="en-US" sz="2400">
                <a:solidFill>
                  <a:schemeClr val="bg1"/>
                </a:solidFill>
              </a:rPr>
              <a:t>ờng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728663" y="4395788"/>
            <a:ext cx="7315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>
                <a:solidFill>
                  <a:schemeClr val="bg1"/>
                </a:solidFill>
              </a:rPr>
              <a:t>- Đánh giá thấp.</a:t>
            </a:r>
            <a:r>
              <a:rPr lang="en-US" sz="2400"/>
              <a:t>                         </a:t>
            </a:r>
            <a:r>
              <a:rPr lang="en-US" sz="2400">
                <a:solidFill>
                  <a:srgbClr val="FF3300"/>
                </a:solidFill>
              </a:rPr>
              <a:t>M:</a:t>
            </a:r>
            <a:r>
              <a:rPr lang="en-US" sz="2400"/>
              <a:t> </a:t>
            </a:r>
            <a:r>
              <a:rPr lang="vi-VN" sz="2400">
                <a:solidFill>
                  <a:schemeClr val="bg1"/>
                </a:solidFill>
              </a:rPr>
              <a:t>ư</a:t>
            </a:r>
            <a:r>
              <a:rPr lang="en-US" sz="2400">
                <a:solidFill>
                  <a:schemeClr val="bg1"/>
                </a:solidFill>
              </a:rPr>
              <a:t>ớc m</a:t>
            </a:r>
            <a:r>
              <a:rPr lang="vi-VN" sz="2400">
                <a:solidFill>
                  <a:schemeClr val="bg1"/>
                </a:solidFill>
              </a:rPr>
              <a:t>ơ</a:t>
            </a:r>
            <a:r>
              <a:rPr lang="en-US" sz="2400">
                <a:solidFill>
                  <a:schemeClr val="bg1"/>
                </a:solidFill>
              </a:rPr>
              <a:t> tầm th</a:t>
            </a:r>
            <a:r>
              <a:rPr lang="vi-VN" sz="2400">
                <a:solidFill>
                  <a:schemeClr val="bg1"/>
                </a:solidFill>
              </a:rPr>
              <a:t>ư</a:t>
            </a:r>
            <a:r>
              <a:rPr lang="en-US" sz="2400">
                <a:solidFill>
                  <a:schemeClr val="bg1"/>
                </a:solidFill>
              </a:rPr>
              <a:t>ờng</a:t>
            </a:r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838200" y="51435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(Từ ngữ </a:t>
            </a:r>
            <a:r>
              <a:rPr lang="vi-VN" sz="2400">
                <a:solidFill>
                  <a:schemeClr val="bg1"/>
                </a:solidFill>
              </a:rPr>
              <a:t>đ</a:t>
            </a:r>
            <a:r>
              <a:rPr lang="en-US" sz="2400">
                <a:solidFill>
                  <a:schemeClr val="bg1"/>
                </a:solidFill>
              </a:rPr>
              <a:t>ể chọn: </a:t>
            </a:r>
            <a:r>
              <a:rPr lang="vi-VN" sz="2400">
                <a:solidFill>
                  <a:schemeClr val="bg1"/>
                </a:solidFill>
              </a:rPr>
              <a:t>đ</a:t>
            </a:r>
            <a:r>
              <a:rPr lang="en-US" sz="2400">
                <a:solidFill>
                  <a:schemeClr val="bg1"/>
                </a:solidFill>
              </a:rPr>
              <a:t>ẹp </a:t>
            </a:r>
            <a:r>
              <a:rPr lang="vi-VN" sz="2400">
                <a:solidFill>
                  <a:schemeClr val="bg1"/>
                </a:solidFill>
              </a:rPr>
              <a:t>đ</a:t>
            </a:r>
            <a:r>
              <a:rPr lang="en-US" sz="2400">
                <a:solidFill>
                  <a:schemeClr val="bg1"/>
                </a:solidFill>
              </a:rPr>
              <a:t>ẽ, viển vông, cao cả, lớn, nho nhỏ,                       kì quặc, dại dột, chính </a:t>
            </a:r>
            <a:r>
              <a:rPr lang="vi-VN" sz="2400">
                <a:solidFill>
                  <a:schemeClr val="bg1"/>
                </a:solidFill>
              </a:rPr>
              <a:t>đ</a:t>
            </a:r>
            <a:r>
              <a:rPr lang="en-US" sz="2400">
                <a:solidFill>
                  <a:schemeClr val="bg1"/>
                </a:solidFill>
              </a:rPr>
              <a:t>áng.)</a:t>
            </a:r>
          </a:p>
        </p:txBody>
      </p:sp>
      <p:sp>
        <p:nvSpPr>
          <p:cNvPr id="8200" name="Text Box 61"/>
          <p:cNvSpPr txBox="1">
            <a:spLocks noChangeArrowheads="1"/>
          </p:cNvSpPr>
          <p:nvPr/>
        </p:nvSpPr>
        <p:spPr bwMode="auto">
          <a:xfrm>
            <a:off x="2057400" y="381000"/>
            <a:ext cx="554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chemeClr val="bg1"/>
                </a:solidFill>
              </a:rPr>
              <a:t>Luyện từ và câu</a:t>
            </a:r>
            <a:r>
              <a:rPr lang="en-US" sz="2400" b="1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2209800" y="838200"/>
            <a:ext cx="495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Mở rộng vốn từ :  </a:t>
            </a:r>
            <a:r>
              <a:rPr lang="vi-VN" sz="3200" b="1">
                <a:solidFill>
                  <a:srgbClr val="FF3300"/>
                </a:solidFill>
              </a:rPr>
              <a:t>Ư</a:t>
            </a:r>
            <a:r>
              <a:rPr lang="en-US" sz="3200" b="1">
                <a:solidFill>
                  <a:srgbClr val="FF3300"/>
                </a:solidFill>
              </a:rPr>
              <a:t>ớc m</a:t>
            </a:r>
            <a:r>
              <a:rPr lang="vi-VN" sz="3200" b="1">
                <a:solidFill>
                  <a:srgbClr val="FF3300"/>
                </a:solidFill>
              </a:rPr>
              <a:t>ơ</a:t>
            </a:r>
            <a:endParaRPr lang="en-US" sz="32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6" grpId="0"/>
      <p:bldP spid="10297" grpId="0"/>
      <p:bldP spid="10298" grpId="0"/>
      <p:bldP spid="10299" grpId="0"/>
      <p:bldP spid="10300" grpId="0"/>
      <p:bldP spid="103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 descr="A0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" y="190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04863" y="1881188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Bài 3: Những từ ngữ thể hiện sự </a:t>
            </a:r>
            <a:r>
              <a:rPr lang="vi-VN" sz="2400">
                <a:solidFill>
                  <a:srgbClr val="FFFF00"/>
                </a:solidFill>
              </a:rPr>
              <a:t>đ</a:t>
            </a:r>
            <a:r>
              <a:rPr lang="en-US" sz="2400">
                <a:solidFill>
                  <a:srgbClr val="FFFF00"/>
                </a:solidFill>
              </a:rPr>
              <a:t>ánh giá:</a:t>
            </a:r>
          </a:p>
        </p:txBody>
      </p:sp>
      <p:graphicFrame>
        <p:nvGraphicFramePr>
          <p:cNvPr id="12302" name="Group 14"/>
          <p:cNvGraphicFramePr>
            <a:graphicFrameLocks noGrp="1"/>
          </p:cNvGraphicFramePr>
          <p:nvPr/>
        </p:nvGraphicFramePr>
        <p:xfrm>
          <a:off x="838200" y="2514600"/>
          <a:ext cx="7696200" cy="4064000"/>
        </p:xfrm>
        <a:graphic>
          <a:graphicData uri="http://schemas.openxmlformats.org/drawingml/2006/table">
            <a:tbl>
              <a:tblPr/>
              <a:tblGrid>
                <a:gridCol w="2667000"/>
                <a:gridCol w="50292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cao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cao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.VnTime" pitchFamily="34" charset="0"/>
                        </a:rPr>
                        <a:t>thấp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4" name="Text Box 28"/>
          <p:cNvSpPr txBox="1">
            <a:spLocks noChangeArrowheads="1"/>
          </p:cNvSpPr>
          <p:nvPr/>
        </p:nvSpPr>
        <p:spPr bwMode="auto">
          <a:xfrm>
            <a:off x="3690938" y="2657475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505200" y="3962400"/>
            <a:ext cx="5029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bình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ờng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nho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nhỏ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>
              <a:spcBef>
                <a:spcPct val="50000"/>
              </a:spcBef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3657600" y="5410200"/>
            <a:ext cx="487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tầm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ờng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viển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vông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kì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quặc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dại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dột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3576638" y="2557463"/>
            <a:ext cx="4729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cao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đ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ẹp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đ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ẹp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đ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ẽ,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cao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cả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lớn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ớc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m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ơ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chính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bg1">
                    <a:lumMod val="50000"/>
                  </a:schemeClr>
                </a:solidFill>
              </a:rPr>
              <a:t>đ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áng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9238" name="Text Box 32"/>
          <p:cNvSpPr txBox="1">
            <a:spLocks noChangeArrowheads="1"/>
          </p:cNvSpPr>
          <p:nvPr/>
        </p:nvSpPr>
        <p:spPr bwMode="auto">
          <a:xfrm>
            <a:off x="1600200" y="457200"/>
            <a:ext cx="554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FF00"/>
                </a:solidFill>
              </a:rPr>
              <a:t>Luyện từ và câu</a:t>
            </a:r>
            <a:r>
              <a:rPr lang="en-US" sz="2400" b="1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9239" name="Text Box 33"/>
          <p:cNvSpPr txBox="1">
            <a:spLocks noChangeArrowheads="1"/>
          </p:cNvSpPr>
          <p:nvPr/>
        </p:nvSpPr>
        <p:spPr bwMode="auto">
          <a:xfrm>
            <a:off x="1752600" y="1066800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Mở rộng vốn từ :  </a:t>
            </a:r>
            <a:r>
              <a:rPr lang="vi-VN" sz="3200" b="1">
                <a:solidFill>
                  <a:srgbClr val="FF3300"/>
                </a:solidFill>
              </a:rPr>
              <a:t>Ư</a:t>
            </a:r>
            <a:r>
              <a:rPr lang="en-US" sz="3200" b="1">
                <a:solidFill>
                  <a:srgbClr val="FF3300"/>
                </a:solidFill>
              </a:rPr>
              <a:t>ớc m</a:t>
            </a:r>
            <a:r>
              <a:rPr lang="vi-VN" sz="3200" b="1">
                <a:solidFill>
                  <a:srgbClr val="FF3300"/>
                </a:solidFill>
              </a:rPr>
              <a:t>ơ</a:t>
            </a:r>
            <a:endParaRPr lang="en-US" sz="32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/>
      <p:bldP spid="12317" grpId="0"/>
      <p:bldP spid="12318" grpId="0"/>
      <p:bldP spid="123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0" descr="A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685800" y="2800350"/>
            <a:ext cx="7010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4: Nêu ví dụ minh họa về một loại </a:t>
            </a:r>
            <a:r>
              <a:rPr lang="vi-VN" sz="2400"/>
              <a:t>ư</a:t>
            </a:r>
            <a:r>
              <a:rPr lang="en-US" sz="2400"/>
              <a:t>ớc m</a:t>
            </a:r>
            <a:r>
              <a:rPr lang="vi-VN" sz="2400"/>
              <a:t>ơ</a:t>
            </a:r>
            <a:r>
              <a:rPr lang="en-US" sz="2400"/>
              <a:t> nói trên.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1600200" y="37338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Trò ch</a:t>
            </a:r>
            <a:r>
              <a:rPr lang="vi-VN" sz="2400"/>
              <a:t>ơ</a:t>
            </a:r>
            <a:r>
              <a:rPr lang="en-US" sz="2400"/>
              <a:t>i:  “ </a:t>
            </a:r>
            <a:r>
              <a:rPr lang="vi-VN" sz="2800" b="1" i="1">
                <a:solidFill>
                  <a:srgbClr val="FFCC00"/>
                </a:solidFill>
              </a:rPr>
              <a:t>Ư</a:t>
            </a:r>
            <a:r>
              <a:rPr lang="en-US" sz="2800" b="1" i="1">
                <a:solidFill>
                  <a:srgbClr val="FFCC00"/>
                </a:solidFill>
              </a:rPr>
              <a:t>ớc m</a:t>
            </a:r>
            <a:r>
              <a:rPr lang="vi-VN" sz="2800" b="1" i="1">
                <a:solidFill>
                  <a:srgbClr val="FFCC00"/>
                </a:solidFill>
              </a:rPr>
              <a:t>ơ</a:t>
            </a:r>
            <a:r>
              <a:rPr lang="en-US" sz="2800" b="1" i="1">
                <a:solidFill>
                  <a:srgbClr val="FFCC00"/>
                </a:solidFill>
              </a:rPr>
              <a:t> muôn màu</a:t>
            </a:r>
            <a:r>
              <a:rPr lang="en-US" sz="2400"/>
              <a:t>”</a:t>
            </a:r>
          </a:p>
        </p:txBody>
      </p:sp>
      <p:sp>
        <p:nvSpPr>
          <p:cNvPr id="10245" name="Text Box 45"/>
          <p:cNvSpPr txBox="1">
            <a:spLocks noChangeArrowheads="1"/>
          </p:cNvSpPr>
          <p:nvPr/>
        </p:nvSpPr>
        <p:spPr bwMode="auto">
          <a:xfrm>
            <a:off x="1924050" y="228600"/>
            <a:ext cx="5543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 u="sng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FF00"/>
                </a:solidFill>
              </a:rPr>
              <a:t>Luyện từ và câu</a:t>
            </a:r>
            <a:r>
              <a:rPr lang="en-US" sz="2400" b="1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10246" name="Text Box 46"/>
          <p:cNvSpPr txBox="1">
            <a:spLocks noChangeArrowheads="1"/>
          </p:cNvSpPr>
          <p:nvPr/>
        </p:nvSpPr>
        <p:spPr bwMode="auto">
          <a:xfrm>
            <a:off x="1885950" y="1200150"/>
            <a:ext cx="495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Mở rộng vốn từ :  </a:t>
            </a:r>
            <a:r>
              <a:rPr lang="vi-VN" sz="3200" b="1">
                <a:solidFill>
                  <a:srgbClr val="FF3300"/>
                </a:solidFill>
              </a:rPr>
              <a:t>Ư</a:t>
            </a:r>
            <a:r>
              <a:rPr lang="en-US" sz="3200" b="1">
                <a:solidFill>
                  <a:srgbClr val="FF3300"/>
                </a:solidFill>
              </a:rPr>
              <a:t>ớc m</a:t>
            </a:r>
            <a:r>
              <a:rPr lang="vi-VN" sz="3200" b="1">
                <a:solidFill>
                  <a:srgbClr val="FF3300"/>
                </a:solidFill>
              </a:rPr>
              <a:t>ơ</a:t>
            </a:r>
            <a:endParaRPr lang="en-US" sz="32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5" grpId="0"/>
      <p:bldP spid="133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A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1924050" y="228600"/>
            <a:ext cx="5543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 u="sng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FF00"/>
                </a:solidFill>
              </a:rPr>
              <a:t>Luyện từ và câu</a:t>
            </a:r>
            <a:r>
              <a:rPr lang="en-US" sz="2400" b="1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11268" name="Text Box 8"/>
          <p:cNvSpPr txBox="1">
            <a:spLocks noChangeArrowheads="1"/>
          </p:cNvSpPr>
          <p:nvPr/>
        </p:nvSpPr>
        <p:spPr bwMode="auto">
          <a:xfrm>
            <a:off x="1885950" y="1371600"/>
            <a:ext cx="495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2"/>
                </a:solidFill>
              </a:rPr>
              <a:t>Mở rộng vốn từ :  </a:t>
            </a:r>
            <a:r>
              <a:rPr lang="vi-VN" sz="3200" b="1">
                <a:solidFill>
                  <a:schemeClr val="bg2"/>
                </a:solidFill>
              </a:rPr>
              <a:t>Ư</a:t>
            </a:r>
            <a:r>
              <a:rPr lang="en-US" sz="3200" b="1">
                <a:solidFill>
                  <a:schemeClr val="bg2"/>
                </a:solidFill>
              </a:rPr>
              <a:t>ớc m</a:t>
            </a:r>
            <a:r>
              <a:rPr lang="vi-VN" sz="3200" b="1">
                <a:solidFill>
                  <a:schemeClr val="bg2"/>
                </a:solidFill>
              </a:rPr>
              <a:t>ơ</a:t>
            </a:r>
            <a:endParaRPr lang="en-US" sz="3200" b="1">
              <a:solidFill>
                <a:schemeClr val="bg2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42938" y="2338388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5: Em hiểu các thành ngữ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 nh</a:t>
            </a:r>
            <a:r>
              <a:rPr lang="vi-VN" sz="2400"/>
              <a:t>ư</a:t>
            </a:r>
            <a:r>
              <a:rPr lang="en-US" sz="2400"/>
              <a:t> thế nào?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47700" y="291465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 a) Cầu </a:t>
            </a:r>
            <a:r>
              <a:rPr lang="vi-VN" sz="2400"/>
              <a:t>đư</a:t>
            </a:r>
            <a:r>
              <a:rPr lang="en-US" sz="2400"/>
              <a:t>ợc </a:t>
            </a:r>
            <a:r>
              <a:rPr lang="vi-VN" sz="2400"/>
              <a:t>ư</a:t>
            </a:r>
            <a:r>
              <a:rPr lang="en-US" sz="2400"/>
              <a:t>ớc thấy.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19125" y="351472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 b) </a:t>
            </a:r>
            <a:r>
              <a:rPr lang="vi-VN" sz="2400"/>
              <a:t>Ư</a:t>
            </a:r>
            <a:r>
              <a:rPr lang="en-US" sz="2400"/>
              <a:t>ớc sao </a:t>
            </a:r>
            <a:r>
              <a:rPr lang="vi-VN" sz="2400"/>
              <a:t>đư</a:t>
            </a:r>
            <a:r>
              <a:rPr lang="en-US" sz="2400"/>
              <a:t>ợc vậy.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95325" y="4157663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c) </a:t>
            </a:r>
            <a:r>
              <a:rPr lang="vi-VN" sz="2400"/>
              <a:t>Ư</a:t>
            </a:r>
            <a:r>
              <a:rPr lang="en-US" sz="2400"/>
              <a:t>ớc của trái mùa.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52463" y="4848225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d) Đứng núi này trông núi nọ.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7" grpId="0"/>
      <p:bldP spid="14348" grpId="0"/>
      <p:bldP spid="14349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801</Words>
  <Application>Microsoft Office PowerPoint</Application>
  <PresentationFormat>On-screen Show (4:3)</PresentationFormat>
  <Paragraphs>86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Tahoma</vt:lpstr>
      <vt:lpstr>Wingdings</vt:lpstr>
      <vt:lpstr>Calibri</vt:lpstr>
      <vt:lpstr>.VnTime</vt:lpstr>
      <vt:lpstr>Ocean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vicom co.,ltd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vicom</dc:creator>
  <cp:lastModifiedBy>CSTeam</cp:lastModifiedBy>
  <cp:revision>62</cp:revision>
  <dcterms:created xsi:type="dcterms:W3CDTF">2008-09-12T13:44:12Z</dcterms:created>
  <dcterms:modified xsi:type="dcterms:W3CDTF">2016-06-30T01:34:30Z</dcterms:modified>
</cp:coreProperties>
</file>