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707" r:id="rId2"/>
  </p:sldMasterIdLst>
  <p:sldIdLst>
    <p:sldId id="256" r:id="rId3"/>
    <p:sldId id="297" r:id="rId4"/>
    <p:sldId id="282" r:id="rId5"/>
    <p:sldId id="263" r:id="rId6"/>
    <p:sldId id="288" r:id="rId7"/>
    <p:sldId id="289" r:id="rId8"/>
    <p:sldId id="278" r:id="rId9"/>
    <p:sldId id="290" r:id="rId10"/>
    <p:sldId id="272" r:id="rId11"/>
    <p:sldId id="284" r:id="rId12"/>
    <p:sldId id="285" r:id="rId13"/>
    <p:sldId id="291" r:id="rId14"/>
    <p:sldId id="292" r:id="rId15"/>
    <p:sldId id="286" r:id="rId16"/>
    <p:sldId id="287" r:id="rId17"/>
    <p:sldId id="296" r:id="rId18"/>
    <p:sldId id="295" r:id="rId19"/>
    <p:sldId id="293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MS Song" pitchFamily="49" charset="-122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MS Song" pitchFamily="49" charset="-122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MS Song" pitchFamily="49" charset="-122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MS Song" pitchFamily="49" charset="-122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MS Song" pitchFamily="49" charset="-122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MS Song" pitchFamily="49" charset="-122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MS Song" pitchFamily="49" charset="-122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MS Song" pitchFamily="49" charset="-122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MS Song" pitchFamily="49" charset="-122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66"/>
    <a:srgbClr val="00FF00"/>
    <a:srgbClr val="0000FF"/>
    <a:srgbClr val="0033CC"/>
    <a:srgbClr val="FF33CC"/>
    <a:srgbClr val="808080"/>
    <a:srgbClr val="FFFF00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411" autoAdjust="0"/>
    <p:restoredTop sz="94673" autoAdjust="0"/>
  </p:normalViewPr>
  <p:slideViewPr>
    <p:cSldViewPr>
      <p:cViewPr varScale="1">
        <p:scale>
          <a:sx n="41" d="100"/>
          <a:sy n="41" d="100"/>
        </p:scale>
        <p:origin x="-11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4784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784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98C13-3806-46AD-B596-D18A8F5EC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2013F-B252-4284-8868-F2BF10D6FD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34845-4A63-40B2-98F4-FAF765AE81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3075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3076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3823F-7C28-467C-9BE3-DBA467539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C1E9F-D946-4686-9EB4-A125A23FA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39913-FCDF-4ABF-B36A-33DC2E6D53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426E8-BFE7-4653-80F4-4B5BF0FF7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300BE-3F86-45F8-ADB9-04456C449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B349B-611A-4903-97CB-D60F32EA34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5B8E2-F121-4527-8596-D6B86922BC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C2D88-2D7A-44DE-B210-D140512FE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78480-B3E8-41E8-8DF7-37283F976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9C8B3-E283-4F1F-BF94-6FE19D6EB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5225D-E76E-42AB-9C9E-8292002C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4AB2B-B726-4833-8E8C-531D60503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B5837-5516-4B64-B37B-7BC6A7D5B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FEE45-DB16-4E63-96D1-567A46DCE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9FE83-4706-400A-A08D-EE325203E8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4FD79-73BA-4A8A-8015-B2F5AF4D9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5A98F-CD12-4A94-B57E-B4BFA9630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EED7D-C43C-4657-8EA7-48FFB79061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4239C-232F-4074-89F8-B095AFDE66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24678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678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678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4679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79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79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79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79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79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79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79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79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80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80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80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680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4680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680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680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680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4682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682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82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82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AF5829F5-AAE4-4BBF-8C6B-11AD6BE37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682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9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329731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7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2973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2973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973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973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973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A603342A-54DB-45A3-844E-DBA736E252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0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"/>
          <p:cNvSpPr txBox="1">
            <a:spLocks noChangeArrowheads="1"/>
          </p:cNvSpPr>
          <p:nvPr/>
        </p:nvSpPr>
        <p:spPr bwMode="auto">
          <a:xfrm>
            <a:off x="2514600" y="990600"/>
            <a:ext cx="3962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u="sng">
                <a:solidFill>
                  <a:srgbClr val="0000FF"/>
                </a:solidFill>
                <a:latin typeface="Arial" charset="0"/>
              </a:rPr>
              <a:t>Luyện từ và câu</a:t>
            </a:r>
            <a:r>
              <a:rPr lang="en-US" b="1" u="sng">
                <a:latin typeface="Arial" charset="0"/>
              </a:rPr>
              <a:t> </a:t>
            </a:r>
          </a:p>
        </p:txBody>
      </p:sp>
      <p:sp>
        <p:nvSpPr>
          <p:cNvPr id="5123" name="WordArt 13"/>
          <p:cNvSpPr>
            <a:spLocks noChangeArrowheads="1" noChangeShapeType="1" noTextEdit="1"/>
          </p:cNvSpPr>
          <p:nvPr/>
        </p:nvSpPr>
        <p:spPr bwMode="auto">
          <a:xfrm>
            <a:off x="381000" y="1752600"/>
            <a:ext cx="8305800" cy="20574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  <a:scene3d>
              <a:camera prst="legacyObliqueTopRight">
                <a:rot lat="19499994" lon="21299994" rev="0"/>
              </a:camera>
              <a:lightRig rig="legacyFlat3" dir="b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3200" kern="1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Tính từ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264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>
                <a:latin typeface="Arial" charset="0"/>
              </a:rPr>
              <a:t>	Hoa cà phê th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m lắm em 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i</a:t>
            </a:r>
          </a:p>
          <a:p>
            <a:pPr lvl="1">
              <a:spcBef>
                <a:spcPct val="20000"/>
              </a:spcBef>
            </a:pPr>
            <a:r>
              <a:rPr lang="en-US">
                <a:latin typeface="Arial" charset="0"/>
              </a:rPr>
              <a:t>	Hoa cùng một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iệu với hoa nhài </a:t>
            </a:r>
          </a:p>
          <a:p>
            <a:pPr lvl="1">
              <a:spcBef>
                <a:spcPct val="20000"/>
              </a:spcBef>
            </a:pPr>
            <a:r>
              <a:rPr lang="en-US">
                <a:latin typeface="Arial" charset="0"/>
              </a:rPr>
              <a:t>	Trong ngà trắng ngọc, xinh và sáng </a:t>
            </a:r>
          </a:p>
          <a:p>
            <a:pPr lvl="1">
              <a:spcBef>
                <a:spcPct val="20000"/>
              </a:spcBef>
            </a:pPr>
            <a:r>
              <a:rPr lang="en-US">
                <a:latin typeface="Arial" charset="0"/>
              </a:rPr>
              <a:t>	Nh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 miệng em c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ời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âu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ây thôi. 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0" y="2895600"/>
            <a:ext cx="9144000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>
                <a:latin typeface="Arial" charset="0"/>
              </a:rPr>
              <a:t>   Mỗi mùa xuân,Đắk Láêk lại khoác lên mình một màu trắng ngà ngọc và toả ra mùi h</a:t>
            </a:r>
            <a:r>
              <a:rPr lang="vi-VN">
                <a:latin typeface="Arial" charset="0"/>
              </a:rPr>
              <a:t>ươ</a:t>
            </a:r>
            <a:r>
              <a:rPr lang="en-US">
                <a:latin typeface="Arial" charset="0"/>
              </a:rPr>
              <a:t>ng ngan ngát khiến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ất trời trong những ngày xuân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ẹp h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n, lộng lẫy h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n và tinh khiết h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n.</a:t>
            </a:r>
          </a:p>
          <a:p>
            <a:pPr lvl="1">
              <a:spcBef>
                <a:spcPct val="20000"/>
              </a:spcBef>
            </a:pPr>
            <a:r>
              <a:rPr lang="en-US">
                <a:latin typeface="Arial" charset="0"/>
              </a:rPr>
              <a:t>				</a:t>
            </a:r>
            <a:r>
              <a:rPr lang="en-US" sz="2800">
                <a:latin typeface="Arial" charset="0"/>
              </a:rPr>
              <a:t>Theo </a:t>
            </a:r>
            <a:r>
              <a:rPr lang="en-US" sz="2800" b="1">
                <a:latin typeface="Arial" charset="0"/>
              </a:rPr>
              <a:t>Thu Hà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0" y="26670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latin typeface="Arial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0" y="1600200"/>
            <a:ext cx="9144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Arial" charset="0"/>
              </a:rPr>
              <a:t>	</a:t>
            </a:r>
            <a:r>
              <a:rPr lang="en-US" sz="4000" b="1">
                <a:solidFill>
                  <a:srgbClr val="FFFF00"/>
                </a:solidFill>
                <a:latin typeface="Arial" charset="0"/>
              </a:rPr>
              <a:t>M</a:t>
            </a:r>
            <a:r>
              <a:rPr lang="en-US" sz="4000">
                <a:solidFill>
                  <a:srgbClr val="FFFF00"/>
                </a:solidFill>
                <a:latin typeface="Arial" charset="0"/>
              </a:rPr>
              <a:t>: </a:t>
            </a:r>
            <a:r>
              <a:rPr lang="en-US" sz="4000">
                <a:latin typeface="Arial" charset="0"/>
              </a:rPr>
              <a:t>Hoa cà phê th</a:t>
            </a:r>
            <a:r>
              <a:rPr lang="vi-VN" sz="4000">
                <a:latin typeface="Arial" charset="0"/>
              </a:rPr>
              <a:t>ơ</a:t>
            </a:r>
            <a:r>
              <a:rPr lang="en-US" sz="4000">
                <a:latin typeface="Arial" charset="0"/>
              </a:rPr>
              <a:t>m </a:t>
            </a:r>
            <a:r>
              <a:rPr lang="vi-VN" sz="4000" b="1" i="1">
                <a:latin typeface="Arial" charset="0"/>
              </a:rPr>
              <a:t>đ</a:t>
            </a:r>
            <a:r>
              <a:rPr lang="en-US" sz="4000" b="1" i="1">
                <a:latin typeface="Arial" charset="0"/>
              </a:rPr>
              <a:t>ậm</a:t>
            </a:r>
            <a:r>
              <a:rPr lang="en-US" sz="4000">
                <a:latin typeface="Arial" charset="0"/>
              </a:rPr>
              <a:t> và </a:t>
            </a:r>
            <a:r>
              <a:rPr lang="en-US" sz="4000" b="1" i="1">
                <a:latin typeface="Arial" charset="0"/>
              </a:rPr>
              <a:t>ngọt</a:t>
            </a:r>
            <a:r>
              <a:rPr lang="en-US" sz="4000" b="1">
                <a:latin typeface="Arial" charset="0"/>
              </a:rPr>
              <a:t> </a:t>
            </a:r>
            <a:r>
              <a:rPr lang="en-US" sz="4000">
                <a:latin typeface="Arial" charset="0"/>
              </a:rPr>
              <a:t>nên mùi h</a:t>
            </a:r>
            <a:r>
              <a:rPr lang="vi-VN" sz="4000">
                <a:latin typeface="Arial" charset="0"/>
              </a:rPr>
              <a:t>ươ</a:t>
            </a:r>
            <a:r>
              <a:rPr lang="en-US" sz="4000">
                <a:latin typeface="Arial" charset="0"/>
              </a:rPr>
              <a:t>ng th</a:t>
            </a:r>
            <a:r>
              <a:rPr lang="vi-VN" sz="4000">
                <a:latin typeface="Arial" charset="0"/>
              </a:rPr>
              <a:t>ư</a:t>
            </a:r>
            <a:r>
              <a:rPr lang="en-US" sz="4000">
                <a:latin typeface="Arial" charset="0"/>
              </a:rPr>
              <a:t>ờng theo gió bay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i </a:t>
            </a:r>
            <a:r>
              <a:rPr lang="en-US" sz="4000" b="1" i="1">
                <a:latin typeface="Arial" charset="0"/>
              </a:rPr>
              <a:t>rất</a:t>
            </a:r>
            <a:r>
              <a:rPr lang="en-US" sz="4000">
                <a:latin typeface="Arial" charset="0"/>
              </a:rPr>
              <a:t> xa.</a:t>
            </a:r>
            <a:endParaRPr lang="en-US" sz="40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28600" y="304800"/>
            <a:ext cx="3505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latin typeface="Arial" charset="0"/>
              </a:rPr>
              <a:t>II. Luyện tập 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28600" y="0"/>
            <a:ext cx="3505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latin typeface="Arial" charset="0"/>
              </a:rPr>
              <a:t>II. Luyện tập 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1</a:t>
            </a:r>
            <a:r>
              <a:rPr lang="en-US" sz="4000">
                <a:latin typeface="Arial" charset="0"/>
              </a:rPr>
              <a:t>. Tìm những từ ngữ biểu thị  mức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ộ của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ặc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iểm, tính chất (</a:t>
            </a:r>
            <a:r>
              <a:rPr lang="vi-VN" sz="4000">
                <a:latin typeface="Arial" charset="0"/>
              </a:rPr>
              <a:t>đư</a:t>
            </a:r>
            <a:r>
              <a:rPr lang="en-US" sz="4000">
                <a:latin typeface="Arial" charset="0"/>
              </a:rPr>
              <a:t>ợc in nghiêng) trong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oạn v</a:t>
            </a:r>
            <a:r>
              <a:rPr lang="vi-VN" sz="4000">
                <a:latin typeface="Arial" charset="0"/>
              </a:rPr>
              <a:t>ă</a:t>
            </a:r>
            <a:r>
              <a:rPr lang="en-US" sz="4000">
                <a:latin typeface="Arial" charset="0"/>
              </a:rPr>
              <a:t>n sau: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3276600"/>
            <a:ext cx="91440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</a:pPr>
            <a:r>
              <a:rPr lang="en-US" sz="4000">
                <a:latin typeface="Arial" charset="0"/>
              </a:rPr>
              <a:t>Hoa cà phê th</a:t>
            </a:r>
            <a:r>
              <a:rPr lang="vi-VN" sz="4000">
                <a:latin typeface="Arial" charset="0"/>
              </a:rPr>
              <a:t>ơ</a:t>
            </a:r>
            <a:r>
              <a:rPr lang="en-US" sz="4000">
                <a:latin typeface="Arial" charset="0"/>
              </a:rPr>
              <a:t>m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ậm và ngọt nên mùi h</a:t>
            </a:r>
            <a:r>
              <a:rPr lang="vi-VN" sz="4000">
                <a:latin typeface="Arial" charset="0"/>
              </a:rPr>
              <a:t>ươ</a:t>
            </a:r>
            <a:r>
              <a:rPr lang="en-US" sz="4000">
                <a:latin typeface="Arial" charset="0"/>
              </a:rPr>
              <a:t>ng th</a:t>
            </a:r>
            <a:r>
              <a:rPr lang="vi-VN" sz="4000">
                <a:latin typeface="Arial" charset="0"/>
              </a:rPr>
              <a:t>ư</a:t>
            </a:r>
            <a:r>
              <a:rPr lang="en-US" sz="4000">
                <a:latin typeface="Arial" charset="0"/>
              </a:rPr>
              <a:t>ờng theo gió bay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i rất xa. Nhà th</a:t>
            </a:r>
            <a:r>
              <a:rPr lang="vi-VN" sz="4000">
                <a:latin typeface="Arial" charset="0"/>
              </a:rPr>
              <a:t>ơ</a:t>
            </a:r>
            <a:r>
              <a:rPr lang="en-US" sz="4000">
                <a:latin typeface="Arial" charset="0"/>
              </a:rPr>
              <a:t> Xuân Diệu chỉ một lần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ến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ây ngắm nhìn vẻ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ẹp của cà phê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ã phải thốt lên:</a:t>
            </a:r>
          </a:p>
        </p:txBody>
      </p:sp>
      <p:sp>
        <p:nvSpPr>
          <p:cNvPr id="378885" name="Line 5"/>
          <p:cNvSpPr>
            <a:spLocks noChangeShapeType="1"/>
          </p:cNvSpPr>
          <p:nvPr/>
        </p:nvSpPr>
        <p:spPr bwMode="auto">
          <a:xfrm>
            <a:off x="3124200" y="3886200"/>
            <a:ext cx="2057400" cy="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886" name="Line 6"/>
          <p:cNvSpPr>
            <a:spLocks noChangeShapeType="1"/>
          </p:cNvSpPr>
          <p:nvPr/>
        </p:nvSpPr>
        <p:spPr bwMode="auto">
          <a:xfrm>
            <a:off x="6019800" y="3886200"/>
            <a:ext cx="838200" cy="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887" name="Line 7"/>
          <p:cNvSpPr>
            <a:spLocks noChangeShapeType="1"/>
          </p:cNvSpPr>
          <p:nvPr/>
        </p:nvSpPr>
        <p:spPr bwMode="auto">
          <a:xfrm>
            <a:off x="6858000" y="4495800"/>
            <a:ext cx="1295400" cy="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8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8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88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8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8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8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78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5" grpId="0" animBg="1"/>
      <p:bldP spid="378886" grpId="0" animBg="1"/>
      <p:bldP spid="37888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4000">
                <a:latin typeface="Arial" charset="0"/>
              </a:rPr>
              <a:t>	Hoa cà phê th</a:t>
            </a:r>
            <a:r>
              <a:rPr lang="vi-VN" sz="4000">
                <a:latin typeface="Arial" charset="0"/>
              </a:rPr>
              <a:t>ơ</a:t>
            </a:r>
            <a:r>
              <a:rPr lang="en-US" sz="4000">
                <a:latin typeface="Arial" charset="0"/>
              </a:rPr>
              <a:t>m lắm em </a:t>
            </a:r>
            <a:r>
              <a:rPr lang="vi-VN" sz="4000">
                <a:latin typeface="Arial" charset="0"/>
              </a:rPr>
              <a:t>ơ</a:t>
            </a:r>
            <a:r>
              <a:rPr lang="en-US" sz="4000">
                <a:latin typeface="Arial" charset="0"/>
              </a:rPr>
              <a:t>i</a:t>
            </a:r>
          </a:p>
          <a:p>
            <a:pPr lvl="1">
              <a:spcBef>
                <a:spcPct val="20000"/>
              </a:spcBef>
            </a:pPr>
            <a:r>
              <a:rPr lang="en-US" sz="4000">
                <a:latin typeface="Arial" charset="0"/>
              </a:rPr>
              <a:t>	Hoa cùng một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iệu với hoa nhài </a:t>
            </a:r>
          </a:p>
          <a:p>
            <a:pPr lvl="1">
              <a:spcBef>
                <a:spcPct val="20000"/>
              </a:spcBef>
            </a:pPr>
            <a:r>
              <a:rPr lang="en-US" sz="4000">
                <a:latin typeface="Arial" charset="0"/>
              </a:rPr>
              <a:t>	Trong ngà trắng ngọc, xinh và sáng </a:t>
            </a:r>
          </a:p>
          <a:p>
            <a:pPr lvl="1">
              <a:spcBef>
                <a:spcPct val="20000"/>
              </a:spcBef>
            </a:pPr>
            <a:r>
              <a:rPr lang="en-US" sz="4000">
                <a:latin typeface="Arial" charset="0"/>
              </a:rPr>
              <a:t>	Nh</a:t>
            </a:r>
            <a:r>
              <a:rPr lang="vi-VN" sz="4000">
                <a:latin typeface="Arial" charset="0"/>
              </a:rPr>
              <a:t>ư</a:t>
            </a:r>
            <a:r>
              <a:rPr lang="en-US" sz="4000">
                <a:latin typeface="Arial" charset="0"/>
              </a:rPr>
              <a:t> miệng em c</a:t>
            </a:r>
            <a:r>
              <a:rPr lang="vi-VN" sz="4000">
                <a:latin typeface="Arial" charset="0"/>
              </a:rPr>
              <a:t>ư</a:t>
            </a:r>
            <a:r>
              <a:rPr lang="en-US" sz="4000">
                <a:latin typeface="Arial" charset="0"/>
              </a:rPr>
              <a:t>ời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âu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ây thôi. 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0" y="2895600"/>
            <a:ext cx="91440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4000">
                <a:latin typeface="Arial" charset="0"/>
              </a:rPr>
              <a:t>	Mỗi mùa xuân,Đắk Láêk lại khoác lên mình một màu trắng ngà ngọc và toả ra mùi h</a:t>
            </a:r>
            <a:r>
              <a:rPr lang="vi-VN" sz="4000">
                <a:latin typeface="Arial" charset="0"/>
              </a:rPr>
              <a:t>ươ</a:t>
            </a:r>
            <a:r>
              <a:rPr lang="en-US" sz="4000">
                <a:latin typeface="Arial" charset="0"/>
              </a:rPr>
              <a:t>ng ngan ngát khiến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ất trời trong những ngày xuân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ẹp h</a:t>
            </a:r>
            <a:r>
              <a:rPr lang="vi-VN" sz="4000">
                <a:latin typeface="Arial" charset="0"/>
              </a:rPr>
              <a:t>ơ</a:t>
            </a:r>
            <a:r>
              <a:rPr lang="en-US" sz="4000">
                <a:latin typeface="Arial" charset="0"/>
              </a:rPr>
              <a:t>n, lộng lẫy h</a:t>
            </a:r>
            <a:r>
              <a:rPr lang="vi-VN" sz="4000">
                <a:latin typeface="Arial" charset="0"/>
              </a:rPr>
              <a:t>ơ</a:t>
            </a:r>
            <a:r>
              <a:rPr lang="en-US" sz="4000">
                <a:latin typeface="Arial" charset="0"/>
              </a:rPr>
              <a:t>n và tinh khiết h</a:t>
            </a:r>
            <a:r>
              <a:rPr lang="vi-VN" sz="4000">
                <a:latin typeface="Arial" charset="0"/>
              </a:rPr>
              <a:t>ơ</a:t>
            </a:r>
            <a:r>
              <a:rPr lang="en-US" sz="4000">
                <a:latin typeface="Arial" charset="0"/>
              </a:rPr>
              <a:t>n.</a:t>
            </a:r>
          </a:p>
        </p:txBody>
      </p:sp>
      <p:sp>
        <p:nvSpPr>
          <p:cNvPr id="379908" name="Line 4"/>
          <p:cNvSpPr>
            <a:spLocks noChangeShapeType="1"/>
          </p:cNvSpPr>
          <p:nvPr/>
        </p:nvSpPr>
        <p:spPr bwMode="auto">
          <a:xfrm>
            <a:off x="3733800" y="609600"/>
            <a:ext cx="1905000" cy="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909" name="Line 5"/>
          <p:cNvSpPr>
            <a:spLocks noChangeShapeType="1"/>
          </p:cNvSpPr>
          <p:nvPr/>
        </p:nvSpPr>
        <p:spPr bwMode="auto">
          <a:xfrm>
            <a:off x="1143000" y="2133600"/>
            <a:ext cx="4343400" cy="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910" name="Line 6"/>
          <p:cNvSpPr>
            <a:spLocks noChangeShapeType="1"/>
          </p:cNvSpPr>
          <p:nvPr/>
        </p:nvSpPr>
        <p:spPr bwMode="auto">
          <a:xfrm>
            <a:off x="3810000" y="4191000"/>
            <a:ext cx="3048000" cy="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911" name="Line 7"/>
          <p:cNvSpPr>
            <a:spLocks noChangeShapeType="1"/>
          </p:cNvSpPr>
          <p:nvPr/>
        </p:nvSpPr>
        <p:spPr bwMode="auto">
          <a:xfrm>
            <a:off x="5638800" y="5410200"/>
            <a:ext cx="1600200" cy="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912" name="Line 8"/>
          <p:cNvSpPr>
            <a:spLocks noChangeShapeType="1"/>
          </p:cNvSpPr>
          <p:nvPr/>
        </p:nvSpPr>
        <p:spPr bwMode="auto">
          <a:xfrm>
            <a:off x="7543800" y="5410200"/>
            <a:ext cx="914400" cy="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913" name="Line 9"/>
          <p:cNvSpPr>
            <a:spLocks noChangeShapeType="1"/>
          </p:cNvSpPr>
          <p:nvPr/>
        </p:nvSpPr>
        <p:spPr bwMode="auto">
          <a:xfrm>
            <a:off x="457200" y="6019800"/>
            <a:ext cx="1600200" cy="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914" name="Line 10"/>
          <p:cNvSpPr>
            <a:spLocks noChangeShapeType="1"/>
          </p:cNvSpPr>
          <p:nvPr/>
        </p:nvSpPr>
        <p:spPr bwMode="auto">
          <a:xfrm>
            <a:off x="3048000" y="6019800"/>
            <a:ext cx="2667000" cy="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9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9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9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9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9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9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9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9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79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9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9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79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9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79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79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79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9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9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8" grpId="0" animBg="1"/>
      <p:bldP spid="379909" grpId="0" animBg="1"/>
      <p:bldP spid="379910" grpId="0" animBg="1"/>
      <p:bldP spid="379911" grpId="0" animBg="1"/>
      <p:bldP spid="379912" grpId="0" animBg="1"/>
      <p:bldP spid="379913" grpId="0" animBg="1"/>
      <p:bldP spid="3799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latin typeface="Arial" charset="0"/>
              </a:rPr>
              <a:t>2</a:t>
            </a:r>
            <a:r>
              <a:rPr lang="en-US" sz="4400">
                <a:latin typeface="Arial" charset="0"/>
              </a:rPr>
              <a:t>. Hãy tìm những từ ngữ miêu tả mức </a:t>
            </a:r>
            <a:r>
              <a:rPr lang="vi-VN" sz="4400">
                <a:latin typeface="Arial" charset="0"/>
              </a:rPr>
              <a:t>đ</a:t>
            </a:r>
            <a:r>
              <a:rPr lang="en-US" sz="4400">
                <a:latin typeface="Arial" charset="0"/>
              </a:rPr>
              <a:t>ộ khác nhau của các</a:t>
            </a:r>
            <a:r>
              <a:rPr lang="vi-VN" sz="4400">
                <a:latin typeface="Arial" charset="0"/>
              </a:rPr>
              <a:t>đ</a:t>
            </a:r>
            <a:r>
              <a:rPr lang="en-US" sz="4400">
                <a:latin typeface="Arial" charset="0"/>
              </a:rPr>
              <a:t>ặc </a:t>
            </a:r>
            <a:r>
              <a:rPr lang="vi-VN" sz="4400">
                <a:latin typeface="Arial" charset="0"/>
              </a:rPr>
              <a:t>đ</a:t>
            </a:r>
            <a:r>
              <a:rPr lang="en-US" sz="4400">
                <a:latin typeface="Arial" charset="0"/>
              </a:rPr>
              <a:t>iểm sau: </a:t>
            </a:r>
            <a:r>
              <a:rPr lang="vi-VN" sz="4400" b="1" i="1">
                <a:latin typeface="Arial" charset="0"/>
              </a:rPr>
              <a:t>đ</a:t>
            </a:r>
            <a:r>
              <a:rPr lang="en-US" sz="4400" b="1" i="1">
                <a:latin typeface="Arial" charset="0"/>
              </a:rPr>
              <a:t>ỏ, cao, vui.  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0" y="304800"/>
            <a:ext cx="9144000" cy="646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Đỏ    - </a:t>
            </a:r>
            <a:r>
              <a:rPr lang="en-US" u="sng">
                <a:latin typeface="Arial" charset="0"/>
              </a:rPr>
              <a:t>Cách1</a:t>
            </a:r>
            <a:r>
              <a:rPr lang="en-US">
                <a:latin typeface="Arial" charset="0"/>
              </a:rPr>
              <a:t>( tạo từ ghép,từ láy với tính                   	từ </a:t>
            </a:r>
            <a:r>
              <a:rPr lang="vi-VN" b="1">
                <a:latin typeface="Arial" charset="0"/>
              </a:rPr>
              <a:t>đ</a:t>
            </a:r>
            <a:r>
              <a:rPr lang="en-US" b="1">
                <a:latin typeface="Arial" charset="0"/>
              </a:rPr>
              <a:t>ỏ):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o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ỏ,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ỏ rực,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ỏ hồng,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ỏ 	chót,  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ỏ chói,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ỏ thắm,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ỏ choét,…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	</a:t>
            </a:r>
            <a:r>
              <a:rPr lang="en-US" b="1">
                <a:latin typeface="Arial" charset="0"/>
              </a:rPr>
              <a:t>- </a:t>
            </a:r>
            <a:r>
              <a:rPr lang="en-US" u="sng">
                <a:latin typeface="Arial" charset="0"/>
              </a:rPr>
              <a:t>Cách2</a:t>
            </a:r>
            <a:r>
              <a:rPr lang="en-US">
                <a:latin typeface="Arial" charset="0"/>
              </a:rPr>
              <a:t> ( thêm các từ rất,quà,    	lắmvào tr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ớc hoặc sau từ </a:t>
            </a:r>
            <a:r>
              <a:rPr lang="vi-VN" b="1">
                <a:latin typeface="Arial" charset="0"/>
              </a:rPr>
              <a:t>đ</a:t>
            </a:r>
            <a:r>
              <a:rPr lang="en-US" b="1">
                <a:latin typeface="Arial" charset="0"/>
              </a:rPr>
              <a:t>ỏ)</a:t>
            </a:r>
            <a:r>
              <a:rPr lang="en-US">
                <a:latin typeface="Arial" charset="0"/>
              </a:rPr>
              <a:t>: rất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ỏ, 	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ỏ quá,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ỏ lắm,quá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ỏ, …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	</a:t>
            </a:r>
            <a:r>
              <a:rPr lang="en-US" b="1">
                <a:latin typeface="Arial" charset="0"/>
              </a:rPr>
              <a:t>- </a:t>
            </a:r>
            <a:r>
              <a:rPr lang="en-US" u="sng">
                <a:latin typeface="Arial" charset="0"/>
              </a:rPr>
              <a:t>Cách 3</a:t>
            </a:r>
            <a:r>
              <a:rPr lang="en-US">
                <a:latin typeface="Arial" charset="0"/>
              </a:rPr>
              <a:t>( tạo ra phép so sánh):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ỏ 	h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n,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ỏ nhất,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ỏ nh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 son,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ỏ h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n 	son,…</a:t>
            </a:r>
          </a:p>
          <a:p>
            <a:pPr>
              <a:spcBef>
                <a:spcPct val="50000"/>
              </a:spcBef>
            </a:pPr>
            <a:endParaRPr lang="en-US" b="1">
              <a:latin typeface="Arial" charset="0"/>
            </a:endParaRPr>
          </a:p>
        </p:txBody>
      </p:sp>
      <p:sp>
        <p:nvSpPr>
          <p:cNvPr id="19459" name="Line 4"/>
          <p:cNvSpPr>
            <a:spLocks noChangeShapeType="1"/>
          </p:cNvSpPr>
          <p:nvPr/>
        </p:nvSpPr>
        <p:spPr bwMode="auto">
          <a:xfrm>
            <a:off x="914400" y="228600"/>
            <a:ext cx="0" cy="6324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/>
          <p:cNvSpPr>
            <a:spLocks noChangeShapeType="1"/>
          </p:cNvSpPr>
          <p:nvPr/>
        </p:nvSpPr>
        <p:spPr bwMode="auto">
          <a:xfrm>
            <a:off x="1676400" y="762000"/>
            <a:ext cx="0" cy="533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533400"/>
            <a:ext cx="1371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latin typeface="Arial" charset="0"/>
              </a:rPr>
              <a:t>cao</a:t>
            </a:r>
          </a:p>
        </p:txBody>
      </p:sp>
      <p:sp>
        <p:nvSpPr>
          <p:cNvPr id="384004" name="Text Box 4"/>
          <p:cNvSpPr txBox="1">
            <a:spLocks noChangeArrowheads="1"/>
          </p:cNvSpPr>
          <p:nvPr/>
        </p:nvSpPr>
        <p:spPr bwMode="auto">
          <a:xfrm>
            <a:off x="1905000" y="990600"/>
            <a:ext cx="7239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Arial" charset="0"/>
              </a:rPr>
              <a:t>- Cao cao, cao vút, cao chót vót,cao vợi, cao vòi vọi,…</a:t>
            </a:r>
          </a:p>
        </p:txBody>
      </p:sp>
      <p:sp>
        <p:nvSpPr>
          <p:cNvPr id="384005" name="Text Box 5"/>
          <p:cNvSpPr txBox="1">
            <a:spLocks noChangeArrowheads="1"/>
          </p:cNvSpPr>
          <p:nvPr/>
        </p:nvSpPr>
        <p:spPr bwMode="auto">
          <a:xfrm>
            <a:off x="1905000" y="2667000"/>
            <a:ext cx="7239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Arial" charset="0"/>
              </a:rPr>
              <a:t>- Rất cao, cao quá, cao lắm, quá cao,… </a:t>
            </a:r>
          </a:p>
        </p:txBody>
      </p:sp>
      <p:sp>
        <p:nvSpPr>
          <p:cNvPr id="384006" name="Text Box 6"/>
          <p:cNvSpPr txBox="1">
            <a:spLocks noChangeArrowheads="1"/>
          </p:cNvSpPr>
          <p:nvPr/>
        </p:nvSpPr>
        <p:spPr bwMode="auto">
          <a:xfrm>
            <a:off x="1905000" y="4572000"/>
            <a:ext cx="7239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Arial" charset="0"/>
              </a:rPr>
              <a:t>- Cao h</a:t>
            </a:r>
            <a:r>
              <a:rPr lang="vi-VN" sz="4000">
                <a:latin typeface="Arial" charset="0"/>
              </a:rPr>
              <a:t>ơ</a:t>
            </a:r>
            <a:r>
              <a:rPr lang="en-US" sz="4000">
                <a:latin typeface="Arial" charset="0"/>
              </a:rPr>
              <a:t>n, cao nhất, cao nh</a:t>
            </a:r>
            <a:r>
              <a:rPr lang="vi-VN" sz="4000">
                <a:latin typeface="Arial" charset="0"/>
              </a:rPr>
              <a:t>ư</a:t>
            </a:r>
            <a:r>
              <a:rPr lang="en-US" sz="4000">
                <a:latin typeface="Arial" charset="0"/>
              </a:rPr>
              <a:t> núi, cao h</a:t>
            </a:r>
            <a:r>
              <a:rPr lang="vi-VN" sz="4000">
                <a:latin typeface="Arial" charset="0"/>
              </a:rPr>
              <a:t>ơ</a:t>
            </a:r>
            <a:r>
              <a:rPr lang="en-US" sz="4000">
                <a:latin typeface="Arial" charset="0"/>
              </a:rPr>
              <a:t>n núi,…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4" grpId="0"/>
      <p:bldP spid="384005" grpId="0"/>
      <p:bldP spid="38400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3"/>
          <p:cNvSpPr>
            <a:spLocks noChangeShapeType="1"/>
          </p:cNvSpPr>
          <p:nvPr/>
        </p:nvSpPr>
        <p:spPr bwMode="auto">
          <a:xfrm>
            <a:off x="1676400" y="304800"/>
            <a:ext cx="0" cy="6324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0" y="533400"/>
            <a:ext cx="1371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charset="0"/>
              </a:rPr>
              <a:t>Vui</a:t>
            </a:r>
          </a:p>
        </p:txBody>
      </p:sp>
      <p:sp>
        <p:nvSpPr>
          <p:cNvPr id="382982" name="Text Box 6"/>
          <p:cNvSpPr txBox="1">
            <a:spLocks noChangeArrowheads="1"/>
          </p:cNvSpPr>
          <p:nvPr/>
        </p:nvSpPr>
        <p:spPr bwMode="auto">
          <a:xfrm>
            <a:off x="1905000" y="762000"/>
            <a:ext cx="7239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- Vui vui, vui vẻ, vui s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ớng, s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ớng vui, mừng vui, vui mừng,…</a:t>
            </a:r>
          </a:p>
        </p:txBody>
      </p:sp>
      <p:sp>
        <p:nvSpPr>
          <p:cNvPr id="382983" name="Text Box 7"/>
          <p:cNvSpPr txBox="1">
            <a:spLocks noChangeArrowheads="1"/>
          </p:cNvSpPr>
          <p:nvPr/>
        </p:nvSpPr>
        <p:spPr bwMode="auto">
          <a:xfrm>
            <a:off x="1905000" y="2362200"/>
            <a:ext cx="7239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-rất vui, vui lắm, vui quá,…</a:t>
            </a:r>
          </a:p>
        </p:txBody>
      </p:sp>
      <p:sp>
        <p:nvSpPr>
          <p:cNvPr id="382984" name="Text Box 8"/>
          <p:cNvSpPr txBox="1">
            <a:spLocks noChangeArrowheads="1"/>
          </p:cNvSpPr>
          <p:nvPr/>
        </p:nvSpPr>
        <p:spPr bwMode="auto">
          <a:xfrm>
            <a:off x="1905000" y="3505200"/>
            <a:ext cx="7239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-vui h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n, vui nhất, vui nh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 Tết, vui h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n Tết,…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2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2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29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29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2" grpId="0"/>
      <p:bldP spid="382983" grpId="0"/>
      <p:bldP spid="38298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0" y="30480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3.Đặt câu với mỗi từ ngữ em vừa tìm </a:t>
            </a:r>
            <a:r>
              <a:rPr lang="vi-VN">
                <a:latin typeface="Arial" charset="0"/>
              </a:rPr>
              <a:t>đư</a:t>
            </a:r>
            <a:r>
              <a:rPr lang="en-US">
                <a:latin typeface="Arial" charset="0"/>
              </a:rPr>
              <a:t>ợc ở bài tập 2. </a:t>
            </a:r>
          </a:p>
        </p:txBody>
      </p:sp>
      <p:sp>
        <p:nvSpPr>
          <p:cNvPr id="380931" name="Text Box 3"/>
          <p:cNvSpPr txBox="1">
            <a:spLocks noChangeArrowheads="1"/>
          </p:cNvSpPr>
          <p:nvPr/>
        </p:nvSpPr>
        <p:spPr bwMode="auto">
          <a:xfrm>
            <a:off x="0" y="2743200"/>
            <a:ext cx="8839200" cy="646113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>
                <a:solidFill>
                  <a:srgbClr val="FFFF00"/>
                </a:solidFill>
                <a:latin typeface="Arial" charset="0"/>
              </a:rPr>
              <a:t>	Bầu trời cao vút.</a:t>
            </a:r>
          </a:p>
        </p:txBody>
      </p:sp>
      <p:sp>
        <p:nvSpPr>
          <p:cNvPr id="380932" name="Text Box 4"/>
          <p:cNvSpPr txBox="1">
            <a:spLocks noChangeArrowheads="1"/>
          </p:cNvSpPr>
          <p:nvPr/>
        </p:nvSpPr>
        <p:spPr bwMode="auto">
          <a:xfrm>
            <a:off x="0" y="4495800"/>
            <a:ext cx="8839200" cy="646113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>
                <a:solidFill>
                  <a:srgbClr val="FFFF00"/>
                </a:solidFill>
                <a:latin typeface="Arial" charset="0"/>
              </a:rPr>
              <a:t>	Em rất vui mừng khi </a:t>
            </a:r>
            <a:r>
              <a:rPr lang="vi-VN">
                <a:solidFill>
                  <a:srgbClr val="FFFF00"/>
                </a:solidFill>
                <a:latin typeface="Arial" charset="0"/>
              </a:rPr>
              <a:t>đư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ợc </a:t>
            </a:r>
            <a:r>
              <a:rPr lang="vi-VN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iểm 10.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1" grpId="0" animBg="1"/>
      <p:bldP spid="3809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2514600" y="990600"/>
            <a:ext cx="3962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u="sng">
                <a:solidFill>
                  <a:srgbClr val="0000FF"/>
                </a:solidFill>
                <a:latin typeface="Arial" charset="0"/>
              </a:rPr>
              <a:t>Luyện từ và câu</a:t>
            </a:r>
            <a:r>
              <a:rPr lang="en-US" b="1" u="sng">
                <a:latin typeface="Arial" charset="0"/>
              </a:rPr>
              <a:t> </a:t>
            </a:r>
          </a:p>
        </p:txBody>
      </p:sp>
      <p:sp>
        <p:nvSpPr>
          <p:cNvPr id="6147" name="WordArt 4"/>
          <p:cNvSpPr>
            <a:spLocks noChangeArrowheads="1" noChangeShapeType="1" noTextEdit="1"/>
          </p:cNvSpPr>
          <p:nvPr/>
        </p:nvSpPr>
        <p:spPr bwMode="auto">
          <a:xfrm>
            <a:off x="381000" y="2819400"/>
            <a:ext cx="8305800" cy="20574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  <a:scene3d>
              <a:camera prst="legacyObliqueTopRight">
                <a:rot lat="19499994" lon="21299994" rev="0"/>
              </a:camera>
              <a:lightRig rig="legacyFlat3" dir="b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3200" kern="1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Hát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2667000" y="838200"/>
            <a:ext cx="419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u="sng">
                <a:latin typeface="Arial" charset="0"/>
              </a:rPr>
              <a:t>Luyện từ và câu:</a:t>
            </a:r>
          </a:p>
        </p:txBody>
      </p:sp>
      <p:sp>
        <p:nvSpPr>
          <p:cNvPr id="7171" name="WordArt 8"/>
          <p:cNvSpPr>
            <a:spLocks noChangeArrowheads="1" noChangeShapeType="1" noTextEdit="1"/>
          </p:cNvSpPr>
          <p:nvPr/>
        </p:nvSpPr>
        <p:spPr bwMode="auto">
          <a:xfrm>
            <a:off x="304800" y="1981200"/>
            <a:ext cx="8305800" cy="20574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  <a:scene3d>
              <a:camera prst="legacyObliqueTopRight">
                <a:rot lat="19499994" lon="21299994" rev="0"/>
              </a:camera>
              <a:lightRig rig="legacyFlat3" dir="b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kern="10">
                <a:ln w="9525">
                  <a:round/>
                  <a:headEnd/>
                  <a:tailEnd/>
                </a:ln>
                <a:solidFill>
                  <a:srgbClr val="CC3300"/>
                </a:solidFill>
                <a:latin typeface="Arial"/>
                <a:cs typeface="Arial"/>
              </a:rPr>
              <a:t>Tính từ</a:t>
            </a:r>
          </a:p>
        </p:txBody>
      </p:sp>
      <p:sp>
        <p:nvSpPr>
          <p:cNvPr id="7172" name="Text Box 9"/>
          <p:cNvSpPr txBox="1">
            <a:spLocks noChangeArrowheads="1"/>
          </p:cNvSpPr>
          <p:nvPr/>
        </p:nvSpPr>
        <p:spPr bwMode="auto">
          <a:xfrm>
            <a:off x="3048000" y="4572000"/>
            <a:ext cx="3124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>
                <a:latin typeface="Arial" charset="0"/>
              </a:rPr>
              <a:t>(Tiếp theo)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1"/>
          <p:cNvSpPr txBox="1">
            <a:spLocks noChangeArrowheads="1"/>
          </p:cNvSpPr>
          <p:nvPr/>
        </p:nvSpPr>
        <p:spPr bwMode="auto">
          <a:xfrm>
            <a:off x="1295400" y="6537325"/>
            <a:ext cx="91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8195" name="Text Box 37"/>
          <p:cNvSpPr txBox="1">
            <a:spLocks noChangeArrowheads="1"/>
          </p:cNvSpPr>
          <p:nvPr/>
        </p:nvSpPr>
        <p:spPr bwMode="auto">
          <a:xfrm>
            <a:off x="228600" y="0"/>
            <a:ext cx="381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FF00"/>
                </a:solidFill>
                <a:latin typeface="Arial" charset="0"/>
              </a:rPr>
              <a:t>I. NHẬN XÉT</a:t>
            </a:r>
          </a:p>
        </p:txBody>
      </p:sp>
      <p:sp>
        <p:nvSpPr>
          <p:cNvPr id="284710" name="Text Box 38"/>
          <p:cNvSpPr txBox="1">
            <a:spLocks noChangeArrowheads="1"/>
          </p:cNvSpPr>
          <p:nvPr/>
        </p:nvSpPr>
        <p:spPr bwMode="auto">
          <a:xfrm>
            <a:off x="0" y="1143000"/>
            <a:ext cx="9144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1. Đặc </a:t>
            </a:r>
            <a:r>
              <a:rPr lang="vi-VN" sz="4000" b="1">
                <a:latin typeface="Arial" charset="0"/>
              </a:rPr>
              <a:t>đ</a:t>
            </a:r>
            <a:r>
              <a:rPr lang="en-US" sz="4000" b="1">
                <a:latin typeface="Arial" charset="0"/>
              </a:rPr>
              <a:t>iểm của các sự vật </a:t>
            </a:r>
            <a:r>
              <a:rPr lang="vi-VN" sz="4000" b="1">
                <a:latin typeface="Arial" charset="0"/>
              </a:rPr>
              <a:t>đư</a:t>
            </a:r>
            <a:r>
              <a:rPr lang="en-US" sz="4000" b="1">
                <a:latin typeface="Arial" charset="0"/>
              </a:rPr>
              <a:t>ợc miêu tả trong những câu sau khác nhau nh</a:t>
            </a:r>
            <a:r>
              <a:rPr lang="vi-VN" sz="4000" b="1">
                <a:latin typeface="Arial" charset="0"/>
              </a:rPr>
              <a:t>ư</a:t>
            </a:r>
            <a:r>
              <a:rPr lang="en-US" sz="4000" b="1">
                <a:latin typeface="Arial" charset="0"/>
              </a:rPr>
              <a:t> thế nào?  </a:t>
            </a:r>
          </a:p>
        </p:txBody>
      </p:sp>
      <p:sp>
        <p:nvSpPr>
          <p:cNvPr id="284712" name="Text Box 40"/>
          <p:cNvSpPr txBox="1">
            <a:spLocks noChangeArrowheads="1"/>
          </p:cNvSpPr>
          <p:nvPr/>
        </p:nvSpPr>
        <p:spPr bwMode="auto">
          <a:xfrm>
            <a:off x="0" y="3276600"/>
            <a:ext cx="91440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	a) Tờ giấy này trắng.</a:t>
            </a:r>
          </a:p>
          <a:p>
            <a:pPr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	b) Tờ giấy này tr</a:t>
            </a:r>
            <a:r>
              <a:rPr lang="vi-VN" sz="4000" b="1">
                <a:latin typeface="Arial" charset="0"/>
              </a:rPr>
              <a:t>ă</a:t>
            </a:r>
            <a:r>
              <a:rPr lang="en-US" sz="4000" b="1">
                <a:latin typeface="Arial" charset="0"/>
              </a:rPr>
              <a:t>ng trắng. </a:t>
            </a:r>
          </a:p>
          <a:p>
            <a:pPr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	c) Tờ giấy này trắng tinh. 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47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4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4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47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4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4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710" grpId="0"/>
      <p:bldP spid="2847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295400" y="6537325"/>
            <a:ext cx="91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28600" y="0"/>
            <a:ext cx="381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FF00"/>
                </a:solidFill>
                <a:latin typeface="Arial" charset="0"/>
              </a:rPr>
              <a:t>I. NHẬN XÉT</a:t>
            </a:r>
          </a:p>
        </p:txBody>
      </p:sp>
      <p:sp>
        <p:nvSpPr>
          <p:cNvPr id="375817" name="Text Box 9"/>
          <p:cNvSpPr txBox="1">
            <a:spLocks noChangeArrowheads="1"/>
          </p:cNvSpPr>
          <p:nvPr/>
        </p:nvSpPr>
        <p:spPr bwMode="auto">
          <a:xfrm>
            <a:off x="0" y="914400"/>
            <a:ext cx="91440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	a) Tờ giấy này trắng:</a:t>
            </a:r>
          </a:p>
          <a:p>
            <a:pPr>
              <a:spcBef>
                <a:spcPct val="50000"/>
              </a:spcBef>
            </a:pPr>
            <a:endParaRPr lang="en-US" sz="4000" b="1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	b) Tờ giấy này tr</a:t>
            </a:r>
            <a:r>
              <a:rPr lang="vi-VN" sz="4000" b="1">
                <a:latin typeface="Arial" charset="0"/>
              </a:rPr>
              <a:t>ă</a:t>
            </a:r>
            <a:r>
              <a:rPr lang="en-US" sz="4000" b="1">
                <a:latin typeface="Arial" charset="0"/>
              </a:rPr>
              <a:t>ng trắng: </a:t>
            </a:r>
          </a:p>
          <a:p>
            <a:pPr>
              <a:spcBef>
                <a:spcPct val="50000"/>
              </a:spcBef>
            </a:pPr>
            <a:endParaRPr lang="en-US" sz="4000" b="1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	c) Tờ giấy này trắng tinh: </a:t>
            </a:r>
          </a:p>
        </p:txBody>
      </p:sp>
      <p:sp>
        <p:nvSpPr>
          <p:cNvPr id="375818" name="Text Box 10"/>
          <p:cNvSpPr txBox="1">
            <a:spLocks noChangeArrowheads="1"/>
          </p:cNvSpPr>
          <p:nvPr/>
        </p:nvSpPr>
        <p:spPr bwMode="auto">
          <a:xfrm>
            <a:off x="685800" y="1676400"/>
            <a:ext cx="6705600" cy="708025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FFFF00"/>
                </a:solidFill>
                <a:latin typeface="Arial" charset="0"/>
              </a:rPr>
              <a:t>Mức </a:t>
            </a:r>
            <a:r>
              <a:rPr lang="vi-VN" sz="400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4000">
                <a:solidFill>
                  <a:srgbClr val="FFFF00"/>
                </a:solidFill>
                <a:latin typeface="Arial" charset="0"/>
              </a:rPr>
              <a:t>ộ trắng bình th</a:t>
            </a:r>
            <a:r>
              <a:rPr lang="vi-VN" sz="4000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4000">
                <a:solidFill>
                  <a:srgbClr val="FFFF00"/>
                </a:solidFill>
                <a:latin typeface="Arial" charset="0"/>
              </a:rPr>
              <a:t>ờng.</a:t>
            </a:r>
          </a:p>
        </p:txBody>
      </p:sp>
      <p:sp>
        <p:nvSpPr>
          <p:cNvPr id="375819" name="Text Box 11"/>
          <p:cNvSpPr txBox="1">
            <a:spLocks noChangeArrowheads="1"/>
          </p:cNvSpPr>
          <p:nvPr/>
        </p:nvSpPr>
        <p:spPr bwMode="auto">
          <a:xfrm>
            <a:off x="685800" y="3657600"/>
            <a:ext cx="6705600" cy="701675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FFFF00"/>
                </a:solidFill>
                <a:latin typeface="Arial" charset="0"/>
              </a:rPr>
              <a:t>Mức </a:t>
            </a:r>
            <a:r>
              <a:rPr lang="vi-VN" sz="400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4000">
                <a:solidFill>
                  <a:srgbClr val="FFFF00"/>
                </a:solidFill>
                <a:latin typeface="Arial" charset="0"/>
              </a:rPr>
              <a:t>ộ trắng ít.</a:t>
            </a:r>
          </a:p>
        </p:txBody>
      </p:sp>
      <p:sp>
        <p:nvSpPr>
          <p:cNvPr id="375820" name="Text Box 12"/>
          <p:cNvSpPr txBox="1">
            <a:spLocks noChangeArrowheads="1"/>
          </p:cNvSpPr>
          <p:nvPr/>
        </p:nvSpPr>
        <p:spPr bwMode="auto">
          <a:xfrm>
            <a:off x="762000" y="5638800"/>
            <a:ext cx="6705600" cy="701675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FFFF00"/>
                </a:solidFill>
                <a:latin typeface="Arial" charset="0"/>
              </a:rPr>
              <a:t>Mức </a:t>
            </a:r>
            <a:r>
              <a:rPr lang="vi-VN" sz="400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4000">
                <a:solidFill>
                  <a:srgbClr val="FFFF00"/>
                </a:solidFill>
                <a:latin typeface="Arial" charset="0"/>
              </a:rPr>
              <a:t>ộ trắng cao.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58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5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58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5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5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758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5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5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7" grpId="0"/>
      <p:bldP spid="375818" grpId="0" animBg="1"/>
      <p:bldP spid="375819" grpId="0" animBg="1"/>
      <p:bldP spid="3758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Text Box 2"/>
          <p:cNvSpPr txBox="1">
            <a:spLocks noChangeArrowheads="1"/>
          </p:cNvSpPr>
          <p:nvPr/>
        </p:nvSpPr>
        <p:spPr bwMode="auto">
          <a:xfrm>
            <a:off x="228600" y="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4000">
                <a:latin typeface="Arial" charset="0"/>
              </a:rPr>
              <a:t>2. Trong các câu d</a:t>
            </a:r>
            <a:r>
              <a:rPr lang="vi-VN" sz="4000">
                <a:latin typeface="Arial" charset="0"/>
              </a:rPr>
              <a:t>ư</a:t>
            </a:r>
            <a:r>
              <a:rPr lang="en-US" sz="4000">
                <a:latin typeface="Arial" charset="0"/>
              </a:rPr>
              <a:t>ới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ây, ý nghĩa mức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ộ </a:t>
            </a:r>
            <a:r>
              <a:rPr lang="vi-VN" sz="4000">
                <a:latin typeface="Arial" charset="0"/>
              </a:rPr>
              <a:t>đư</a:t>
            </a:r>
            <a:r>
              <a:rPr lang="en-US" sz="4000">
                <a:latin typeface="Arial" charset="0"/>
              </a:rPr>
              <a:t>ợc thể hiện bằng những cách nào? </a:t>
            </a:r>
          </a:p>
        </p:txBody>
      </p:sp>
      <p:sp>
        <p:nvSpPr>
          <p:cNvPr id="376835" name="Text Box 3"/>
          <p:cNvSpPr txBox="1">
            <a:spLocks noChangeArrowheads="1"/>
          </p:cNvSpPr>
          <p:nvPr/>
        </p:nvSpPr>
        <p:spPr bwMode="auto">
          <a:xfrm>
            <a:off x="0" y="1371600"/>
            <a:ext cx="91440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4000">
                <a:latin typeface="Arial" charset="0"/>
              </a:rPr>
              <a:t>		a) Tờ giấy này rất trắng. </a:t>
            </a:r>
          </a:p>
          <a:p>
            <a:pPr marL="342900" indent="-342900">
              <a:spcBef>
                <a:spcPct val="50000"/>
              </a:spcBef>
            </a:pPr>
            <a:r>
              <a:rPr lang="en-US" sz="4000">
                <a:latin typeface="Arial" charset="0"/>
              </a:rPr>
              <a:t>		b) Tờ giấy này trắng h</a:t>
            </a:r>
            <a:r>
              <a:rPr lang="vi-VN" sz="4000">
                <a:latin typeface="Arial" charset="0"/>
              </a:rPr>
              <a:t>ơ</a:t>
            </a:r>
            <a:r>
              <a:rPr lang="en-US" sz="4000">
                <a:latin typeface="Arial" charset="0"/>
              </a:rPr>
              <a:t>n. </a:t>
            </a:r>
          </a:p>
          <a:p>
            <a:pPr marL="342900" indent="-342900">
              <a:spcBef>
                <a:spcPct val="50000"/>
              </a:spcBef>
            </a:pPr>
            <a:r>
              <a:rPr lang="en-US" sz="4000">
                <a:latin typeface="Arial" charset="0"/>
              </a:rPr>
              <a:t>		c) Tờ giấy này trắng nhất.</a:t>
            </a:r>
          </a:p>
        </p:txBody>
      </p:sp>
      <p:sp>
        <p:nvSpPr>
          <p:cNvPr id="376836" name="Text Box 4"/>
          <p:cNvSpPr txBox="1">
            <a:spLocks noChangeArrowheads="1"/>
          </p:cNvSpPr>
          <p:nvPr/>
        </p:nvSpPr>
        <p:spPr bwMode="auto">
          <a:xfrm>
            <a:off x="0" y="4038600"/>
            <a:ext cx="9144000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4000">
                <a:latin typeface="Arial" charset="0"/>
              </a:rPr>
              <a:t>- Thêm từ </a:t>
            </a:r>
            <a:r>
              <a:rPr lang="en-US" sz="4000" b="1">
                <a:latin typeface="Arial" charset="0"/>
              </a:rPr>
              <a:t>rất </a:t>
            </a:r>
            <a:r>
              <a:rPr lang="en-US" sz="4000">
                <a:latin typeface="Arial" charset="0"/>
              </a:rPr>
              <a:t>vào tr</a:t>
            </a:r>
            <a:r>
              <a:rPr lang="vi-VN" sz="4000">
                <a:latin typeface="Arial" charset="0"/>
              </a:rPr>
              <a:t>ư</a:t>
            </a:r>
            <a:r>
              <a:rPr lang="en-US" sz="4000">
                <a:latin typeface="Arial" charset="0"/>
              </a:rPr>
              <a:t>ớc tính từ trắng = rất trắng </a:t>
            </a:r>
          </a:p>
          <a:p>
            <a:pPr marL="342900" indent="-342900">
              <a:spcBef>
                <a:spcPct val="25000"/>
              </a:spcBef>
            </a:pPr>
            <a:r>
              <a:rPr lang="en-US" sz="4000">
                <a:latin typeface="Arial" charset="0"/>
              </a:rPr>
              <a:t>- Tạo ra phép so sánh bằng cách ghép từ h</a:t>
            </a:r>
            <a:r>
              <a:rPr lang="vi-VN" sz="4000">
                <a:latin typeface="Arial" charset="0"/>
              </a:rPr>
              <a:t>ơ</a:t>
            </a:r>
            <a:r>
              <a:rPr lang="en-US" sz="4000">
                <a:latin typeface="Arial" charset="0"/>
              </a:rPr>
              <a:t>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6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7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4" grpId="0"/>
      <p:bldP spid="376835" grpId="0"/>
      <p:bldP spid="3768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4" name="Text Box 24"/>
          <p:cNvSpPr txBox="1">
            <a:spLocks noChangeArrowheads="1"/>
          </p:cNvSpPr>
          <p:nvPr/>
        </p:nvSpPr>
        <p:spPr bwMode="auto">
          <a:xfrm>
            <a:off x="0" y="1295400"/>
            <a:ext cx="91440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4000">
                <a:latin typeface="Arial" charset="0"/>
              </a:rPr>
              <a:t>- Thêm từ </a:t>
            </a:r>
            <a:r>
              <a:rPr lang="en-US" sz="4000" b="1">
                <a:latin typeface="Arial" charset="0"/>
              </a:rPr>
              <a:t>rất </a:t>
            </a:r>
            <a:r>
              <a:rPr lang="en-US" sz="4000">
                <a:latin typeface="Arial" charset="0"/>
              </a:rPr>
              <a:t>vào tr</a:t>
            </a:r>
            <a:r>
              <a:rPr lang="vi-VN" sz="4000">
                <a:latin typeface="Arial" charset="0"/>
              </a:rPr>
              <a:t>ư</a:t>
            </a:r>
            <a:r>
              <a:rPr lang="en-US" sz="4000">
                <a:latin typeface="Arial" charset="0"/>
              </a:rPr>
              <a:t>ớc tính từ trắng = rất trắng </a:t>
            </a:r>
          </a:p>
          <a:p>
            <a:pPr marL="342900" indent="-342900">
              <a:spcBef>
                <a:spcPct val="25000"/>
              </a:spcBef>
            </a:pPr>
            <a:r>
              <a:rPr lang="en-US" sz="4000">
                <a:latin typeface="Arial" charset="0"/>
              </a:rPr>
              <a:t>- Tạo ra phép so sánh bằng cách ghép từ </a:t>
            </a:r>
            <a:r>
              <a:rPr lang="en-US" sz="4000" b="1" i="1">
                <a:latin typeface="Arial" charset="0"/>
              </a:rPr>
              <a:t>h</a:t>
            </a:r>
            <a:r>
              <a:rPr lang="vi-VN" sz="4000" b="1" i="1">
                <a:latin typeface="Arial" charset="0"/>
              </a:rPr>
              <a:t>ơ</a:t>
            </a:r>
            <a:r>
              <a:rPr lang="en-US" sz="4000" b="1" i="1">
                <a:latin typeface="Arial" charset="0"/>
              </a:rPr>
              <a:t>n, nhất</a:t>
            </a:r>
            <a:r>
              <a:rPr lang="en-US" sz="4000">
                <a:latin typeface="Arial" charset="0"/>
              </a:rPr>
              <a:t> với tính từ trắng = trắng h</a:t>
            </a:r>
            <a:r>
              <a:rPr lang="vi-VN" sz="4000">
                <a:latin typeface="Arial" charset="0"/>
              </a:rPr>
              <a:t>ơ</a:t>
            </a:r>
            <a:r>
              <a:rPr lang="en-US" sz="4000">
                <a:latin typeface="Arial" charset="0"/>
              </a:rPr>
              <a:t>n trắng nhất.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8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9" name="Text Box 3"/>
          <p:cNvSpPr txBox="1">
            <a:spLocks noChangeArrowheads="1"/>
          </p:cNvSpPr>
          <p:nvPr/>
        </p:nvSpPr>
        <p:spPr bwMode="auto">
          <a:xfrm>
            <a:off x="457200" y="0"/>
            <a:ext cx="2057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Ghi nhớ</a:t>
            </a:r>
          </a:p>
        </p:txBody>
      </p:sp>
      <p:sp>
        <p:nvSpPr>
          <p:cNvPr id="377860" name="AutoShape 4"/>
          <p:cNvSpPr>
            <a:spLocks noChangeArrowheads="1"/>
          </p:cNvSpPr>
          <p:nvPr/>
        </p:nvSpPr>
        <p:spPr bwMode="auto">
          <a:xfrm>
            <a:off x="228600" y="0"/>
            <a:ext cx="8686800" cy="6858000"/>
          </a:xfrm>
          <a:prstGeom prst="horizontalScroll">
            <a:avLst>
              <a:gd name="adj" fmla="val 11806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marL="342900" indent="-342900"/>
            <a:r>
              <a:rPr lang="en-US">
                <a:latin typeface="Arial" charset="0"/>
              </a:rPr>
              <a:t>   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Có một số cách thể hiện mức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ộ </a:t>
            </a:r>
          </a:p>
          <a:p>
            <a:pPr marL="342900" indent="-342900"/>
            <a:r>
              <a:rPr lang="en-US">
                <a:solidFill>
                  <a:srgbClr val="0000FF"/>
                </a:solidFill>
                <a:latin typeface="Arial" charset="0"/>
              </a:rPr>
              <a:t>của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ặc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iểm, tính chất sau:</a:t>
            </a:r>
          </a:p>
          <a:p>
            <a:pPr marL="342900" indent="-342900">
              <a:buFontTx/>
              <a:buAutoNum type="arabicPeriod"/>
            </a:pPr>
            <a:r>
              <a:rPr lang="en-US">
                <a:solidFill>
                  <a:srgbClr val="0000FF"/>
                </a:solidFill>
                <a:latin typeface="Arial" charset="0"/>
              </a:rPr>
              <a:t>Tạo ra các từ ghép hoặc từ láy với </a:t>
            </a:r>
          </a:p>
          <a:p>
            <a:pPr marL="342900" indent="-342900"/>
            <a:r>
              <a:rPr lang="en-US">
                <a:solidFill>
                  <a:srgbClr val="0000FF"/>
                </a:solidFill>
                <a:latin typeface="Arial" charset="0"/>
              </a:rPr>
              <a:t>tính từ 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ã cho.</a:t>
            </a:r>
          </a:p>
          <a:p>
            <a:pPr marL="342900" indent="-342900"/>
            <a:r>
              <a:rPr lang="en-US">
                <a:solidFill>
                  <a:srgbClr val="0000FF"/>
                </a:solidFill>
                <a:latin typeface="Arial" charset="0"/>
              </a:rPr>
              <a:t>2.Thêm các từ 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rất, quá, lắm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,… vào</a:t>
            </a:r>
          </a:p>
          <a:p>
            <a:pPr marL="342900" indent="-342900"/>
            <a:r>
              <a:rPr lang="en-US">
                <a:solidFill>
                  <a:srgbClr val="0000FF"/>
                </a:solidFill>
                <a:latin typeface="Arial" charset="0"/>
              </a:rPr>
              <a:t> tr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ớc hoặc sau tính t</a:t>
            </a:r>
            <a:r>
              <a:rPr lang="vi-VN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.ø </a:t>
            </a:r>
          </a:p>
          <a:p>
            <a:pPr marL="342900" indent="-342900"/>
            <a:r>
              <a:rPr lang="en-US">
                <a:solidFill>
                  <a:srgbClr val="0000FF"/>
                </a:solidFill>
                <a:latin typeface="Arial" charset="0"/>
              </a:rPr>
              <a:t>3.Tạo ra phép so sánh.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7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7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7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59" grpId="0"/>
      <p:bldP spid="37786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28600" y="0"/>
            <a:ext cx="3505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latin typeface="Arial" charset="0"/>
              </a:rPr>
              <a:t>II. Luyện tập </a:t>
            </a:r>
          </a:p>
        </p:txBody>
      </p:sp>
      <p:sp>
        <p:nvSpPr>
          <p:cNvPr id="293900" name="Text Box 12"/>
          <p:cNvSpPr txBox="1">
            <a:spLocks noChangeArrowheads="1"/>
          </p:cNvSpPr>
          <p:nvPr/>
        </p:nvSpPr>
        <p:spPr bwMode="auto">
          <a:xfrm>
            <a:off x="0" y="838200"/>
            <a:ext cx="9144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1</a:t>
            </a:r>
            <a:r>
              <a:rPr lang="en-US">
                <a:latin typeface="Arial" charset="0"/>
              </a:rPr>
              <a:t>. Tìm những từ ngữ biểu thị  mức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ộ của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ặc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iểm, tính chất (</a:t>
            </a:r>
            <a:r>
              <a:rPr lang="vi-VN">
                <a:latin typeface="Arial" charset="0"/>
              </a:rPr>
              <a:t>đư</a:t>
            </a:r>
            <a:r>
              <a:rPr lang="en-US">
                <a:latin typeface="Arial" charset="0"/>
              </a:rPr>
              <a:t>ợc in nghiêng) trong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oạn v</a:t>
            </a:r>
            <a:r>
              <a:rPr lang="vi-VN">
                <a:latin typeface="Arial" charset="0"/>
              </a:rPr>
              <a:t>ă</a:t>
            </a:r>
            <a:r>
              <a:rPr lang="en-US">
                <a:latin typeface="Arial" charset="0"/>
              </a:rPr>
              <a:t>n sau:</a:t>
            </a:r>
          </a:p>
        </p:txBody>
      </p:sp>
      <p:sp>
        <p:nvSpPr>
          <p:cNvPr id="293901" name="Text Box 13"/>
          <p:cNvSpPr txBox="1">
            <a:spLocks noChangeArrowheads="1"/>
          </p:cNvSpPr>
          <p:nvPr/>
        </p:nvSpPr>
        <p:spPr bwMode="auto">
          <a:xfrm>
            <a:off x="0" y="3276600"/>
            <a:ext cx="9144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</a:pPr>
            <a:r>
              <a:rPr lang="en-US">
                <a:latin typeface="Arial" charset="0"/>
              </a:rPr>
              <a:t>Hoa cà phê th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m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ậm và ngọt nên mùi h</a:t>
            </a:r>
            <a:r>
              <a:rPr lang="vi-VN">
                <a:latin typeface="Arial" charset="0"/>
              </a:rPr>
              <a:t>ươ</a:t>
            </a:r>
            <a:r>
              <a:rPr lang="en-US">
                <a:latin typeface="Arial" charset="0"/>
              </a:rPr>
              <a:t>ng th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ờng theo gió bay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i rất xa. Nhà th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 Xuân Diệu chỉ một lần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ến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ây ngắm nhìn vẻ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ẹp của cà phê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ã phải thốt lên: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93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93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3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3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3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900" grpId="0"/>
      <p:bldP spid="293901" grpId="0"/>
    </p:bldLst>
  </p:timing>
</p:sld>
</file>

<file path=ppt/theme/theme1.xml><?xml version="1.0" encoding="utf-8"?>
<a:theme xmlns:a="http://schemas.openxmlformats.org/drawingml/2006/main" name="default">
  <a:themeElements>
    <a:clrScheme name="default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default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S Song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S Song" pitchFamily="49" charset="-122"/>
          </a:defRPr>
        </a:defPPr>
      </a:lstStyle>
    </a:lnDef>
  </a:objectDefaults>
  <a:extraClrSchemeLst>
    <a:extraClrScheme>
      <a:clrScheme name="default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S Song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S Song" pitchFamily="49" charset="-122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1016</TotalTime>
  <Words>621</Words>
  <Application>Microsoft PowerPoint</Application>
  <PresentationFormat>On-screen Show (4:3)</PresentationFormat>
  <Paragraphs>71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MS Song</vt:lpstr>
      <vt:lpstr>Arial</vt:lpstr>
      <vt:lpstr>Verdana</vt:lpstr>
      <vt:lpstr>Wingdings</vt:lpstr>
      <vt:lpstr>Calibri</vt:lpstr>
      <vt:lpstr>Tahoma</vt:lpstr>
      <vt:lpstr>default</vt:lpstr>
      <vt:lpstr>Slit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ETC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86</cp:revision>
  <cp:lastPrinted>1601-01-01T00:00:00Z</cp:lastPrinted>
  <dcterms:created xsi:type="dcterms:W3CDTF">2009-02-20T13:46:22Z</dcterms:created>
  <dcterms:modified xsi:type="dcterms:W3CDTF">2016-06-30T01:38:28Z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