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07" r:id="rId2"/>
  </p:sldMasterIdLst>
  <p:sldIdLst>
    <p:sldId id="256" r:id="rId3"/>
    <p:sldId id="297" r:id="rId4"/>
    <p:sldId id="282" r:id="rId5"/>
    <p:sldId id="263" r:id="rId6"/>
    <p:sldId id="288" r:id="rId7"/>
    <p:sldId id="289" r:id="rId8"/>
    <p:sldId id="278" r:id="rId9"/>
    <p:sldId id="290" r:id="rId10"/>
    <p:sldId id="272" r:id="rId11"/>
    <p:sldId id="284" r:id="rId12"/>
    <p:sldId id="285" r:id="rId13"/>
    <p:sldId id="291" r:id="rId14"/>
    <p:sldId id="292" r:id="rId15"/>
    <p:sldId id="286" r:id="rId16"/>
    <p:sldId id="287" r:id="rId17"/>
    <p:sldId id="296" r:id="rId18"/>
    <p:sldId id="295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MS Song" pitchFamily="49" charset="-12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00FF00"/>
    <a:srgbClr val="0000FF"/>
    <a:srgbClr val="0033CC"/>
    <a:srgbClr val="FF33CC"/>
    <a:srgbClr val="808080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1" autoAdjust="0"/>
    <p:restoredTop sz="94673" autoAdjust="0"/>
  </p:normalViewPr>
  <p:slideViewPr>
    <p:cSldViewPr>
      <p:cViewPr varScale="1">
        <p:scale>
          <a:sx n="41" d="100"/>
          <a:sy n="41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8C13-3806-46AD-B596-D18A8F5E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013F-B252-4284-8868-F2BF10D6F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4845-4A63-40B2-98F4-FAF765AE8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07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07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823F-7C28-467C-9BE3-DBA467539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1E9F-D946-4686-9EB4-A125A23F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9913-FCDF-4ABF-B36A-33DC2E6D5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426E8-BFE7-4653-80F4-4B5BF0FF7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300BE-3F86-45F8-ADB9-04456C44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349B-611A-4903-97CB-D60F32EA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B8E2-F121-4527-8596-D6B86922B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2D88-2D7A-44DE-B210-D140512FE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8480-B3E8-41E8-8DF7-37283F976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C8B3-E283-4F1F-BF94-6FE19D6E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225D-E76E-42AB-9C9E-8292002C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AB2B-B726-4833-8E8C-531D60503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5837-5516-4B64-B37B-7BC6A7D5B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EE45-DB16-4E63-96D1-567A46DCE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9FE83-4706-400A-A08D-EE325203E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4FD79-73BA-4A8A-8015-B2F5AF4D9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5A98F-CD12-4A94-B57E-B4BFA9630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ED7D-C43C-4657-8EA7-48FFB7906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239C-232F-4074-89F8-B095AFDE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5829F5-AAE4-4BBF-8C6B-11AD6BE37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297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297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97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603342A-54DB-45A3-844E-DBA736E2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514600" y="9906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0000FF"/>
                </a:solidFill>
                <a:latin typeface="Arial" charset="0"/>
              </a:rPr>
              <a:t>Luyện từ và câu</a:t>
            </a:r>
            <a:r>
              <a:rPr lang="en-US" b="1" u="sng">
                <a:latin typeface="Arial" charset="0"/>
              </a:rPr>
              <a:t> </a:t>
            </a:r>
          </a:p>
        </p:txBody>
      </p:sp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305800" cy="2057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Right">
                <a:rot lat="19499994" lon="21299994" rev="0"/>
              </a:camera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Tính từ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	Hoa cà phê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m lắm em 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</a:t>
            </a:r>
          </a:p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	Hoa cùng một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iệu với hoa nhài </a:t>
            </a:r>
          </a:p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	Trong ngà trắng ngọc, xinh và sáng </a:t>
            </a:r>
          </a:p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	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miệng em c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âu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thôi. 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2895600"/>
            <a:ext cx="91440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   Mỗi mùa xuân,Đắk Láêk lại khoác lên mình một màu trắng ngà ngọc và toả ra mùi 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ngan ngát khiến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ất trời trong những ngày xuân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ẹp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n, lộng lẫy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 và tinh khiết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n.</a:t>
            </a:r>
          </a:p>
          <a:p>
            <a:pPr lvl="1">
              <a:spcBef>
                <a:spcPct val="20000"/>
              </a:spcBef>
            </a:pPr>
            <a:r>
              <a:rPr lang="en-US">
                <a:latin typeface="Arial" charset="0"/>
              </a:rPr>
              <a:t>				</a:t>
            </a:r>
            <a:r>
              <a:rPr lang="en-US" sz="2800">
                <a:latin typeface="Arial" charset="0"/>
              </a:rPr>
              <a:t>Theo </a:t>
            </a:r>
            <a:r>
              <a:rPr lang="en-US" sz="2800" b="1">
                <a:latin typeface="Arial" charset="0"/>
              </a:rPr>
              <a:t>Thu Hà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2667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	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M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en-US" sz="4000">
                <a:latin typeface="Arial" charset="0"/>
              </a:rPr>
              <a:t>Hoa cà phê th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m </a:t>
            </a:r>
            <a:r>
              <a:rPr lang="vi-VN" sz="4000" b="1" i="1">
                <a:latin typeface="Arial" charset="0"/>
              </a:rPr>
              <a:t>đ</a:t>
            </a:r>
            <a:r>
              <a:rPr lang="en-US" sz="4000" b="1" i="1">
                <a:latin typeface="Arial" charset="0"/>
              </a:rPr>
              <a:t>ậm</a:t>
            </a:r>
            <a:r>
              <a:rPr lang="en-US" sz="4000">
                <a:latin typeface="Arial" charset="0"/>
              </a:rPr>
              <a:t> và </a:t>
            </a:r>
            <a:r>
              <a:rPr lang="en-US" sz="4000" b="1" i="1">
                <a:latin typeface="Arial" charset="0"/>
              </a:rPr>
              <a:t>ngọt</a:t>
            </a:r>
            <a:r>
              <a:rPr lang="en-US" sz="4000" b="1">
                <a:latin typeface="Arial" charset="0"/>
              </a:rPr>
              <a:t> </a:t>
            </a:r>
            <a:r>
              <a:rPr lang="en-US" sz="4000">
                <a:latin typeface="Arial" charset="0"/>
              </a:rPr>
              <a:t>nên mùi h</a:t>
            </a:r>
            <a:r>
              <a:rPr lang="vi-VN" sz="4000">
                <a:latin typeface="Arial" charset="0"/>
              </a:rPr>
              <a:t>ươ</a:t>
            </a:r>
            <a:r>
              <a:rPr lang="en-US" sz="4000">
                <a:latin typeface="Arial" charset="0"/>
              </a:rPr>
              <a:t>ng th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ờng theo gió bay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 </a:t>
            </a:r>
            <a:r>
              <a:rPr lang="en-US" sz="4000" b="1" i="1">
                <a:latin typeface="Arial" charset="0"/>
              </a:rPr>
              <a:t>rất</a:t>
            </a:r>
            <a:r>
              <a:rPr lang="en-US" sz="4000">
                <a:latin typeface="Arial" charset="0"/>
              </a:rPr>
              <a:t> xa.</a:t>
            </a:r>
            <a:endParaRPr lang="en-US" sz="4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II. Luyện tập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II. Luyện tập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1</a:t>
            </a:r>
            <a:r>
              <a:rPr lang="en-US" sz="4000">
                <a:latin typeface="Arial" charset="0"/>
              </a:rPr>
              <a:t>. Tìm những từ ngữ biểu thị  mức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ộ của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ặc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iểm, tính chất (</a:t>
            </a:r>
            <a:r>
              <a:rPr lang="vi-VN" sz="4000">
                <a:latin typeface="Arial" charset="0"/>
              </a:rPr>
              <a:t>đư</a:t>
            </a:r>
            <a:r>
              <a:rPr lang="en-US" sz="4000">
                <a:latin typeface="Arial" charset="0"/>
              </a:rPr>
              <a:t>ợc in nghiêng) trong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oạn v</a:t>
            </a:r>
            <a:r>
              <a:rPr lang="vi-VN" sz="4000">
                <a:latin typeface="Arial" charset="0"/>
              </a:rPr>
              <a:t>ă</a:t>
            </a:r>
            <a:r>
              <a:rPr lang="en-US" sz="4000">
                <a:latin typeface="Arial" charset="0"/>
              </a:rPr>
              <a:t>n sau: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32766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4000">
                <a:latin typeface="Arial" charset="0"/>
              </a:rPr>
              <a:t>Hoa cà phê th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m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ậm và ngọt nên mùi h</a:t>
            </a:r>
            <a:r>
              <a:rPr lang="vi-VN" sz="4000">
                <a:latin typeface="Arial" charset="0"/>
              </a:rPr>
              <a:t>ươ</a:t>
            </a:r>
            <a:r>
              <a:rPr lang="en-US" sz="4000">
                <a:latin typeface="Arial" charset="0"/>
              </a:rPr>
              <a:t>ng th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ờng theo gió bay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 rất xa. Nhà th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 Xuân Diệu chỉ một lần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ến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ây ngắm nhìn vẻ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ẹp của cà phê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ã phải thốt lên:</a:t>
            </a:r>
          </a:p>
        </p:txBody>
      </p:sp>
      <p:sp>
        <p:nvSpPr>
          <p:cNvPr id="378885" name="Line 5"/>
          <p:cNvSpPr>
            <a:spLocks noChangeShapeType="1"/>
          </p:cNvSpPr>
          <p:nvPr/>
        </p:nvSpPr>
        <p:spPr bwMode="auto">
          <a:xfrm>
            <a:off x="3124200" y="3886200"/>
            <a:ext cx="20574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86" name="Line 6"/>
          <p:cNvSpPr>
            <a:spLocks noChangeShapeType="1"/>
          </p:cNvSpPr>
          <p:nvPr/>
        </p:nvSpPr>
        <p:spPr bwMode="auto">
          <a:xfrm>
            <a:off x="6019800" y="3886200"/>
            <a:ext cx="8382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887" name="Line 7"/>
          <p:cNvSpPr>
            <a:spLocks noChangeShapeType="1"/>
          </p:cNvSpPr>
          <p:nvPr/>
        </p:nvSpPr>
        <p:spPr bwMode="auto">
          <a:xfrm>
            <a:off x="6858000" y="4495800"/>
            <a:ext cx="12954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5" grpId="0" animBg="1"/>
      <p:bldP spid="378886" grpId="0" animBg="1"/>
      <p:bldP spid="3788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4000">
                <a:latin typeface="Arial" charset="0"/>
              </a:rPr>
              <a:t>	Hoa cà phê th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m lắm em 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i</a:t>
            </a:r>
          </a:p>
          <a:p>
            <a:pPr lvl="1">
              <a:spcBef>
                <a:spcPct val="20000"/>
              </a:spcBef>
            </a:pPr>
            <a:r>
              <a:rPr lang="en-US" sz="4000">
                <a:latin typeface="Arial" charset="0"/>
              </a:rPr>
              <a:t>	Hoa cùng một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iệu với hoa nhài </a:t>
            </a:r>
          </a:p>
          <a:p>
            <a:pPr lvl="1">
              <a:spcBef>
                <a:spcPct val="20000"/>
              </a:spcBef>
            </a:pPr>
            <a:r>
              <a:rPr lang="en-US" sz="4000">
                <a:latin typeface="Arial" charset="0"/>
              </a:rPr>
              <a:t>	Trong ngà trắng ngọc, xinh và sáng </a:t>
            </a:r>
          </a:p>
          <a:p>
            <a:pPr lvl="1">
              <a:spcBef>
                <a:spcPct val="20000"/>
              </a:spcBef>
            </a:pPr>
            <a:r>
              <a:rPr lang="en-US" sz="4000">
                <a:latin typeface="Arial" charset="0"/>
              </a:rPr>
              <a:t>	Nh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 miệng em c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ời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âu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ây thôi.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28956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4000">
                <a:latin typeface="Arial" charset="0"/>
              </a:rPr>
              <a:t>	Mỗi mùa xuân,Đắk Láêk lại khoác lên mình một màu trắng ngà ngọc và toả ra mùi h</a:t>
            </a:r>
            <a:r>
              <a:rPr lang="vi-VN" sz="4000">
                <a:latin typeface="Arial" charset="0"/>
              </a:rPr>
              <a:t>ươ</a:t>
            </a:r>
            <a:r>
              <a:rPr lang="en-US" sz="4000">
                <a:latin typeface="Arial" charset="0"/>
              </a:rPr>
              <a:t>ng ngan ngát khiến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ất trời trong những ngày xuân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ẹp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n, lộng lẫy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 và tinh khiết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n.</a:t>
            </a:r>
          </a:p>
        </p:txBody>
      </p:sp>
      <p:sp>
        <p:nvSpPr>
          <p:cNvPr id="379908" name="Line 4"/>
          <p:cNvSpPr>
            <a:spLocks noChangeShapeType="1"/>
          </p:cNvSpPr>
          <p:nvPr/>
        </p:nvSpPr>
        <p:spPr bwMode="auto">
          <a:xfrm>
            <a:off x="3733800" y="609600"/>
            <a:ext cx="19050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09" name="Line 5"/>
          <p:cNvSpPr>
            <a:spLocks noChangeShapeType="1"/>
          </p:cNvSpPr>
          <p:nvPr/>
        </p:nvSpPr>
        <p:spPr bwMode="auto">
          <a:xfrm>
            <a:off x="1143000" y="2133600"/>
            <a:ext cx="43434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10" name="Line 6"/>
          <p:cNvSpPr>
            <a:spLocks noChangeShapeType="1"/>
          </p:cNvSpPr>
          <p:nvPr/>
        </p:nvSpPr>
        <p:spPr bwMode="auto">
          <a:xfrm>
            <a:off x="3810000" y="4191000"/>
            <a:ext cx="30480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11" name="Line 7"/>
          <p:cNvSpPr>
            <a:spLocks noChangeShapeType="1"/>
          </p:cNvSpPr>
          <p:nvPr/>
        </p:nvSpPr>
        <p:spPr bwMode="auto">
          <a:xfrm>
            <a:off x="5638800" y="5410200"/>
            <a:ext cx="16002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12" name="Line 8"/>
          <p:cNvSpPr>
            <a:spLocks noChangeShapeType="1"/>
          </p:cNvSpPr>
          <p:nvPr/>
        </p:nvSpPr>
        <p:spPr bwMode="auto">
          <a:xfrm>
            <a:off x="7543800" y="5410200"/>
            <a:ext cx="9144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13" name="Line 9"/>
          <p:cNvSpPr>
            <a:spLocks noChangeShapeType="1"/>
          </p:cNvSpPr>
          <p:nvPr/>
        </p:nvSpPr>
        <p:spPr bwMode="auto">
          <a:xfrm>
            <a:off x="457200" y="6019800"/>
            <a:ext cx="16002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>
            <a:off x="3048000" y="6019800"/>
            <a:ext cx="2667000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/>
      <p:bldP spid="379909" grpId="0" animBg="1"/>
      <p:bldP spid="379910" grpId="0" animBg="1"/>
      <p:bldP spid="379911" grpId="0" animBg="1"/>
      <p:bldP spid="379912" grpId="0" animBg="1"/>
      <p:bldP spid="379913" grpId="0" animBg="1"/>
      <p:bldP spid="3799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Arial" charset="0"/>
              </a:rPr>
              <a:t>2</a:t>
            </a:r>
            <a:r>
              <a:rPr lang="en-US" sz="4400">
                <a:latin typeface="Arial" charset="0"/>
              </a:rPr>
              <a:t>. Hãy tìm những từ ngữ miêu tả mức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ộ khác nhau của các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ặc </a:t>
            </a:r>
            <a:r>
              <a:rPr lang="vi-VN" sz="4400">
                <a:latin typeface="Arial" charset="0"/>
              </a:rPr>
              <a:t>đ</a:t>
            </a:r>
            <a:r>
              <a:rPr lang="en-US" sz="4400">
                <a:latin typeface="Arial" charset="0"/>
              </a:rPr>
              <a:t>iểm sau: </a:t>
            </a:r>
            <a:r>
              <a:rPr lang="vi-VN" sz="4400" b="1" i="1">
                <a:latin typeface="Arial" charset="0"/>
              </a:rPr>
              <a:t>đ</a:t>
            </a:r>
            <a:r>
              <a:rPr lang="en-US" sz="4400" b="1" i="1">
                <a:latin typeface="Arial" charset="0"/>
              </a:rPr>
              <a:t>ỏ, cao, vui. 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Đỏ    - </a:t>
            </a:r>
            <a:r>
              <a:rPr lang="en-US" u="sng">
                <a:latin typeface="Arial" charset="0"/>
              </a:rPr>
              <a:t>Cách1</a:t>
            </a:r>
            <a:r>
              <a:rPr lang="en-US">
                <a:latin typeface="Arial" charset="0"/>
              </a:rPr>
              <a:t>( tạo từ ghép,từ láy với tính                   	từ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ỏ):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rực,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hồng,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	chót,  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chói,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thắm,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choét,…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</a:t>
            </a:r>
            <a:r>
              <a:rPr lang="en-US" b="1">
                <a:latin typeface="Arial" charset="0"/>
              </a:rPr>
              <a:t>- </a:t>
            </a:r>
            <a:r>
              <a:rPr lang="en-US" u="sng">
                <a:latin typeface="Arial" charset="0"/>
              </a:rPr>
              <a:t>Cách2</a:t>
            </a:r>
            <a:r>
              <a:rPr lang="en-US">
                <a:latin typeface="Arial" charset="0"/>
              </a:rPr>
              <a:t> ( thêm các từ rất,quà,    	lắmvào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 hoặc sau từ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ỏ)</a:t>
            </a:r>
            <a:r>
              <a:rPr lang="en-US">
                <a:latin typeface="Arial" charset="0"/>
              </a:rPr>
              <a:t>: rất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ỏ, 	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quá,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lắm,quá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ỏ, …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	</a:t>
            </a:r>
            <a:r>
              <a:rPr lang="en-US" b="1">
                <a:latin typeface="Arial" charset="0"/>
              </a:rPr>
              <a:t>- </a:t>
            </a:r>
            <a:r>
              <a:rPr lang="en-US" u="sng">
                <a:latin typeface="Arial" charset="0"/>
              </a:rPr>
              <a:t>Cách 3</a:t>
            </a:r>
            <a:r>
              <a:rPr lang="en-US">
                <a:latin typeface="Arial" charset="0"/>
              </a:rPr>
              <a:t>( tạo ra phép so sánh):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	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nhất,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son,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ỏ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 	son,…</a:t>
            </a:r>
          </a:p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914400" y="228600"/>
            <a:ext cx="0" cy="632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676400" y="7620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5334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Arial" charset="0"/>
              </a:rPr>
              <a:t>cao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1905000" y="9906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- Cao cao, cao vút, cao chót vót,cao vợi, cao vòi vọi,…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1905000" y="26670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- Rất cao, cao quá, cao lắm, quá cao,… 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1905000" y="45720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- Cao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n, cao nhất, cao nh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 núi, cao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 núi,…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/>
      <p:bldP spid="384005" grpId="0"/>
      <p:bldP spid="3840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1676400" y="304800"/>
            <a:ext cx="0" cy="632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5334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Vui</a:t>
            </a: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1905000" y="762000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 Vui vui, vui vẻ, vui s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ớng, s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ớng vui, mừng vui, vui mừng,…</a:t>
            </a:r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19050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-rất vui, vui lắm, vui quá,…</a:t>
            </a: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1905000" y="3505200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-vui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n, vui nhất, vui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Tết, vui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 Tết,…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2" grpId="0"/>
      <p:bldP spid="382983" grpId="0"/>
      <p:bldP spid="3829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3.Đặt câu với mỗi từ ngữ em vừa tìm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ở bài tập 2. </a:t>
            </a:r>
          </a:p>
        </p:txBody>
      </p:sp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0" y="2743200"/>
            <a:ext cx="8839200" cy="6461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	Bầu trời cao vút.</a:t>
            </a: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0" y="4495800"/>
            <a:ext cx="8839200" cy="646113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	Em rất vui mừng khi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ợc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iểm 10.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animBg="1"/>
      <p:bldP spid="3809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514600" y="9906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0000FF"/>
                </a:solidFill>
                <a:latin typeface="Arial" charset="0"/>
              </a:rPr>
              <a:t>Luyện từ và câu</a:t>
            </a:r>
            <a:r>
              <a:rPr lang="en-US" b="1" u="sng">
                <a:latin typeface="Arial" charset="0"/>
              </a:rPr>
              <a:t> 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81000" y="2819400"/>
            <a:ext cx="8305800" cy="2057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Right">
                <a:rot lat="19499994" lon="21299994" rev="0"/>
              </a:camera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667000" y="838200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>
                <a:latin typeface="Arial" charset="0"/>
              </a:rPr>
              <a:t>Luyện từ và câu:</a:t>
            </a:r>
          </a:p>
        </p:txBody>
      </p:sp>
      <p:sp>
        <p:nvSpPr>
          <p:cNvPr id="7171" name="WordArt 8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8305800" cy="2057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Right">
                <a:rot lat="19499994" lon="21299994" rev="0"/>
              </a:camera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Arial"/>
                <a:cs typeface="Arial"/>
              </a:rPr>
              <a:t>Tính từ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3048000" y="4572000"/>
            <a:ext cx="3124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latin typeface="Arial" charset="0"/>
              </a:rPr>
              <a:t>(Tiếp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1"/>
          <p:cNvSpPr txBox="1">
            <a:spLocks noChangeArrowheads="1"/>
          </p:cNvSpPr>
          <p:nvPr/>
        </p:nvSpPr>
        <p:spPr bwMode="auto">
          <a:xfrm>
            <a:off x="1295400" y="6537325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195" name="Text Box 37"/>
          <p:cNvSpPr txBox="1">
            <a:spLocks noChangeArrowheads="1"/>
          </p:cNvSpPr>
          <p:nvPr/>
        </p:nvSpPr>
        <p:spPr bwMode="auto">
          <a:xfrm>
            <a:off x="228600" y="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  <a:latin typeface="Arial" charset="0"/>
              </a:rPr>
              <a:t>I. NHẬN XÉT</a:t>
            </a:r>
          </a:p>
        </p:txBody>
      </p:sp>
      <p:sp>
        <p:nvSpPr>
          <p:cNvPr id="284710" name="Text Box 38"/>
          <p:cNvSpPr txBox="1">
            <a:spLocks noChangeArrowheads="1"/>
          </p:cNvSpPr>
          <p:nvPr/>
        </p:nvSpPr>
        <p:spPr bwMode="auto">
          <a:xfrm>
            <a:off x="0" y="11430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1. Đặc </a:t>
            </a:r>
            <a:r>
              <a:rPr lang="vi-VN" sz="4000" b="1">
                <a:latin typeface="Arial" charset="0"/>
              </a:rPr>
              <a:t>đ</a:t>
            </a:r>
            <a:r>
              <a:rPr lang="en-US" sz="4000" b="1">
                <a:latin typeface="Arial" charset="0"/>
              </a:rPr>
              <a:t>iểm của các sự vật </a:t>
            </a:r>
            <a:r>
              <a:rPr lang="vi-VN" sz="4000" b="1">
                <a:latin typeface="Arial" charset="0"/>
              </a:rPr>
              <a:t>đư</a:t>
            </a:r>
            <a:r>
              <a:rPr lang="en-US" sz="4000" b="1">
                <a:latin typeface="Arial" charset="0"/>
              </a:rPr>
              <a:t>ợc miêu tả trong những câu sau khác nhau nh</a:t>
            </a:r>
            <a:r>
              <a:rPr lang="vi-VN" sz="4000" b="1">
                <a:latin typeface="Arial" charset="0"/>
              </a:rPr>
              <a:t>ư</a:t>
            </a:r>
            <a:r>
              <a:rPr lang="en-US" sz="4000" b="1">
                <a:latin typeface="Arial" charset="0"/>
              </a:rPr>
              <a:t> thế nào?  </a:t>
            </a:r>
          </a:p>
        </p:txBody>
      </p:sp>
      <p:sp>
        <p:nvSpPr>
          <p:cNvPr id="284712" name="Text Box 40"/>
          <p:cNvSpPr txBox="1">
            <a:spLocks noChangeArrowheads="1"/>
          </p:cNvSpPr>
          <p:nvPr/>
        </p:nvSpPr>
        <p:spPr bwMode="auto">
          <a:xfrm>
            <a:off x="0" y="3276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a) Tờ giấy này trắng.</a:t>
            </a:r>
          </a:p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b) Tờ giấy này tr</a:t>
            </a:r>
            <a:r>
              <a:rPr lang="vi-VN" sz="4000" b="1">
                <a:latin typeface="Arial" charset="0"/>
              </a:rPr>
              <a:t>ă</a:t>
            </a:r>
            <a:r>
              <a:rPr lang="en-US" sz="4000" b="1">
                <a:latin typeface="Arial" charset="0"/>
              </a:rPr>
              <a:t>ng trắng.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c) Tờ giấy này trắng tinh.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10" grpId="0"/>
      <p:bldP spid="2847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95400" y="6537325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0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  <a:latin typeface="Arial" charset="0"/>
              </a:rPr>
              <a:t>I. NHẬN XÉT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0" y="9144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a) Tờ giấy này trắng:</a:t>
            </a:r>
          </a:p>
          <a:p>
            <a:pPr>
              <a:spcBef>
                <a:spcPct val="50000"/>
              </a:spcBef>
            </a:pPr>
            <a:endParaRPr lang="en-US" sz="4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b) Tờ giấy này tr</a:t>
            </a:r>
            <a:r>
              <a:rPr lang="vi-VN" sz="4000" b="1">
                <a:latin typeface="Arial" charset="0"/>
              </a:rPr>
              <a:t>ă</a:t>
            </a:r>
            <a:r>
              <a:rPr lang="en-US" sz="4000" b="1">
                <a:latin typeface="Arial" charset="0"/>
              </a:rPr>
              <a:t>ng trắng: </a:t>
            </a:r>
          </a:p>
          <a:p>
            <a:pPr>
              <a:spcBef>
                <a:spcPct val="50000"/>
              </a:spcBef>
            </a:pPr>
            <a:endParaRPr lang="en-US" sz="4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	c) Tờ giấy này trắng tinh: </a:t>
            </a:r>
          </a:p>
        </p:txBody>
      </p:sp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6705600" cy="70802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Mức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ộ trắng bình th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ờng.</a:t>
            </a:r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685800" y="3657600"/>
            <a:ext cx="6705600" cy="701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Mức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ộ trắng ít.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762000" y="5638800"/>
            <a:ext cx="6705600" cy="701675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Mức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ộ trắng cao.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5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7" grpId="0"/>
      <p:bldP spid="375818" grpId="0" animBg="1"/>
      <p:bldP spid="375819" grpId="0" animBg="1"/>
      <p:bldP spid="3758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22860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2. Trong các câu d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ới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ây, ý nghĩa mức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ộ </a:t>
            </a:r>
            <a:r>
              <a:rPr lang="vi-VN" sz="4000">
                <a:latin typeface="Arial" charset="0"/>
              </a:rPr>
              <a:t>đư</a:t>
            </a:r>
            <a:r>
              <a:rPr lang="en-US" sz="4000">
                <a:latin typeface="Arial" charset="0"/>
              </a:rPr>
              <a:t>ợc thể hiện bằng những cách nào? </a:t>
            </a: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		a) Tờ giấy này rất trắng.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		b) Tờ giấy này trắng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		c) Tờ giấy này trắng nhất.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0" y="403860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- Thêm từ </a:t>
            </a:r>
            <a:r>
              <a:rPr lang="en-US" sz="4000" b="1">
                <a:latin typeface="Arial" charset="0"/>
              </a:rPr>
              <a:t>rất </a:t>
            </a:r>
            <a:r>
              <a:rPr lang="en-US" sz="4000">
                <a:latin typeface="Arial" charset="0"/>
              </a:rPr>
              <a:t>vào tr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ớc tính từ trắng = rất trắng </a:t>
            </a:r>
          </a:p>
          <a:p>
            <a:pPr marL="342900" indent="-342900">
              <a:spcBef>
                <a:spcPct val="25000"/>
              </a:spcBef>
            </a:pPr>
            <a:r>
              <a:rPr lang="en-US" sz="4000">
                <a:latin typeface="Arial" charset="0"/>
              </a:rPr>
              <a:t>- Tạo ra phép so sánh bằng cách ghép từ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5" grpId="0"/>
      <p:bldP spid="3768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4" name="Text Box 24"/>
          <p:cNvSpPr txBox="1">
            <a:spLocks noChangeArrowheads="1"/>
          </p:cNvSpPr>
          <p:nvPr/>
        </p:nvSpPr>
        <p:spPr bwMode="auto">
          <a:xfrm>
            <a:off x="0" y="1295400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>
                <a:latin typeface="Arial" charset="0"/>
              </a:rPr>
              <a:t>- Thêm từ </a:t>
            </a:r>
            <a:r>
              <a:rPr lang="en-US" sz="4000" b="1">
                <a:latin typeface="Arial" charset="0"/>
              </a:rPr>
              <a:t>rất </a:t>
            </a:r>
            <a:r>
              <a:rPr lang="en-US" sz="4000">
                <a:latin typeface="Arial" charset="0"/>
              </a:rPr>
              <a:t>vào tr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ớc tính từ trắng = rất trắng </a:t>
            </a:r>
          </a:p>
          <a:p>
            <a:pPr marL="342900" indent="-342900">
              <a:spcBef>
                <a:spcPct val="25000"/>
              </a:spcBef>
            </a:pPr>
            <a:r>
              <a:rPr lang="en-US" sz="4000">
                <a:latin typeface="Arial" charset="0"/>
              </a:rPr>
              <a:t>- Tạo ra phép so sánh bằng cách ghép từ </a:t>
            </a:r>
            <a:r>
              <a:rPr lang="en-US" sz="4000" b="1" i="1">
                <a:latin typeface="Arial" charset="0"/>
              </a:rPr>
              <a:t>h</a:t>
            </a:r>
            <a:r>
              <a:rPr lang="vi-VN" sz="4000" b="1" i="1">
                <a:latin typeface="Arial" charset="0"/>
              </a:rPr>
              <a:t>ơ</a:t>
            </a:r>
            <a:r>
              <a:rPr lang="en-US" sz="4000" b="1" i="1">
                <a:latin typeface="Arial" charset="0"/>
              </a:rPr>
              <a:t>n, nhất</a:t>
            </a:r>
            <a:r>
              <a:rPr lang="en-US" sz="4000">
                <a:latin typeface="Arial" charset="0"/>
              </a:rPr>
              <a:t> với tính từ trắng = trắng h</a:t>
            </a:r>
            <a:r>
              <a:rPr lang="vi-VN" sz="4000">
                <a:latin typeface="Arial" charset="0"/>
              </a:rPr>
              <a:t>ơ</a:t>
            </a:r>
            <a:r>
              <a:rPr lang="en-US" sz="4000">
                <a:latin typeface="Arial" charset="0"/>
              </a:rPr>
              <a:t>n trắng nhất.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457200" y="0"/>
            <a:ext cx="2057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Ghi nhớ</a:t>
            </a:r>
          </a:p>
        </p:txBody>
      </p:sp>
      <p:sp>
        <p:nvSpPr>
          <p:cNvPr id="377860" name="AutoShape 4"/>
          <p:cNvSpPr>
            <a:spLocks noChangeArrowheads="1"/>
          </p:cNvSpPr>
          <p:nvPr/>
        </p:nvSpPr>
        <p:spPr bwMode="auto">
          <a:xfrm>
            <a:off x="228600" y="0"/>
            <a:ext cx="8686800" cy="6858000"/>
          </a:xfrm>
          <a:prstGeom prst="horizontalScroll">
            <a:avLst>
              <a:gd name="adj" fmla="val 1180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marL="342900" indent="-342900"/>
            <a:r>
              <a:rPr lang="en-US">
                <a:latin typeface="Arial" charset="0"/>
              </a:rPr>
              <a:t>   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Có một số cách thể hiện mức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ộ 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  <a:latin typeface="Arial" charset="0"/>
              </a:rPr>
              <a:t>của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ặc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iểm, tính chất sau:</a:t>
            </a: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Tạo ra các từ ghép hoặc từ láy với 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  <a:latin typeface="Arial" charset="0"/>
              </a:rPr>
              <a:t>tính từ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ã cho.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  <a:latin typeface="Arial" charset="0"/>
              </a:rPr>
              <a:t>2.Thêm các từ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rất, quá, lắm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,… vào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  <a:latin typeface="Arial" charset="0"/>
              </a:rPr>
              <a:t> tr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ớc hoặc sau tính t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.ø </a:t>
            </a:r>
          </a:p>
          <a:p>
            <a:pPr marL="342900" indent="-342900"/>
            <a:r>
              <a:rPr lang="en-US">
                <a:solidFill>
                  <a:srgbClr val="0000FF"/>
                </a:solidFill>
                <a:latin typeface="Arial" charset="0"/>
              </a:rPr>
              <a:t>3.Tạo ra phép so sánh.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Arial" charset="0"/>
              </a:rPr>
              <a:t>II. Luyện tập </a:t>
            </a:r>
          </a:p>
        </p:txBody>
      </p:sp>
      <p:sp>
        <p:nvSpPr>
          <p:cNvPr id="293900" name="Text Box 12"/>
          <p:cNvSpPr txBox="1">
            <a:spLocks noChangeArrowheads="1"/>
          </p:cNvSpPr>
          <p:nvPr/>
        </p:nvSpPr>
        <p:spPr bwMode="auto">
          <a:xfrm>
            <a:off x="0" y="8382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</a:t>
            </a:r>
            <a:r>
              <a:rPr lang="en-US">
                <a:latin typeface="Arial" charset="0"/>
              </a:rPr>
              <a:t>. Tìm những từ ngữ biểu thị  mức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 của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ặc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iểm, tính chất (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ợc in nghiêng) trong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oạn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sau:</a:t>
            </a:r>
          </a:p>
        </p:txBody>
      </p:sp>
      <p:sp>
        <p:nvSpPr>
          <p:cNvPr id="293901" name="Text Box 13"/>
          <p:cNvSpPr txBox="1">
            <a:spLocks noChangeArrowheads="1"/>
          </p:cNvSpPr>
          <p:nvPr/>
        </p:nvSpPr>
        <p:spPr bwMode="auto">
          <a:xfrm>
            <a:off x="0" y="32766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Hoa cà phê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m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ậm và ngọt nên mùi 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th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theo gió bay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rất xa. Nhà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 Xuân Diệu chỉ một lần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ngắm nhìn vẻ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ẹp của cà phê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phải thốt lên: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0" grpId="0"/>
      <p:bldP spid="293901" grpId="0"/>
    </p:bldLst>
  </p:timing>
</p:sld>
</file>

<file path=ppt/theme/theme1.xml><?xml version="1.0" encoding="utf-8"?>
<a:theme xmlns:a="http://schemas.openxmlformats.org/drawingml/2006/main" name="default">
  <a:themeElements>
    <a:clrScheme name="default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defaul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ong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ong" pitchFamily="49" charset="-122"/>
          </a:defRPr>
        </a:defPPr>
      </a:lstStyle>
    </a:lnDef>
  </a:objectDefaults>
  <a:extraClrSchemeLst>
    <a:extraClrScheme>
      <a:clrScheme name="default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ong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Song" pitchFamily="49" charset="-122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1016</TotalTime>
  <Words>621</Words>
  <Application>Microsoft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MS Song</vt:lpstr>
      <vt:lpstr>Arial</vt:lpstr>
      <vt:lpstr>Verdana</vt:lpstr>
      <vt:lpstr>Wingdings</vt:lpstr>
      <vt:lpstr>Calibri</vt:lpstr>
      <vt:lpstr>Tahoma</vt:lpstr>
      <vt:lpstr>default</vt:lpstr>
      <vt:lpstr>Slit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86</cp:revision>
  <cp:lastPrinted>1601-01-01T00:00:00Z</cp:lastPrinted>
  <dcterms:created xsi:type="dcterms:W3CDTF">2009-02-20T13:46:22Z</dcterms:created>
  <dcterms:modified xsi:type="dcterms:W3CDTF">2016-06-30T01:38:28Z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