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8" r:id="rId2"/>
    <p:sldId id="284" r:id="rId3"/>
    <p:sldId id="281" r:id="rId4"/>
    <p:sldId id="282" r:id="rId5"/>
    <p:sldId id="278" r:id="rId6"/>
    <p:sldId id="283" r:id="rId7"/>
    <p:sldId id="286" r:id="rId8"/>
    <p:sldId id="289" r:id="rId9"/>
    <p:sldId id="291" r:id="rId10"/>
    <p:sldId id="280" r:id="rId11"/>
    <p:sldId id="27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66"/>
    <a:srgbClr val="FF9900"/>
    <a:srgbClr val="66FFFF"/>
    <a:srgbClr val="FFFF00"/>
    <a:srgbClr val="381427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33" autoAdjust="0"/>
    <p:restoredTop sz="94664" autoAdjust="0"/>
  </p:normalViewPr>
  <p:slideViewPr>
    <p:cSldViewPr>
      <p:cViewPr>
        <p:scale>
          <a:sx n="66" d="100"/>
          <a:sy n="66" d="100"/>
        </p:scale>
        <p:origin x="-5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662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3777F-8AB9-46EC-8052-9C3762406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8E091-2F2E-4A31-932D-971EE7C6A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27266-6595-468F-BAD8-1A33C7C8C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13739-7BA6-4565-B829-94EC00A17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9A327-0A0C-4B30-ABC4-7809230F3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4A92F-CB84-4906-BF5A-BCEA1C0D3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A1850-B4F6-4E07-A14A-71C89950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77828-3646-4F24-9A68-70A13CD8C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A645-A6A5-49EB-9823-D15080C1E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05B6E-B31B-47CB-919D-6E05973EA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1DDF1-972F-41F8-8539-AC8BAAC05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CCAD-A966-4C3B-ABCB-AC7EDD650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5603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CD7B3C0-924E-4F2B-80C4-9C10AA09B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chi%20ha\Videos\doan1.m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G:\chi%20ha\Quang%20tien\Videos\doan%203.m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pe03254_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505200" y="4038600"/>
            <a:ext cx="2743200" cy="2401888"/>
          </a:xfrm>
          <a:noFill/>
        </p:spPr>
      </p:pic>
      <p:sp>
        <p:nvSpPr>
          <p:cNvPr id="4109" name="WordArt 13"/>
          <p:cNvSpPr>
            <a:spLocks noChangeArrowheads="1" noChangeShapeType="1" noTextEdit="1"/>
          </p:cNvSpPr>
          <p:nvPr/>
        </p:nvSpPr>
        <p:spPr bwMode="auto">
          <a:xfrm>
            <a:off x="3048000" y="3124200"/>
            <a:ext cx="30480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Môn: Tiếng Việt</a:t>
            </a:r>
          </a:p>
        </p:txBody>
      </p:sp>
      <p:sp>
        <p:nvSpPr>
          <p:cNvPr id="3076" name="Text Box 14"/>
          <p:cNvSpPr txBox="1">
            <a:spLocks noChangeArrowheads="1"/>
          </p:cNvSpPr>
          <p:nvPr/>
        </p:nvSpPr>
        <p:spPr bwMode="auto">
          <a:xfrm>
            <a:off x="533400" y="60198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077" name="Text Box 16"/>
          <p:cNvSpPr txBox="1">
            <a:spLocks noChangeArrowheads="1"/>
          </p:cNvSpPr>
          <p:nvPr/>
        </p:nvSpPr>
        <p:spPr bwMode="auto">
          <a:xfrm>
            <a:off x="7239000" y="56388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grpSp>
        <p:nvGrpSpPr>
          <p:cNvPr id="3078" name="Group 17"/>
          <p:cNvGrpSpPr>
            <a:grpSpLocks/>
          </p:cNvGrpSpPr>
          <p:nvPr/>
        </p:nvGrpSpPr>
        <p:grpSpPr bwMode="auto">
          <a:xfrm>
            <a:off x="6748463" y="4554538"/>
            <a:ext cx="2395537" cy="2303462"/>
            <a:chOff x="4251" y="2886"/>
            <a:chExt cx="1509" cy="1451"/>
          </a:xfrm>
        </p:grpSpPr>
        <p:pic>
          <p:nvPicPr>
            <p:cNvPr id="3082" name="Picture 18" descr="UY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00" y="2886"/>
              <a:ext cx="1260" cy="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3" name="Picture 19" descr="UY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51" y="3183"/>
              <a:ext cx="1260" cy="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9" name="Text Box 20"/>
          <p:cNvSpPr txBox="1">
            <a:spLocks noChangeArrowheads="1"/>
          </p:cNvSpPr>
          <p:nvPr/>
        </p:nvSpPr>
        <p:spPr bwMode="auto">
          <a:xfrm>
            <a:off x="457200" y="5867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080" name="Text Box 24"/>
          <p:cNvSpPr txBox="1">
            <a:spLocks noChangeArrowheads="1"/>
          </p:cNvSpPr>
          <p:nvPr/>
        </p:nvSpPr>
        <p:spPr bwMode="auto">
          <a:xfrm>
            <a:off x="533400" y="5638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pic>
        <p:nvPicPr>
          <p:cNvPr id="3081" name="Picture 25" descr="sunflowe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29000"/>
            <a:ext cx="2209800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96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1400">
                <a:latin typeface="Arial" charset="0"/>
              </a:rPr>
              <a:t>  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…Hai chị em về </a:t>
            </a:r>
            <a:r>
              <a:rPr lang="vi-VN" sz="320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ến nhà, tôi mắng em gái dám nói dối ba bỏ học </a:t>
            </a:r>
            <a:r>
              <a:rPr lang="vi-VN" sz="320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i ch</a:t>
            </a:r>
            <a:r>
              <a:rPr lang="vi-VN" sz="3200">
                <a:solidFill>
                  <a:schemeClr val="tx2"/>
                </a:solidFill>
                <a:latin typeface="Arial" charset="0"/>
              </a:rPr>
              <a:t>ơ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i, không chịu khó học hành. Nh</a:t>
            </a:r>
            <a:r>
              <a:rPr lang="vi-VN" sz="3200">
                <a:solidFill>
                  <a:schemeClr val="tx2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ng </a:t>
            </a:r>
            <a:r>
              <a:rPr lang="vi-VN" sz="320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áp lại sự giận dữ của tôi, nó chỉ thủng thẳng:</a:t>
            </a:r>
            <a:br>
              <a:rPr lang="en-US" sz="3200">
                <a:solidFill>
                  <a:schemeClr val="tx2"/>
                </a:solidFill>
                <a:latin typeface="Arial" charset="0"/>
              </a:rPr>
            </a:br>
            <a:r>
              <a:rPr lang="en-US" sz="3200">
                <a:solidFill>
                  <a:schemeClr val="tx2"/>
                </a:solidFill>
                <a:latin typeface="Arial" charset="0"/>
              </a:rPr>
              <a:t>  - Em </a:t>
            </a:r>
            <a:r>
              <a:rPr lang="vi-VN" sz="320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i tập v</a:t>
            </a:r>
            <a:r>
              <a:rPr lang="vi-VN" sz="3200">
                <a:solidFill>
                  <a:schemeClr val="tx2"/>
                </a:solidFill>
                <a:latin typeface="Arial" charset="0"/>
              </a:rPr>
              <a:t>ă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n nghệ.</a:t>
            </a:r>
            <a:br>
              <a:rPr lang="en-US" sz="3200">
                <a:solidFill>
                  <a:schemeClr val="tx2"/>
                </a:solidFill>
                <a:latin typeface="Arial" charset="0"/>
              </a:rPr>
            </a:br>
            <a:r>
              <a:rPr lang="en-US" sz="3200">
                <a:solidFill>
                  <a:schemeClr val="tx2"/>
                </a:solidFill>
                <a:latin typeface="Arial" charset="0"/>
              </a:rPr>
              <a:t>  - Mày tập v</a:t>
            </a:r>
            <a:r>
              <a:rPr lang="vi-VN" sz="3200">
                <a:solidFill>
                  <a:schemeClr val="tx2"/>
                </a:solidFill>
                <a:latin typeface="Arial" charset="0"/>
              </a:rPr>
              <a:t>ă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n nghệ ở rạp chiếu bóng à?</a:t>
            </a:r>
            <a:br>
              <a:rPr lang="en-US" sz="3200">
                <a:solidFill>
                  <a:schemeClr val="tx2"/>
                </a:solidFill>
                <a:latin typeface="Arial" charset="0"/>
              </a:rPr>
            </a:br>
            <a:r>
              <a:rPr lang="en-US" sz="3200">
                <a:solidFill>
                  <a:schemeClr val="tx2"/>
                </a:solidFill>
                <a:latin typeface="Arial" charset="0"/>
              </a:rPr>
              <a:t>  Nó c</a:t>
            </a:r>
            <a:r>
              <a:rPr lang="vi-VN" sz="3200">
                <a:solidFill>
                  <a:schemeClr val="tx2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ời,  giả bộ ngây th</a:t>
            </a:r>
            <a:r>
              <a:rPr lang="vi-VN" sz="3200">
                <a:solidFill>
                  <a:schemeClr val="tx2"/>
                </a:solidFill>
                <a:latin typeface="Arial" charset="0"/>
              </a:rPr>
              <a:t>ơ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:</a:t>
            </a:r>
            <a:br>
              <a:rPr lang="en-US" sz="3200">
                <a:solidFill>
                  <a:schemeClr val="tx2"/>
                </a:solidFill>
                <a:latin typeface="Arial" charset="0"/>
              </a:rPr>
            </a:br>
            <a:r>
              <a:rPr lang="en-US" sz="3200">
                <a:solidFill>
                  <a:schemeClr val="tx2"/>
                </a:solidFill>
                <a:latin typeface="Arial" charset="0"/>
              </a:rPr>
              <a:t>  - Ủa, chị cũng ở </a:t>
            </a:r>
            <a:r>
              <a:rPr lang="vi-VN" sz="320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ó sao? Hồi nãy chị bảo </a:t>
            </a:r>
            <a:r>
              <a:rPr lang="vi-VN" sz="320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i học nhóm mà!</a:t>
            </a:r>
            <a:br>
              <a:rPr lang="en-US" sz="3200">
                <a:solidFill>
                  <a:schemeClr val="tx2"/>
                </a:solidFill>
                <a:latin typeface="Arial" charset="0"/>
              </a:rPr>
            </a:br>
            <a:r>
              <a:rPr lang="en-US" sz="3200">
                <a:solidFill>
                  <a:schemeClr val="tx2"/>
                </a:solidFill>
                <a:latin typeface="Arial" charset="0"/>
              </a:rPr>
              <a:t>  Tôi sững sờ, </a:t>
            </a:r>
            <a:r>
              <a:rPr lang="vi-VN" sz="320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ứng im nh</a:t>
            </a:r>
            <a:r>
              <a:rPr lang="vi-VN" sz="3200">
                <a:solidFill>
                  <a:schemeClr val="tx2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 phỗng. Ng</a:t>
            </a:r>
            <a:r>
              <a:rPr lang="vi-VN" sz="3200">
                <a:solidFill>
                  <a:schemeClr val="tx2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ớc nhìn ba, tôi </a:t>
            </a:r>
            <a:r>
              <a:rPr lang="vi-VN" sz="320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ợi một trận cuồng phong. Nh</a:t>
            </a:r>
            <a:r>
              <a:rPr lang="vi-VN" sz="3200">
                <a:solidFill>
                  <a:schemeClr val="tx2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ng ba tôi chỉ buồn rầu bảo:</a:t>
            </a:r>
            <a:br>
              <a:rPr lang="en-US" sz="3200">
                <a:solidFill>
                  <a:schemeClr val="tx2"/>
                </a:solidFill>
                <a:latin typeface="Arial" charset="0"/>
              </a:rPr>
            </a:br>
            <a:r>
              <a:rPr lang="en-US" sz="3200">
                <a:solidFill>
                  <a:schemeClr val="tx2"/>
                </a:solidFill>
                <a:latin typeface="Arial" charset="0"/>
              </a:rPr>
              <a:t>  - Các con ráng bảo ban nhau mà học cho nên ng</a:t>
            </a:r>
            <a:r>
              <a:rPr lang="vi-VN" sz="3200">
                <a:solidFill>
                  <a:schemeClr val="tx2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ời.</a:t>
            </a:r>
          </a:p>
          <a:p>
            <a:pPr>
              <a:spcBef>
                <a:spcPct val="50000"/>
              </a:spcBef>
            </a:pPr>
            <a:endParaRPr lang="en-US" sz="3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8600"/>
            <a:ext cx="91440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latin typeface="Arial" charset="0"/>
              </a:rPr>
              <a:t>	 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…Hai chị em về </a:t>
            </a:r>
            <a:r>
              <a:rPr lang="vi-VN" sz="3600" smtClean="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ến nhà, tôi mắng em gái dám nói dối ba bỏ học </a:t>
            </a:r>
            <a:r>
              <a:rPr lang="vi-VN" sz="3600" smtClean="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i ch</a:t>
            </a:r>
            <a:r>
              <a:rPr lang="vi-VN" sz="3600" smtClean="0">
                <a:solidFill>
                  <a:schemeClr val="tx2"/>
                </a:solidFill>
                <a:latin typeface="Arial" charset="0"/>
              </a:rPr>
              <a:t>ơ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i, không chịu khó học hành. Nh</a:t>
            </a:r>
            <a:r>
              <a:rPr lang="vi-VN" sz="3600" smtClean="0">
                <a:solidFill>
                  <a:schemeClr val="tx2"/>
                </a:solidFill>
                <a:latin typeface="Arial" charset="0"/>
              </a:rPr>
              <a:t>ư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ng </a:t>
            </a:r>
            <a:r>
              <a:rPr lang="vi-VN" sz="3600" smtClean="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áp lại sự </a:t>
            </a:r>
            <a:r>
              <a:rPr lang="en-US" sz="3600" smtClean="0">
                <a:latin typeface="Arial" charset="0"/>
              </a:rPr>
              <a:t>giận dữ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 của tôi, nó chỉ </a:t>
            </a:r>
            <a:r>
              <a:rPr lang="en-US" sz="3600" smtClean="0">
                <a:latin typeface="Arial" charset="0"/>
              </a:rPr>
              <a:t>thủng thẳng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:</a:t>
            </a:r>
            <a:br>
              <a:rPr lang="en-US" sz="3600" smtClean="0">
                <a:solidFill>
                  <a:schemeClr val="tx2"/>
                </a:solidFill>
                <a:latin typeface="Arial" charset="0"/>
              </a:rPr>
            </a:b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  - Em </a:t>
            </a:r>
            <a:r>
              <a:rPr lang="vi-VN" sz="3600" smtClean="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i tập v</a:t>
            </a:r>
            <a:r>
              <a:rPr lang="vi-VN" sz="3600" smtClean="0">
                <a:solidFill>
                  <a:schemeClr val="tx2"/>
                </a:solidFill>
                <a:latin typeface="Arial" charset="0"/>
              </a:rPr>
              <a:t>ă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n nghệ.</a:t>
            </a:r>
            <a:br>
              <a:rPr lang="en-US" sz="3600" smtClean="0">
                <a:solidFill>
                  <a:schemeClr val="tx2"/>
                </a:solidFill>
                <a:latin typeface="Arial" charset="0"/>
              </a:rPr>
            </a:b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  - Mày tập v</a:t>
            </a:r>
            <a:r>
              <a:rPr lang="vi-VN" sz="3600" smtClean="0">
                <a:solidFill>
                  <a:schemeClr val="tx2"/>
                </a:solidFill>
                <a:latin typeface="Arial" charset="0"/>
              </a:rPr>
              <a:t>ă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n nghệ ở rạp chiếu bóng à?</a:t>
            </a:r>
            <a:br>
              <a:rPr lang="en-US" sz="3600" smtClean="0">
                <a:solidFill>
                  <a:schemeClr val="tx2"/>
                </a:solidFill>
                <a:latin typeface="Arial" charset="0"/>
              </a:rPr>
            </a:b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  Nó c</a:t>
            </a:r>
            <a:r>
              <a:rPr lang="vi-VN" sz="3600" smtClean="0">
                <a:solidFill>
                  <a:schemeClr val="tx2"/>
                </a:solidFill>
                <a:latin typeface="Arial" charset="0"/>
              </a:rPr>
              <a:t>ư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ời,  </a:t>
            </a:r>
            <a:r>
              <a:rPr lang="en-US" sz="3600" smtClean="0">
                <a:latin typeface="Arial" charset="0"/>
              </a:rPr>
              <a:t>giả bộ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 ngây th</a:t>
            </a:r>
            <a:r>
              <a:rPr lang="vi-VN" sz="3600" smtClean="0">
                <a:solidFill>
                  <a:schemeClr val="tx2"/>
                </a:solidFill>
                <a:latin typeface="Arial" charset="0"/>
              </a:rPr>
              <a:t>ơ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:</a:t>
            </a:r>
            <a:br>
              <a:rPr lang="en-US" sz="3600" smtClean="0">
                <a:solidFill>
                  <a:schemeClr val="tx2"/>
                </a:solidFill>
                <a:latin typeface="Arial" charset="0"/>
              </a:rPr>
            </a:b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  - Ủa, chị cũng ở </a:t>
            </a:r>
            <a:r>
              <a:rPr lang="vi-VN" sz="3600" smtClean="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ó sao? Hồi nãy chị bảo </a:t>
            </a:r>
            <a:r>
              <a:rPr lang="vi-VN" sz="3600" smtClean="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i học nhóm mà!</a:t>
            </a:r>
            <a:br>
              <a:rPr lang="en-US" sz="3600" smtClean="0">
                <a:solidFill>
                  <a:schemeClr val="tx2"/>
                </a:solidFill>
                <a:latin typeface="Arial" charset="0"/>
              </a:rPr>
            </a:b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  Tôi </a:t>
            </a:r>
            <a:r>
              <a:rPr lang="en-US" sz="3600" smtClean="0">
                <a:latin typeface="Arial" charset="0"/>
              </a:rPr>
              <a:t>sững sờ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, </a:t>
            </a:r>
            <a:r>
              <a:rPr lang="vi-VN" sz="3600" smtClean="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ứng </a:t>
            </a:r>
            <a:r>
              <a:rPr lang="en-US" sz="3600" smtClean="0">
                <a:latin typeface="Arial" charset="0"/>
              </a:rPr>
              <a:t>im nh</a:t>
            </a:r>
            <a:r>
              <a:rPr lang="vi-VN" sz="3600" smtClean="0">
                <a:latin typeface="Arial" charset="0"/>
              </a:rPr>
              <a:t>ư</a:t>
            </a:r>
            <a:r>
              <a:rPr lang="en-US" sz="3600" smtClean="0">
                <a:latin typeface="Arial" charset="0"/>
              </a:rPr>
              <a:t> phỗng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. Ng</a:t>
            </a:r>
            <a:r>
              <a:rPr lang="vi-VN" sz="3600" smtClean="0">
                <a:solidFill>
                  <a:schemeClr val="tx2"/>
                </a:solidFill>
                <a:latin typeface="Arial" charset="0"/>
              </a:rPr>
              <a:t>ư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ớc nhìn ba, tôi </a:t>
            </a:r>
            <a:r>
              <a:rPr lang="vi-VN" sz="3600" smtClean="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ợi một trận </a:t>
            </a:r>
            <a:r>
              <a:rPr lang="en-US" sz="3600" smtClean="0">
                <a:latin typeface="Arial" charset="0"/>
              </a:rPr>
              <a:t>cuồng phong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. Nh</a:t>
            </a:r>
            <a:r>
              <a:rPr lang="vi-VN" sz="3600" smtClean="0">
                <a:solidFill>
                  <a:schemeClr val="tx2"/>
                </a:solidFill>
                <a:latin typeface="Arial" charset="0"/>
              </a:rPr>
              <a:t>ư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ng ba tôi chỉ buồn rầu bảo:</a:t>
            </a:r>
            <a:br>
              <a:rPr lang="en-US" sz="3600" smtClean="0">
                <a:solidFill>
                  <a:schemeClr val="tx2"/>
                </a:solidFill>
                <a:latin typeface="Arial" charset="0"/>
              </a:rPr>
            </a:b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  - Các con ráng bảo ban nhau mà học cho nên ng</a:t>
            </a:r>
            <a:r>
              <a:rPr lang="vi-VN" sz="3600" smtClean="0">
                <a:solidFill>
                  <a:schemeClr val="tx2"/>
                </a:solidFill>
                <a:latin typeface="Arial" charset="0"/>
              </a:rPr>
              <a:t>ư</a:t>
            </a:r>
            <a:r>
              <a:rPr lang="en-US" sz="3600" smtClean="0">
                <a:solidFill>
                  <a:schemeClr val="tx2"/>
                </a:solidFill>
                <a:latin typeface="Arial" charset="0"/>
              </a:rPr>
              <a:t>ời.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pic>
        <p:nvPicPr>
          <p:cNvPr id="84996" name="Picture 4" descr="tra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83058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b="1" smtClean="0">
                <a:latin typeface="Arial" charset="0"/>
              </a:rPr>
              <a:t>Tập </a:t>
            </a:r>
            <a:r>
              <a:rPr lang="vi-VN" sz="3600" b="1" smtClean="0">
                <a:latin typeface="Arial" charset="0"/>
              </a:rPr>
              <a:t>đ</a:t>
            </a:r>
            <a:r>
              <a:rPr lang="en-US" sz="3600" b="1" smtClean="0">
                <a:latin typeface="Arial" charset="0"/>
              </a:rPr>
              <a:t>ọc: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800" b="1" smtClean="0">
                <a:solidFill>
                  <a:srgbClr val="FFFF66"/>
                </a:solidFill>
                <a:latin typeface="Arial" charset="0"/>
              </a:rPr>
              <a:t>Chị em tôi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Arial" charset="0"/>
              </a:rPr>
              <a:t>                                     Theo </a:t>
            </a:r>
            <a:r>
              <a:rPr lang="en-US" b="1" i="1" smtClean="0">
                <a:latin typeface="Arial" charset="0"/>
              </a:rPr>
              <a:t>Liên H</a:t>
            </a:r>
            <a:r>
              <a:rPr lang="vi-VN" b="1" i="1" smtClean="0">
                <a:latin typeface="Arial" charset="0"/>
              </a:rPr>
              <a:t>ươ</a:t>
            </a:r>
            <a:r>
              <a:rPr lang="en-US" b="1" i="1" smtClean="0">
                <a:latin typeface="Arial" charset="0"/>
              </a:rPr>
              <a:t>ng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286000" y="6248400"/>
            <a:ext cx="3276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pic>
        <p:nvPicPr>
          <p:cNvPr id="5124" name="Picture 5" descr="photo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52400" y="0"/>
            <a:ext cx="91440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Từ </a:t>
            </a:r>
            <a:r>
              <a:rPr lang="vi-VN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ó, tôi không bao giờ dám nói dối ba </a:t>
            </a:r>
            <a:r>
              <a:rPr lang="vi-VN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 ch</a:t>
            </a:r>
            <a:r>
              <a:rPr lang="vi-VN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ơ</a:t>
            </a: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 nữa. Thỉnh thoảng, hai chị em lại c</a:t>
            </a:r>
            <a:r>
              <a:rPr lang="vi-VN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ời phá lên khi nhắc lại chuyện nó rủ bạn vào rạp chiếu bóng chọc tức tôi, làm cho tôi tỉnh ngộ </a:t>
            </a:r>
            <a:b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382000" cy="4800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5400" smtClean="0"/>
              <a:t>	…</a:t>
            </a:r>
            <a:r>
              <a:rPr lang="en-US" sz="3600" smtClean="0"/>
              <a:t>Thỉnh thoảng, hai chị em lại c</a:t>
            </a:r>
            <a:r>
              <a:rPr lang="vi-VN" sz="3600" smtClean="0"/>
              <a:t>ư</a:t>
            </a:r>
            <a:r>
              <a:rPr lang="en-US" sz="3600" smtClean="0"/>
              <a:t>ời phá lên khi nhắc lại chuyện  nó rủ bạn vào rạp chiếu bóng chọc tức tôi, làm cho tôi tỉnh ngộ.</a:t>
            </a: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 flipH="1">
            <a:off x="5638800" y="2743200"/>
            <a:ext cx="152400" cy="6096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  <p:bldP spid="696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838200" y="2057400"/>
            <a:ext cx="7696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Arial" charset="0"/>
              </a:rPr>
              <a:t>Tập </a:t>
            </a:r>
            <a:r>
              <a:rPr lang="vi-VN" sz="3600" b="1">
                <a:latin typeface="Arial" charset="0"/>
              </a:rPr>
              <a:t>đ</a:t>
            </a:r>
            <a:r>
              <a:rPr lang="en-US" sz="3600" b="1">
                <a:latin typeface="Arial" charset="0"/>
              </a:rPr>
              <a:t>ọc:</a:t>
            </a:r>
          </a:p>
          <a:p>
            <a:pPr algn="ctr"/>
            <a:r>
              <a:rPr lang="en-US" sz="4800" b="1">
                <a:solidFill>
                  <a:srgbClr val="FFFF66"/>
                </a:solidFill>
                <a:latin typeface="Arial" charset="0"/>
              </a:rPr>
              <a:t>Chị em tôi</a:t>
            </a:r>
          </a:p>
          <a:p>
            <a:r>
              <a:rPr lang="en-US" sz="3600" b="1">
                <a:latin typeface="Arial" charset="0"/>
              </a:rPr>
              <a:t>                                </a:t>
            </a:r>
            <a:r>
              <a:rPr lang="en-US" sz="3200" b="1">
                <a:latin typeface="Arial" charset="0"/>
              </a:rPr>
              <a:t>Theo</a:t>
            </a:r>
            <a:r>
              <a:rPr lang="en-US" sz="3600" b="1">
                <a:latin typeface="Arial" charset="0"/>
              </a:rPr>
              <a:t> </a:t>
            </a:r>
            <a:r>
              <a:rPr lang="en-US" sz="3200" b="1" i="1">
                <a:latin typeface="Arial" charset="0"/>
              </a:rPr>
              <a:t>Liên H</a:t>
            </a:r>
            <a:r>
              <a:rPr lang="vi-VN" sz="3200" b="1" i="1">
                <a:latin typeface="Arial" charset="0"/>
              </a:rPr>
              <a:t>ươ</a:t>
            </a:r>
            <a:r>
              <a:rPr lang="en-US" sz="3200" b="1" i="1">
                <a:latin typeface="Arial" charset="0"/>
              </a:rPr>
              <a:t>ng</a:t>
            </a:r>
          </a:p>
          <a:p>
            <a:pPr>
              <a:spcBef>
                <a:spcPct val="50000"/>
              </a:spcBef>
            </a:pPr>
            <a:endParaRPr lang="en-US" sz="3200">
              <a:latin typeface=".VnAristote" pitchFamily="34" charset="0"/>
            </a:endParaRP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1905000" y="6324600"/>
            <a:ext cx="2362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pic>
        <p:nvPicPr>
          <p:cNvPr id="8196" name="Picture 7" descr="photo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10200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91150" name="doan1.mpg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676400" y="1371600"/>
            <a:ext cx="5486400" cy="374015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1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11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5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1150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b="1" smtClean="0">
                <a:solidFill>
                  <a:schemeClr val="tx1"/>
                </a:solidFill>
              </a:rPr>
              <a:t>Tập </a:t>
            </a:r>
            <a:r>
              <a:rPr lang="vi-VN" b="1" smtClean="0">
                <a:solidFill>
                  <a:schemeClr val="tx1"/>
                </a:solidFill>
              </a:rPr>
              <a:t>đ</a:t>
            </a:r>
            <a:r>
              <a:rPr lang="en-US" b="1" smtClean="0">
                <a:solidFill>
                  <a:schemeClr val="tx1"/>
                </a:solidFill>
              </a:rPr>
              <a:t>ọc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smtClean="0"/>
              <a:t> </a:t>
            </a:r>
            <a:r>
              <a:rPr lang="en-US" sz="4800" b="1" smtClean="0">
                <a:solidFill>
                  <a:srgbClr val="FFFF66"/>
                </a:solidFill>
                <a:effectLst/>
              </a:rPr>
              <a:t>Chị </a:t>
            </a:r>
            <a:r>
              <a:rPr lang="en-US" sz="4800" b="1" err="1" smtClean="0">
                <a:solidFill>
                  <a:srgbClr val="FFFF66"/>
                </a:solidFill>
                <a:effectLst/>
              </a:rPr>
              <a:t>em</a:t>
            </a:r>
            <a:r>
              <a:rPr lang="en-US" sz="4800" b="1" smtClean="0">
                <a:solidFill>
                  <a:srgbClr val="FFFF66"/>
                </a:solidFill>
                <a:effectLst/>
              </a:rPr>
              <a:t> tôi</a:t>
            </a:r>
            <a:r>
              <a:rPr lang="en-US" sz="4800" b="1" dirty="0" smtClean="0">
                <a:solidFill>
                  <a:srgbClr val="FFFF66"/>
                </a:solidFill>
                <a:effectLst/>
              </a:rPr>
              <a:t/>
            </a:r>
            <a:br>
              <a:rPr lang="en-US" sz="4800" b="1" dirty="0" smtClean="0">
                <a:solidFill>
                  <a:srgbClr val="FFFF66"/>
                </a:solidFill>
                <a:effectLst/>
              </a:rPr>
            </a:br>
            <a:r>
              <a:rPr lang="en-US" sz="4000" b="1" dirty="0" smtClean="0">
                <a:solidFill>
                  <a:srgbClr val="FFFF66"/>
                </a:solidFill>
                <a:effectLst/>
              </a:rPr>
              <a:t>                         </a:t>
            </a:r>
            <a:r>
              <a:rPr lang="en-US" sz="3200" b="1" smtClean="0">
                <a:solidFill>
                  <a:schemeClr val="tx1"/>
                </a:solidFill>
                <a:effectLst/>
              </a:rPr>
              <a:t>Theo</a:t>
            </a:r>
            <a:r>
              <a:rPr lang="en-US" sz="3200" b="1" smtClean="0">
                <a:solidFill>
                  <a:srgbClr val="FFFF66"/>
                </a:solidFill>
                <a:effectLst/>
              </a:rPr>
              <a:t> </a:t>
            </a:r>
            <a:r>
              <a:rPr lang="en-US" sz="3200" b="1" i="1" smtClean="0">
                <a:solidFill>
                  <a:schemeClr val="tx1"/>
                </a:solidFill>
                <a:effectLst/>
              </a:rPr>
              <a:t>Liên H</a:t>
            </a:r>
            <a:r>
              <a:rPr lang="vi-VN" sz="3200" b="1" i="1" smtClean="0">
                <a:solidFill>
                  <a:schemeClr val="tx1"/>
                </a:solidFill>
                <a:effectLst/>
              </a:rPr>
              <a:t>ươ</a:t>
            </a:r>
            <a:r>
              <a:rPr lang="en-US" sz="3200" b="1" i="1" smtClean="0">
                <a:solidFill>
                  <a:schemeClr val="tx1"/>
                </a:solidFill>
                <a:effectLst/>
              </a:rPr>
              <a:t>ng</a:t>
            </a:r>
            <a:r>
              <a:rPr lang="en-US" sz="3200" b="1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dirty="0" smtClean="0">
                <a:solidFill>
                  <a:schemeClr val="tx1"/>
                </a:solidFill>
                <a:effectLst/>
              </a:rPr>
            </a:br>
            <a:r>
              <a:rPr lang="en-US" sz="28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800" dirty="0" smtClean="0">
                <a:solidFill>
                  <a:schemeClr val="tx1"/>
                </a:solidFill>
                <a:effectLst/>
              </a:rPr>
            </a:br>
            <a:endParaRPr lang="en-US" sz="28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04800" y="6172200"/>
            <a:ext cx="883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pic>
        <p:nvPicPr>
          <p:cNvPr id="10244" name="Picture 5" descr="photo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198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9" name="doan 3.mpg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0" y="1524000"/>
            <a:ext cx="5638800" cy="384492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95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95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7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9579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Soaring">
  <a:themeElements>
    <a:clrScheme name="Soaring 4">
      <a:dk1>
        <a:srgbClr val="000000"/>
      </a:dk1>
      <a:lt1>
        <a:srgbClr val="FFFFFF"/>
      </a:lt1>
      <a:dk2>
        <a:srgbClr val="008080"/>
      </a:dk2>
      <a:lt2>
        <a:srgbClr val="FFCC66"/>
      </a:lt2>
      <a:accent1>
        <a:srgbClr val="0099CC"/>
      </a:accent1>
      <a:accent2>
        <a:srgbClr val="009999"/>
      </a:accent2>
      <a:accent3>
        <a:srgbClr val="AAC0C0"/>
      </a:accent3>
      <a:accent4>
        <a:srgbClr val="DADADA"/>
      </a:accent4>
      <a:accent5>
        <a:srgbClr val="AACAE2"/>
      </a:accent5>
      <a:accent6>
        <a:srgbClr val="008A8A"/>
      </a:accent6>
      <a:hlink>
        <a:srgbClr val="6600CC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1009</TotalTime>
  <Words>131</Words>
  <Application>Microsoft PowerPoint</Application>
  <PresentationFormat>On-screen Show (4:3)</PresentationFormat>
  <Paragraphs>14</Paragraphs>
  <Slides>11</Slides>
  <Notes>0</Notes>
  <HiddenSlides>1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.VnTime</vt:lpstr>
      <vt:lpstr>Arial</vt:lpstr>
      <vt:lpstr>Times New Roman</vt:lpstr>
      <vt:lpstr>Wingdings</vt:lpstr>
      <vt:lpstr>Calibri</vt:lpstr>
      <vt:lpstr>.VnAristote</vt:lpstr>
      <vt:lpstr>Soaring</vt:lpstr>
      <vt:lpstr>Slide 1</vt:lpstr>
      <vt:lpstr>Slide 2</vt:lpstr>
      <vt:lpstr>Slide 3</vt:lpstr>
      <vt:lpstr>Slide 4</vt:lpstr>
      <vt:lpstr> …Thỉnh thoảng, hai chị em lại cười phá lên khi nhắc lại chuyện  nó rủ bạn vào rạp chiếu bóng chọc tức tôi, làm cho tôi tỉnh ngộ.</vt:lpstr>
      <vt:lpstr>Slide 6</vt:lpstr>
      <vt:lpstr>Slide 7</vt:lpstr>
      <vt:lpstr>      Tập đọc:   Chị em tôi                          Theo Liên Hương  </vt:lpstr>
      <vt:lpstr>Slide 9</vt:lpstr>
      <vt:lpstr>Slide 10</vt:lpstr>
      <vt:lpstr>Slide 11</vt:lpstr>
    </vt:vector>
  </TitlesOfParts>
  <Company>Soc Son - Ha Noi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 Muoi</dc:creator>
  <cp:lastModifiedBy>CSTeam</cp:lastModifiedBy>
  <cp:revision>108</cp:revision>
  <dcterms:created xsi:type="dcterms:W3CDTF">2009-10-05T03:17:22Z</dcterms:created>
  <dcterms:modified xsi:type="dcterms:W3CDTF">2016-06-30T01:30:46Z</dcterms:modified>
</cp:coreProperties>
</file>