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8" r:id="rId2"/>
    <p:sldId id="284" r:id="rId3"/>
    <p:sldId id="281" r:id="rId4"/>
    <p:sldId id="282" r:id="rId5"/>
    <p:sldId id="278" r:id="rId6"/>
    <p:sldId id="283" r:id="rId7"/>
    <p:sldId id="286" r:id="rId8"/>
    <p:sldId id="289" r:id="rId9"/>
    <p:sldId id="291" r:id="rId10"/>
    <p:sldId id="280" r:id="rId11"/>
    <p:sldId id="277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.VnTime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FF66"/>
    <a:srgbClr val="FF9900"/>
    <a:srgbClr val="66FFFF"/>
    <a:srgbClr val="FFFF00"/>
    <a:srgbClr val="381427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33" autoAdjust="0"/>
    <p:restoredTop sz="94664" autoAdjust="0"/>
  </p:normalViewPr>
  <p:slideViewPr>
    <p:cSldViewPr>
      <p:cViewPr>
        <p:scale>
          <a:sx n="66" d="100"/>
          <a:sy n="66" d="100"/>
        </p:scale>
        <p:origin x="-57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780 w 21600"/>
                <a:gd name="T1" fmla="*/ 0 h 21231"/>
                <a:gd name="T2" fmla="*/ 4237 w 21600"/>
                <a:gd name="T3" fmla="*/ 3342 h 21231"/>
                <a:gd name="T4" fmla="*/ 0 w 21600"/>
                <a:gd name="T5" fmla="*/ 3342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6629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3777F-8AB9-46EC-8052-9C37624067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D8E091-2F2E-4A31-932D-971EE7C6A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127266-6595-468F-BAD8-1A33C7C8CB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913739-7BA6-4565-B829-94EC00A17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A9A327-0A0C-4B30-ABC4-7809230F39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64A92F-CB84-4906-BF5A-BCEA1C0D30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CA1850-B4F6-4E07-A14A-71C8995050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677828-3646-4F24-9A68-70A13CD8C2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AA645-A6A5-49EB-9823-D15080C1ED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05B6E-B31B-47CB-919D-6E05973EA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D1DDF1-972F-41F8-8539-AC8BAAC051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77CCAD-A966-4C3B-ABCB-AC7EDD6500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5603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5298 w 21600"/>
                <a:gd name="T3" fmla="*/ 4312 h 21600"/>
                <a:gd name="T4" fmla="*/ 0 w 21600"/>
                <a:gd name="T5" fmla="*/ 431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7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8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8CD7B3C0-924E-4F2B-80C4-9C10AA09B5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6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  <p:sldLayoutId id="2147483705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chi%20ha\Videos\doan1.mpg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4.xml"/><Relationship Id="rId1" Type="http://schemas.openxmlformats.org/officeDocument/2006/relationships/video" Target="file:///G:\chi%20ha\Quang%20tien\Videos\doan%203.mp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8" name="Picture 12" descr="pe03254_"/>
          <p:cNvPicPr>
            <a:picLocks noChangeAspect="1" noChangeArrowheads="1"/>
          </p:cNvPicPr>
          <p:nvPr>
            <p:ph type="clipArt"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3505200" y="4038600"/>
            <a:ext cx="2743200" cy="2401888"/>
          </a:xfrm>
          <a:noFill/>
        </p:spPr>
      </p:pic>
      <p:sp>
        <p:nvSpPr>
          <p:cNvPr id="4109" name="WordArt 13"/>
          <p:cNvSpPr>
            <a:spLocks noChangeArrowheads="1" noChangeShapeType="1" noTextEdit="1"/>
          </p:cNvSpPr>
          <p:nvPr/>
        </p:nvSpPr>
        <p:spPr bwMode="auto">
          <a:xfrm>
            <a:off x="3048000" y="3124200"/>
            <a:ext cx="3048000" cy="10096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miter lim="800000"/>
                  <a:headEnd/>
                  <a:tailEnd/>
                </a:ln>
                <a:solidFill>
                  <a:srgbClr val="FFFFFF"/>
                </a:solidFill>
                <a:effectLst>
                  <a:outerShdw dist="35921" dir="2700000" algn="ctr" rotWithShape="0">
                    <a:srgbClr val="808080"/>
                  </a:outerShdw>
                </a:effectLst>
                <a:latin typeface="Arial"/>
                <a:cs typeface="Arial"/>
              </a:rPr>
              <a:t>Môn: Tiếng Việt</a:t>
            </a:r>
          </a:p>
        </p:txBody>
      </p:sp>
      <p:sp>
        <p:nvSpPr>
          <p:cNvPr id="3076" name="Text Box 14"/>
          <p:cNvSpPr txBox="1">
            <a:spLocks noChangeArrowheads="1"/>
          </p:cNvSpPr>
          <p:nvPr/>
        </p:nvSpPr>
        <p:spPr bwMode="auto">
          <a:xfrm>
            <a:off x="533400" y="6019800"/>
            <a:ext cx="533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77" name="Text Box 16"/>
          <p:cNvSpPr txBox="1">
            <a:spLocks noChangeArrowheads="1"/>
          </p:cNvSpPr>
          <p:nvPr/>
        </p:nvSpPr>
        <p:spPr bwMode="auto">
          <a:xfrm>
            <a:off x="7239000" y="5638800"/>
            <a:ext cx="6858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grpSp>
        <p:nvGrpSpPr>
          <p:cNvPr id="3078" name="Group 17"/>
          <p:cNvGrpSpPr>
            <a:grpSpLocks/>
          </p:cNvGrpSpPr>
          <p:nvPr/>
        </p:nvGrpSpPr>
        <p:grpSpPr bwMode="auto">
          <a:xfrm>
            <a:off x="6748463" y="4554538"/>
            <a:ext cx="2395537" cy="2303462"/>
            <a:chOff x="4251" y="2886"/>
            <a:chExt cx="1509" cy="1451"/>
          </a:xfrm>
        </p:grpSpPr>
        <p:pic>
          <p:nvPicPr>
            <p:cNvPr id="3082" name="Picture 18" descr="UY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500" y="2886"/>
              <a:ext cx="1260" cy="1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19" descr="UY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251" y="3183"/>
              <a:ext cx="1260" cy="11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9" name="Text Box 20"/>
          <p:cNvSpPr txBox="1">
            <a:spLocks noChangeArrowheads="1"/>
          </p:cNvSpPr>
          <p:nvPr/>
        </p:nvSpPr>
        <p:spPr bwMode="auto">
          <a:xfrm>
            <a:off x="457200" y="5867400"/>
            <a:ext cx="838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sp>
        <p:nvSpPr>
          <p:cNvPr id="3080" name="Text Box 24"/>
          <p:cNvSpPr txBox="1">
            <a:spLocks noChangeArrowheads="1"/>
          </p:cNvSpPr>
          <p:nvPr/>
        </p:nvSpPr>
        <p:spPr bwMode="auto">
          <a:xfrm>
            <a:off x="533400" y="5638800"/>
            <a:ext cx="762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3081" name="Picture 25" descr="sunflower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429000"/>
            <a:ext cx="2209800" cy="364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4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796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None/>
            </a:pPr>
            <a:r>
              <a:rPr lang="en-US" sz="1400">
                <a:latin typeface="Arial" charset="0"/>
              </a:rPr>
              <a:t>  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…Hai chị em về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ến nhà, tôi mắng em gái dám nói dối ba bỏ học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i ch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i, không chịu khó học hành. Nh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ng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áp lại sự giận dữ của tôi, nó chỉ thủng thẳng:</a:t>
            </a:r>
            <a:br>
              <a:rPr lang="en-US" sz="3200">
                <a:solidFill>
                  <a:schemeClr val="tx2"/>
                </a:solidFill>
                <a:latin typeface="Arial" charset="0"/>
              </a:rPr>
            </a:br>
            <a:r>
              <a:rPr lang="en-US" sz="3200">
                <a:solidFill>
                  <a:schemeClr val="tx2"/>
                </a:solidFill>
                <a:latin typeface="Arial" charset="0"/>
              </a:rPr>
              <a:t>  - Em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i tập v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ă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 nghệ.</a:t>
            </a:r>
            <a:br>
              <a:rPr lang="en-US" sz="3200">
                <a:solidFill>
                  <a:schemeClr val="tx2"/>
                </a:solidFill>
                <a:latin typeface="Arial" charset="0"/>
              </a:rPr>
            </a:br>
            <a:r>
              <a:rPr lang="en-US" sz="3200">
                <a:solidFill>
                  <a:schemeClr val="tx2"/>
                </a:solidFill>
                <a:latin typeface="Arial" charset="0"/>
              </a:rPr>
              <a:t>  - Mày tập v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ă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 nghệ ở rạp chiếu bóng à?</a:t>
            </a:r>
            <a:br>
              <a:rPr lang="en-US" sz="3200">
                <a:solidFill>
                  <a:schemeClr val="tx2"/>
                </a:solidFill>
                <a:latin typeface="Arial" charset="0"/>
              </a:rPr>
            </a:br>
            <a:r>
              <a:rPr lang="en-US" sz="3200">
                <a:solidFill>
                  <a:schemeClr val="tx2"/>
                </a:solidFill>
                <a:latin typeface="Arial" charset="0"/>
              </a:rPr>
              <a:t>  Nó c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ời,  giả bộ ngây th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:</a:t>
            </a:r>
            <a:br>
              <a:rPr lang="en-US" sz="3200">
                <a:solidFill>
                  <a:schemeClr val="tx2"/>
                </a:solidFill>
                <a:latin typeface="Arial" charset="0"/>
              </a:rPr>
            </a:br>
            <a:r>
              <a:rPr lang="en-US" sz="3200">
                <a:solidFill>
                  <a:schemeClr val="tx2"/>
                </a:solidFill>
                <a:latin typeface="Arial" charset="0"/>
              </a:rPr>
              <a:t>  - Ủa, chị cũng ở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ó sao? Hồi nãy chị bảo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i học nhóm mà!</a:t>
            </a:r>
            <a:br>
              <a:rPr lang="en-US" sz="3200">
                <a:solidFill>
                  <a:schemeClr val="tx2"/>
                </a:solidFill>
                <a:latin typeface="Arial" charset="0"/>
              </a:rPr>
            </a:br>
            <a:r>
              <a:rPr lang="en-US" sz="3200">
                <a:solidFill>
                  <a:schemeClr val="tx2"/>
                </a:solidFill>
                <a:latin typeface="Arial" charset="0"/>
              </a:rPr>
              <a:t>  Tôi sững sờ,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ứng im nh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 phỗng. Ng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ớc nhìn ba, tôi 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ợi một trận cuồng phong. Nh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ng ba tôi chỉ buồn rầu bảo:</a:t>
            </a:r>
            <a:br>
              <a:rPr lang="en-US" sz="3200">
                <a:solidFill>
                  <a:schemeClr val="tx2"/>
                </a:solidFill>
                <a:latin typeface="Arial" charset="0"/>
              </a:rPr>
            </a:br>
            <a:r>
              <a:rPr lang="en-US" sz="3200">
                <a:solidFill>
                  <a:schemeClr val="tx2"/>
                </a:solidFill>
                <a:latin typeface="Arial" charset="0"/>
              </a:rPr>
              <a:t>  - Các con ráng bảo ban nhau mà học cho nên ng</a:t>
            </a:r>
            <a:r>
              <a:rPr lang="vi-VN" sz="320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200">
                <a:solidFill>
                  <a:schemeClr val="tx2"/>
                </a:solidFill>
                <a:latin typeface="Arial" charset="0"/>
              </a:rPr>
              <a:t>ời.</a:t>
            </a:r>
          </a:p>
          <a:p>
            <a:pPr>
              <a:spcBef>
                <a:spcPct val="50000"/>
              </a:spcBef>
            </a:pPr>
            <a:endParaRPr lang="en-US" sz="320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228600"/>
            <a:ext cx="9144000" cy="6324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mtClean="0">
                <a:latin typeface="Arial" charset="0"/>
              </a:rPr>
              <a:t>	 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…Hai chị em về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ến nhà, tôi mắng em gái dám nói dối ba bỏ học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i ch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i, không chịu khó học hành. Nh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ng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áp lại sự </a:t>
            </a:r>
            <a:r>
              <a:rPr lang="en-US" sz="3600" smtClean="0">
                <a:latin typeface="Arial" charset="0"/>
              </a:rPr>
              <a:t>giận dữ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của tôi, nó chỉ </a:t>
            </a:r>
            <a:r>
              <a:rPr lang="en-US" sz="3600" smtClean="0">
                <a:latin typeface="Arial" charset="0"/>
              </a:rPr>
              <a:t>thủng thẳng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:</a:t>
            </a:r>
            <a:br>
              <a:rPr lang="en-US" sz="3600" smtClean="0">
                <a:solidFill>
                  <a:schemeClr val="tx2"/>
                </a:solidFill>
                <a:latin typeface="Arial" charset="0"/>
              </a:rPr>
            </a:b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 - Em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i tập v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ă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n nghệ.</a:t>
            </a:r>
            <a:br>
              <a:rPr lang="en-US" sz="3600" smtClean="0">
                <a:solidFill>
                  <a:schemeClr val="tx2"/>
                </a:solidFill>
                <a:latin typeface="Arial" charset="0"/>
              </a:rPr>
            </a:b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 - Mày tập v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ă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n nghệ ở rạp chiếu bóng à?</a:t>
            </a:r>
            <a:br>
              <a:rPr lang="en-US" sz="3600" smtClean="0">
                <a:solidFill>
                  <a:schemeClr val="tx2"/>
                </a:solidFill>
                <a:latin typeface="Arial" charset="0"/>
              </a:rPr>
            </a:b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 Nó c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ời,  </a:t>
            </a:r>
            <a:r>
              <a:rPr lang="en-US" sz="3600" smtClean="0">
                <a:latin typeface="Arial" charset="0"/>
              </a:rPr>
              <a:t>giả bộ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ngây th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ơ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:</a:t>
            </a:r>
            <a:br>
              <a:rPr lang="en-US" sz="3600" smtClean="0">
                <a:solidFill>
                  <a:schemeClr val="tx2"/>
                </a:solidFill>
                <a:latin typeface="Arial" charset="0"/>
              </a:rPr>
            </a:b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 - Ủa, chị cũng ở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ó sao? Hồi nãy chị bảo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i học nhóm mà!</a:t>
            </a:r>
            <a:br>
              <a:rPr lang="en-US" sz="3600" smtClean="0">
                <a:solidFill>
                  <a:schemeClr val="tx2"/>
                </a:solidFill>
                <a:latin typeface="Arial" charset="0"/>
              </a:rPr>
            </a:b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 Tôi </a:t>
            </a:r>
            <a:r>
              <a:rPr lang="en-US" sz="3600" smtClean="0">
                <a:latin typeface="Arial" charset="0"/>
              </a:rPr>
              <a:t>sững sờ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,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ứng </a:t>
            </a:r>
            <a:r>
              <a:rPr lang="en-US" sz="3600" smtClean="0">
                <a:latin typeface="Arial" charset="0"/>
              </a:rPr>
              <a:t>im nh</a:t>
            </a:r>
            <a:r>
              <a:rPr lang="vi-VN" sz="3600" smtClean="0">
                <a:latin typeface="Arial" charset="0"/>
              </a:rPr>
              <a:t>ư</a:t>
            </a:r>
            <a:r>
              <a:rPr lang="en-US" sz="3600" smtClean="0">
                <a:latin typeface="Arial" charset="0"/>
              </a:rPr>
              <a:t> phỗng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. Ng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ớc nhìn ba, tôi 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đ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ợi một trận </a:t>
            </a:r>
            <a:r>
              <a:rPr lang="en-US" sz="3600" smtClean="0">
                <a:latin typeface="Arial" charset="0"/>
              </a:rPr>
              <a:t>cuồng phong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. Nh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ng ba tôi chỉ buồn rầu bảo:</a:t>
            </a:r>
            <a:br>
              <a:rPr lang="en-US" sz="3600" smtClean="0">
                <a:solidFill>
                  <a:schemeClr val="tx2"/>
                </a:solidFill>
                <a:latin typeface="Arial" charset="0"/>
              </a:rPr>
            </a:b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  - Các con ráng bảo ban nhau mà học cho nên ng</a:t>
            </a:r>
            <a:r>
              <a:rPr lang="vi-VN" sz="3600" smtClean="0">
                <a:solidFill>
                  <a:schemeClr val="tx2"/>
                </a:solidFill>
                <a:latin typeface="Arial" charset="0"/>
              </a:rPr>
              <a:t>ư</a:t>
            </a:r>
            <a:r>
              <a:rPr lang="en-US" sz="3600" smtClean="0">
                <a:solidFill>
                  <a:schemeClr val="tx2"/>
                </a:solidFill>
                <a:latin typeface="Arial" charset="0"/>
              </a:rPr>
              <a:t>ời.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75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114800"/>
          </a:xfrm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  <p:pic>
        <p:nvPicPr>
          <p:cNvPr id="84996" name="Picture 4" descr="tran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0"/>
            <a:ext cx="8305800" cy="662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3000"/>
                                        <p:tgtEl>
                                          <p:spTgt spid="84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US" sz="3600" b="1" smtClean="0">
                <a:latin typeface="Arial" charset="0"/>
              </a:rPr>
              <a:t>Tập </a:t>
            </a:r>
            <a:r>
              <a:rPr lang="vi-VN" sz="3600" b="1" smtClean="0">
                <a:latin typeface="Arial" charset="0"/>
              </a:rPr>
              <a:t>đ</a:t>
            </a:r>
            <a:r>
              <a:rPr lang="en-US" sz="3600" b="1" smtClean="0">
                <a:latin typeface="Arial" charset="0"/>
              </a:rPr>
              <a:t>ọc: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4800" b="1" smtClean="0">
                <a:solidFill>
                  <a:srgbClr val="FFFF66"/>
                </a:solidFill>
                <a:latin typeface="Arial" charset="0"/>
              </a:rPr>
              <a:t>Chị em tôi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smtClean="0">
                <a:latin typeface="Arial" charset="0"/>
              </a:rPr>
              <a:t>                                     Theo </a:t>
            </a:r>
            <a:r>
              <a:rPr lang="en-US" b="1" i="1" smtClean="0">
                <a:latin typeface="Arial" charset="0"/>
              </a:rPr>
              <a:t>Liên H</a:t>
            </a:r>
            <a:r>
              <a:rPr lang="vi-VN" b="1" i="1" smtClean="0">
                <a:latin typeface="Arial" charset="0"/>
              </a:rPr>
              <a:t>ươ</a:t>
            </a:r>
            <a:r>
              <a:rPr lang="en-US" b="1" i="1" smtClean="0">
                <a:latin typeface="Arial" charset="0"/>
              </a:rPr>
              <a:t>ng</a:t>
            </a:r>
          </a:p>
        </p:txBody>
      </p:sp>
      <p:sp>
        <p:nvSpPr>
          <p:cNvPr id="5123" name="Text Box 4"/>
          <p:cNvSpPr txBox="1">
            <a:spLocks noChangeArrowheads="1"/>
          </p:cNvSpPr>
          <p:nvPr/>
        </p:nvSpPr>
        <p:spPr bwMode="auto">
          <a:xfrm>
            <a:off x="2286000" y="6248400"/>
            <a:ext cx="32766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5124" name="Picture 5" descr="photo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436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800" decel="100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0" decel="100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/>
          <p:cNvSpPr txBox="1">
            <a:spLocks noChangeArrowheads="1"/>
          </p:cNvSpPr>
          <p:nvPr/>
        </p:nvSpPr>
        <p:spPr bwMode="auto">
          <a:xfrm>
            <a:off x="152400" y="0"/>
            <a:ext cx="9144000" cy="5078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  <a:p>
            <a:pPr>
              <a:spcBef>
                <a:spcPct val="50000"/>
              </a:spcBef>
              <a:defRPr/>
            </a:pP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   Từ </a:t>
            </a:r>
            <a:r>
              <a:rPr lang="vi-V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ó, tôi không bao giờ dám nói dối ba </a:t>
            </a:r>
            <a:r>
              <a:rPr lang="vi-V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đ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 ch</a:t>
            </a:r>
            <a:r>
              <a:rPr lang="vi-V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ơ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i nữa. Thỉnh thoảng, hai chị em lại c</a:t>
            </a:r>
            <a:r>
              <a:rPr lang="vi-VN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ư</a:t>
            </a:r>
            <a: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ời phá lên khi nhắc lại chuyện nó rủ bạn vào rạp chiếu bóng chọc tức tôi, làm cho tôi tỉnh ngộ </a:t>
            </a:r>
            <a:br>
              <a:rPr lang="en-US" sz="36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</a:br>
            <a:endParaRPr lang="en-US" sz="360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382000" cy="4800600"/>
          </a:xfrm>
        </p:spPr>
        <p:txBody>
          <a:bodyPr/>
          <a:lstStyle/>
          <a:p>
            <a:pPr algn="l" eaLnBrk="1" hangingPunct="1">
              <a:defRPr/>
            </a:pPr>
            <a:r>
              <a:rPr lang="en-US" sz="5400" smtClean="0"/>
              <a:t>	…</a:t>
            </a:r>
            <a:r>
              <a:rPr lang="en-US" sz="3600" smtClean="0"/>
              <a:t>Thỉnh thoảng, hai chị em lại c</a:t>
            </a:r>
            <a:r>
              <a:rPr lang="vi-VN" sz="3600" smtClean="0"/>
              <a:t>ư</a:t>
            </a:r>
            <a:r>
              <a:rPr lang="en-US" sz="3600" smtClean="0"/>
              <a:t>ời phá lên khi nhắc lại chuyện  nó rủ bạn vào rạp chiếu bóng chọc tức tôi, làm cho tôi tỉnh ngộ.</a:t>
            </a:r>
          </a:p>
        </p:txBody>
      </p:sp>
      <p:sp>
        <p:nvSpPr>
          <p:cNvPr id="69637" name="Line 5"/>
          <p:cNvSpPr>
            <a:spLocks noChangeShapeType="1"/>
          </p:cNvSpPr>
          <p:nvPr/>
        </p:nvSpPr>
        <p:spPr bwMode="auto">
          <a:xfrm flipH="1">
            <a:off x="5638800" y="2743200"/>
            <a:ext cx="152400" cy="609600"/>
          </a:xfrm>
          <a:prstGeom prst="line">
            <a:avLst/>
          </a:prstGeom>
          <a:noFill/>
          <a:ln w="5715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utoUpdateAnimBg="0"/>
      <p:bldP spid="696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5"/>
          <p:cNvSpPr txBox="1">
            <a:spLocks noChangeArrowheads="1"/>
          </p:cNvSpPr>
          <p:nvPr/>
        </p:nvSpPr>
        <p:spPr bwMode="auto">
          <a:xfrm>
            <a:off x="838200" y="2057400"/>
            <a:ext cx="7696200" cy="267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latin typeface="Arial" charset="0"/>
              </a:rPr>
              <a:t>Tập </a:t>
            </a:r>
            <a:r>
              <a:rPr lang="vi-VN" sz="3600" b="1">
                <a:latin typeface="Arial" charset="0"/>
              </a:rPr>
              <a:t>đ</a:t>
            </a:r>
            <a:r>
              <a:rPr lang="en-US" sz="3600" b="1">
                <a:latin typeface="Arial" charset="0"/>
              </a:rPr>
              <a:t>ọc:</a:t>
            </a:r>
          </a:p>
          <a:p>
            <a:pPr algn="ctr"/>
            <a:r>
              <a:rPr lang="en-US" sz="4800" b="1">
                <a:solidFill>
                  <a:srgbClr val="FFFF66"/>
                </a:solidFill>
                <a:latin typeface="Arial" charset="0"/>
              </a:rPr>
              <a:t>Chị em tôi</a:t>
            </a:r>
          </a:p>
          <a:p>
            <a:r>
              <a:rPr lang="en-US" sz="3600" b="1">
                <a:latin typeface="Arial" charset="0"/>
              </a:rPr>
              <a:t>                                </a:t>
            </a:r>
            <a:r>
              <a:rPr lang="en-US" sz="3200" b="1">
                <a:latin typeface="Arial" charset="0"/>
              </a:rPr>
              <a:t>Theo</a:t>
            </a:r>
            <a:r>
              <a:rPr lang="en-US" sz="3600" b="1">
                <a:latin typeface="Arial" charset="0"/>
              </a:rPr>
              <a:t> </a:t>
            </a:r>
            <a:r>
              <a:rPr lang="en-US" sz="3200" b="1" i="1">
                <a:latin typeface="Arial" charset="0"/>
              </a:rPr>
              <a:t>Liên H</a:t>
            </a:r>
            <a:r>
              <a:rPr lang="vi-VN" sz="3200" b="1" i="1">
                <a:latin typeface="Arial" charset="0"/>
              </a:rPr>
              <a:t>ươ</a:t>
            </a:r>
            <a:r>
              <a:rPr lang="en-US" sz="3200" b="1" i="1">
                <a:latin typeface="Arial" charset="0"/>
              </a:rPr>
              <a:t>ng</a:t>
            </a:r>
          </a:p>
          <a:p>
            <a:pPr>
              <a:spcBef>
                <a:spcPct val="50000"/>
              </a:spcBef>
            </a:pPr>
            <a:endParaRPr lang="en-US" sz="3200">
              <a:latin typeface=".VnAristote" pitchFamily="34" charset="0"/>
            </a:endParaRPr>
          </a:p>
        </p:txBody>
      </p:sp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1905000" y="6324600"/>
            <a:ext cx="2362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8196" name="Picture 7" descr="photo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43600"/>
            <a:ext cx="9144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410200"/>
          </a:xfrm>
        </p:spPr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91150" name="doan1.mpg">
            <a:hlinkClick r:id="" action="ppaction://media"/>
          </p:cNvPr>
          <p:cNvPicPr>
            <a:picLocks noGrp="1" noRot="1" noChangeAspect="1" noChangeArrowheads="1"/>
          </p:cNvPicPr>
          <p:nvPr>
            <p:ph idx="1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676400" y="1371600"/>
            <a:ext cx="5486400" cy="3740150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1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91150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1150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91150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4000" smtClean="0"/>
              <a:t/>
            </a:r>
            <a:br>
              <a:rPr lang="en-US" sz="4000" smtClean="0"/>
            </a:br>
            <a:r>
              <a:rPr lang="en-US" b="1" smtClean="0">
                <a:solidFill>
                  <a:schemeClr val="tx1"/>
                </a:solidFill>
              </a:rPr>
              <a:t>Tập </a:t>
            </a:r>
            <a:r>
              <a:rPr lang="vi-VN" b="1" smtClean="0">
                <a:solidFill>
                  <a:schemeClr val="tx1"/>
                </a:solidFill>
              </a:rPr>
              <a:t>đ</a:t>
            </a:r>
            <a:r>
              <a:rPr lang="en-US" b="1" smtClean="0">
                <a:solidFill>
                  <a:schemeClr val="tx1"/>
                </a:solidFill>
              </a:rPr>
              <a:t>ọc</a:t>
            </a:r>
            <a:r>
              <a:rPr lang="en-US" b="1" dirty="0" smtClean="0">
                <a:solidFill>
                  <a:schemeClr val="tx1"/>
                </a:solidFill>
              </a:rPr>
              <a:t>: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smtClean="0"/>
              <a:t> </a:t>
            </a:r>
            <a:r>
              <a:rPr lang="en-US" sz="4800" b="1" smtClean="0">
                <a:solidFill>
                  <a:srgbClr val="FFFF66"/>
                </a:solidFill>
                <a:effectLst/>
              </a:rPr>
              <a:t>Chị </a:t>
            </a:r>
            <a:r>
              <a:rPr lang="en-US" sz="4800" b="1" err="1" smtClean="0">
                <a:solidFill>
                  <a:srgbClr val="FFFF66"/>
                </a:solidFill>
                <a:effectLst/>
              </a:rPr>
              <a:t>em</a:t>
            </a:r>
            <a:r>
              <a:rPr lang="en-US" sz="4800" b="1" smtClean="0">
                <a:solidFill>
                  <a:srgbClr val="FFFF66"/>
                </a:solidFill>
                <a:effectLst/>
              </a:rPr>
              <a:t> tôi</a:t>
            </a:r>
            <a:r>
              <a:rPr lang="en-US" sz="4800" b="1" dirty="0" smtClean="0">
                <a:solidFill>
                  <a:srgbClr val="FFFF66"/>
                </a:solidFill>
                <a:effectLst/>
              </a:rPr>
              <a:t/>
            </a:r>
            <a:br>
              <a:rPr lang="en-US" sz="4800" b="1" dirty="0" smtClean="0">
                <a:solidFill>
                  <a:srgbClr val="FFFF66"/>
                </a:solidFill>
                <a:effectLst/>
              </a:rPr>
            </a:br>
            <a:r>
              <a:rPr lang="en-US" sz="4000" b="1" dirty="0" smtClean="0">
                <a:solidFill>
                  <a:srgbClr val="FFFF66"/>
                </a:solidFill>
                <a:effectLst/>
              </a:rPr>
              <a:t>                         </a:t>
            </a:r>
            <a:r>
              <a:rPr lang="en-US" sz="3200" b="1" smtClean="0">
                <a:solidFill>
                  <a:schemeClr val="tx1"/>
                </a:solidFill>
                <a:effectLst/>
              </a:rPr>
              <a:t>Theo</a:t>
            </a:r>
            <a:r>
              <a:rPr lang="en-US" sz="3200" b="1" smtClean="0">
                <a:solidFill>
                  <a:srgbClr val="FFFF66"/>
                </a:solidFill>
                <a:effectLst/>
              </a:rPr>
              <a:t> </a:t>
            </a:r>
            <a:r>
              <a:rPr lang="en-US" sz="3200" b="1" i="1" smtClean="0">
                <a:solidFill>
                  <a:schemeClr val="tx1"/>
                </a:solidFill>
                <a:effectLst/>
              </a:rPr>
              <a:t>Liên H</a:t>
            </a:r>
            <a:r>
              <a:rPr lang="vi-VN" sz="3200" b="1" i="1" smtClean="0">
                <a:solidFill>
                  <a:schemeClr val="tx1"/>
                </a:solidFill>
                <a:effectLst/>
              </a:rPr>
              <a:t>ươ</a:t>
            </a:r>
            <a:r>
              <a:rPr lang="en-US" sz="3200" b="1" i="1" smtClean="0">
                <a:solidFill>
                  <a:schemeClr val="tx1"/>
                </a:solidFill>
                <a:effectLst/>
              </a:rPr>
              <a:t>ng</a:t>
            </a:r>
            <a:r>
              <a:rPr lang="en-US" sz="3200" b="1" i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3200" b="1" i="1" dirty="0" smtClean="0">
                <a:solidFill>
                  <a:schemeClr val="tx1"/>
                </a:solidFill>
                <a:effectLst/>
              </a:rPr>
            </a:br>
            <a:r>
              <a:rPr lang="en-US" sz="2800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2800" dirty="0" smtClean="0">
                <a:solidFill>
                  <a:schemeClr val="tx1"/>
                </a:solidFill>
                <a:effectLst/>
              </a:rPr>
            </a:br>
            <a:endParaRPr lang="en-US" sz="2800" dirty="0" smtClean="0">
              <a:solidFill>
                <a:schemeClr val="tx1"/>
              </a:solidFill>
              <a:effectLst/>
            </a:endParaRPr>
          </a:p>
        </p:txBody>
      </p:sp>
      <p:sp>
        <p:nvSpPr>
          <p:cNvPr id="10243" name="Text Box 4"/>
          <p:cNvSpPr txBox="1">
            <a:spLocks noChangeArrowheads="1"/>
          </p:cNvSpPr>
          <p:nvPr/>
        </p:nvSpPr>
        <p:spPr bwMode="auto">
          <a:xfrm>
            <a:off x="304800" y="6172200"/>
            <a:ext cx="8839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>
              <a:latin typeface="Arial" charset="0"/>
            </a:endParaRPr>
          </a:p>
        </p:txBody>
      </p:sp>
      <p:pic>
        <p:nvPicPr>
          <p:cNvPr id="10244" name="Picture 5" descr="photo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019800"/>
            <a:ext cx="91440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79" name="doan 3.mpg">
            <a:hlinkClick r:id="" action="ppaction://media"/>
          </p:cNvPr>
          <p:cNvPicPr>
            <a:picLocks noGrp="1" noRot="1" noChangeAspect="1" noChangeArrowheads="1"/>
          </p:cNvPicPr>
          <p:nvPr>
            <p:ph sz="half" idx="2"/>
            <a:videoFile r:link="rId1"/>
          </p:nvPr>
        </p:nvPicPr>
        <p:blipFill>
          <a:blip r:embed="rId3"/>
          <a:srcRect/>
          <a:stretch>
            <a:fillRect/>
          </a:stretch>
        </p:blipFill>
        <p:spPr>
          <a:xfrm>
            <a:off x="1524000" y="1524000"/>
            <a:ext cx="5638800" cy="3844925"/>
          </a:xfr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95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109579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9579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109579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Soaring">
  <a:themeElements>
    <a:clrScheme name="Soaring 4">
      <a:dk1>
        <a:srgbClr val="000000"/>
      </a:dk1>
      <a:lt1>
        <a:srgbClr val="FFFFFF"/>
      </a:lt1>
      <a:dk2>
        <a:srgbClr val="008080"/>
      </a:dk2>
      <a:lt2>
        <a:srgbClr val="FFCC66"/>
      </a:lt2>
      <a:accent1>
        <a:srgbClr val="0099CC"/>
      </a:accent1>
      <a:accent2>
        <a:srgbClr val="009999"/>
      </a:accent2>
      <a:accent3>
        <a:srgbClr val="AAC0C0"/>
      </a:accent3>
      <a:accent4>
        <a:srgbClr val="DADADA"/>
      </a:accent4>
      <a:accent5>
        <a:srgbClr val="AACAE2"/>
      </a:accent5>
      <a:accent6>
        <a:srgbClr val="008A8A"/>
      </a:accent6>
      <a:hlink>
        <a:srgbClr val="6600CC"/>
      </a:hlink>
      <a:folHlink>
        <a:srgbClr val="FFFF00"/>
      </a:folHlink>
    </a:clrScheme>
    <a:fontScheme name="Soar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Time" pitchFamily="34" charset="0"/>
          </a:defRPr>
        </a:defPPr>
      </a:lstStyle>
    </a:lnDef>
  </a:objectDefaults>
  <a:extraClrSchemeLst>
    <a:extraClrScheme>
      <a:clrScheme name="Soar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oar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oar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1009</TotalTime>
  <Words>131</Words>
  <Application>Microsoft PowerPoint</Application>
  <PresentationFormat>On-screen Show (4:3)</PresentationFormat>
  <Paragraphs>14</Paragraphs>
  <Slides>11</Slides>
  <Notes>0</Notes>
  <HiddenSlides>1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.VnTime</vt:lpstr>
      <vt:lpstr>Arial</vt:lpstr>
      <vt:lpstr>Times New Roman</vt:lpstr>
      <vt:lpstr>Wingdings</vt:lpstr>
      <vt:lpstr>Calibri</vt:lpstr>
      <vt:lpstr>.VnAristote</vt:lpstr>
      <vt:lpstr>Soaring</vt:lpstr>
      <vt:lpstr>Slide 1</vt:lpstr>
      <vt:lpstr>Slide 2</vt:lpstr>
      <vt:lpstr>Slide 3</vt:lpstr>
      <vt:lpstr>Slide 4</vt:lpstr>
      <vt:lpstr> …Thỉnh thoảng, hai chị em lại cười phá lên khi nhắc lại chuyện  nó rủ bạn vào rạp chiếu bóng chọc tức tôi, làm cho tôi tỉnh ngộ.</vt:lpstr>
      <vt:lpstr>Slide 6</vt:lpstr>
      <vt:lpstr>Slide 7</vt:lpstr>
      <vt:lpstr>      Tập đọc:   Chị em tôi                          Theo Liên Hương  </vt:lpstr>
      <vt:lpstr>Slide 9</vt:lpstr>
      <vt:lpstr>Slide 10</vt:lpstr>
      <vt:lpstr>Slide 11</vt:lpstr>
    </vt:vector>
  </TitlesOfParts>
  <Company>Soc Son - Ha Noi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 Muoi</dc:creator>
  <cp:lastModifiedBy>CSTeam</cp:lastModifiedBy>
  <cp:revision>108</cp:revision>
  <dcterms:created xsi:type="dcterms:W3CDTF">2009-10-05T03:17:22Z</dcterms:created>
  <dcterms:modified xsi:type="dcterms:W3CDTF">2016-06-30T01:30:46Z</dcterms:modified>
</cp:coreProperties>
</file>