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0" r:id="rId3"/>
    <p:sldId id="276" r:id="rId4"/>
    <p:sldId id="267" r:id="rId5"/>
    <p:sldId id="266" r:id="rId6"/>
    <p:sldId id="268" r:id="rId7"/>
    <p:sldId id="269" r:id="rId8"/>
    <p:sldId id="272" r:id="rId9"/>
    <p:sldId id="270" r:id="rId10"/>
    <p:sldId id="274" r:id="rId11"/>
    <p:sldId id="275" r:id="rId12"/>
    <p:sldId id="273" r:id="rId13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6600FF"/>
    <a:srgbClr val="3333CC"/>
    <a:srgbClr val="6600CC"/>
    <a:srgbClr val="FF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854" autoAdjust="0"/>
    <p:restoredTop sz="94660"/>
  </p:normalViewPr>
  <p:slideViewPr>
    <p:cSldViewPr>
      <p:cViewPr>
        <p:scale>
          <a:sx n="50" d="100"/>
          <a:sy n="50" d="100"/>
        </p:scale>
        <p:origin x="-10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045A25-C3A1-4C29-983B-DBB9F49EE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584D0-12AD-4544-8FC9-3D84417EF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4B1F3-CB86-4F55-B631-80422E9BC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BC8434-C71B-4A70-8A71-876EF1CA616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4EF3D-261A-4C1D-8486-65465197D2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8035B9-0133-48C2-9248-23FA46363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93C6C9-48FF-4286-BC0A-16CDB8A84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F864C6-BD18-43EF-9610-F8ED8E2F8E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EF507-E2B8-4D2C-BC32-68A5EDF7C7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0E7DE-59C7-48EF-8CEB-2BFBEF1E7B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0B0403-FCED-4DF0-BBFD-15A7E42F0E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99E54-55EA-4D9F-806D-EC11FCE30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317218DB-FC64-4220-93B2-A578469D62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wheel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Text Box 18" descr="White marble"/>
          <p:cNvSpPr txBox="1">
            <a:spLocks noChangeArrowheads="1"/>
          </p:cNvSpPr>
          <p:nvPr/>
        </p:nvSpPr>
        <p:spPr bwMode="auto">
          <a:xfrm>
            <a:off x="1752600" y="1295400"/>
            <a:ext cx="51816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>
                <a:solidFill>
                  <a:srgbClr val="6600FF"/>
                </a:solidFill>
              </a:rPr>
              <a:t>KiỂM TRA BÀI CŨ</a:t>
            </a:r>
          </a:p>
        </p:txBody>
      </p:sp>
      <p:sp>
        <p:nvSpPr>
          <p:cNvPr id="3091" name="Text Box 19" descr="White marble"/>
          <p:cNvSpPr txBox="1">
            <a:spLocks noChangeArrowheads="1"/>
          </p:cNvSpPr>
          <p:nvPr/>
        </p:nvSpPr>
        <p:spPr bwMode="auto">
          <a:xfrm>
            <a:off x="0" y="2362200"/>
            <a:ext cx="88392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/>
              <a:t>1. Nhà vua chọn người như thế nào để truyền ngôi?</a:t>
            </a:r>
          </a:p>
        </p:txBody>
      </p:sp>
      <p:sp>
        <p:nvSpPr>
          <p:cNvPr id="3092" name="Text Box 20" descr="White marble"/>
          <p:cNvSpPr txBox="1">
            <a:spLocks noChangeArrowheads="1"/>
          </p:cNvSpPr>
          <p:nvPr/>
        </p:nvSpPr>
        <p:spPr bwMode="auto">
          <a:xfrm>
            <a:off x="1066800" y="1828800"/>
            <a:ext cx="65532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FF"/>
                </a:solidFill>
              </a:rPr>
              <a:t>Bài: NHỮNG HẠT THÓC GiỐNG</a:t>
            </a:r>
          </a:p>
        </p:txBody>
      </p:sp>
      <p:sp>
        <p:nvSpPr>
          <p:cNvPr id="3093" name="Text Box 21" descr="White marble"/>
          <p:cNvSpPr txBox="1">
            <a:spLocks noChangeArrowheads="1"/>
          </p:cNvSpPr>
          <p:nvPr/>
        </p:nvSpPr>
        <p:spPr bwMode="auto">
          <a:xfrm>
            <a:off x="0" y="2895600"/>
            <a:ext cx="9144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/>
              <a:t>2. Nhà vua làm cách nào để chọn được người như thế?</a:t>
            </a:r>
          </a:p>
        </p:txBody>
      </p:sp>
      <p:sp>
        <p:nvSpPr>
          <p:cNvPr id="3094" name="Text Box 22" descr="White marble"/>
          <p:cNvSpPr txBox="1">
            <a:spLocks noChangeArrowheads="1"/>
          </p:cNvSpPr>
          <p:nvPr/>
        </p:nvSpPr>
        <p:spPr bwMode="auto">
          <a:xfrm>
            <a:off x="0" y="3733800"/>
            <a:ext cx="8534400" cy="1160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/>
              <a:t>3. Câu chuyện này muốn nói với em điều gì?</a:t>
            </a:r>
          </a:p>
          <a:p>
            <a:pPr algn="l">
              <a:spcBef>
                <a:spcPct val="50000"/>
              </a:spcBef>
            </a:pPr>
            <a:r>
              <a:rPr lang="en-US" sz="2800"/>
              <a:t>( Trung thực là đức tính quý nhất của con người)</a:t>
            </a:r>
          </a:p>
        </p:txBody>
      </p:sp>
      <p:sp>
        <p:nvSpPr>
          <p:cNvPr id="2055" name="Rectangle 24" descr="White marble"/>
          <p:cNvSpPr>
            <a:spLocks noChangeArrowheads="1"/>
          </p:cNvSpPr>
          <p:nvPr/>
        </p:nvSpPr>
        <p:spPr bwMode="auto">
          <a:xfrm>
            <a:off x="3333750" y="790575"/>
            <a:ext cx="1570038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u="sng"/>
              <a:t>Tập đọc: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3" dur="500"/>
                                        <p:tgtEl>
                                          <p:spTgt spid="3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2" dur="500"/>
                                        <p:tgtEl>
                                          <p:spTgt spid="309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30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0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90" grpId="0"/>
      <p:bldP spid="3091" grpId="0"/>
      <p:bldP spid="3091" grpId="1"/>
      <p:bldP spid="3092" grpId="0"/>
      <p:bldP spid="3093" grpId="0"/>
      <p:bldP spid="3093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3" descr="White marble"/>
          <p:cNvSpPr txBox="1">
            <a:spLocks noChangeArrowheads="1"/>
          </p:cNvSpPr>
          <p:nvPr/>
        </p:nvSpPr>
        <p:spPr bwMode="auto">
          <a:xfrm>
            <a:off x="2209800" y="762000"/>
            <a:ext cx="4572000" cy="1250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Tập đọc: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FF"/>
                </a:solidFill>
              </a:rPr>
              <a:t>GÀ TRỐNG VÀ CÁO</a:t>
            </a:r>
          </a:p>
        </p:txBody>
      </p:sp>
      <p:sp>
        <p:nvSpPr>
          <p:cNvPr id="11267" name="Text Box 4" descr="White marble"/>
          <p:cNvSpPr txBox="1">
            <a:spLocks noChangeArrowheads="1"/>
          </p:cNvSpPr>
          <p:nvPr/>
        </p:nvSpPr>
        <p:spPr bwMode="auto">
          <a:xfrm>
            <a:off x="4572000" y="1981200"/>
            <a:ext cx="33528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LA PHÔNG - TEN</a:t>
            </a:r>
          </a:p>
        </p:txBody>
      </p:sp>
      <p:sp>
        <p:nvSpPr>
          <p:cNvPr id="11268" name="Text Box 5" descr="White marble"/>
          <p:cNvSpPr txBox="1">
            <a:spLocks noChangeArrowheads="1"/>
          </p:cNvSpPr>
          <p:nvPr/>
        </p:nvSpPr>
        <p:spPr bwMode="auto">
          <a:xfrm>
            <a:off x="1981200" y="6248400"/>
            <a:ext cx="4191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0422" name="Text Box 6" descr="White marble"/>
          <p:cNvSpPr txBox="1">
            <a:spLocks noChangeArrowheads="1"/>
          </p:cNvSpPr>
          <p:nvPr/>
        </p:nvSpPr>
        <p:spPr bwMode="auto">
          <a:xfrm>
            <a:off x="304800" y="2209800"/>
            <a:ext cx="2514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Đọc diễn cảm</a:t>
            </a:r>
          </a:p>
        </p:txBody>
      </p:sp>
      <p:sp>
        <p:nvSpPr>
          <p:cNvPr id="11270" name="Text Box 9" descr="White marble"/>
          <p:cNvSpPr txBox="1">
            <a:spLocks noChangeArrowheads="1"/>
          </p:cNvSpPr>
          <p:nvPr/>
        </p:nvSpPr>
        <p:spPr bwMode="auto">
          <a:xfrm>
            <a:off x="381000" y="4419600"/>
            <a:ext cx="3048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/>
          </a:p>
        </p:txBody>
      </p:sp>
      <p:sp>
        <p:nvSpPr>
          <p:cNvPr id="60426" name="Text Box 10" descr="White marble"/>
          <p:cNvSpPr txBox="1">
            <a:spLocks noChangeArrowheads="1"/>
          </p:cNvSpPr>
          <p:nvPr/>
        </p:nvSpPr>
        <p:spPr bwMode="auto">
          <a:xfrm>
            <a:off x="1524000" y="2667000"/>
            <a:ext cx="5867400" cy="2954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 </a:t>
            </a:r>
            <a:r>
              <a:rPr lang="en-US" sz="2400"/>
              <a:t>Nhác trông </a:t>
            </a:r>
            <a:r>
              <a:rPr lang="en-US" sz="2400" b="1">
                <a:solidFill>
                  <a:srgbClr val="6600CC"/>
                </a:solidFill>
              </a:rPr>
              <a:t>vắt vẻo</a:t>
            </a:r>
            <a:r>
              <a:rPr lang="en-US" sz="2400"/>
              <a:t> trên cành</a:t>
            </a:r>
          </a:p>
          <a:p>
            <a:r>
              <a:rPr lang="en-US" sz="2400"/>
              <a:t>Anh chàng Gà Trống  tinh nhanh </a:t>
            </a:r>
            <a:r>
              <a:rPr lang="en-US" sz="2400" b="1">
                <a:solidFill>
                  <a:srgbClr val="6600CC"/>
                </a:solidFill>
              </a:rPr>
              <a:t>lõi đời</a:t>
            </a:r>
            <a:r>
              <a:rPr lang="en-US" sz="2400"/>
              <a:t>,</a:t>
            </a:r>
          </a:p>
          <a:p>
            <a:r>
              <a:rPr lang="en-US" sz="2400"/>
              <a:t>     Cáo kia </a:t>
            </a:r>
            <a:r>
              <a:rPr lang="en-US" sz="2400" b="1">
                <a:solidFill>
                  <a:srgbClr val="6600CC"/>
                </a:solidFill>
              </a:rPr>
              <a:t>đon đả</a:t>
            </a:r>
            <a:r>
              <a:rPr lang="en-US" sz="2400"/>
              <a:t> ngỏ lời:</a:t>
            </a:r>
          </a:p>
          <a:p>
            <a:r>
              <a:rPr lang="en-US" sz="2400"/>
              <a:t>“Kìa </a:t>
            </a:r>
            <a:r>
              <a:rPr lang="en-US" sz="2400" b="1">
                <a:solidFill>
                  <a:srgbClr val="6600CC"/>
                </a:solidFill>
              </a:rPr>
              <a:t>anh bạn quý</a:t>
            </a:r>
            <a:r>
              <a:rPr lang="en-US" sz="2400"/>
              <a:t>, xin mời </a:t>
            </a:r>
            <a:r>
              <a:rPr lang="en-US" sz="2400" b="1">
                <a:solidFill>
                  <a:srgbClr val="6600CC"/>
                </a:solidFill>
              </a:rPr>
              <a:t>xuống đây</a:t>
            </a:r>
          </a:p>
          <a:p>
            <a:r>
              <a:rPr lang="en-US" sz="2400"/>
              <a:t>………..</a:t>
            </a:r>
          </a:p>
          <a:p>
            <a:pPr algn="l">
              <a:spcBef>
                <a:spcPct val="50000"/>
              </a:spcBef>
            </a:pPr>
            <a:endParaRPr lang="en-US" sz="3600"/>
          </a:p>
        </p:txBody>
      </p:sp>
      <p:sp>
        <p:nvSpPr>
          <p:cNvPr id="11272" name="Text Box 11" descr="White marble"/>
          <p:cNvSpPr txBox="1">
            <a:spLocks noChangeArrowheads="1"/>
          </p:cNvSpPr>
          <p:nvPr/>
        </p:nvSpPr>
        <p:spPr bwMode="auto">
          <a:xfrm>
            <a:off x="2819400" y="2514600"/>
            <a:ext cx="6324600" cy="1465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 </a:t>
            </a:r>
            <a:endParaRPr lang="en-US" sz="2400"/>
          </a:p>
          <a:p>
            <a:pPr algn="l">
              <a:spcBef>
                <a:spcPct val="50000"/>
              </a:spcBef>
            </a:pPr>
            <a:endParaRPr lang="en-US" sz="3600"/>
          </a:p>
        </p:txBody>
      </p:sp>
      <p:sp>
        <p:nvSpPr>
          <p:cNvPr id="60428" name="Text Box 12" descr="White marble"/>
          <p:cNvSpPr txBox="1">
            <a:spLocks noChangeArrowheads="1"/>
          </p:cNvSpPr>
          <p:nvPr/>
        </p:nvSpPr>
        <p:spPr bwMode="auto">
          <a:xfrm>
            <a:off x="1600200" y="4648200"/>
            <a:ext cx="5562600" cy="2492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Gà rằng: “ Xin được </a:t>
            </a:r>
            <a:r>
              <a:rPr lang="en-US" sz="2400" b="1">
                <a:solidFill>
                  <a:srgbClr val="6600CC"/>
                </a:solidFill>
              </a:rPr>
              <a:t>ghi ơn</a:t>
            </a:r>
            <a:r>
              <a:rPr lang="en-US" sz="2400"/>
              <a:t> trong lòng</a:t>
            </a:r>
          </a:p>
          <a:p>
            <a:r>
              <a:rPr lang="en-US" sz="2400"/>
              <a:t>      </a:t>
            </a:r>
            <a:r>
              <a:rPr lang="en-US" sz="2400" b="1">
                <a:solidFill>
                  <a:srgbClr val="6600CC"/>
                </a:solidFill>
              </a:rPr>
              <a:t>Hòa bình</a:t>
            </a:r>
            <a:r>
              <a:rPr lang="en-US" sz="2400"/>
              <a:t>  gà cáo sống chung</a:t>
            </a:r>
          </a:p>
          <a:p>
            <a:r>
              <a:rPr lang="en-US" sz="2400"/>
              <a:t>Mừng này còn có </a:t>
            </a:r>
            <a:r>
              <a:rPr lang="en-US" sz="2400" b="1">
                <a:solidFill>
                  <a:srgbClr val="6600CC"/>
                </a:solidFill>
              </a:rPr>
              <a:t>tin mừng</a:t>
            </a:r>
            <a:r>
              <a:rPr lang="en-US" sz="2400"/>
              <a:t> nào hơn</a:t>
            </a:r>
          </a:p>
          <a:p>
            <a:r>
              <a:rPr lang="en-US" sz="2400"/>
              <a:t>      </a:t>
            </a:r>
            <a:r>
              <a:rPr lang="en-US" sz="2400" b="1">
                <a:solidFill>
                  <a:srgbClr val="6600CC"/>
                </a:solidFill>
              </a:rPr>
              <a:t>Kìa</a:t>
            </a:r>
            <a:r>
              <a:rPr lang="en-US" sz="2400"/>
              <a:t>, tôi thấy cặp chó săn</a:t>
            </a:r>
          </a:p>
          <a:p>
            <a:r>
              <a:rPr lang="en-US" sz="2400"/>
              <a:t>Từ xa chạy lại, chắc </a:t>
            </a:r>
            <a:r>
              <a:rPr lang="en-US" sz="2400" b="1">
                <a:solidFill>
                  <a:srgbClr val="6600CC"/>
                </a:solidFill>
              </a:rPr>
              <a:t>loan tin</a:t>
            </a:r>
            <a:r>
              <a:rPr lang="en-US" sz="2400"/>
              <a:t> này.”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60429" name="Line 13"/>
          <p:cNvSpPr>
            <a:spLocks noChangeShapeType="1"/>
          </p:cNvSpPr>
          <p:nvPr/>
        </p:nvSpPr>
        <p:spPr bwMode="auto">
          <a:xfrm flipH="1">
            <a:off x="4038600" y="2895600"/>
            <a:ext cx="76200" cy="3048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30" name="Line 14"/>
          <p:cNvSpPr>
            <a:spLocks noChangeShapeType="1"/>
          </p:cNvSpPr>
          <p:nvPr/>
        </p:nvSpPr>
        <p:spPr bwMode="auto">
          <a:xfrm flipH="1">
            <a:off x="4572000" y="3276600"/>
            <a:ext cx="76200" cy="3048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31" name="Line 15"/>
          <p:cNvSpPr>
            <a:spLocks noChangeShapeType="1"/>
          </p:cNvSpPr>
          <p:nvPr/>
        </p:nvSpPr>
        <p:spPr bwMode="auto">
          <a:xfrm flipH="1">
            <a:off x="2362200" y="4038600"/>
            <a:ext cx="76200" cy="3048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32" name="Line 16"/>
          <p:cNvSpPr>
            <a:spLocks noChangeShapeType="1"/>
          </p:cNvSpPr>
          <p:nvPr/>
        </p:nvSpPr>
        <p:spPr bwMode="auto">
          <a:xfrm flipH="1">
            <a:off x="4114800" y="3657600"/>
            <a:ext cx="76200" cy="3048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33" name="Line 17"/>
          <p:cNvSpPr>
            <a:spLocks noChangeShapeType="1"/>
          </p:cNvSpPr>
          <p:nvPr/>
        </p:nvSpPr>
        <p:spPr bwMode="auto">
          <a:xfrm flipH="1">
            <a:off x="3962400" y="5105400"/>
            <a:ext cx="76200" cy="3048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0434" name="Line 18"/>
          <p:cNvSpPr>
            <a:spLocks noChangeShapeType="1"/>
          </p:cNvSpPr>
          <p:nvPr/>
        </p:nvSpPr>
        <p:spPr bwMode="auto">
          <a:xfrm flipH="1">
            <a:off x="3276600" y="5486400"/>
            <a:ext cx="76200" cy="304800"/>
          </a:xfrm>
          <a:prstGeom prst="line">
            <a:avLst/>
          </a:prstGeom>
          <a:noFill/>
          <a:ln w="9525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0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0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04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0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04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0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04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0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04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04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60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0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0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60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60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2" grpId="0"/>
      <p:bldP spid="60426" grpId="0" build="allAtOnce"/>
      <p:bldP spid="60428" grpId="0"/>
      <p:bldP spid="60429" grpId="0" animBg="1"/>
      <p:bldP spid="60430" grpId="0" animBg="1"/>
      <p:bldP spid="60431" grpId="0" animBg="1"/>
      <p:bldP spid="60432" grpId="0" animBg="1"/>
      <p:bldP spid="60433" grpId="0" animBg="1"/>
      <p:bldP spid="604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3" descr="White marble"/>
          <p:cNvSpPr txBox="1">
            <a:spLocks noChangeArrowheads="1"/>
          </p:cNvSpPr>
          <p:nvPr/>
        </p:nvSpPr>
        <p:spPr bwMode="auto">
          <a:xfrm>
            <a:off x="2209800" y="762000"/>
            <a:ext cx="4572000" cy="1250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Tập đọc: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FF"/>
                </a:solidFill>
              </a:rPr>
              <a:t>GÀ TRỐNG VÀ CÁO</a:t>
            </a:r>
          </a:p>
        </p:txBody>
      </p:sp>
      <p:sp>
        <p:nvSpPr>
          <p:cNvPr id="12291" name="Text Box 4" descr="White marble"/>
          <p:cNvSpPr txBox="1">
            <a:spLocks noChangeArrowheads="1"/>
          </p:cNvSpPr>
          <p:nvPr/>
        </p:nvSpPr>
        <p:spPr bwMode="auto">
          <a:xfrm>
            <a:off x="4572000" y="1981200"/>
            <a:ext cx="33528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LA PHÔNG - TEN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3" descr="White marble"/>
          <p:cNvSpPr txBox="1">
            <a:spLocks noChangeArrowheads="1"/>
          </p:cNvSpPr>
          <p:nvPr/>
        </p:nvSpPr>
        <p:spPr bwMode="auto">
          <a:xfrm>
            <a:off x="2209800" y="762000"/>
            <a:ext cx="4572000" cy="1250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Tập đọc: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FF"/>
                </a:solidFill>
              </a:rPr>
              <a:t>GÀ TRỐNG VÀ CÁO</a:t>
            </a:r>
          </a:p>
        </p:txBody>
      </p:sp>
      <p:sp>
        <p:nvSpPr>
          <p:cNvPr id="13315" name="Text Box 4" descr="White marble"/>
          <p:cNvSpPr txBox="1">
            <a:spLocks noChangeArrowheads="1"/>
          </p:cNvSpPr>
          <p:nvPr/>
        </p:nvSpPr>
        <p:spPr bwMode="auto">
          <a:xfrm>
            <a:off x="4572000" y="1981200"/>
            <a:ext cx="33528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LA PHÔNG - TEN</a:t>
            </a:r>
          </a:p>
        </p:txBody>
      </p:sp>
      <p:sp>
        <p:nvSpPr>
          <p:cNvPr id="13316" name="Text Box 5" descr="White marble"/>
          <p:cNvSpPr txBox="1">
            <a:spLocks noChangeArrowheads="1"/>
          </p:cNvSpPr>
          <p:nvPr/>
        </p:nvSpPr>
        <p:spPr bwMode="auto">
          <a:xfrm>
            <a:off x="533400" y="4876800"/>
            <a:ext cx="4191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9399" name="Text Box 7" descr="White marble"/>
          <p:cNvSpPr txBox="1">
            <a:spLocks noChangeArrowheads="1"/>
          </p:cNvSpPr>
          <p:nvPr/>
        </p:nvSpPr>
        <p:spPr bwMode="auto">
          <a:xfrm>
            <a:off x="381000" y="2057400"/>
            <a:ext cx="41148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u="sng"/>
              <a:t>Củng cố- Dặn dò:</a:t>
            </a:r>
          </a:p>
        </p:txBody>
      </p:sp>
      <p:sp>
        <p:nvSpPr>
          <p:cNvPr id="59401" name="Text Box 9" descr="White marble"/>
          <p:cNvSpPr txBox="1">
            <a:spLocks noChangeArrowheads="1"/>
          </p:cNvSpPr>
          <p:nvPr/>
        </p:nvSpPr>
        <p:spPr bwMode="auto">
          <a:xfrm>
            <a:off x="533400" y="2819400"/>
            <a:ext cx="7543800" cy="2443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-"/>
            </a:pPr>
            <a:r>
              <a:rPr lang="en-US" sz="2800"/>
              <a:t>Em có nhận xét gì về Cáo và Gà Trống?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en-US" sz="2800"/>
              <a:t>Ý nghĩa của bài thơ ngụ ngôn?</a:t>
            </a:r>
          </a:p>
          <a:p>
            <a:pPr algn="l">
              <a:spcBef>
                <a:spcPct val="50000"/>
              </a:spcBef>
            </a:pPr>
            <a:endParaRPr lang="en-US" sz="2800"/>
          </a:p>
          <a:p>
            <a:pPr algn="l">
              <a:spcBef>
                <a:spcPct val="50000"/>
              </a:spcBef>
            </a:pPr>
            <a:endParaRPr lang="en-US" sz="2800"/>
          </a:p>
        </p:txBody>
      </p:sp>
      <p:sp>
        <p:nvSpPr>
          <p:cNvPr id="59402" name="Text Box 10" descr="White marble"/>
          <p:cNvSpPr txBox="1">
            <a:spLocks noChangeArrowheads="1"/>
          </p:cNvSpPr>
          <p:nvPr/>
        </p:nvSpPr>
        <p:spPr bwMode="auto">
          <a:xfrm>
            <a:off x="381000" y="4038600"/>
            <a:ext cx="6324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/>
              <a:t>* Về nhà học thuộc lòng bài thơ.</a:t>
            </a:r>
          </a:p>
        </p:txBody>
      </p:sp>
      <p:grpSp>
        <p:nvGrpSpPr>
          <p:cNvPr id="13320" name="Group 11"/>
          <p:cNvGrpSpPr>
            <a:grpSpLocks/>
          </p:cNvGrpSpPr>
          <p:nvPr/>
        </p:nvGrpSpPr>
        <p:grpSpPr bwMode="auto">
          <a:xfrm>
            <a:off x="0" y="4887913"/>
            <a:ext cx="9144000" cy="1970087"/>
            <a:chOff x="0" y="3079"/>
            <a:chExt cx="5760" cy="1241"/>
          </a:xfrm>
        </p:grpSpPr>
        <p:graphicFrame>
          <p:nvGraphicFramePr>
            <p:cNvPr id="13321" name="Object 12"/>
            <p:cNvGraphicFramePr>
              <a:graphicFrameLocks noChangeAspect="1"/>
            </p:cNvGraphicFramePr>
            <p:nvPr/>
          </p:nvGraphicFramePr>
          <p:xfrm>
            <a:off x="1008" y="3079"/>
            <a:ext cx="1248" cy="1241"/>
          </p:xfrm>
          <a:graphic>
            <a:graphicData uri="http://schemas.openxmlformats.org/presentationml/2006/ole">
              <p:oleObj spid="_x0000_s13321" name="Clip" r:id="rId3" imgW="4446369" imgH="4417745" progId="MS_ClipArt_Gallery.2">
                <p:embed/>
              </p:oleObj>
            </a:graphicData>
          </a:graphic>
        </p:graphicFrame>
        <p:graphicFrame>
          <p:nvGraphicFramePr>
            <p:cNvPr id="13322" name="Object 13"/>
            <p:cNvGraphicFramePr>
              <a:graphicFrameLocks noChangeAspect="1"/>
            </p:cNvGraphicFramePr>
            <p:nvPr/>
          </p:nvGraphicFramePr>
          <p:xfrm>
            <a:off x="4320" y="3086"/>
            <a:ext cx="1440" cy="1234"/>
          </p:xfrm>
          <a:graphic>
            <a:graphicData uri="http://schemas.openxmlformats.org/presentationml/2006/ole">
              <p:oleObj spid="_x0000_s13322" name="Clip" r:id="rId4" imgW="4286250" imgH="3676650" progId="MS_ClipArt_Gallery.2">
                <p:embed/>
              </p:oleObj>
            </a:graphicData>
          </a:graphic>
        </p:graphicFrame>
        <p:graphicFrame>
          <p:nvGraphicFramePr>
            <p:cNvPr id="13323" name="Object 14"/>
            <p:cNvGraphicFramePr>
              <a:graphicFrameLocks noChangeAspect="1"/>
            </p:cNvGraphicFramePr>
            <p:nvPr/>
          </p:nvGraphicFramePr>
          <p:xfrm>
            <a:off x="3264" y="3079"/>
            <a:ext cx="1248" cy="1241"/>
          </p:xfrm>
          <a:graphic>
            <a:graphicData uri="http://schemas.openxmlformats.org/presentationml/2006/ole">
              <p:oleObj spid="_x0000_s13323" name="Clip" r:id="rId5" imgW="4446369" imgH="4417745" progId="MS_ClipArt_Gallery.2">
                <p:embed/>
              </p:oleObj>
            </a:graphicData>
          </a:graphic>
        </p:graphicFrame>
        <p:graphicFrame>
          <p:nvGraphicFramePr>
            <p:cNvPr id="13324" name="Object 15"/>
            <p:cNvGraphicFramePr>
              <a:graphicFrameLocks noChangeAspect="1"/>
            </p:cNvGraphicFramePr>
            <p:nvPr/>
          </p:nvGraphicFramePr>
          <p:xfrm>
            <a:off x="2208" y="3086"/>
            <a:ext cx="1440" cy="1234"/>
          </p:xfrm>
          <a:graphic>
            <a:graphicData uri="http://schemas.openxmlformats.org/presentationml/2006/ole">
              <p:oleObj spid="_x0000_s13324" name="Clip" r:id="rId6" imgW="4286250" imgH="3676650" progId="MS_ClipArt_Gallery.2">
                <p:embed/>
              </p:oleObj>
            </a:graphicData>
          </a:graphic>
        </p:graphicFrame>
        <p:graphicFrame>
          <p:nvGraphicFramePr>
            <p:cNvPr id="13325" name="Object 16"/>
            <p:cNvGraphicFramePr>
              <a:graphicFrameLocks noChangeAspect="1"/>
            </p:cNvGraphicFramePr>
            <p:nvPr/>
          </p:nvGraphicFramePr>
          <p:xfrm>
            <a:off x="0" y="3086"/>
            <a:ext cx="1440" cy="1234"/>
          </p:xfrm>
          <a:graphic>
            <a:graphicData uri="http://schemas.openxmlformats.org/presentationml/2006/ole">
              <p:oleObj spid="_x0000_s13325" name="Clip" r:id="rId7" imgW="4286250" imgH="3676650" progId="MS_ClipArt_Gallery.2">
                <p:embed/>
              </p:oleObj>
            </a:graphicData>
          </a:graphic>
        </p:graphicFrame>
      </p:grp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9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94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9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4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9" grpId="0"/>
      <p:bldP spid="5940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9" name="Text Box 11" descr="White marble"/>
          <p:cNvSpPr txBox="1">
            <a:spLocks noChangeArrowheads="1"/>
          </p:cNvSpPr>
          <p:nvPr/>
        </p:nvSpPr>
        <p:spPr bwMode="auto">
          <a:xfrm>
            <a:off x="2209800" y="914400"/>
            <a:ext cx="4572000" cy="1250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Tập đọc: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FF"/>
                </a:solidFill>
              </a:rPr>
              <a:t>GÀ TRỐNG VÀ CÁO</a:t>
            </a:r>
          </a:p>
        </p:txBody>
      </p:sp>
      <p:sp>
        <p:nvSpPr>
          <p:cNvPr id="27660" name="Text Box 12" descr="White marble"/>
          <p:cNvSpPr txBox="1">
            <a:spLocks noChangeArrowheads="1"/>
          </p:cNvSpPr>
          <p:nvPr/>
        </p:nvSpPr>
        <p:spPr bwMode="auto">
          <a:xfrm>
            <a:off x="4572000" y="2209800"/>
            <a:ext cx="33528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LA PHÔNG - TEN</a:t>
            </a:r>
          </a:p>
        </p:txBody>
      </p:sp>
      <p:sp>
        <p:nvSpPr>
          <p:cNvPr id="3076" name="Text Box 15" descr="White marble"/>
          <p:cNvSpPr txBox="1">
            <a:spLocks noChangeArrowheads="1"/>
          </p:cNvSpPr>
          <p:nvPr/>
        </p:nvSpPr>
        <p:spPr bwMode="auto">
          <a:xfrm>
            <a:off x="1981200" y="6248400"/>
            <a:ext cx="4191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3077" name="Group 4"/>
          <p:cNvGrpSpPr>
            <a:grpSpLocks/>
          </p:cNvGrpSpPr>
          <p:nvPr/>
        </p:nvGrpSpPr>
        <p:grpSpPr bwMode="auto">
          <a:xfrm>
            <a:off x="1524000" y="2590800"/>
            <a:ext cx="5943600" cy="3962400"/>
            <a:chOff x="0" y="336"/>
            <a:chExt cx="5328" cy="3264"/>
          </a:xfrm>
        </p:grpSpPr>
        <p:pic>
          <p:nvPicPr>
            <p:cNvPr id="3078" name="Picture 5" descr="c1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336"/>
              <a:ext cx="3792" cy="24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79" name="Picture 6" descr="c2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632" y="2112"/>
              <a:ext cx="3696" cy="14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7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6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4" descr="White marb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0"/>
            <a:ext cx="4419600" cy="6096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099" name="Text Box 5" descr="White marble"/>
          <p:cNvSpPr txBox="1">
            <a:spLocks noChangeArrowheads="1"/>
          </p:cNvSpPr>
          <p:nvPr/>
        </p:nvSpPr>
        <p:spPr bwMode="auto">
          <a:xfrm>
            <a:off x="1143000" y="6338888"/>
            <a:ext cx="708660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JEAN DE LA FONTAIN ( 1621 – 1695)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 descr="White marble"/>
          <p:cNvSpPr txBox="1">
            <a:spLocks noChangeArrowheads="1"/>
          </p:cNvSpPr>
          <p:nvPr/>
        </p:nvSpPr>
        <p:spPr bwMode="auto">
          <a:xfrm>
            <a:off x="1295400" y="304800"/>
            <a:ext cx="73914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/>
              <a:t>Thứ tư ngày 23 tháng 9 năm 2009</a:t>
            </a:r>
          </a:p>
        </p:txBody>
      </p:sp>
      <p:sp>
        <p:nvSpPr>
          <p:cNvPr id="5123" name="Text Box 3" descr="White marble"/>
          <p:cNvSpPr txBox="1">
            <a:spLocks noChangeArrowheads="1"/>
          </p:cNvSpPr>
          <p:nvPr/>
        </p:nvSpPr>
        <p:spPr bwMode="auto">
          <a:xfrm>
            <a:off x="2209800" y="762000"/>
            <a:ext cx="4572000" cy="1250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Tập đọc: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FF"/>
                </a:solidFill>
              </a:rPr>
              <a:t>GÀ TRỐNG VÀ CÁO</a:t>
            </a:r>
          </a:p>
        </p:txBody>
      </p:sp>
      <p:sp>
        <p:nvSpPr>
          <p:cNvPr id="5124" name="Text Box 4" descr="White marble"/>
          <p:cNvSpPr txBox="1">
            <a:spLocks noChangeArrowheads="1"/>
          </p:cNvSpPr>
          <p:nvPr/>
        </p:nvSpPr>
        <p:spPr bwMode="auto">
          <a:xfrm>
            <a:off x="4572000" y="1981200"/>
            <a:ext cx="33528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LA PHÔNG - TEN</a:t>
            </a:r>
          </a:p>
        </p:txBody>
      </p:sp>
      <p:sp>
        <p:nvSpPr>
          <p:cNvPr id="5125" name="Text Box 5" descr="White marble"/>
          <p:cNvSpPr txBox="1">
            <a:spLocks noChangeArrowheads="1"/>
          </p:cNvSpPr>
          <p:nvPr/>
        </p:nvSpPr>
        <p:spPr bwMode="auto">
          <a:xfrm>
            <a:off x="1981200" y="6248400"/>
            <a:ext cx="4191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3" descr="White marble"/>
          <p:cNvSpPr txBox="1">
            <a:spLocks noChangeArrowheads="1"/>
          </p:cNvSpPr>
          <p:nvPr/>
        </p:nvSpPr>
        <p:spPr bwMode="auto">
          <a:xfrm>
            <a:off x="2209800" y="762000"/>
            <a:ext cx="4572000" cy="1250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Tập đọc: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FF"/>
                </a:solidFill>
              </a:rPr>
              <a:t>GÀ TRỐNG VÀ CÁO</a:t>
            </a:r>
          </a:p>
        </p:txBody>
      </p:sp>
      <p:sp>
        <p:nvSpPr>
          <p:cNvPr id="6147" name="Text Box 4" descr="White marble"/>
          <p:cNvSpPr txBox="1">
            <a:spLocks noChangeArrowheads="1"/>
          </p:cNvSpPr>
          <p:nvPr/>
        </p:nvSpPr>
        <p:spPr bwMode="auto">
          <a:xfrm>
            <a:off x="4572000" y="1981200"/>
            <a:ext cx="33528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LA PHÔNG - TEN</a:t>
            </a:r>
          </a:p>
        </p:txBody>
      </p:sp>
      <p:sp>
        <p:nvSpPr>
          <p:cNvPr id="6148" name="Text Box 6" descr="White marble"/>
          <p:cNvSpPr txBox="1">
            <a:spLocks noChangeArrowheads="1"/>
          </p:cNvSpPr>
          <p:nvPr/>
        </p:nvSpPr>
        <p:spPr bwMode="auto">
          <a:xfrm>
            <a:off x="1981200" y="6248400"/>
            <a:ext cx="4191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6149" name="Text Box 9" descr="White marble"/>
          <p:cNvSpPr txBox="1">
            <a:spLocks noChangeArrowheads="1"/>
          </p:cNvSpPr>
          <p:nvPr/>
        </p:nvSpPr>
        <p:spPr bwMode="auto">
          <a:xfrm>
            <a:off x="0" y="2590800"/>
            <a:ext cx="4267200" cy="44942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     Nhác trông vắt vẻo trên cành</a:t>
            </a:r>
          </a:p>
          <a:p>
            <a:pPr algn="l">
              <a:spcBef>
                <a:spcPct val="50000"/>
              </a:spcBef>
            </a:pPr>
            <a:r>
              <a:rPr lang="en-US"/>
              <a:t>Anh chàng Gà Trống tinh nhanh lõi đời,</a:t>
            </a:r>
          </a:p>
          <a:p>
            <a:pPr algn="l">
              <a:spcBef>
                <a:spcPct val="50000"/>
              </a:spcBef>
            </a:pPr>
            <a:r>
              <a:rPr lang="en-US"/>
              <a:t>     Cáo kia đon đả ngỏ lời:</a:t>
            </a:r>
          </a:p>
          <a:p>
            <a:pPr algn="l">
              <a:spcBef>
                <a:spcPct val="50000"/>
              </a:spcBef>
            </a:pPr>
            <a:r>
              <a:rPr lang="en-US"/>
              <a:t>“Kìa anh bạn quý, xin mời xuống đây</a:t>
            </a:r>
          </a:p>
          <a:p>
            <a:pPr algn="l">
              <a:spcBef>
                <a:spcPct val="50000"/>
              </a:spcBef>
            </a:pPr>
            <a:r>
              <a:rPr lang="en-US"/>
              <a:t>     Để nghe cho rõ tin này</a:t>
            </a:r>
          </a:p>
          <a:p>
            <a:pPr algn="l">
              <a:spcBef>
                <a:spcPct val="50000"/>
              </a:spcBef>
            </a:pPr>
            <a:r>
              <a:rPr lang="en-US"/>
              <a:t>Muôn loài mạnh yếu từ rày kết thân</a:t>
            </a:r>
          </a:p>
          <a:p>
            <a:pPr algn="l">
              <a:spcBef>
                <a:spcPct val="50000"/>
              </a:spcBef>
            </a:pPr>
            <a:r>
              <a:rPr lang="en-US"/>
              <a:t>     Lòng tôi sung sướng muôn phần</a:t>
            </a:r>
          </a:p>
          <a:p>
            <a:pPr algn="l">
              <a:spcBef>
                <a:spcPct val="50000"/>
              </a:spcBef>
            </a:pPr>
            <a:r>
              <a:rPr lang="en-US"/>
              <a:t>Báo cho bạn hữu xa gần đều hay</a:t>
            </a:r>
          </a:p>
          <a:p>
            <a:pPr algn="l">
              <a:spcBef>
                <a:spcPct val="50000"/>
              </a:spcBef>
            </a:pPr>
            <a:r>
              <a:rPr lang="en-US"/>
              <a:t>     Xin đừng e ngại, xuống đây</a:t>
            </a:r>
          </a:p>
          <a:p>
            <a:pPr algn="l">
              <a:spcBef>
                <a:spcPct val="50000"/>
              </a:spcBef>
            </a:pPr>
            <a:r>
              <a:rPr lang="en-US"/>
              <a:t>Cho tôi hôn bạn, tỏ bày tình thân.”</a:t>
            </a:r>
          </a:p>
          <a:p>
            <a:pPr algn="l">
              <a:spcBef>
                <a:spcPct val="50000"/>
              </a:spcBef>
            </a:pPr>
            <a:endParaRPr lang="en-US"/>
          </a:p>
        </p:txBody>
      </p:sp>
      <p:sp>
        <p:nvSpPr>
          <p:cNvPr id="6150" name="Text Box 10" descr="White marble"/>
          <p:cNvSpPr txBox="1">
            <a:spLocks noChangeArrowheads="1"/>
          </p:cNvSpPr>
          <p:nvPr/>
        </p:nvSpPr>
        <p:spPr bwMode="auto">
          <a:xfrm>
            <a:off x="4572000" y="2592388"/>
            <a:ext cx="4343400" cy="44942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/>
              <a:t>      Nghe lời Cáo dụ thiệt hơn</a:t>
            </a:r>
          </a:p>
          <a:p>
            <a:pPr algn="l">
              <a:spcBef>
                <a:spcPct val="50000"/>
              </a:spcBef>
            </a:pPr>
            <a:r>
              <a:rPr lang="en-US"/>
              <a:t>Gà rằng: “ Xin được ghi ơn trong lòng</a:t>
            </a:r>
          </a:p>
          <a:p>
            <a:pPr algn="l">
              <a:spcBef>
                <a:spcPct val="50000"/>
              </a:spcBef>
            </a:pPr>
            <a:r>
              <a:rPr lang="en-US"/>
              <a:t>      Hòa bình gà cáo sống chung</a:t>
            </a:r>
          </a:p>
          <a:p>
            <a:pPr algn="l">
              <a:spcBef>
                <a:spcPct val="50000"/>
              </a:spcBef>
            </a:pPr>
            <a:r>
              <a:rPr lang="en-US"/>
              <a:t>Mừng này còn có tin mừng nào hơn</a:t>
            </a:r>
          </a:p>
          <a:p>
            <a:pPr algn="l">
              <a:spcBef>
                <a:spcPct val="50000"/>
              </a:spcBef>
            </a:pPr>
            <a:r>
              <a:rPr lang="en-US"/>
              <a:t>      Kìa, tôi thấy cặp chó săn</a:t>
            </a:r>
          </a:p>
          <a:p>
            <a:pPr algn="l">
              <a:spcBef>
                <a:spcPct val="50000"/>
              </a:spcBef>
            </a:pPr>
            <a:r>
              <a:rPr lang="en-US"/>
              <a:t>Từ xa chạy lại, chắc loan tin này.”</a:t>
            </a:r>
          </a:p>
          <a:p>
            <a:pPr algn="l">
              <a:spcBef>
                <a:spcPct val="50000"/>
              </a:spcBef>
            </a:pPr>
            <a:r>
              <a:rPr lang="en-US"/>
              <a:t>      Cáo nghe, hồn lạc phách bay</a:t>
            </a:r>
          </a:p>
          <a:p>
            <a:pPr algn="l">
              <a:spcBef>
                <a:spcPct val="50000"/>
              </a:spcBef>
            </a:pPr>
            <a:r>
              <a:rPr lang="en-US"/>
              <a:t>Quắp đuôi, co cẳng chạy ngay tức thì.</a:t>
            </a:r>
          </a:p>
          <a:p>
            <a:pPr algn="l">
              <a:spcBef>
                <a:spcPct val="50000"/>
              </a:spcBef>
            </a:pPr>
            <a:r>
              <a:rPr lang="en-US"/>
              <a:t>      Gà ta khoái chí cười phì:</a:t>
            </a:r>
          </a:p>
          <a:p>
            <a:pPr algn="l">
              <a:spcBef>
                <a:spcPct val="50000"/>
              </a:spcBef>
            </a:pPr>
            <a:r>
              <a:rPr lang="en-US"/>
              <a:t>“ Rõ phường gian dối, làm gì được ai.”</a:t>
            </a:r>
          </a:p>
          <a:p>
            <a:pPr algn="l"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3" descr="White marble"/>
          <p:cNvSpPr txBox="1">
            <a:spLocks noChangeArrowheads="1"/>
          </p:cNvSpPr>
          <p:nvPr/>
        </p:nvSpPr>
        <p:spPr bwMode="auto">
          <a:xfrm>
            <a:off x="2209800" y="762000"/>
            <a:ext cx="4572000" cy="1250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Tập đọc: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FF"/>
                </a:solidFill>
              </a:rPr>
              <a:t>GÀ TRỐNG VÀ CÁO</a:t>
            </a:r>
          </a:p>
        </p:txBody>
      </p:sp>
      <p:sp>
        <p:nvSpPr>
          <p:cNvPr id="7171" name="Text Box 4" descr="White marble"/>
          <p:cNvSpPr txBox="1">
            <a:spLocks noChangeArrowheads="1"/>
          </p:cNvSpPr>
          <p:nvPr/>
        </p:nvSpPr>
        <p:spPr bwMode="auto">
          <a:xfrm>
            <a:off x="4572000" y="1981200"/>
            <a:ext cx="33528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LA PHÔNG - TEN</a:t>
            </a:r>
          </a:p>
        </p:txBody>
      </p:sp>
      <p:sp>
        <p:nvSpPr>
          <p:cNvPr id="7172" name="Text Box 5" descr="White marble"/>
          <p:cNvSpPr txBox="1">
            <a:spLocks noChangeArrowheads="1"/>
          </p:cNvSpPr>
          <p:nvPr/>
        </p:nvSpPr>
        <p:spPr bwMode="auto">
          <a:xfrm>
            <a:off x="1981200" y="6248400"/>
            <a:ext cx="4191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4278" name="Text Box 6" descr="White marble"/>
          <p:cNvSpPr txBox="1">
            <a:spLocks noChangeArrowheads="1"/>
          </p:cNvSpPr>
          <p:nvPr/>
        </p:nvSpPr>
        <p:spPr bwMode="auto">
          <a:xfrm>
            <a:off x="0" y="2209800"/>
            <a:ext cx="2514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Luyện đọc</a:t>
            </a:r>
          </a:p>
        </p:txBody>
      </p:sp>
      <p:sp>
        <p:nvSpPr>
          <p:cNvPr id="54279" name="Text Box 7" descr="White marble"/>
          <p:cNvSpPr txBox="1">
            <a:spLocks noChangeArrowheads="1"/>
          </p:cNvSpPr>
          <p:nvPr/>
        </p:nvSpPr>
        <p:spPr bwMode="auto">
          <a:xfrm>
            <a:off x="381000" y="3733800"/>
            <a:ext cx="2133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/>
              <a:t>- quắp đuôi</a:t>
            </a:r>
          </a:p>
        </p:txBody>
      </p:sp>
      <p:sp>
        <p:nvSpPr>
          <p:cNvPr id="54280" name="Text Box 8" descr="White marble"/>
          <p:cNvSpPr txBox="1">
            <a:spLocks noChangeArrowheads="1"/>
          </p:cNvSpPr>
          <p:nvPr/>
        </p:nvSpPr>
        <p:spPr bwMode="auto">
          <a:xfrm>
            <a:off x="381000" y="2971800"/>
            <a:ext cx="2133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/>
              <a:t>- vắt vẻo</a:t>
            </a:r>
          </a:p>
        </p:txBody>
      </p:sp>
      <p:sp>
        <p:nvSpPr>
          <p:cNvPr id="7176" name="Text Box 9" descr="White marble"/>
          <p:cNvSpPr txBox="1">
            <a:spLocks noChangeArrowheads="1"/>
          </p:cNvSpPr>
          <p:nvPr/>
        </p:nvSpPr>
        <p:spPr bwMode="auto">
          <a:xfrm>
            <a:off x="381000" y="4419600"/>
            <a:ext cx="3048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800"/>
          </a:p>
        </p:txBody>
      </p:sp>
      <p:sp>
        <p:nvSpPr>
          <p:cNvPr id="54282" name="Text Box 10" descr="White marble"/>
          <p:cNvSpPr txBox="1">
            <a:spLocks noChangeArrowheads="1"/>
          </p:cNvSpPr>
          <p:nvPr/>
        </p:nvSpPr>
        <p:spPr bwMode="auto">
          <a:xfrm>
            <a:off x="3276600" y="2362200"/>
            <a:ext cx="5867400" cy="29543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 </a:t>
            </a:r>
            <a:r>
              <a:rPr lang="en-US" sz="2400"/>
              <a:t>Nhác trông vắt vẻo trên cành</a:t>
            </a:r>
          </a:p>
          <a:p>
            <a:r>
              <a:rPr lang="en-US" sz="2400"/>
              <a:t>Anh chàng Gà Trống  tinh nhanh lõi đời,</a:t>
            </a:r>
          </a:p>
          <a:p>
            <a:r>
              <a:rPr lang="en-US" sz="2400"/>
              <a:t>     Cáo kia đon đả ngỏ lời:</a:t>
            </a:r>
          </a:p>
          <a:p>
            <a:r>
              <a:rPr lang="en-US" sz="2400"/>
              <a:t>“Kìa anh bạn quý, xin mời xuống đây</a:t>
            </a:r>
          </a:p>
          <a:p>
            <a:r>
              <a:rPr lang="en-US" sz="2400"/>
              <a:t>………..</a:t>
            </a:r>
          </a:p>
          <a:p>
            <a:pPr algn="l">
              <a:spcBef>
                <a:spcPct val="50000"/>
              </a:spcBef>
            </a:pPr>
            <a:endParaRPr lang="en-US" sz="3600"/>
          </a:p>
        </p:txBody>
      </p:sp>
      <p:sp>
        <p:nvSpPr>
          <p:cNvPr id="7178" name="Text Box 11" descr="White marble"/>
          <p:cNvSpPr txBox="1">
            <a:spLocks noChangeArrowheads="1"/>
          </p:cNvSpPr>
          <p:nvPr/>
        </p:nvSpPr>
        <p:spPr bwMode="auto">
          <a:xfrm>
            <a:off x="2819400" y="2514600"/>
            <a:ext cx="6324600" cy="1465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600"/>
              <a:t> </a:t>
            </a:r>
            <a:endParaRPr lang="en-US" sz="2400"/>
          </a:p>
          <a:p>
            <a:pPr algn="l">
              <a:spcBef>
                <a:spcPct val="50000"/>
              </a:spcBef>
            </a:pPr>
            <a:endParaRPr lang="en-US" sz="3600"/>
          </a:p>
        </p:txBody>
      </p:sp>
      <p:sp>
        <p:nvSpPr>
          <p:cNvPr id="54284" name="Text Box 12" descr="White marble"/>
          <p:cNvSpPr txBox="1">
            <a:spLocks noChangeArrowheads="1"/>
          </p:cNvSpPr>
          <p:nvPr/>
        </p:nvSpPr>
        <p:spPr bwMode="auto">
          <a:xfrm>
            <a:off x="3581400" y="4648200"/>
            <a:ext cx="5562600" cy="24923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/>
              <a:t>Gà rằng: “ Xin được ghi ơn trong lòng</a:t>
            </a:r>
          </a:p>
          <a:p>
            <a:r>
              <a:rPr lang="en-US" sz="2400"/>
              <a:t>      Hòa bình  gà cáo sống chung</a:t>
            </a:r>
          </a:p>
          <a:p>
            <a:r>
              <a:rPr lang="en-US" sz="2400"/>
              <a:t>Mừng này còn có tin mừng nào hơn</a:t>
            </a:r>
          </a:p>
          <a:p>
            <a:r>
              <a:rPr lang="en-US" sz="2400"/>
              <a:t>      Kìa, tôi thấy cặp chó săn</a:t>
            </a:r>
          </a:p>
          <a:p>
            <a:r>
              <a:rPr lang="en-US" sz="2400"/>
              <a:t>Từ xa chạy lại, chắc loan tin này.”</a:t>
            </a:r>
          </a:p>
          <a:p>
            <a:pPr>
              <a:spcBef>
                <a:spcPct val="50000"/>
              </a:spcBef>
            </a:pPr>
            <a:endParaRPr lang="en-US" sz="2400"/>
          </a:p>
        </p:txBody>
      </p:sp>
      <p:sp>
        <p:nvSpPr>
          <p:cNvPr id="54289" name="Line 17"/>
          <p:cNvSpPr>
            <a:spLocks noChangeShapeType="1"/>
          </p:cNvSpPr>
          <p:nvPr/>
        </p:nvSpPr>
        <p:spPr bwMode="auto">
          <a:xfrm flipH="1">
            <a:off x="5791200" y="2590800"/>
            <a:ext cx="762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0" name="Line 18"/>
          <p:cNvSpPr>
            <a:spLocks noChangeShapeType="1"/>
          </p:cNvSpPr>
          <p:nvPr/>
        </p:nvSpPr>
        <p:spPr bwMode="auto">
          <a:xfrm flipH="1">
            <a:off x="6400800" y="2971800"/>
            <a:ext cx="762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1" name="Line 19"/>
          <p:cNvSpPr>
            <a:spLocks noChangeShapeType="1"/>
          </p:cNvSpPr>
          <p:nvPr/>
        </p:nvSpPr>
        <p:spPr bwMode="auto">
          <a:xfrm flipH="1">
            <a:off x="5867400" y="3352800"/>
            <a:ext cx="762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2" name="Line 20"/>
          <p:cNvSpPr>
            <a:spLocks noChangeShapeType="1"/>
          </p:cNvSpPr>
          <p:nvPr/>
        </p:nvSpPr>
        <p:spPr bwMode="auto">
          <a:xfrm flipH="1">
            <a:off x="4267200" y="3733800"/>
            <a:ext cx="762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3" name="Line 21"/>
          <p:cNvSpPr>
            <a:spLocks noChangeShapeType="1"/>
          </p:cNvSpPr>
          <p:nvPr/>
        </p:nvSpPr>
        <p:spPr bwMode="auto">
          <a:xfrm flipH="1">
            <a:off x="5867400" y="5105400"/>
            <a:ext cx="762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4294" name="Line 22"/>
          <p:cNvSpPr>
            <a:spLocks noChangeShapeType="1"/>
          </p:cNvSpPr>
          <p:nvPr/>
        </p:nvSpPr>
        <p:spPr bwMode="auto">
          <a:xfrm flipH="1">
            <a:off x="5334000" y="5486400"/>
            <a:ext cx="76200" cy="304800"/>
          </a:xfrm>
          <a:prstGeom prst="line">
            <a:avLst/>
          </a:prstGeom>
          <a:noFill/>
          <a:ln w="38100">
            <a:solidFill>
              <a:srgbClr val="FF00FF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500"/>
                                        <p:tgtEl>
                                          <p:spTgt spid="5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5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5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5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5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8" grpId="0"/>
      <p:bldP spid="54279" grpId="0"/>
      <p:bldP spid="54280" grpId="0"/>
      <p:bldP spid="54282" grpId="0"/>
      <p:bldP spid="54284" grpId="0"/>
      <p:bldP spid="54289" grpId="0" animBg="1"/>
      <p:bldP spid="54290" grpId="0" animBg="1"/>
      <p:bldP spid="54291" grpId="0" animBg="1"/>
      <p:bldP spid="54292" grpId="0" animBg="1"/>
      <p:bldP spid="54293" grpId="0" animBg="1"/>
      <p:bldP spid="5429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3" descr="White marble"/>
          <p:cNvSpPr txBox="1">
            <a:spLocks noChangeArrowheads="1"/>
          </p:cNvSpPr>
          <p:nvPr/>
        </p:nvSpPr>
        <p:spPr bwMode="auto">
          <a:xfrm>
            <a:off x="2209800" y="762000"/>
            <a:ext cx="4572000" cy="1250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Tập đọc: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FF"/>
                </a:solidFill>
              </a:rPr>
              <a:t>GÀ TRỐNG VÀ CÁO</a:t>
            </a:r>
          </a:p>
        </p:txBody>
      </p:sp>
      <p:sp>
        <p:nvSpPr>
          <p:cNvPr id="8195" name="Text Box 4" descr="White marble"/>
          <p:cNvSpPr txBox="1">
            <a:spLocks noChangeArrowheads="1"/>
          </p:cNvSpPr>
          <p:nvPr/>
        </p:nvSpPr>
        <p:spPr bwMode="auto">
          <a:xfrm>
            <a:off x="4572000" y="1981200"/>
            <a:ext cx="33528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LA PHÔNG - TEN</a:t>
            </a:r>
          </a:p>
        </p:txBody>
      </p:sp>
      <p:sp>
        <p:nvSpPr>
          <p:cNvPr id="8196" name="Text Box 5" descr="White marble"/>
          <p:cNvSpPr txBox="1">
            <a:spLocks noChangeArrowheads="1"/>
          </p:cNvSpPr>
          <p:nvPr/>
        </p:nvSpPr>
        <p:spPr bwMode="auto">
          <a:xfrm>
            <a:off x="609600" y="5410200"/>
            <a:ext cx="4191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5304" name="Text Box 8" descr="White marble"/>
          <p:cNvSpPr txBox="1">
            <a:spLocks noChangeArrowheads="1"/>
          </p:cNvSpPr>
          <p:nvPr/>
        </p:nvSpPr>
        <p:spPr bwMode="auto">
          <a:xfrm>
            <a:off x="381000" y="2590800"/>
            <a:ext cx="42672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u="sng"/>
              <a:t>Tìm hiểu nội dung bài</a:t>
            </a:r>
          </a:p>
        </p:txBody>
      </p:sp>
      <p:sp>
        <p:nvSpPr>
          <p:cNvPr id="55305" name="Text Box 9" descr="White marble"/>
          <p:cNvSpPr txBox="1">
            <a:spLocks noChangeArrowheads="1"/>
          </p:cNvSpPr>
          <p:nvPr/>
        </p:nvSpPr>
        <p:spPr bwMode="auto">
          <a:xfrm>
            <a:off x="381000" y="3429000"/>
            <a:ext cx="4800600" cy="2443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u="sng"/>
              <a:t>Từ ngữ:</a:t>
            </a:r>
            <a:r>
              <a:rPr lang="en-US" sz="2800"/>
              <a:t>   </a:t>
            </a:r>
          </a:p>
          <a:p>
            <a:pPr algn="l">
              <a:spcBef>
                <a:spcPct val="50000"/>
              </a:spcBef>
            </a:pPr>
            <a:r>
              <a:rPr lang="en-US" sz="2800"/>
              <a:t>- đon đả</a:t>
            </a:r>
          </a:p>
          <a:p>
            <a:pPr algn="l">
              <a:spcBef>
                <a:spcPct val="50000"/>
              </a:spcBef>
            </a:pPr>
            <a:r>
              <a:rPr lang="en-US" sz="2800"/>
              <a:t>- thiệt hơn</a:t>
            </a:r>
          </a:p>
          <a:p>
            <a:pPr algn="l">
              <a:spcBef>
                <a:spcPct val="50000"/>
              </a:spcBef>
            </a:pPr>
            <a:r>
              <a:rPr lang="en-US" sz="2800"/>
              <a:t>- hồn lạc phách bay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53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53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53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3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53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53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3" descr="White marble"/>
          <p:cNvSpPr txBox="1">
            <a:spLocks noChangeArrowheads="1"/>
          </p:cNvSpPr>
          <p:nvPr/>
        </p:nvSpPr>
        <p:spPr bwMode="auto">
          <a:xfrm>
            <a:off x="2209800" y="762000"/>
            <a:ext cx="4572000" cy="1250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Tập đọc: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FF"/>
                </a:solidFill>
              </a:rPr>
              <a:t>GÀ TRỐNG VÀ CÁO</a:t>
            </a:r>
          </a:p>
        </p:txBody>
      </p:sp>
      <p:sp>
        <p:nvSpPr>
          <p:cNvPr id="9219" name="Text Box 4" descr="White marble"/>
          <p:cNvSpPr txBox="1">
            <a:spLocks noChangeArrowheads="1"/>
          </p:cNvSpPr>
          <p:nvPr/>
        </p:nvSpPr>
        <p:spPr bwMode="auto">
          <a:xfrm>
            <a:off x="4572000" y="1981200"/>
            <a:ext cx="33528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LA PHÔNG - TEN</a:t>
            </a:r>
          </a:p>
        </p:txBody>
      </p:sp>
      <p:sp>
        <p:nvSpPr>
          <p:cNvPr id="9220" name="Text Box 5" descr="White marble"/>
          <p:cNvSpPr txBox="1">
            <a:spLocks noChangeArrowheads="1"/>
          </p:cNvSpPr>
          <p:nvPr/>
        </p:nvSpPr>
        <p:spPr bwMode="auto">
          <a:xfrm>
            <a:off x="609600" y="5410200"/>
            <a:ext cx="4191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8374" name="Text Box 6" descr="White marble"/>
          <p:cNvSpPr txBox="1">
            <a:spLocks noChangeArrowheads="1"/>
          </p:cNvSpPr>
          <p:nvPr/>
        </p:nvSpPr>
        <p:spPr bwMode="auto">
          <a:xfrm>
            <a:off x="0" y="2286000"/>
            <a:ext cx="42672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/>
              <a:t>Tìm hiểu nội dung bài</a:t>
            </a:r>
          </a:p>
        </p:txBody>
      </p:sp>
      <p:sp>
        <p:nvSpPr>
          <p:cNvPr id="58375" name="Text Box 7" descr="White marble"/>
          <p:cNvSpPr txBox="1">
            <a:spLocks noChangeArrowheads="1"/>
          </p:cNvSpPr>
          <p:nvPr/>
        </p:nvSpPr>
        <p:spPr bwMode="auto">
          <a:xfrm>
            <a:off x="304800" y="3048000"/>
            <a:ext cx="8534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  <a:buFontTx/>
              <a:buAutoNum type="arabicPeriod"/>
            </a:pPr>
            <a:r>
              <a:rPr lang="en-US" sz="2400"/>
              <a:t>Cáo đã làm gì để dụ Gà Trống xuống đất?</a:t>
            </a:r>
          </a:p>
        </p:txBody>
      </p:sp>
      <p:sp>
        <p:nvSpPr>
          <p:cNvPr id="58376" name="Text Box 8" descr="White marble"/>
          <p:cNvSpPr txBox="1">
            <a:spLocks noChangeArrowheads="1"/>
          </p:cNvSpPr>
          <p:nvPr/>
        </p:nvSpPr>
        <p:spPr bwMode="auto">
          <a:xfrm>
            <a:off x="304800" y="3048000"/>
            <a:ext cx="88392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/>
              <a:t>* Trong câu chuyện, Gà Trống đứng ở đâu? Cáo đứng ở đâu?</a:t>
            </a:r>
          </a:p>
        </p:txBody>
      </p:sp>
      <p:sp>
        <p:nvSpPr>
          <p:cNvPr id="9224" name="Text Box 9" descr="White marble"/>
          <p:cNvSpPr txBox="1">
            <a:spLocks noChangeArrowheads="1"/>
          </p:cNvSpPr>
          <p:nvPr/>
        </p:nvSpPr>
        <p:spPr bwMode="auto">
          <a:xfrm>
            <a:off x="228600" y="3810000"/>
            <a:ext cx="85344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l">
              <a:spcBef>
                <a:spcPct val="50000"/>
              </a:spcBef>
            </a:pPr>
            <a:endParaRPr lang="en-US" sz="2400"/>
          </a:p>
        </p:txBody>
      </p:sp>
      <p:sp>
        <p:nvSpPr>
          <p:cNvPr id="58378" name="Rectangle 10" descr="White marble"/>
          <p:cNvSpPr>
            <a:spLocks noChangeArrowheads="1"/>
          </p:cNvSpPr>
          <p:nvPr/>
        </p:nvSpPr>
        <p:spPr bwMode="auto">
          <a:xfrm>
            <a:off x="304800" y="3657600"/>
            <a:ext cx="47910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400"/>
              <a:t>2. Vì sao Gà không nghe lời Cáo?</a:t>
            </a:r>
          </a:p>
        </p:txBody>
      </p:sp>
      <p:sp>
        <p:nvSpPr>
          <p:cNvPr id="58379" name="Rectangle 11" descr="White marble"/>
          <p:cNvSpPr>
            <a:spLocks noChangeArrowheads="1"/>
          </p:cNvSpPr>
          <p:nvPr/>
        </p:nvSpPr>
        <p:spPr bwMode="auto">
          <a:xfrm>
            <a:off x="0" y="4724400"/>
            <a:ext cx="8229600" cy="1570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 sz="2400"/>
              <a:t>4. Theo em, tác giả viết bài thơ này nhằm mục đích gì?</a:t>
            </a:r>
          </a:p>
          <a:p>
            <a:pPr marL="342900" indent="-342900"/>
            <a:r>
              <a:rPr lang="en-US" sz="2400"/>
              <a:t>     a) Kể chuyện Cáo gian ngoan mắc mưu Gà Trống.</a:t>
            </a:r>
          </a:p>
          <a:p>
            <a:pPr marL="342900" indent="-342900"/>
            <a:r>
              <a:rPr lang="en-US" sz="2400"/>
              <a:t>b) Kể chuyện Gà Trống đã làm Cáo sợ mất vía.</a:t>
            </a:r>
          </a:p>
          <a:p>
            <a:pPr marL="342900" indent="-342900"/>
            <a:r>
              <a:rPr lang="en-US" sz="2400"/>
              <a:t>          c) Khuyên người ta đừng vội tin những lời ngọt ngào.</a:t>
            </a:r>
          </a:p>
        </p:txBody>
      </p:sp>
      <p:sp>
        <p:nvSpPr>
          <p:cNvPr id="58380" name="Rectangle 12" descr="White marble"/>
          <p:cNvSpPr>
            <a:spLocks noChangeArrowheads="1"/>
          </p:cNvSpPr>
          <p:nvPr/>
        </p:nvSpPr>
        <p:spPr bwMode="auto">
          <a:xfrm>
            <a:off x="304800" y="4191000"/>
            <a:ext cx="7742238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/>
              <a:t>3. Gà tung tin có cặp chó săn đang chạy đến để làm gì?</a:t>
            </a:r>
          </a:p>
        </p:txBody>
      </p:sp>
      <p:sp>
        <p:nvSpPr>
          <p:cNvPr id="58382" name="Text Box 14" descr="White marble"/>
          <p:cNvSpPr txBox="1">
            <a:spLocks noChangeArrowheads="1"/>
          </p:cNvSpPr>
          <p:nvPr/>
        </p:nvSpPr>
        <p:spPr bwMode="auto">
          <a:xfrm>
            <a:off x="457200" y="4724400"/>
            <a:ext cx="7848600" cy="15700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FontTx/>
              <a:buChar char="-"/>
            </a:pPr>
            <a:r>
              <a:rPr lang="en-US" sz="2400"/>
              <a:t>Thái độ của Cáo như thế nào khi nghe Gà nói?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en-US" sz="2400"/>
              <a:t>Thấy Cáo bỏ chạy, thái độ của Gà ra sao?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en-US" sz="2400"/>
              <a:t>Theo em Gà thông minh ở điểm nào?</a:t>
            </a:r>
          </a:p>
        </p:txBody>
      </p:sp>
      <p:sp>
        <p:nvSpPr>
          <p:cNvPr id="9229" name="Text Box 19" descr="White marble"/>
          <p:cNvSpPr txBox="1">
            <a:spLocks noChangeArrowheads="1"/>
          </p:cNvSpPr>
          <p:nvPr/>
        </p:nvSpPr>
        <p:spPr bwMode="auto">
          <a:xfrm>
            <a:off x="838200" y="5943600"/>
            <a:ext cx="3048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8388" name="Oval 20"/>
          <p:cNvSpPr>
            <a:spLocks noChangeArrowheads="1"/>
          </p:cNvSpPr>
          <p:nvPr/>
        </p:nvSpPr>
        <p:spPr bwMode="auto">
          <a:xfrm>
            <a:off x="762000" y="5943600"/>
            <a:ext cx="381000" cy="304800"/>
          </a:xfrm>
          <a:prstGeom prst="ellipse">
            <a:avLst/>
          </a:prstGeom>
          <a:noFill/>
          <a:ln w="9525" algn="ctr">
            <a:solidFill>
              <a:srgbClr val="000000"/>
            </a:solidFill>
            <a:round/>
            <a:headEnd/>
            <a:tailEnd/>
          </a:ln>
          <a:scene3d>
            <a:camera prst="legacyObliqueRight"/>
            <a:lightRig rig="legacyHarsh3" dir="t"/>
          </a:scene3d>
          <a:sp3d extrusionH="100000" prstMaterial="legacyMatte">
            <a:bevelT w="13500" h="13500" prst="angle"/>
            <a:bevelB w="13500" h="13500" prst="angle"/>
            <a:extrusionClr>
              <a:srgbClr val="663300"/>
            </a:extrusionClr>
          </a:sp3d>
        </p:spPr>
        <p:txBody>
          <a:bodyPr wrap="none" anchor="ctr">
            <a:flatTx/>
          </a:bodyPr>
          <a:lstStyle/>
          <a:p>
            <a:endParaRPr lang="en-US">
              <a:solidFill>
                <a:srgbClr val="FF00FF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8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6" dur="500"/>
                                        <p:tgtEl>
                                          <p:spTgt spid="58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583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9" presetClass="exit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5" dur="500"/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8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99" dur="500"/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3" dur="500"/>
                                        <p:tgtEl>
                                          <p:spTgt spid="58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6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7" dur="500"/>
                                        <p:tgtEl>
                                          <p:spTgt spid="583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3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8" dur="500"/>
                                        <p:tgtEl>
                                          <p:spTgt spid="58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4" grpId="0"/>
      <p:bldP spid="58375" grpId="0"/>
      <p:bldP spid="58375" grpId="1"/>
      <p:bldP spid="58375" grpId="2"/>
      <p:bldP spid="58375" grpId="3"/>
      <p:bldP spid="58376" grpId="0"/>
      <p:bldP spid="58376" grpId="1"/>
      <p:bldP spid="58378" grpId="0"/>
      <p:bldP spid="58378" grpId="1"/>
      <p:bldP spid="58378" grpId="2"/>
      <p:bldP spid="58378" grpId="3"/>
      <p:bldP spid="58379" grpId="0"/>
      <p:bldP spid="58379" grpId="1"/>
      <p:bldP spid="58379" grpId="2"/>
      <p:bldP spid="58380" grpId="0"/>
      <p:bldP spid="58380" grpId="1"/>
      <p:bldP spid="58380" grpId="2"/>
      <p:bldP spid="58380" grpId="3"/>
      <p:bldP spid="58382" grpId="0" build="allAtOnce"/>
      <p:bldP spid="583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3" descr="White marble"/>
          <p:cNvSpPr txBox="1">
            <a:spLocks noChangeArrowheads="1"/>
          </p:cNvSpPr>
          <p:nvPr/>
        </p:nvSpPr>
        <p:spPr bwMode="auto">
          <a:xfrm>
            <a:off x="2209800" y="762000"/>
            <a:ext cx="4572000" cy="1250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u="sng"/>
              <a:t>Tập đọc:</a:t>
            </a:r>
          </a:p>
          <a:p>
            <a:pPr>
              <a:spcBef>
                <a:spcPct val="50000"/>
              </a:spcBef>
            </a:pPr>
            <a:r>
              <a:rPr lang="en-US" sz="3200">
                <a:solidFill>
                  <a:srgbClr val="FF00FF"/>
                </a:solidFill>
              </a:rPr>
              <a:t>GÀ TRỐNG VÀ CÁO</a:t>
            </a:r>
          </a:p>
        </p:txBody>
      </p:sp>
      <p:sp>
        <p:nvSpPr>
          <p:cNvPr id="10243" name="Text Box 4" descr="White marble"/>
          <p:cNvSpPr txBox="1">
            <a:spLocks noChangeArrowheads="1"/>
          </p:cNvSpPr>
          <p:nvPr/>
        </p:nvSpPr>
        <p:spPr bwMode="auto">
          <a:xfrm>
            <a:off x="4572000" y="1981200"/>
            <a:ext cx="33528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/>
              <a:t>LA PHÔNG - TEN</a:t>
            </a:r>
          </a:p>
        </p:txBody>
      </p:sp>
      <p:sp>
        <p:nvSpPr>
          <p:cNvPr id="10244" name="Text Box 5" descr="White marble"/>
          <p:cNvSpPr txBox="1">
            <a:spLocks noChangeArrowheads="1"/>
          </p:cNvSpPr>
          <p:nvPr/>
        </p:nvSpPr>
        <p:spPr bwMode="auto">
          <a:xfrm>
            <a:off x="1981200" y="6248400"/>
            <a:ext cx="41910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56329" name="Text Box 9" descr="White marble"/>
          <p:cNvSpPr txBox="1">
            <a:spLocks noChangeArrowheads="1"/>
          </p:cNvSpPr>
          <p:nvPr/>
        </p:nvSpPr>
        <p:spPr bwMode="auto">
          <a:xfrm>
            <a:off x="609600" y="2590800"/>
            <a:ext cx="8229600" cy="180022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u="sng"/>
              <a:t>Ý nghĩa của bài thơ ngụ ngôn</a:t>
            </a:r>
            <a:r>
              <a:rPr lang="en-US" sz="2800"/>
              <a:t>: Khuyên con người hãy cảnh giác và thông minh như Gà Trống, chớ tin những lời mê hoặc ngọt ngào của những kẻ xấu xa như Cáo.</a:t>
            </a:r>
          </a:p>
        </p:txBody>
      </p:sp>
      <p:sp>
        <p:nvSpPr>
          <p:cNvPr id="56331" name="Text Box 11" descr="White marble"/>
          <p:cNvSpPr txBox="1">
            <a:spLocks noChangeArrowheads="1"/>
          </p:cNvSpPr>
          <p:nvPr/>
        </p:nvSpPr>
        <p:spPr bwMode="auto">
          <a:xfrm>
            <a:off x="609600" y="2590800"/>
            <a:ext cx="74676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/>
              <a:t>Em hãy nêu ý nghĩa của bài thơ ngụ ngôn.</a:t>
            </a: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563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63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9" grpId="0"/>
      <p:bldP spid="56331" grpId="0"/>
      <p:bldP spid="56331" grpId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Right"/>
          <a:lightRig rig="legacyHarsh3" dir="t"/>
        </a:scene3d>
        <a:sp3d extrusionH="100000" prstMaterial="legacyMatte">
          <a:bevelT w="13500" h="13500" prst="angle"/>
          <a:bevelB w="13500" h="13500" prst="angle"/>
          <a:extrusionClr>
            <a:srgbClr val="663300"/>
          </a:extrusionClr>
        </a:sp3d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ObliqueRight"/>
          <a:lightRig rig="legacyHarsh3" dir="t"/>
        </a:scene3d>
        <a:sp3d extrusionH="100000" prstMaterial="legacyMatte">
          <a:bevelT w="13500" h="13500" prst="angle"/>
          <a:bevelB w="13500" h="13500" prst="angle"/>
          <a:extrusionClr>
            <a:srgbClr val="663300"/>
          </a:extrusionClr>
        </a:sp3d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384</TotalTime>
  <Words>776</Words>
  <Application>Microsoft Office PowerPoint</Application>
  <PresentationFormat>On-screen Show (4:3)</PresentationFormat>
  <Paragraphs>108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Default Design</vt:lpstr>
      <vt:lpstr>Microsoft Clip Gallery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PHOTO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HOANGHNAH</dc:creator>
  <cp:lastModifiedBy>CSTeam</cp:lastModifiedBy>
  <cp:revision>29</cp:revision>
  <dcterms:created xsi:type="dcterms:W3CDTF">2007-12-06T04:10:31Z</dcterms:created>
  <dcterms:modified xsi:type="dcterms:W3CDTF">2016-06-30T01:30:09Z</dcterms:modified>
</cp:coreProperties>
</file>