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320" r:id="rId3"/>
    <p:sldId id="360" r:id="rId4"/>
    <p:sldId id="262" r:id="rId5"/>
    <p:sldId id="288" r:id="rId6"/>
    <p:sldId id="338" r:id="rId7"/>
    <p:sldId id="350" r:id="rId8"/>
    <p:sldId id="352" r:id="rId9"/>
    <p:sldId id="346" r:id="rId10"/>
    <p:sldId id="349" r:id="rId11"/>
    <p:sldId id="357" r:id="rId12"/>
    <p:sldId id="358" r:id="rId13"/>
    <p:sldId id="355" r:id="rId14"/>
    <p:sldId id="353" r:id="rId15"/>
    <p:sldId id="347" r:id="rId16"/>
    <p:sldId id="36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9900"/>
    <a:srgbClr val="2ED265"/>
    <a:srgbClr val="FF9900"/>
    <a:srgbClr val="FF00FF"/>
    <a:srgbClr val="0000FF"/>
    <a:srgbClr val="FFCCCC"/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2842EC5-966E-4A60-8787-29E2A9EE1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CEC8B-E711-4258-9D43-AE0039D1E4C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B1033-8AA1-4B88-90FD-4FC74CD38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EF4B7-AF58-4FA2-AEC0-FA3DF4D1F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62C74-1065-4EA2-8DEC-C6D58F313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9FF5-0CC1-415E-9D3D-46BC56A72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66A8-7FFC-438D-AAD8-33B29AA15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7855-A9DD-4638-AB02-8D12D19CC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4FDEE-A1EC-43CA-BA7C-E136DCD78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649F-F231-438B-9C30-739B62CFB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3AB3-BAFE-4FFE-AB83-85FAE15B5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4548-7076-42B1-8D10-9DE78315E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7D61-3024-4CBC-BFBF-88830FF8E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F1C87-389C-4179-8E8E-25C3E816E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768123C-58D6-4EE5-A27A-3C3D899C3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-52388"/>
            <a:ext cx="6172200" cy="609601"/>
          </a:xfrm>
        </p:spPr>
        <p:txBody>
          <a:bodyPr/>
          <a:lstStyle/>
          <a:p>
            <a:pPr eaLnBrk="1" hangingPunct="1"/>
            <a:endParaRPr lang="en-US" sz="2400" b="1" smtClean="0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810000" y="3810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latin typeface="Arial" charset="0"/>
              </a:rPr>
              <a:t>Tập  </a:t>
            </a:r>
            <a:r>
              <a:rPr lang="vi-VN" sz="2400" u="sng">
                <a:latin typeface="Arial" charset="0"/>
              </a:rPr>
              <a:t>đ</a:t>
            </a:r>
            <a:r>
              <a:rPr lang="en-US" sz="2400" u="sng">
                <a:latin typeface="Arial" charset="0"/>
              </a:rPr>
              <a:t>ọc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14600" y="752475"/>
            <a:ext cx="525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Tiết 30 </a:t>
            </a:r>
            <a:r>
              <a:rPr lang="en-US" sz="2000">
                <a:latin typeface="Arial" charset="0"/>
              </a:rPr>
              <a:t>:</a:t>
            </a:r>
            <a:r>
              <a:rPr lang="en-US" sz="2800" b="0">
                <a:latin typeface="Arial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Tuổi Ngựa 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(T 149)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343400" y="121920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        </a:t>
            </a:r>
            <a:r>
              <a:rPr lang="en-US" sz="2000">
                <a:latin typeface="Arial" charset="0"/>
              </a:rPr>
              <a:t>Xuân Quỳnh</a:t>
            </a:r>
          </a:p>
        </p:txBody>
      </p:sp>
      <p:pic>
        <p:nvPicPr>
          <p:cNvPr id="8201" name="Picture 9" descr="Picture 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848600" cy="5181600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Group 2"/>
          <p:cNvGraphicFramePr>
            <a:graphicFrameLocks noGrp="1"/>
          </p:cNvGraphicFramePr>
          <p:nvPr>
            <p:ph idx="1"/>
          </p:nvPr>
        </p:nvGraphicFramePr>
        <p:xfrm>
          <a:off x="228600" y="1981200"/>
          <a:ext cx="8763000" cy="4724400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5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5456238" y="1328738"/>
            <a:ext cx="2405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Xuân Quỳnh</a:t>
            </a:r>
          </a:p>
        </p:txBody>
      </p:sp>
      <p:sp>
        <p:nvSpPr>
          <p:cNvPr id="11278" name="Text Box 16"/>
          <p:cNvSpPr txBox="1">
            <a:spLocks noChangeArrowheads="1"/>
          </p:cNvSpPr>
          <p:nvPr/>
        </p:nvSpPr>
        <p:spPr bwMode="auto">
          <a:xfrm>
            <a:off x="3500438" y="40005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latin typeface="Arial" charset="0"/>
              </a:rPr>
              <a:t>Tập </a:t>
            </a:r>
            <a:r>
              <a:rPr lang="vi-VN" sz="2400" u="sng">
                <a:latin typeface="Arial" charset="0"/>
              </a:rPr>
              <a:t>đ</a:t>
            </a:r>
            <a:r>
              <a:rPr lang="en-US" sz="2400" u="sng">
                <a:latin typeface="Arial" charset="0"/>
              </a:rPr>
              <a:t>ọc</a:t>
            </a:r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457200" y="3810000"/>
            <a:ext cx="4343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2) </a:t>
            </a:r>
            <a:r>
              <a:rPr lang="en-US" sz="2000" u="sng">
                <a:latin typeface="Arial" charset="0"/>
              </a:rPr>
              <a:t>Nhịp th</a:t>
            </a:r>
            <a:r>
              <a:rPr lang="vi-VN" sz="2000" u="sng">
                <a:latin typeface="Arial" charset="0"/>
              </a:rPr>
              <a:t>ơ</a:t>
            </a:r>
            <a:r>
              <a:rPr lang="en-US" sz="2000" b="0" u="sng"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- Mẹ </a:t>
            </a:r>
            <a:r>
              <a:rPr lang="vi-VN" sz="2000" i="1">
                <a:latin typeface="Arial" charset="0"/>
              </a:rPr>
              <a:t>ơ</a:t>
            </a:r>
            <a:r>
              <a:rPr lang="en-US" sz="2000" i="1">
                <a:latin typeface="Arial" charset="0"/>
              </a:rPr>
              <a:t>i, con tuổi gì ?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- Tuổi con là tuổi ngựa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Ngựa không yên một chỗ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Tuổi con là tuổi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i…</a:t>
            </a:r>
          </a:p>
        </p:txBody>
      </p:sp>
      <p:sp>
        <p:nvSpPr>
          <p:cNvPr id="11280" name="Line 18"/>
          <p:cNvSpPr>
            <a:spLocks noChangeShapeType="1"/>
          </p:cNvSpPr>
          <p:nvPr/>
        </p:nvSpPr>
        <p:spPr bwMode="auto">
          <a:xfrm>
            <a:off x="1981200" y="51054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Text Box 19"/>
          <p:cNvSpPr txBox="1">
            <a:spLocks noChangeArrowheads="1"/>
          </p:cNvSpPr>
          <p:nvPr/>
        </p:nvSpPr>
        <p:spPr bwMode="auto">
          <a:xfrm>
            <a:off x="5334000" y="35814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0">
              <a:latin typeface="Arial" charset="0"/>
            </a:endParaRPr>
          </a:p>
        </p:txBody>
      </p:sp>
      <p:sp>
        <p:nvSpPr>
          <p:cNvPr id="11282" name="Line 20"/>
          <p:cNvSpPr>
            <a:spLocks noChangeShapeType="1"/>
          </p:cNvSpPr>
          <p:nvPr/>
        </p:nvSpPr>
        <p:spPr bwMode="auto">
          <a:xfrm>
            <a:off x="2057400" y="55626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21"/>
          <p:cNvSpPr>
            <a:spLocks noChangeShapeType="1"/>
          </p:cNvSpPr>
          <p:nvPr/>
        </p:nvSpPr>
        <p:spPr bwMode="auto">
          <a:xfrm>
            <a:off x="1676400" y="6019800"/>
            <a:ext cx="952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Text Box 22"/>
          <p:cNvSpPr txBox="1">
            <a:spLocks noChangeArrowheads="1"/>
          </p:cNvSpPr>
          <p:nvPr/>
        </p:nvSpPr>
        <p:spPr bwMode="auto">
          <a:xfrm>
            <a:off x="457200" y="6096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0">
              <a:latin typeface="Arial" charset="0"/>
            </a:endParaRPr>
          </a:p>
        </p:txBody>
      </p:sp>
      <p:sp>
        <p:nvSpPr>
          <p:cNvPr id="11285" name="Text Box 23"/>
          <p:cNvSpPr txBox="1">
            <a:spLocks noChangeArrowheads="1"/>
          </p:cNvSpPr>
          <p:nvPr/>
        </p:nvSpPr>
        <p:spPr bwMode="auto">
          <a:xfrm>
            <a:off x="1524000" y="1981200"/>
            <a:ext cx="2590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i="1">
                <a:latin typeface="Arial" charset="0"/>
              </a:rPr>
              <a:t>Luyện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ọc</a:t>
            </a:r>
          </a:p>
          <a:p>
            <a:pPr>
              <a:spcBef>
                <a:spcPct val="50000"/>
              </a:spcBef>
            </a:pPr>
            <a:endParaRPr lang="en-US" sz="1600" b="0">
              <a:latin typeface="Arial" charset="0"/>
            </a:endParaRPr>
          </a:p>
        </p:txBody>
      </p:sp>
      <p:sp>
        <p:nvSpPr>
          <p:cNvPr id="11286" name="Text Box 24"/>
          <p:cNvSpPr txBox="1">
            <a:spLocks noChangeArrowheads="1"/>
          </p:cNvSpPr>
          <p:nvPr/>
        </p:nvSpPr>
        <p:spPr bwMode="auto">
          <a:xfrm>
            <a:off x="5867400" y="1981200"/>
            <a:ext cx="2438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i="1">
                <a:latin typeface="Arial" charset="0"/>
              </a:rPr>
              <a:t>Tìm hiểu bài</a:t>
            </a:r>
          </a:p>
          <a:p>
            <a:pPr>
              <a:spcBef>
                <a:spcPct val="50000"/>
              </a:spcBef>
            </a:pPr>
            <a:endParaRPr lang="en-US" sz="2000" b="0">
              <a:latin typeface="Arial" charset="0"/>
            </a:endParaRPr>
          </a:p>
        </p:txBody>
      </p:sp>
      <p:sp>
        <p:nvSpPr>
          <p:cNvPr id="11287" name="Line 25"/>
          <p:cNvSpPr>
            <a:spLocks noChangeShapeType="1"/>
          </p:cNvSpPr>
          <p:nvPr/>
        </p:nvSpPr>
        <p:spPr bwMode="auto">
          <a:xfrm flipH="1">
            <a:off x="1371600" y="43434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26"/>
          <p:cNvSpPr>
            <a:spLocks noChangeShapeType="1"/>
          </p:cNvSpPr>
          <p:nvPr/>
        </p:nvSpPr>
        <p:spPr bwMode="auto">
          <a:xfrm flipH="1">
            <a:off x="1752600" y="47244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Line 27"/>
          <p:cNvSpPr>
            <a:spLocks noChangeShapeType="1"/>
          </p:cNvSpPr>
          <p:nvPr/>
        </p:nvSpPr>
        <p:spPr bwMode="auto">
          <a:xfrm flipH="1">
            <a:off x="1600200" y="56388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28"/>
          <p:cNvSpPr>
            <a:spLocks noChangeShapeType="1"/>
          </p:cNvSpPr>
          <p:nvPr/>
        </p:nvSpPr>
        <p:spPr bwMode="auto">
          <a:xfrm flipH="1">
            <a:off x="1219200" y="51816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Text Box 29"/>
          <p:cNvSpPr txBox="1">
            <a:spLocks noChangeArrowheads="1"/>
          </p:cNvSpPr>
          <p:nvPr/>
        </p:nvSpPr>
        <p:spPr bwMode="auto">
          <a:xfrm>
            <a:off x="228600" y="28956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000" u="sng">
                <a:latin typeface="Arial" charset="0"/>
              </a:rPr>
              <a:t>Từ khó</a:t>
            </a:r>
            <a:r>
              <a:rPr lang="en-US" sz="2000">
                <a:latin typeface="Arial" charset="0"/>
              </a:rPr>
              <a:t>:</a:t>
            </a:r>
            <a:r>
              <a:rPr lang="en-US" sz="2000" b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i="1">
                <a:latin typeface="Times New Roman" pitchFamily="18" charset="0"/>
              </a:rPr>
              <a:t>m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ấp </a:t>
            </a:r>
            <a:r>
              <a:rPr lang="en-US" sz="2000" i="1">
                <a:latin typeface="Arial" charset="0"/>
              </a:rPr>
              <a:t>mụ,</a:t>
            </a:r>
            <a:r>
              <a:rPr lang="en-US" sz="2000">
                <a:latin typeface="Arial" charset="0"/>
              </a:rPr>
              <a:t>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2000" i="1">
                <a:latin typeface="Arial" charset="0"/>
              </a:rPr>
              <a:t>úi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á,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tr</a:t>
            </a:r>
            <a:r>
              <a:rPr lang="vi-VN" sz="2000" i="1">
                <a:latin typeface="Arial" charset="0"/>
              </a:rPr>
              <a:t>ă</a:t>
            </a:r>
            <a:r>
              <a:rPr lang="en-US" sz="2000" i="1">
                <a:latin typeface="Arial" charset="0"/>
              </a:rPr>
              <a:t>m miền</a:t>
            </a:r>
            <a:r>
              <a:rPr lang="en-US" sz="2000" b="0" i="1">
                <a:latin typeface="Times New Roman" pitchFamily="18" charset="0"/>
              </a:rPr>
              <a:t>,</a:t>
            </a:r>
            <a:r>
              <a:rPr lang="en-US" sz="2000" b="0" i="1">
                <a:latin typeface="Arial" charset="0"/>
              </a:rPr>
              <a:t>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2000" i="1">
                <a:latin typeface="Arial" charset="0"/>
              </a:rPr>
              <a:t>oá, </a:t>
            </a:r>
            <a:r>
              <a:rPr lang="en-US" sz="2000" i="1">
                <a:latin typeface="Times New Roman" pitchFamily="18" charset="0"/>
              </a:rPr>
              <a:t>n</a:t>
            </a:r>
            <a:r>
              <a:rPr lang="en-US" sz="2000" i="1">
                <a:latin typeface="Arial" charset="0"/>
              </a:rPr>
              <a:t>g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ạt</a:t>
            </a:r>
            <a:r>
              <a:rPr lang="en-US" sz="2000" i="1">
                <a:latin typeface="Arial" charset="0"/>
              </a:rPr>
              <a:t> ng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ào</a:t>
            </a:r>
            <a:r>
              <a:rPr lang="en-US" sz="2000" i="1">
                <a:latin typeface="Arial" charset="0"/>
              </a:rPr>
              <a:t>,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i="1">
                <a:latin typeface="Arial" charset="0"/>
              </a:rPr>
              <a:t>ôn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i="1">
                <a:latin typeface="Arial" charset="0"/>
              </a:rPr>
              <a:t>ao, </a:t>
            </a:r>
          </a:p>
        </p:txBody>
      </p:sp>
      <p:sp>
        <p:nvSpPr>
          <p:cNvPr id="11292" name="Text Box 30"/>
          <p:cNvSpPr txBox="1">
            <a:spLocks noChangeArrowheads="1"/>
          </p:cNvSpPr>
          <p:nvPr/>
        </p:nvSpPr>
        <p:spPr bwMode="auto">
          <a:xfrm>
            <a:off x="4495800" y="2590800"/>
            <a:ext cx="464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Arial" charset="0"/>
              </a:rPr>
              <a:t> Ý1: </a:t>
            </a:r>
            <a:r>
              <a:rPr lang="en-US" sz="2000" i="1">
                <a:solidFill>
                  <a:schemeClr val="tx2"/>
                </a:solidFill>
                <a:latin typeface="Arial" charset="0"/>
              </a:rPr>
              <a:t>Giới thiệu bạn nhỏ tuổi Ngựa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1293" name="Text Box 31"/>
          <p:cNvSpPr txBox="1">
            <a:spLocks noChangeArrowheads="1"/>
          </p:cNvSpPr>
          <p:nvPr/>
        </p:nvSpPr>
        <p:spPr bwMode="auto">
          <a:xfrm>
            <a:off x="4572000" y="3048000"/>
            <a:ext cx="4419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Arial" charset="0"/>
              </a:rPr>
              <a:t>ý2:</a:t>
            </a:r>
            <a:r>
              <a:rPr lang="en-US" sz="2000" i="1">
                <a:latin typeface="Arial" charset="0"/>
              </a:rPr>
              <a:t> Ngựa con rong ch</a:t>
            </a:r>
            <a:r>
              <a:rPr lang="vi-VN" sz="2000" i="1">
                <a:latin typeface="Arial" charset="0"/>
              </a:rPr>
              <a:t>ơ</a:t>
            </a:r>
            <a:r>
              <a:rPr lang="en-US" sz="2000" i="1">
                <a:latin typeface="Arial" charset="0"/>
              </a:rPr>
              <a:t>i khắp n</a:t>
            </a:r>
            <a:r>
              <a:rPr lang="vi-VN" sz="2000" i="1">
                <a:latin typeface="Arial" charset="0"/>
              </a:rPr>
              <a:t>ơ</a:t>
            </a:r>
            <a:r>
              <a:rPr lang="en-US" sz="2000" i="1">
                <a:latin typeface="Arial" charset="0"/>
              </a:rPr>
              <a:t>i cùng ngọn gió.</a:t>
            </a: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22912" name="Text Box 32"/>
          <p:cNvSpPr txBox="1">
            <a:spLocks noChangeArrowheads="1"/>
          </p:cNvSpPr>
          <p:nvPr/>
        </p:nvSpPr>
        <p:spPr bwMode="auto">
          <a:xfrm>
            <a:off x="4495800" y="3810000"/>
            <a:ext cx="464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Arial" charset="0"/>
              </a:rPr>
              <a:t> Ý3:</a:t>
            </a:r>
            <a:r>
              <a:rPr lang="en-US" sz="2000" i="1">
                <a:latin typeface="Arial" charset="0"/>
              </a:rPr>
              <a:t> Cảnh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ẹp của cánh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ồng hoa.</a:t>
            </a:r>
          </a:p>
          <a:p>
            <a:pPr>
              <a:spcBef>
                <a:spcPct val="50000"/>
              </a:spcBef>
            </a:pPr>
            <a:endParaRPr lang="en-US" sz="1600" b="0"/>
          </a:p>
        </p:txBody>
      </p:sp>
      <p:sp>
        <p:nvSpPr>
          <p:cNvPr id="11295" name="Text Box 35"/>
          <p:cNvSpPr txBox="1">
            <a:spLocks noChangeArrowheads="1"/>
          </p:cNvSpPr>
          <p:nvPr/>
        </p:nvSpPr>
        <p:spPr bwMode="auto">
          <a:xfrm>
            <a:off x="2743200" y="7620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Tiết </a:t>
            </a:r>
            <a:r>
              <a:rPr lang="en-US" i="1">
                <a:latin typeface="Arial" charset="0"/>
              </a:rPr>
              <a:t> 30</a:t>
            </a:r>
            <a:r>
              <a:rPr lang="en-US" sz="2800" b="0">
                <a:latin typeface="Arial" charset="0"/>
              </a:rPr>
              <a:t>: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Tuổi Ngựa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 descr="images215660_a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100111225642-985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3" descr="CLX060109_073_1_5-de-3818903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04800"/>
            <a:ext cx="4114800" cy="6172200"/>
          </a:xfrm>
          <a:noFill/>
        </p:spPr>
      </p:pic>
      <p:pic>
        <p:nvPicPr>
          <p:cNvPr id="13316" name="Picture 4" descr="Hoa-hue-trang_2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4800"/>
            <a:ext cx="5029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daisy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Group 2"/>
          <p:cNvGraphicFramePr>
            <a:graphicFrameLocks noGrp="1"/>
          </p:cNvGraphicFramePr>
          <p:nvPr>
            <p:ph idx="1"/>
          </p:nvPr>
        </p:nvGraphicFramePr>
        <p:xfrm>
          <a:off x="228600" y="1981200"/>
          <a:ext cx="8763000" cy="4724400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5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5456238" y="1328738"/>
            <a:ext cx="2405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Xuân Quỳnh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3500438" y="40005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latin typeface="Arial" charset="0"/>
              </a:rPr>
              <a:t>Tập </a:t>
            </a:r>
            <a:r>
              <a:rPr lang="vi-VN" sz="2400" u="sng">
                <a:latin typeface="Arial" charset="0"/>
              </a:rPr>
              <a:t>đ</a:t>
            </a:r>
            <a:r>
              <a:rPr lang="en-US" sz="2400" u="sng">
                <a:latin typeface="Arial" charset="0"/>
              </a:rPr>
              <a:t>ọc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457200" y="3810000"/>
            <a:ext cx="4343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2) </a:t>
            </a:r>
            <a:r>
              <a:rPr lang="en-US" sz="2000" u="sng">
                <a:latin typeface="Arial" charset="0"/>
              </a:rPr>
              <a:t>Nhịp th</a:t>
            </a:r>
            <a:r>
              <a:rPr lang="vi-VN" sz="2000" u="sng">
                <a:latin typeface="Arial" charset="0"/>
              </a:rPr>
              <a:t>ơ</a:t>
            </a:r>
            <a:r>
              <a:rPr lang="en-US" sz="2000" b="0" u="sng"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- Mẹ </a:t>
            </a:r>
            <a:r>
              <a:rPr lang="vi-VN" sz="2000" i="1">
                <a:latin typeface="Arial" charset="0"/>
              </a:rPr>
              <a:t>ơ</a:t>
            </a:r>
            <a:r>
              <a:rPr lang="en-US" sz="2000" i="1">
                <a:latin typeface="Arial" charset="0"/>
              </a:rPr>
              <a:t>i, con tuổi gì ?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- Tuổi con là tuổi ngựa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Ngựa không yên một chỗ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Tuổi con là tuổi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i…</a:t>
            </a:r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>
            <a:off x="1828800" y="51054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5334000" y="35814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0">
              <a:latin typeface="Arial" charset="0"/>
            </a:endParaRP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2133600" y="55626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1752600" y="6096000"/>
            <a:ext cx="952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457200" y="6096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0">
              <a:latin typeface="Arial" charset="0"/>
            </a:endParaRP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1524000" y="1981200"/>
            <a:ext cx="2590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i="1">
                <a:latin typeface="Arial" charset="0"/>
              </a:rPr>
              <a:t>Luyện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ọc</a:t>
            </a:r>
          </a:p>
          <a:p>
            <a:pPr>
              <a:spcBef>
                <a:spcPct val="50000"/>
              </a:spcBef>
            </a:pPr>
            <a:endParaRPr lang="en-US" sz="1600" b="0">
              <a:latin typeface="Arial" charset="0"/>
            </a:endParaRP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5867400" y="1981200"/>
            <a:ext cx="2438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i="1">
                <a:latin typeface="Arial" charset="0"/>
              </a:rPr>
              <a:t>Tìm hiểu bài</a:t>
            </a:r>
          </a:p>
          <a:p>
            <a:pPr>
              <a:spcBef>
                <a:spcPct val="50000"/>
              </a:spcBef>
            </a:pPr>
            <a:endParaRPr lang="en-US" sz="2000" b="0">
              <a:latin typeface="Arial" charset="0"/>
            </a:endParaRPr>
          </a:p>
        </p:txBody>
      </p:sp>
      <p:sp>
        <p:nvSpPr>
          <p:cNvPr id="15383" name="Line 24"/>
          <p:cNvSpPr>
            <a:spLocks noChangeShapeType="1"/>
          </p:cNvSpPr>
          <p:nvPr/>
        </p:nvSpPr>
        <p:spPr bwMode="auto">
          <a:xfrm flipH="1">
            <a:off x="1371600" y="42672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Line 25"/>
          <p:cNvSpPr>
            <a:spLocks noChangeShapeType="1"/>
          </p:cNvSpPr>
          <p:nvPr/>
        </p:nvSpPr>
        <p:spPr bwMode="auto">
          <a:xfrm flipH="1">
            <a:off x="1752600" y="47244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Line 26"/>
          <p:cNvSpPr>
            <a:spLocks noChangeShapeType="1"/>
          </p:cNvSpPr>
          <p:nvPr/>
        </p:nvSpPr>
        <p:spPr bwMode="auto">
          <a:xfrm flipH="1">
            <a:off x="1219200" y="52578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Line 27"/>
          <p:cNvSpPr>
            <a:spLocks noChangeShapeType="1"/>
          </p:cNvSpPr>
          <p:nvPr/>
        </p:nvSpPr>
        <p:spPr bwMode="auto">
          <a:xfrm flipH="1">
            <a:off x="1600200" y="56388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228600" y="28956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000" u="sng">
                <a:latin typeface="Arial" charset="0"/>
              </a:rPr>
              <a:t>Từ khó</a:t>
            </a:r>
            <a:r>
              <a:rPr lang="en-US" sz="2000">
                <a:latin typeface="Arial" charset="0"/>
              </a:rPr>
              <a:t>:</a:t>
            </a:r>
            <a:r>
              <a:rPr lang="en-US" sz="2000" b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i="1">
                <a:latin typeface="Times New Roman" pitchFamily="18" charset="0"/>
              </a:rPr>
              <a:t>m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ấp </a:t>
            </a:r>
            <a:r>
              <a:rPr lang="en-US" sz="2000" i="1">
                <a:latin typeface="Arial" charset="0"/>
              </a:rPr>
              <a:t>mụ,</a:t>
            </a:r>
            <a:r>
              <a:rPr lang="en-US" sz="2000">
                <a:latin typeface="Arial" charset="0"/>
              </a:rPr>
              <a:t>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2000" i="1">
                <a:latin typeface="Arial" charset="0"/>
              </a:rPr>
              <a:t>úi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á,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tr</a:t>
            </a:r>
            <a:r>
              <a:rPr lang="vi-VN" sz="2000" i="1">
                <a:latin typeface="Arial" charset="0"/>
              </a:rPr>
              <a:t>ă</a:t>
            </a:r>
            <a:r>
              <a:rPr lang="en-US" sz="2000" i="1">
                <a:latin typeface="Arial" charset="0"/>
              </a:rPr>
              <a:t>m miền</a:t>
            </a:r>
            <a:r>
              <a:rPr lang="en-US" sz="2000" b="0" i="1">
                <a:latin typeface="Times New Roman" pitchFamily="18" charset="0"/>
              </a:rPr>
              <a:t>,</a:t>
            </a:r>
            <a:r>
              <a:rPr lang="en-US" sz="2000" b="0" i="1">
                <a:latin typeface="Arial" charset="0"/>
              </a:rPr>
              <a:t>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2000" i="1">
                <a:latin typeface="Arial" charset="0"/>
              </a:rPr>
              <a:t>oá, </a:t>
            </a:r>
            <a:r>
              <a:rPr lang="en-US" sz="2000" i="1">
                <a:latin typeface="Times New Roman" pitchFamily="18" charset="0"/>
              </a:rPr>
              <a:t>n</a:t>
            </a:r>
            <a:r>
              <a:rPr lang="en-US" sz="2000" i="1">
                <a:latin typeface="Arial" charset="0"/>
              </a:rPr>
              <a:t>g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ạt</a:t>
            </a:r>
            <a:r>
              <a:rPr lang="en-US" sz="2000" i="1">
                <a:latin typeface="Arial" charset="0"/>
              </a:rPr>
              <a:t> ng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ào</a:t>
            </a:r>
            <a:r>
              <a:rPr lang="en-US" sz="2000" i="1">
                <a:latin typeface="Arial" charset="0"/>
              </a:rPr>
              <a:t>,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i="1">
                <a:latin typeface="Arial" charset="0"/>
              </a:rPr>
              <a:t>ôn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i="1">
                <a:latin typeface="Arial" charset="0"/>
              </a:rPr>
              <a:t>ao, </a:t>
            </a: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495800" y="2590800"/>
            <a:ext cx="464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Arial" charset="0"/>
              </a:rPr>
              <a:t> Ý1: </a:t>
            </a:r>
            <a:r>
              <a:rPr lang="en-US" sz="2000" i="1">
                <a:solidFill>
                  <a:schemeClr val="tx2"/>
                </a:solidFill>
                <a:latin typeface="Arial" charset="0"/>
              </a:rPr>
              <a:t>Giới thiệu bạn nhỏ tuổi Ngựa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4572000" y="3048000"/>
            <a:ext cx="4419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Arial" charset="0"/>
              </a:rPr>
              <a:t>ý2:</a:t>
            </a:r>
            <a:r>
              <a:rPr lang="en-US" sz="2000" i="1">
                <a:latin typeface="Arial" charset="0"/>
              </a:rPr>
              <a:t> Ngựa con rong ch</a:t>
            </a:r>
            <a:r>
              <a:rPr lang="vi-VN" sz="2000" i="1">
                <a:latin typeface="Arial" charset="0"/>
              </a:rPr>
              <a:t>ơ</a:t>
            </a:r>
            <a:r>
              <a:rPr lang="en-US" sz="2000" i="1">
                <a:latin typeface="Arial" charset="0"/>
              </a:rPr>
              <a:t>i khắp n</a:t>
            </a:r>
            <a:r>
              <a:rPr lang="vi-VN" sz="2000" i="1">
                <a:latin typeface="Arial" charset="0"/>
              </a:rPr>
              <a:t>ơ</a:t>
            </a:r>
            <a:r>
              <a:rPr lang="en-US" sz="2000" i="1">
                <a:latin typeface="Arial" charset="0"/>
              </a:rPr>
              <a:t>i cùng ngọn gió.</a:t>
            </a: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4495800" y="3810000"/>
            <a:ext cx="464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Arial" charset="0"/>
              </a:rPr>
              <a:t> Ý3:</a:t>
            </a:r>
            <a:r>
              <a:rPr lang="en-US" sz="2000" i="1">
                <a:latin typeface="Arial" charset="0"/>
              </a:rPr>
              <a:t> Cảnh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ẹp của cánh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ồng hoa.</a:t>
            </a:r>
          </a:p>
          <a:p>
            <a:pPr>
              <a:spcBef>
                <a:spcPct val="50000"/>
              </a:spcBef>
            </a:pPr>
            <a:endParaRPr lang="en-US" sz="1600" b="0"/>
          </a:p>
        </p:txBody>
      </p:sp>
      <p:sp>
        <p:nvSpPr>
          <p:cNvPr id="127008" name="Text Box 32"/>
          <p:cNvSpPr txBox="1">
            <a:spLocks noChangeArrowheads="1"/>
          </p:cNvSpPr>
          <p:nvPr/>
        </p:nvSpPr>
        <p:spPr bwMode="auto">
          <a:xfrm>
            <a:off x="4572000" y="4191000"/>
            <a:ext cx="441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Arial" charset="0"/>
              </a:rPr>
              <a:t>Ý4:</a:t>
            </a:r>
            <a:r>
              <a:rPr lang="en-US" sz="2000" i="1">
                <a:latin typeface="Arial" charset="0"/>
              </a:rPr>
              <a:t> Dù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i muôn n</a:t>
            </a:r>
            <a:r>
              <a:rPr lang="vi-VN" sz="2000" i="1">
                <a:latin typeface="Arial" charset="0"/>
              </a:rPr>
              <a:t>ơ</a:t>
            </a:r>
            <a:r>
              <a:rPr lang="en-US" sz="2000" i="1">
                <a:latin typeface="Arial" charset="0"/>
              </a:rPr>
              <a:t>i cậu bé vẫn tìm </a:t>
            </a:r>
            <a:r>
              <a:rPr lang="vi-VN" sz="2000" i="1">
                <a:latin typeface="Arial" charset="0"/>
              </a:rPr>
              <a:t>đư</a:t>
            </a:r>
            <a:r>
              <a:rPr lang="en-US" sz="2000" i="1">
                <a:latin typeface="Arial" charset="0"/>
              </a:rPr>
              <a:t>ờng về với mẹ.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5392" name="Text Box 33"/>
          <p:cNvSpPr txBox="1">
            <a:spLocks noChangeArrowheads="1"/>
          </p:cNvSpPr>
          <p:nvPr/>
        </p:nvSpPr>
        <p:spPr bwMode="auto">
          <a:xfrm>
            <a:off x="2743200" y="7620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Tiết </a:t>
            </a:r>
            <a:r>
              <a:rPr lang="en-US" i="1">
                <a:latin typeface="Arial" charset="0"/>
              </a:rPr>
              <a:t> 30</a:t>
            </a:r>
            <a:r>
              <a:rPr lang="en-US" sz="2800" b="0">
                <a:latin typeface="Arial" charset="0"/>
              </a:rPr>
              <a:t>: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Tuổi Ngựa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Group 2"/>
          <p:cNvGraphicFramePr>
            <a:graphicFrameLocks noGrp="1"/>
          </p:cNvGraphicFramePr>
          <p:nvPr>
            <p:ph idx="1"/>
          </p:nvPr>
        </p:nvGraphicFramePr>
        <p:xfrm>
          <a:off x="228600" y="1981200"/>
          <a:ext cx="8763000" cy="4724400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5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97" name="Text Box 15"/>
          <p:cNvSpPr txBox="1">
            <a:spLocks noChangeArrowheads="1"/>
          </p:cNvSpPr>
          <p:nvPr/>
        </p:nvSpPr>
        <p:spPr bwMode="auto">
          <a:xfrm>
            <a:off x="5456238" y="1328738"/>
            <a:ext cx="2405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Xuân Quỳnh</a:t>
            </a:r>
          </a:p>
        </p:txBody>
      </p:sp>
      <p:sp>
        <p:nvSpPr>
          <p:cNvPr id="16398" name="Text Box 16"/>
          <p:cNvSpPr txBox="1">
            <a:spLocks noChangeArrowheads="1"/>
          </p:cNvSpPr>
          <p:nvPr/>
        </p:nvSpPr>
        <p:spPr bwMode="auto">
          <a:xfrm>
            <a:off x="3500438" y="40005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latin typeface="Arial" charset="0"/>
              </a:rPr>
              <a:t>Tập </a:t>
            </a:r>
            <a:r>
              <a:rPr lang="vi-VN" sz="2400" u="sng">
                <a:latin typeface="Arial" charset="0"/>
              </a:rPr>
              <a:t>đ</a:t>
            </a:r>
            <a:r>
              <a:rPr lang="en-US" sz="2400" u="sng">
                <a:latin typeface="Arial" charset="0"/>
              </a:rPr>
              <a:t>ọc</a:t>
            </a:r>
          </a:p>
        </p:txBody>
      </p:sp>
      <p:sp>
        <p:nvSpPr>
          <p:cNvPr id="16399" name="Text Box 17"/>
          <p:cNvSpPr txBox="1">
            <a:spLocks noChangeArrowheads="1"/>
          </p:cNvSpPr>
          <p:nvPr/>
        </p:nvSpPr>
        <p:spPr bwMode="auto">
          <a:xfrm>
            <a:off x="457200" y="3810000"/>
            <a:ext cx="4343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2) </a:t>
            </a:r>
            <a:r>
              <a:rPr lang="en-US" sz="2000" u="sng">
                <a:latin typeface="Arial" charset="0"/>
              </a:rPr>
              <a:t>Nhịp th</a:t>
            </a:r>
            <a:r>
              <a:rPr lang="vi-VN" sz="2000" u="sng">
                <a:latin typeface="Arial" charset="0"/>
              </a:rPr>
              <a:t>ơ</a:t>
            </a:r>
            <a:r>
              <a:rPr lang="en-US" sz="2000" b="0" u="sng"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- Mẹ </a:t>
            </a:r>
            <a:r>
              <a:rPr lang="vi-VN" sz="2000" i="1">
                <a:latin typeface="Arial" charset="0"/>
              </a:rPr>
              <a:t>ơ</a:t>
            </a:r>
            <a:r>
              <a:rPr lang="en-US" sz="2000" i="1">
                <a:latin typeface="Arial" charset="0"/>
              </a:rPr>
              <a:t>i, con tuổi gì ?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- Tuổi con là tuổi ngựa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Ngựa không yên một chỗ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Tuổi con là tuổi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i…</a:t>
            </a:r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2209800" y="55626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Text Box 19"/>
          <p:cNvSpPr txBox="1">
            <a:spLocks noChangeArrowheads="1"/>
          </p:cNvSpPr>
          <p:nvPr/>
        </p:nvSpPr>
        <p:spPr bwMode="auto">
          <a:xfrm>
            <a:off x="5334000" y="35814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0">
              <a:latin typeface="Arial" charset="0"/>
            </a:endParaRPr>
          </a:p>
        </p:txBody>
      </p:sp>
      <p:sp>
        <p:nvSpPr>
          <p:cNvPr id="16402" name="Line 20"/>
          <p:cNvSpPr>
            <a:spLocks noChangeShapeType="1"/>
          </p:cNvSpPr>
          <p:nvPr/>
        </p:nvSpPr>
        <p:spPr bwMode="auto">
          <a:xfrm>
            <a:off x="1676400" y="60960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Line 21"/>
          <p:cNvSpPr>
            <a:spLocks noChangeShapeType="1"/>
          </p:cNvSpPr>
          <p:nvPr/>
        </p:nvSpPr>
        <p:spPr bwMode="auto">
          <a:xfrm>
            <a:off x="1981200" y="5105400"/>
            <a:ext cx="952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Text Box 22"/>
          <p:cNvSpPr txBox="1">
            <a:spLocks noChangeArrowheads="1"/>
          </p:cNvSpPr>
          <p:nvPr/>
        </p:nvSpPr>
        <p:spPr bwMode="auto">
          <a:xfrm>
            <a:off x="457200" y="6096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0">
              <a:latin typeface="Arial" charset="0"/>
            </a:endParaRPr>
          </a:p>
        </p:txBody>
      </p:sp>
      <p:sp>
        <p:nvSpPr>
          <p:cNvPr id="16405" name="Text Box 23"/>
          <p:cNvSpPr txBox="1">
            <a:spLocks noChangeArrowheads="1"/>
          </p:cNvSpPr>
          <p:nvPr/>
        </p:nvSpPr>
        <p:spPr bwMode="auto">
          <a:xfrm>
            <a:off x="1524000" y="1981200"/>
            <a:ext cx="2590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i="1">
                <a:latin typeface="Arial" charset="0"/>
              </a:rPr>
              <a:t>Luyện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ọc</a:t>
            </a:r>
          </a:p>
          <a:p>
            <a:pPr>
              <a:spcBef>
                <a:spcPct val="50000"/>
              </a:spcBef>
            </a:pPr>
            <a:endParaRPr lang="en-US" sz="1600" b="0">
              <a:latin typeface="Arial" charset="0"/>
            </a:endParaRPr>
          </a:p>
        </p:txBody>
      </p:sp>
      <p:sp>
        <p:nvSpPr>
          <p:cNvPr id="16406" name="Text Box 24"/>
          <p:cNvSpPr txBox="1">
            <a:spLocks noChangeArrowheads="1"/>
          </p:cNvSpPr>
          <p:nvPr/>
        </p:nvSpPr>
        <p:spPr bwMode="auto">
          <a:xfrm>
            <a:off x="5867400" y="1981200"/>
            <a:ext cx="2438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i="1">
                <a:latin typeface="Arial" charset="0"/>
              </a:rPr>
              <a:t>Tìm hiểu bài</a:t>
            </a:r>
          </a:p>
          <a:p>
            <a:pPr>
              <a:spcBef>
                <a:spcPct val="50000"/>
              </a:spcBef>
            </a:pPr>
            <a:endParaRPr lang="en-US" sz="2000" b="0">
              <a:latin typeface="Arial" charset="0"/>
            </a:endParaRPr>
          </a:p>
        </p:txBody>
      </p:sp>
      <p:sp>
        <p:nvSpPr>
          <p:cNvPr id="16407" name="Line 25"/>
          <p:cNvSpPr>
            <a:spLocks noChangeShapeType="1"/>
          </p:cNvSpPr>
          <p:nvPr/>
        </p:nvSpPr>
        <p:spPr bwMode="auto">
          <a:xfrm flipH="1">
            <a:off x="1447800" y="41910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8" name="Line 26"/>
          <p:cNvSpPr>
            <a:spLocks noChangeShapeType="1"/>
          </p:cNvSpPr>
          <p:nvPr/>
        </p:nvSpPr>
        <p:spPr bwMode="auto">
          <a:xfrm flipH="1">
            <a:off x="1752600" y="47244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9" name="Line 27"/>
          <p:cNvSpPr>
            <a:spLocks noChangeShapeType="1"/>
          </p:cNvSpPr>
          <p:nvPr/>
        </p:nvSpPr>
        <p:spPr bwMode="auto">
          <a:xfrm flipH="1">
            <a:off x="1219200" y="51816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Line 28"/>
          <p:cNvSpPr>
            <a:spLocks noChangeShapeType="1"/>
          </p:cNvSpPr>
          <p:nvPr/>
        </p:nvSpPr>
        <p:spPr bwMode="auto">
          <a:xfrm flipH="1">
            <a:off x="1600200" y="56388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Text Box 29"/>
          <p:cNvSpPr txBox="1">
            <a:spLocks noChangeArrowheads="1"/>
          </p:cNvSpPr>
          <p:nvPr/>
        </p:nvSpPr>
        <p:spPr bwMode="auto">
          <a:xfrm>
            <a:off x="228600" y="28956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000" u="sng">
                <a:latin typeface="Arial" charset="0"/>
              </a:rPr>
              <a:t>Từ khó</a:t>
            </a:r>
            <a:r>
              <a:rPr lang="en-US" sz="2000">
                <a:latin typeface="Arial" charset="0"/>
              </a:rPr>
              <a:t>:</a:t>
            </a:r>
            <a:r>
              <a:rPr lang="en-US" sz="2000" b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i="1">
                <a:latin typeface="Times New Roman" pitchFamily="18" charset="0"/>
              </a:rPr>
              <a:t>m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ấp </a:t>
            </a:r>
            <a:r>
              <a:rPr lang="en-US" sz="2000" i="1">
                <a:latin typeface="Arial" charset="0"/>
              </a:rPr>
              <a:t>mụ,</a:t>
            </a:r>
            <a:r>
              <a:rPr lang="en-US" sz="2000">
                <a:latin typeface="Arial" charset="0"/>
              </a:rPr>
              <a:t>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2000" i="1">
                <a:latin typeface="Arial" charset="0"/>
              </a:rPr>
              <a:t>úi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á,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tr</a:t>
            </a:r>
            <a:r>
              <a:rPr lang="vi-VN" sz="2000" i="1">
                <a:latin typeface="Arial" charset="0"/>
              </a:rPr>
              <a:t>ă</a:t>
            </a:r>
            <a:r>
              <a:rPr lang="en-US" sz="2000" i="1">
                <a:latin typeface="Arial" charset="0"/>
              </a:rPr>
              <a:t>m miền</a:t>
            </a:r>
            <a:r>
              <a:rPr lang="en-US" sz="2000" b="0" i="1">
                <a:latin typeface="Times New Roman" pitchFamily="18" charset="0"/>
              </a:rPr>
              <a:t>,</a:t>
            </a:r>
            <a:r>
              <a:rPr lang="en-US" sz="2000" b="0" i="1">
                <a:latin typeface="Arial" charset="0"/>
              </a:rPr>
              <a:t>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2000" i="1">
                <a:latin typeface="Arial" charset="0"/>
              </a:rPr>
              <a:t>oá, </a:t>
            </a:r>
            <a:r>
              <a:rPr lang="en-US" sz="2000" i="1">
                <a:latin typeface="Times New Roman" pitchFamily="18" charset="0"/>
              </a:rPr>
              <a:t>n</a:t>
            </a:r>
            <a:r>
              <a:rPr lang="en-US" sz="2000" i="1">
                <a:latin typeface="Arial" charset="0"/>
              </a:rPr>
              <a:t>g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ạt</a:t>
            </a:r>
            <a:r>
              <a:rPr lang="en-US" sz="2000" i="1">
                <a:latin typeface="Arial" charset="0"/>
              </a:rPr>
              <a:t> ng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ào</a:t>
            </a:r>
            <a:r>
              <a:rPr lang="en-US" sz="2000" i="1">
                <a:latin typeface="Arial" charset="0"/>
              </a:rPr>
              <a:t>,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i="1">
                <a:latin typeface="Arial" charset="0"/>
              </a:rPr>
              <a:t>ôn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i="1">
                <a:latin typeface="Arial" charset="0"/>
              </a:rPr>
              <a:t>ao, </a:t>
            </a:r>
          </a:p>
        </p:txBody>
      </p:sp>
      <p:sp>
        <p:nvSpPr>
          <p:cNvPr id="16412" name="Text Box 30"/>
          <p:cNvSpPr txBox="1">
            <a:spLocks noChangeArrowheads="1"/>
          </p:cNvSpPr>
          <p:nvPr/>
        </p:nvSpPr>
        <p:spPr bwMode="auto">
          <a:xfrm>
            <a:off x="4495800" y="2590800"/>
            <a:ext cx="464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Arial" charset="0"/>
              </a:rPr>
              <a:t> Ý1: </a:t>
            </a:r>
            <a:r>
              <a:rPr lang="en-US" sz="2000" i="1">
                <a:solidFill>
                  <a:schemeClr val="tx2"/>
                </a:solidFill>
                <a:latin typeface="Arial" charset="0"/>
              </a:rPr>
              <a:t>Giới thiệu bạn nhỏ tuổi Ngựa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6413" name="Text Box 31"/>
          <p:cNvSpPr txBox="1">
            <a:spLocks noChangeArrowheads="1"/>
          </p:cNvSpPr>
          <p:nvPr/>
        </p:nvSpPr>
        <p:spPr bwMode="auto">
          <a:xfrm>
            <a:off x="4572000" y="3048000"/>
            <a:ext cx="4419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Arial" charset="0"/>
              </a:rPr>
              <a:t>ý2:</a:t>
            </a:r>
            <a:r>
              <a:rPr lang="en-US" sz="2000" i="1">
                <a:latin typeface="Arial" charset="0"/>
              </a:rPr>
              <a:t> Ngựa con rong ch</a:t>
            </a:r>
            <a:r>
              <a:rPr lang="vi-VN" sz="2000" i="1">
                <a:latin typeface="Arial" charset="0"/>
              </a:rPr>
              <a:t>ơ</a:t>
            </a:r>
            <a:r>
              <a:rPr lang="en-US" sz="2000" i="1">
                <a:latin typeface="Arial" charset="0"/>
              </a:rPr>
              <a:t>i nhiều n</a:t>
            </a:r>
            <a:r>
              <a:rPr lang="vi-VN" sz="2000" i="1">
                <a:latin typeface="Arial" charset="0"/>
              </a:rPr>
              <a:t>ơ</a:t>
            </a:r>
            <a:r>
              <a:rPr lang="en-US" sz="2000" i="1">
                <a:latin typeface="Arial" charset="0"/>
              </a:rPr>
              <a:t>i cùng ngọn gió.</a:t>
            </a: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6414" name="Text Box 32"/>
          <p:cNvSpPr txBox="1">
            <a:spLocks noChangeArrowheads="1"/>
          </p:cNvSpPr>
          <p:nvPr/>
        </p:nvSpPr>
        <p:spPr bwMode="auto">
          <a:xfrm>
            <a:off x="4495800" y="3810000"/>
            <a:ext cx="464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Arial" charset="0"/>
              </a:rPr>
              <a:t> Ý3:</a:t>
            </a:r>
            <a:r>
              <a:rPr lang="en-US" sz="2000" i="1">
                <a:latin typeface="Arial" charset="0"/>
              </a:rPr>
              <a:t> Cảnh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ẹp của cánh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ồng hoa.</a:t>
            </a:r>
          </a:p>
          <a:p>
            <a:pPr>
              <a:spcBef>
                <a:spcPct val="50000"/>
              </a:spcBef>
            </a:pPr>
            <a:endParaRPr lang="en-US" sz="1600" b="0"/>
          </a:p>
        </p:txBody>
      </p:sp>
      <p:sp>
        <p:nvSpPr>
          <p:cNvPr id="16415" name="Text Box 33"/>
          <p:cNvSpPr txBox="1">
            <a:spLocks noChangeArrowheads="1"/>
          </p:cNvSpPr>
          <p:nvPr/>
        </p:nvSpPr>
        <p:spPr bwMode="auto">
          <a:xfrm>
            <a:off x="4572000" y="4191000"/>
            <a:ext cx="441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Arial" charset="0"/>
              </a:rPr>
              <a:t>Ý4:</a:t>
            </a:r>
            <a:r>
              <a:rPr lang="en-US" sz="2000" i="1">
                <a:latin typeface="Arial" charset="0"/>
              </a:rPr>
              <a:t> Dù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i muôn n</a:t>
            </a:r>
            <a:r>
              <a:rPr lang="vi-VN" sz="2000" i="1">
                <a:latin typeface="Arial" charset="0"/>
              </a:rPr>
              <a:t>ơ</a:t>
            </a:r>
            <a:r>
              <a:rPr lang="en-US" sz="2000" i="1">
                <a:latin typeface="Arial" charset="0"/>
              </a:rPr>
              <a:t>i cậu bé vẫn tìm </a:t>
            </a:r>
            <a:r>
              <a:rPr lang="vi-VN" sz="2000" i="1">
                <a:latin typeface="Arial" charset="0"/>
              </a:rPr>
              <a:t>đư</a:t>
            </a:r>
            <a:r>
              <a:rPr lang="en-US" sz="2000" i="1">
                <a:latin typeface="Arial" charset="0"/>
              </a:rPr>
              <a:t>ờng về với mẹ.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0866" name="Text Box 34"/>
          <p:cNvSpPr txBox="1">
            <a:spLocks noChangeArrowheads="1"/>
          </p:cNvSpPr>
          <p:nvPr/>
        </p:nvSpPr>
        <p:spPr bwMode="auto">
          <a:xfrm>
            <a:off x="4648200" y="4876800"/>
            <a:ext cx="426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i="1" u="sng">
                <a:latin typeface="Arial" charset="0"/>
              </a:rPr>
              <a:t>Nội dung</a:t>
            </a:r>
            <a:r>
              <a:rPr lang="en-US" sz="2000" b="0">
                <a:latin typeface="Arial" charset="0"/>
              </a:rPr>
              <a:t>: </a:t>
            </a:r>
            <a:r>
              <a:rPr lang="en-US" sz="2000">
                <a:solidFill>
                  <a:srgbClr val="FF0066"/>
                </a:solidFill>
                <a:latin typeface="Arial" charset="0"/>
              </a:rPr>
              <a:t>Cậu bé tuổi Ngựa thích bay nhảy, </a:t>
            </a:r>
            <a:r>
              <a:rPr lang="en-US" sz="2000">
                <a:solidFill>
                  <a:srgbClr val="FF0066"/>
                </a:solidFill>
                <a:latin typeface="Times New Roman" pitchFamily="18" charset="0"/>
              </a:rPr>
              <a:t>t</a:t>
            </a:r>
            <a:r>
              <a:rPr lang="en-US" sz="2000">
                <a:solidFill>
                  <a:srgbClr val="FF0066"/>
                </a:solidFill>
                <a:latin typeface="Arial" charset="0"/>
              </a:rPr>
              <a:t>hớch du ngoạn nhiều nơ</a:t>
            </a:r>
            <a:r>
              <a:rPr lang="en-US" sz="2000">
                <a:solidFill>
                  <a:srgbClr val="FF0066"/>
                </a:solidFill>
                <a:latin typeface="Times New Roman" pitchFamily="18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Arial" charset="0"/>
              </a:rPr>
              <a:t> nh</a:t>
            </a:r>
            <a:r>
              <a:rPr lang="vi-VN" sz="2000">
                <a:solidFill>
                  <a:srgbClr val="FF0066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FF0066"/>
                </a:solidFill>
                <a:latin typeface="Arial" charset="0"/>
              </a:rPr>
              <a:t>ng rất yêu mẹ, </a:t>
            </a:r>
            <a:r>
              <a:rPr lang="vi-VN" sz="2000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0066"/>
                </a:solidFill>
                <a:latin typeface="Arial" charset="0"/>
              </a:rPr>
              <a:t>i </a:t>
            </a:r>
            <a:r>
              <a:rPr lang="vi-VN" sz="2000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0066"/>
                </a:solidFill>
                <a:latin typeface="Arial" charset="0"/>
              </a:rPr>
              <a:t>âu cũng nhớ </a:t>
            </a:r>
            <a:r>
              <a:rPr lang="en-US" sz="2000">
                <a:solidFill>
                  <a:srgbClr val="FF0066"/>
                </a:solidFill>
                <a:latin typeface="Times New Roman" pitchFamily="18" charset="0"/>
              </a:rPr>
              <a:t>t</a:t>
            </a:r>
            <a:r>
              <a:rPr lang="en-US" sz="2000">
                <a:solidFill>
                  <a:srgbClr val="FF0066"/>
                </a:solidFill>
                <a:latin typeface="Arial" charset="0"/>
              </a:rPr>
              <a:t>ỡm</a:t>
            </a:r>
            <a:r>
              <a:rPr lang="en-US" sz="1600">
                <a:latin typeface="Arial" charset="0"/>
              </a:rPr>
              <a:t> </a:t>
            </a:r>
            <a:r>
              <a:rPr lang="vi-VN" sz="2000">
                <a:solidFill>
                  <a:srgbClr val="FF0066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FF0066"/>
                </a:solidFill>
                <a:latin typeface="Arial" charset="0"/>
              </a:rPr>
              <a:t>ờng về với mẹ.</a:t>
            </a:r>
          </a:p>
        </p:txBody>
      </p:sp>
      <p:sp>
        <p:nvSpPr>
          <p:cNvPr id="16417" name="Text Box 35"/>
          <p:cNvSpPr txBox="1">
            <a:spLocks noChangeArrowheads="1"/>
          </p:cNvSpPr>
          <p:nvPr/>
        </p:nvSpPr>
        <p:spPr bwMode="auto">
          <a:xfrm>
            <a:off x="2286000" y="8382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Tiết </a:t>
            </a:r>
            <a:r>
              <a:rPr lang="en-US" i="1">
                <a:latin typeface="Arial" charset="0"/>
              </a:rPr>
              <a:t> 30</a:t>
            </a:r>
            <a:r>
              <a:rPr lang="en-US" sz="2800" b="0">
                <a:latin typeface="Arial" charset="0"/>
              </a:rPr>
              <a:t>: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Tuổi Ngựa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657600" y="457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u="sng">
                <a:latin typeface="Arial" charset="0"/>
              </a:rPr>
              <a:t>Tập đọc: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541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15241"/>
                </a:solidFill>
                <a:latin typeface="Arial" charset="0"/>
              </a:rPr>
              <a:t>Tuổi Ngựa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752600" y="1981200"/>
            <a:ext cx="541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0">
              <a:solidFill>
                <a:srgbClr val="F15241"/>
              </a:solidFill>
              <a:latin typeface="Arial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410200" y="1371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>
                <a:latin typeface="Arial" charset="0"/>
              </a:rPr>
              <a:t>Xuân Quỳnh</a:t>
            </a:r>
            <a:endParaRPr lang="en-US" sz="2400" b="0">
              <a:latin typeface="Arial" charset="0"/>
            </a:endParaRP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2286000" y="1752600"/>
            <a:ext cx="5715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Mẹ ơi, con sẽ phi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Qua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bao nhiêu</a:t>
            </a:r>
            <a:r>
              <a:rPr lang="en-US" sz="2800">
                <a:latin typeface="Arial" charset="0"/>
              </a:rPr>
              <a:t> ngọn gió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Gió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xanh </a:t>
            </a:r>
            <a:r>
              <a:rPr lang="en-US" sz="2800">
                <a:solidFill>
                  <a:schemeClr val="tx2"/>
                </a:solidFill>
                <a:latin typeface="Arial" charset="0"/>
              </a:rPr>
              <a:t>miền </a:t>
            </a:r>
            <a:r>
              <a:rPr lang="en-US" sz="2800">
                <a:latin typeface="Arial" charset="0"/>
              </a:rPr>
              <a:t>trung du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Gió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hồng</a:t>
            </a:r>
            <a:r>
              <a:rPr lang="en-US" sz="2800">
                <a:latin typeface="Arial" charset="0"/>
              </a:rPr>
              <a:t> vùng đất đỏ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Gió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đen hút</a:t>
            </a:r>
            <a:r>
              <a:rPr lang="en-US" sz="2800">
                <a:latin typeface="Arial" charset="0"/>
              </a:rPr>
              <a:t> đại ngàn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Mấp mô triền núi đá…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Con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mang về</a:t>
            </a:r>
            <a:r>
              <a:rPr lang="en-US" sz="2800">
                <a:latin typeface="Arial" charset="0"/>
              </a:rPr>
              <a:t> cho mẹ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Ngọn gió của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trăm miền</a:t>
            </a:r>
            <a:r>
              <a:rPr lang="en-US" sz="280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17415" name="AutoShape 10"/>
          <p:cNvSpPr>
            <a:spLocks noChangeArrowheads="1"/>
          </p:cNvSpPr>
          <p:nvPr/>
        </p:nvSpPr>
        <p:spPr bwMode="auto">
          <a:xfrm rot="-5400000">
            <a:off x="76200" y="838200"/>
            <a:ext cx="1600200" cy="1752600"/>
          </a:xfrm>
          <a:prstGeom prst="wedgeRoundRectCallout">
            <a:avLst>
              <a:gd name="adj1" fmla="val -34153"/>
              <a:gd name="adj2" fmla="val 847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sz="2400">
                <a:latin typeface="Arial" charset="0"/>
              </a:rPr>
              <a:t>Luyện đọc diễn cảm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Xuan-Quynh-va-con-trai-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943600" cy="65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019800" y="1066800"/>
            <a:ext cx="31242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latin typeface="Arial" charset="0"/>
              </a:rPr>
              <a:t>Xuân Quỳnh</a:t>
            </a:r>
            <a:r>
              <a:rPr lang="en-US" sz="3200" b="0">
                <a:latin typeface="Times New Roman" pitchFamily="18" charset="0"/>
              </a:rPr>
              <a:t>:</a:t>
            </a:r>
            <a:r>
              <a:rPr lang="en-US" sz="3200" b="0">
                <a:latin typeface="Arial" charset="0"/>
              </a:rPr>
              <a:t> (1942-1988), huyện Hoài Đức, tỉnh Hà Tõy</a:t>
            </a:r>
            <a:r>
              <a:rPr lang="en-US" b="0">
                <a:latin typeface="Arial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3200" b="0">
                <a:latin typeface="Times New Roman" pitchFamily="18" charset="0"/>
              </a:rPr>
              <a:t>Bà được xem là nữ thi sĩ nổi tiếng với nhiều bài thơ hay.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4958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     </a:t>
            </a:r>
            <a:r>
              <a:rPr lang="en-US" sz="2000" b="1" smtClean="0">
                <a:solidFill>
                  <a:srgbClr val="FF0000"/>
                </a:solidFill>
              </a:rPr>
              <a:t>- Mẹ ơi, con tuổi gì ?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- Tuổi con là tuổi Ngựa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Ngựa không yên một chỗ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Tuổi con là tuổi đi…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/>
              <a:t/>
            </a:r>
            <a:br>
              <a:rPr lang="en-US" sz="2000" b="1" smtClean="0"/>
            </a:br>
            <a:r>
              <a:rPr lang="en-US" sz="2000" b="1" smtClean="0">
                <a:solidFill>
                  <a:srgbClr val="FF0000"/>
                </a:solidFill>
              </a:rPr>
              <a:t>-</a:t>
            </a:r>
            <a:r>
              <a:rPr lang="en-US" sz="2000" b="1" smtClean="0"/>
              <a:t> </a:t>
            </a:r>
            <a:r>
              <a:rPr lang="en-US" sz="2000" b="1" smtClean="0">
                <a:solidFill>
                  <a:srgbClr val="FF0000"/>
                </a:solidFill>
              </a:rPr>
              <a:t>Mẹ ơi, con sẽ phi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Qua bao nhiêu ngọn gió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Gió xanh miền trung du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Gió hồng miền đất đỏ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Gió đen hút đại ngàn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Mấp mô triền núi đá...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Con mang về cho mẹ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Ngọn gió của trăm miền.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/>
              <a:t>Khi mở ra mẹ xem</a:t>
            </a:r>
            <a:br>
              <a:rPr lang="en-US" sz="2000" b="1" smtClean="0"/>
            </a:br>
            <a:r>
              <a:rPr lang="en-US" sz="2000" b="1" smtClean="0"/>
              <a:t>Có hương thơm màu sắc.</a:t>
            </a:r>
            <a:br>
              <a:rPr lang="en-US" sz="2000" b="1" smtClean="0"/>
            </a:br>
            <a:r>
              <a:rPr lang="en-US" sz="2000" b="1" smtClean="0"/>
              <a:t/>
            </a:r>
            <a:br>
              <a:rPr lang="en-US" sz="2000" b="1" smtClean="0"/>
            </a:br>
            <a:r>
              <a:rPr lang="en-US" sz="2000" b="1" smtClean="0"/>
              <a:t> </a:t>
            </a:r>
            <a:r>
              <a:rPr lang="en-US" sz="2000" b="1" smtClean="0">
                <a:solidFill>
                  <a:srgbClr val="FF0000"/>
                </a:solidFill>
              </a:rPr>
              <a:t>Ngựa con sẽ đi khắp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 Trên những cánh đồng hoa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 Loá màu trắng hoa mơ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 Trang giấy nguyên chưa viết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 Con làm sao ôm hết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 Mùi hoa huệ ngạt ngào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 Gió và nắng xôn xao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>
                <a:solidFill>
                  <a:srgbClr val="FF0000"/>
                </a:solidFill>
              </a:rPr>
              <a:t> Khắp đồng hoa cúc dại.</a:t>
            </a:r>
            <a:br>
              <a:rPr lang="en-US" sz="2000" b="1" smtClean="0">
                <a:solidFill>
                  <a:srgbClr val="FF0000"/>
                </a:solidFill>
              </a:rPr>
            </a:br>
            <a:r>
              <a:rPr lang="en-US" sz="2000" b="1" smtClean="0"/>
              <a:t/>
            </a:r>
            <a:br>
              <a:rPr lang="en-US" sz="2000" b="1" smtClean="0"/>
            </a:br>
            <a:endParaRPr lang="en-US" sz="2000" b="1" smtClean="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800600" y="-15240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000" b="0">
                <a:latin typeface="Arial" charset="0"/>
              </a:rPr>
              <a:t/>
            </a:r>
            <a:br>
              <a:rPr lang="en-US" sz="1000" b="0">
                <a:latin typeface="Arial" charset="0"/>
              </a:rPr>
            </a:br>
            <a:r>
              <a:rPr lang="en-US" sz="2000">
                <a:latin typeface="Arial" charset="0"/>
              </a:rPr>
              <a:t>Mẹ ơi mẹ ít nói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Giống như là hoa ngâu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Ngựa con phi mau mau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Qua bạt ngàn hoa sở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Bỗng nhiên con nhớ mẹ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Khi qua đồi hoa sim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Và quay lại con nhìn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Chỉ một màu lau trắng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Ngựa con qua làng xóm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Như mẹ kể ngày xưa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Con băng qua gốc đa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Mùa sen hồng giếng ngọc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Hoàng hôn vàng như thóc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Con lao về ban mai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Mới đấy đã qua rồi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Con đường lên Quán Dốc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Chỉ còn nghe tiếng hát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Phía chân trời mở ra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Tuổi nhỏ thoắt lùi xa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Con đã không còn bé....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/>
            </a:r>
            <a:br>
              <a:rPr lang="en-US" sz="2000">
                <a:latin typeface="Arial" charset="0"/>
              </a:rPr>
            </a:br>
            <a:r>
              <a:rPr lang="en-US" sz="2000">
                <a:solidFill>
                  <a:srgbClr val="FF0000"/>
                </a:solidFill>
                <a:latin typeface="Arial" charset="0"/>
              </a:rPr>
              <a:t>Tuổi con là tuổi Ngựa</a:t>
            </a:r>
            <a:br>
              <a:rPr lang="en-US" sz="2000">
                <a:solidFill>
                  <a:srgbClr val="FF0000"/>
                </a:solidFill>
                <a:latin typeface="Arial" charset="0"/>
              </a:rPr>
            </a:br>
            <a:r>
              <a:rPr lang="en-US" sz="2000">
                <a:solidFill>
                  <a:srgbClr val="FF0000"/>
                </a:solidFill>
                <a:latin typeface="Arial" charset="0"/>
              </a:rPr>
              <a:t>Nhưng mẹ ơi, đừng buồn</a:t>
            </a:r>
            <a:br>
              <a:rPr lang="en-US" sz="2000">
                <a:solidFill>
                  <a:srgbClr val="FF0000"/>
                </a:solidFill>
                <a:latin typeface="Arial" charset="0"/>
              </a:rPr>
            </a:br>
            <a:r>
              <a:rPr lang="en-US" sz="2000">
                <a:solidFill>
                  <a:srgbClr val="FF0000"/>
                </a:solidFill>
                <a:latin typeface="Arial" charset="0"/>
              </a:rPr>
              <a:t>Dẫu cách núi cách rừng</a:t>
            </a:r>
            <a:br>
              <a:rPr lang="en-US" sz="2000">
                <a:solidFill>
                  <a:srgbClr val="FF0000"/>
                </a:solidFill>
                <a:latin typeface="Arial" charset="0"/>
              </a:rPr>
            </a:br>
            <a:r>
              <a:rPr lang="en-US" sz="2000">
                <a:solidFill>
                  <a:srgbClr val="FF0000"/>
                </a:solidFill>
                <a:latin typeface="Arial" charset="0"/>
              </a:rPr>
              <a:t>Dẫu cách sông cách biển</a:t>
            </a:r>
            <a:br>
              <a:rPr lang="en-US" sz="2000">
                <a:solidFill>
                  <a:srgbClr val="FF0000"/>
                </a:solidFill>
                <a:latin typeface="Arial" charset="0"/>
              </a:rPr>
            </a:br>
            <a:r>
              <a:rPr lang="en-US" sz="2000">
                <a:solidFill>
                  <a:srgbClr val="FF0000"/>
                </a:solidFill>
                <a:latin typeface="Arial" charset="0"/>
              </a:rPr>
              <a:t>Con tìm về với mẹ</a:t>
            </a:r>
            <a:br>
              <a:rPr lang="en-US" sz="2000">
                <a:solidFill>
                  <a:srgbClr val="FF0000"/>
                </a:solidFill>
                <a:latin typeface="Arial" charset="0"/>
              </a:rPr>
            </a:br>
            <a:r>
              <a:rPr lang="en-US" sz="2000">
                <a:solidFill>
                  <a:srgbClr val="FF0000"/>
                </a:solidFill>
                <a:latin typeface="Arial" charset="0"/>
              </a:rPr>
              <a:t>Ngựa con vẫn nhớ đường.</a:t>
            </a:r>
            <a:br>
              <a:rPr lang="en-US" sz="2000">
                <a:solidFill>
                  <a:srgbClr val="FF0000"/>
                </a:solidFill>
                <a:latin typeface="Arial" charset="0"/>
              </a:rPr>
            </a:br>
            <a:r>
              <a:rPr lang="en-US" sz="2000">
                <a:latin typeface="Arial" charset="0"/>
              </a:rPr>
              <a:t>          (Báo TNTP-Số Tết 1978)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81000" y="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latin typeface="Arial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Tuổi Ngựa 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2590800" y="304800"/>
            <a:ext cx="240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Xuân Quỳnh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2" name="Group 62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763000" cy="5105400"/>
        </p:xfrm>
        <a:graphic>
          <a:graphicData uri="http://schemas.openxmlformats.org/drawingml/2006/table">
            <a:tbl>
              <a:tblPr/>
              <a:tblGrid>
                <a:gridCol w="4495800"/>
                <a:gridCol w="4267200"/>
              </a:tblGrid>
              <a:tr h="998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16C2EA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3" name="Text Box 32"/>
          <p:cNvSpPr txBox="1">
            <a:spLocks noChangeArrowheads="1"/>
          </p:cNvSpPr>
          <p:nvPr/>
        </p:nvSpPr>
        <p:spPr bwMode="auto">
          <a:xfrm>
            <a:off x="2590800" y="990600"/>
            <a:ext cx="510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Tiết 30</a:t>
            </a:r>
            <a:r>
              <a:rPr lang="en-US" sz="3200" b="0">
                <a:latin typeface="Arial" charset="0"/>
              </a:rPr>
              <a:t>: 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Tuổi Ngựa</a:t>
            </a:r>
          </a:p>
        </p:txBody>
      </p:sp>
      <p:sp>
        <p:nvSpPr>
          <p:cNvPr id="5134" name="Text Box 33"/>
          <p:cNvSpPr txBox="1">
            <a:spLocks noChangeArrowheads="1"/>
          </p:cNvSpPr>
          <p:nvPr/>
        </p:nvSpPr>
        <p:spPr bwMode="auto">
          <a:xfrm>
            <a:off x="5456238" y="1328738"/>
            <a:ext cx="2405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Xuân Quỳnh</a:t>
            </a:r>
          </a:p>
        </p:txBody>
      </p:sp>
      <p:sp>
        <p:nvSpPr>
          <p:cNvPr id="5135" name="Text Box 34"/>
          <p:cNvSpPr txBox="1">
            <a:spLocks noChangeArrowheads="1"/>
          </p:cNvSpPr>
          <p:nvPr/>
        </p:nvSpPr>
        <p:spPr bwMode="auto">
          <a:xfrm>
            <a:off x="3505200" y="304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Tập </a:t>
            </a:r>
            <a:r>
              <a:rPr lang="vi-VN" sz="2800" u="sng">
                <a:latin typeface="Arial" charset="0"/>
              </a:rPr>
              <a:t>đ</a:t>
            </a:r>
            <a:r>
              <a:rPr lang="en-US" sz="2800" u="sng">
                <a:latin typeface="Arial" charset="0"/>
              </a:rPr>
              <a:t>ọc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304800" y="2743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 u="sng">
                <a:latin typeface="Arial" charset="0"/>
              </a:rPr>
              <a:t>Từ khó</a:t>
            </a:r>
            <a:r>
              <a:rPr lang="en-US" sz="2400">
                <a:latin typeface="Arial" charset="0"/>
              </a:rPr>
              <a:t>:</a:t>
            </a:r>
            <a:r>
              <a:rPr lang="en-US" sz="2400" b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>
                <a:latin typeface="Times New Roman" pitchFamily="18" charset="0"/>
              </a:rPr>
              <a:t> </a:t>
            </a:r>
            <a:r>
              <a:rPr lang="en-US" sz="2400" i="1">
                <a:latin typeface="Arial" charset="0"/>
              </a:rPr>
              <a:t> 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304800" y="3657600"/>
            <a:ext cx="4343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2) </a:t>
            </a:r>
            <a:r>
              <a:rPr lang="en-US" sz="2400" u="sng">
                <a:latin typeface="Arial" charset="0"/>
              </a:rPr>
              <a:t>Nhịp th</a:t>
            </a:r>
            <a:r>
              <a:rPr lang="vi-VN" sz="2400" u="sng">
                <a:latin typeface="Arial" charset="0"/>
              </a:rPr>
              <a:t>ơ</a:t>
            </a:r>
            <a:r>
              <a:rPr lang="en-US" sz="2400" b="0" u="sng"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- Mẹ </a:t>
            </a:r>
            <a:r>
              <a:rPr lang="vi-VN" sz="2400" i="1">
                <a:latin typeface="Arial" charset="0"/>
              </a:rPr>
              <a:t>ơ</a:t>
            </a:r>
            <a:r>
              <a:rPr lang="en-US" sz="2400" i="1">
                <a:latin typeface="Arial" charset="0"/>
              </a:rPr>
              <a:t>i, con tuổi gì ?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- Tuổi con là tuổi Ngựa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Ngựa không yên một chỗ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Tuổi con là tuổi </a:t>
            </a:r>
            <a:r>
              <a:rPr lang="vi-VN" sz="2400" i="1">
                <a:latin typeface="Arial" charset="0"/>
              </a:rPr>
              <a:t>đ</a:t>
            </a:r>
            <a:r>
              <a:rPr lang="en-US" sz="2400" i="1">
                <a:latin typeface="Arial" charset="0"/>
              </a:rPr>
              <a:t>i…</a:t>
            </a:r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2133600" y="51816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1219200" y="17526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Luyện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ọc</a:t>
            </a:r>
          </a:p>
        </p:txBody>
      </p:sp>
      <p:sp>
        <p:nvSpPr>
          <p:cNvPr id="5140" name="Text Box 51"/>
          <p:cNvSpPr txBox="1">
            <a:spLocks noChangeArrowheads="1"/>
          </p:cNvSpPr>
          <p:nvPr/>
        </p:nvSpPr>
        <p:spPr bwMode="auto">
          <a:xfrm>
            <a:off x="5334000" y="3581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>
            <a:off x="1143000" y="57150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1828800" y="6248400"/>
            <a:ext cx="952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1828800" y="2743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m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</a:rPr>
              <a:t>ấp </a:t>
            </a:r>
            <a:r>
              <a:rPr lang="en-US" sz="2400" i="1">
                <a:latin typeface="Times New Roman" pitchFamily="18" charset="0"/>
              </a:rPr>
              <a:t>mô,</a:t>
            </a:r>
            <a:r>
              <a:rPr lang="en-US" sz="2400">
                <a:latin typeface="Arial" charset="0"/>
              </a:rPr>
              <a:t> </a:t>
            </a:r>
            <a:endParaRPr lang="en-US" sz="2400" i="1">
              <a:latin typeface="Arial" charset="0"/>
            </a:endParaRPr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2819400" y="2743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2400" i="1">
                <a:latin typeface="Arial" charset="0"/>
              </a:rPr>
              <a:t>úi </a:t>
            </a:r>
            <a:r>
              <a:rPr lang="vi-VN" sz="2400" i="1">
                <a:latin typeface="Arial" charset="0"/>
              </a:rPr>
              <a:t>đ</a:t>
            </a:r>
            <a:r>
              <a:rPr lang="en-US" sz="2400" i="1">
                <a:latin typeface="Arial" charset="0"/>
              </a:rPr>
              <a:t>á, </a:t>
            </a:r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228600" y="3124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  <a:latin typeface="Arial" charset="0"/>
              </a:rPr>
              <a:t>tr</a:t>
            </a:r>
            <a:r>
              <a:rPr lang="vi-VN" sz="2400" i="1">
                <a:latin typeface="Arial" charset="0"/>
              </a:rPr>
              <a:t>ă</a:t>
            </a:r>
            <a:r>
              <a:rPr lang="en-US" sz="2400" i="1">
                <a:latin typeface="Arial" charset="0"/>
              </a:rPr>
              <a:t>m miền</a:t>
            </a:r>
            <a:r>
              <a:rPr lang="en-US" sz="2400" b="0" i="1">
                <a:latin typeface="Times New Roman" pitchFamily="18" charset="0"/>
              </a:rPr>
              <a:t>,</a:t>
            </a:r>
            <a:r>
              <a:rPr lang="en-US" sz="2400" b="0" i="1">
                <a:latin typeface="Arial" charset="0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 </a:t>
            </a:r>
            <a:endParaRPr lang="en-US" sz="2400" i="1">
              <a:latin typeface="Arial" charset="0"/>
            </a:endParaRPr>
          </a:p>
        </p:txBody>
      </p:sp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1676400" y="3124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2400" i="1">
                <a:latin typeface="Arial" charset="0"/>
              </a:rPr>
              <a:t>oá, </a:t>
            </a:r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2209800" y="3124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ng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</a:rPr>
              <a:t>ạt</a:t>
            </a:r>
            <a:r>
              <a:rPr lang="en-US" sz="2400" i="1">
                <a:latin typeface="Times New Roman" pitchFamily="18" charset="0"/>
              </a:rPr>
              <a:t> ng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</a:rPr>
              <a:t>ào</a:t>
            </a:r>
            <a:r>
              <a:rPr lang="en-US" sz="2400" i="1">
                <a:latin typeface="Times New Roman" pitchFamily="18" charset="0"/>
              </a:rPr>
              <a:t>,</a:t>
            </a:r>
            <a:r>
              <a:rPr lang="en-US" sz="2400" i="1">
                <a:latin typeface="Arial" charset="0"/>
              </a:rPr>
              <a:t> </a:t>
            </a:r>
          </a:p>
        </p:txBody>
      </p: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3581400" y="3124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400" i="1">
                <a:latin typeface="Arial" charset="0"/>
              </a:rPr>
              <a:t>ôn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400" i="1">
                <a:latin typeface="Arial" charset="0"/>
              </a:rPr>
              <a:t>ao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5" grpId="0"/>
      <p:bldP spid="10277" grpId="0"/>
      <p:bldP spid="10282" grpId="0" animBg="1"/>
      <p:bldP spid="10290" grpId="0"/>
      <p:bldP spid="10292" grpId="0" animBg="1"/>
      <p:bldP spid="10294" grpId="0" animBg="1"/>
      <p:bldP spid="10295" grpId="0"/>
      <p:bldP spid="10296" grpId="0"/>
      <p:bldP spid="10297" grpId="0"/>
      <p:bldP spid="10298" grpId="0"/>
      <p:bldP spid="10299" grpId="0"/>
      <p:bldP spid="103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Group 2"/>
          <p:cNvGraphicFramePr>
            <a:graphicFrameLocks noGrp="1"/>
          </p:cNvGraphicFramePr>
          <p:nvPr>
            <p:ph idx="1"/>
          </p:nvPr>
        </p:nvGraphicFramePr>
        <p:xfrm>
          <a:off x="228600" y="1981200"/>
          <a:ext cx="8763000" cy="4724400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7" name="Text Box 14"/>
          <p:cNvSpPr txBox="1">
            <a:spLocks noChangeArrowheads="1"/>
          </p:cNvSpPr>
          <p:nvPr/>
        </p:nvSpPr>
        <p:spPr bwMode="auto">
          <a:xfrm>
            <a:off x="2743200" y="762000"/>
            <a:ext cx="3352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Tiết </a:t>
            </a:r>
            <a:r>
              <a:rPr lang="en-US" sz="2000" i="1">
                <a:latin typeface="Arial" charset="0"/>
              </a:rPr>
              <a:t> 30</a:t>
            </a:r>
            <a:r>
              <a:rPr lang="en-US" sz="3200" b="0">
                <a:latin typeface="Arial" charset="0"/>
              </a:rPr>
              <a:t>: 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Tuổi Ngựa</a:t>
            </a:r>
          </a:p>
        </p:txBody>
      </p:sp>
      <p:sp>
        <p:nvSpPr>
          <p:cNvPr id="6158" name="Text Box 15"/>
          <p:cNvSpPr txBox="1">
            <a:spLocks noChangeArrowheads="1"/>
          </p:cNvSpPr>
          <p:nvPr/>
        </p:nvSpPr>
        <p:spPr bwMode="auto">
          <a:xfrm>
            <a:off x="5456238" y="1328738"/>
            <a:ext cx="2405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Xuân Quỳnh</a:t>
            </a:r>
          </a:p>
        </p:txBody>
      </p:sp>
      <p:sp>
        <p:nvSpPr>
          <p:cNvPr id="6159" name="Text Box 16"/>
          <p:cNvSpPr txBox="1">
            <a:spLocks noChangeArrowheads="1"/>
          </p:cNvSpPr>
          <p:nvPr/>
        </p:nvSpPr>
        <p:spPr bwMode="auto">
          <a:xfrm>
            <a:off x="3500438" y="40005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Tập </a:t>
            </a:r>
            <a:r>
              <a:rPr lang="vi-VN" sz="2800" u="sng">
                <a:latin typeface="Arial" charset="0"/>
              </a:rPr>
              <a:t>đ</a:t>
            </a:r>
            <a:r>
              <a:rPr lang="en-US" sz="2800" u="sng">
                <a:latin typeface="Arial" charset="0"/>
              </a:rPr>
              <a:t>ọc</a:t>
            </a:r>
          </a:p>
        </p:txBody>
      </p:sp>
      <p:sp>
        <p:nvSpPr>
          <p:cNvPr id="6160" name="Text Box 18"/>
          <p:cNvSpPr txBox="1">
            <a:spLocks noChangeArrowheads="1"/>
          </p:cNvSpPr>
          <p:nvPr/>
        </p:nvSpPr>
        <p:spPr bwMode="auto">
          <a:xfrm>
            <a:off x="304800" y="3962400"/>
            <a:ext cx="4343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2) </a:t>
            </a:r>
            <a:r>
              <a:rPr lang="en-US" sz="2400" u="sng">
                <a:latin typeface="Arial" charset="0"/>
              </a:rPr>
              <a:t>Nhịp th</a:t>
            </a:r>
            <a:r>
              <a:rPr lang="vi-VN" sz="2400" u="sng">
                <a:latin typeface="Arial" charset="0"/>
              </a:rPr>
              <a:t>ơ</a:t>
            </a:r>
            <a:r>
              <a:rPr lang="en-US" sz="2400" b="0" u="sng"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- Mẹ </a:t>
            </a:r>
            <a:r>
              <a:rPr lang="vi-VN" sz="2400" i="1">
                <a:latin typeface="Arial" charset="0"/>
              </a:rPr>
              <a:t>ơ</a:t>
            </a:r>
            <a:r>
              <a:rPr lang="en-US" sz="2400" i="1">
                <a:latin typeface="Arial" charset="0"/>
              </a:rPr>
              <a:t>i, con tuổi gì ?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- Tuổi con là tuổi ngựa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Ngựa không yên một chỗ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Tuổi con là tuổi </a:t>
            </a:r>
            <a:r>
              <a:rPr lang="vi-VN" sz="2400" i="1">
                <a:latin typeface="Arial" charset="0"/>
              </a:rPr>
              <a:t>đ</a:t>
            </a:r>
            <a:r>
              <a:rPr lang="en-US" sz="2400" i="1">
                <a:latin typeface="Arial" charset="0"/>
              </a:rPr>
              <a:t>i…</a:t>
            </a:r>
          </a:p>
        </p:txBody>
      </p:sp>
      <p:sp>
        <p:nvSpPr>
          <p:cNvPr id="6161" name="Line 19"/>
          <p:cNvSpPr>
            <a:spLocks noChangeShapeType="1"/>
          </p:cNvSpPr>
          <p:nvPr/>
        </p:nvSpPr>
        <p:spPr bwMode="auto">
          <a:xfrm>
            <a:off x="2209800" y="54102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Text Box 21"/>
          <p:cNvSpPr txBox="1">
            <a:spLocks noChangeArrowheads="1"/>
          </p:cNvSpPr>
          <p:nvPr/>
        </p:nvSpPr>
        <p:spPr bwMode="auto">
          <a:xfrm>
            <a:off x="5334000" y="3581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6163" name="Line 22"/>
          <p:cNvSpPr>
            <a:spLocks noChangeShapeType="1"/>
          </p:cNvSpPr>
          <p:nvPr/>
        </p:nvSpPr>
        <p:spPr bwMode="auto">
          <a:xfrm>
            <a:off x="1384300" y="59436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>
            <a:off x="2019300" y="6467475"/>
            <a:ext cx="952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Text Box 26"/>
          <p:cNvSpPr txBox="1">
            <a:spLocks noChangeArrowheads="1"/>
          </p:cNvSpPr>
          <p:nvPr/>
        </p:nvSpPr>
        <p:spPr bwMode="auto">
          <a:xfrm>
            <a:off x="457200" y="6096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6166" name="Text Box 27"/>
          <p:cNvSpPr txBox="1">
            <a:spLocks noChangeArrowheads="1"/>
          </p:cNvSpPr>
          <p:nvPr/>
        </p:nvSpPr>
        <p:spPr bwMode="auto">
          <a:xfrm>
            <a:off x="1524000" y="1981200"/>
            <a:ext cx="25908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>
                <a:latin typeface="Arial" charset="0"/>
              </a:rPr>
              <a:t>Luyện </a:t>
            </a:r>
            <a:r>
              <a:rPr lang="vi-VN" sz="2400" i="1">
                <a:latin typeface="Arial" charset="0"/>
              </a:rPr>
              <a:t>đ</a:t>
            </a:r>
            <a:r>
              <a:rPr lang="en-US" sz="2400" i="1">
                <a:latin typeface="Arial" charset="0"/>
              </a:rPr>
              <a:t>ọc</a:t>
            </a:r>
          </a:p>
          <a:p>
            <a:pPr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6167" name="Text Box 28"/>
          <p:cNvSpPr txBox="1">
            <a:spLocks noChangeArrowheads="1"/>
          </p:cNvSpPr>
          <p:nvPr/>
        </p:nvSpPr>
        <p:spPr bwMode="auto">
          <a:xfrm>
            <a:off x="5867400" y="2133600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>
                <a:latin typeface="Arial" charset="0"/>
              </a:rPr>
              <a:t>Tìm hiểu bài</a:t>
            </a:r>
          </a:p>
          <a:p>
            <a:pPr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 flipH="1">
            <a:off x="1447800" y="45720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flipH="1">
            <a:off x="1828800" y="51054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 flipH="1">
            <a:off x="1143000" y="56388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 flipH="1">
            <a:off x="1676400" y="61722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Text Box 34"/>
          <p:cNvSpPr txBox="1">
            <a:spLocks noChangeArrowheads="1"/>
          </p:cNvSpPr>
          <p:nvPr/>
        </p:nvSpPr>
        <p:spPr bwMode="auto">
          <a:xfrm>
            <a:off x="228600" y="289560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 u="sng">
                <a:latin typeface="Arial" charset="0"/>
              </a:rPr>
              <a:t>Từ khó</a:t>
            </a:r>
            <a:r>
              <a:rPr lang="en-US" sz="2400">
                <a:latin typeface="Arial" charset="0"/>
              </a:rPr>
              <a:t>:</a:t>
            </a:r>
            <a:r>
              <a:rPr lang="en-US" sz="2400" b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>
                <a:latin typeface="Times New Roman" pitchFamily="18" charset="0"/>
              </a:rPr>
              <a:t>m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ấp </a:t>
            </a:r>
            <a:r>
              <a:rPr lang="en-US" sz="2400" i="1">
                <a:latin typeface="Arial" charset="0"/>
              </a:rPr>
              <a:t>mụ,</a:t>
            </a:r>
            <a:r>
              <a:rPr lang="en-US" sz="2400">
                <a:latin typeface="Arial" charset="0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2400" i="1">
                <a:latin typeface="Arial" charset="0"/>
              </a:rPr>
              <a:t>úi </a:t>
            </a:r>
            <a:r>
              <a:rPr lang="vi-VN" sz="2400" i="1">
                <a:latin typeface="Arial" charset="0"/>
              </a:rPr>
              <a:t>đ</a:t>
            </a:r>
            <a:r>
              <a:rPr lang="en-US" sz="2400" i="1">
                <a:latin typeface="Arial" charset="0"/>
              </a:rPr>
              <a:t>á,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tr</a:t>
            </a:r>
            <a:r>
              <a:rPr lang="vi-VN" sz="2400" i="1">
                <a:latin typeface="Arial" charset="0"/>
              </a:rPr>
              <a:t>ă</a:t>
            </a:r>
            <a:r>
              <a:rPr lang="en-US" sz="2400" i="1">
                <a:latin typeface="Arial" charset="0"/>
              </a:rPr>
              <a:t>m miền</a:t>
            </a:r>
            <a:r>
              <a:rPr lang="en-US" sz="2400" b="0" i="1">
                <a:latin typeface="Times New Roman" pitchFamily="18" charset="0"/>
              </a:rPr>
              <a:t>,</a:t>
            </a:r>
            <a:r>
              <a:rPr lang="en-US" sz="2400" b="0" i="1">
                <a:latin typeface="Arial" charset="0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2400" i="1">
                <a:latin typeface="Arial" charset="0"/>
              </a:rPr>
              <a:t>oá, </a:t>
            </a:r>
            <a:r>
              <a:rPr lang="en-US" sz="2400" i="1">
                <a:latin typeface="Times New Roman" pitchFamily="18" charset="0"/>
              </a:rPr>
              <a:t>n</a:t>
            </a:r>
            <a:r>
              <a:rPr lang="en-US" sz="2400" i="1">
                <a:latin typeface="Arial" charset="0"/>
              </a:rPr>
              <a:t>g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ạt</a:t>
            </a:r>
            <a:r>
              <a:rPr lang="en-US" sz="2400" i="1">
                <a:latin typeface="Arial" charset="0"/>
              </a:rPr>
              <a:t> ng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ào</a:t>
            </a:r>
            <a:r>
              <a:rPr lang="en-US" sz="2400" i="1">
                <a:latin typeface="Arial" charset="0"/>
              </a:rPr>
              <a:t>,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400" i="1">
                <a:latin typeface="Arial" charset="0"/>
              </a:rPr>
              <a:t>ôn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400" i="1">
                <a:latin typeface="Arial" charset="0"/>
              </a:rPr>
              <a:t>ao,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4" grpId="0" animBg="1"/>
      <p:bldP spid="47135" grpId="0" animBg="1"/>
      <p:bldP spid="47136" grpId="0" animBg="1"/>
      <p:bldP spid="47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76" name="Group 32"/>
          <p:cNvGraphicFramePr>
            <a:graphicFrameLocks noGrp="1"/>
          </p:cNvGraphicFramePr>
          <p:nvPr>
            <p:ph idx="1"/>
          </p:nvPr>
        </p:nvGraphicFramePr>
        <p:xfrm>
          <a:off x="228600" y="1981200"/>
          <a:ext cx="8763000" cy="4724400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5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5456238" y="1328738"/>
            <a:ext cx="2405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Xuân Quỳnh</a:t>
            </a:r>
          </a:p>
        </p:txBody>
      </p:sp>
      <p:sp>
        <p:nvSpPr>
          <p:cNvPr id="7182" name="Text Box 16"/>
          <p:cNvSpPr txBox="1">
            <a:spLocks noChangeArrowheads="1"/>
          </p:cNvSpPr>
          <p:nvPr/>
        </p:nvSpPr>
        <p:spPr bwMode="auto">
          <a:xfrm>
            <a:off x="3500438" y="40005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Tập </a:t>
            </a:r>
            <a:r>
              <a:rPr lang="vi-VN" sz="2800" u="sng">
                <a:latin typeface="Arial" charset="0"/>
              </a:rPr>
              <a:t>đ</a:t>
            </a:r>
            <a:r>
              <a:rPr lang="en-US" sz="2800" u="sng">
                <a:latin typeface="Arial" charset="0"/>
              </a:rPr>
              <a:t>ọc</a:t>
            </a:r>
          </a:p>
        </p:txBody>
      </p:sp>
      <p:sp>
        <p:nvSpPr>
          <p:cNvPr id="7183" name="Text Box 17"/>
          <p:cNvSpPr txBox="1">
            <a:spLocks noChangeArrowheads="1"/>
          </p:cNvSpPr>
          <p:nvPr/>
        </p:nvSpPr>
        <p:spPr bwMode="auto">
          <a:xfrm>
            <a:off x="457200" y="3810000"/>
            <a:ext cx="4343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2) </a:t>
            </a:r>
            <a:r>
              <a:rPr lang="en-US" sz="2400" u="sng">
                <a:latin typeface="Arial" charset="0"/>
              </a:rPr>
              <a:t>Nhịp th</a:t>
            </a:r>
            <a:r>
              <a:rPr lang="vi-VN" sz="2400" u="sng">
                <a:latin typeface="Arial" charset="0"/>
              </a:rPr>
              <a:t>ơ</a:t>
            </a:r>
            <a:r>
              <a:rPr lang="en-US" sz="2400" b="0" u="sng"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- Mẹ </a:t>
            </a:r>
            <a:r>
              <a:rPr lang="vi-VN" sz="2400" i="1">
                <a:latin typeface="Arial" charset="0"/>
              </a:rPr>
              <a:t>ơ</a:t>
            </a:r>
            <a:r>
              <a:rPr lang="en-US" sz="2400" i="1">
                <a:latin typeface="Arial" charset="0"/>
              </a:rPr>
              <a:t>i, con tuổi gì ?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- Tuổi con là tuổi ngựa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Ngựa không yên một chỗ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Tuổi con là tuổi </a:t>
            </a:r>
            <a:r>
              <a:rPr lang="vi-VN" sz="2400" i="1">
                <a:latin typeface="Arial" charset="0"/>
              </a:rPr>
              <a:t>đ</a:t>
            </a:r>
            <a:r>
              <a:rPr lang="en-US" sz="2400" i="1">
                <a:latin typeface="Arial" charset="0"/>
              </a:rPr>
              <a:t>i…</a:t>
            </a:r>
          </a:p>
        </p:txBody>
      </p:sp>
      <p:sp>
        <p:nvSpPr>
          <p:cNvPr id="7184" name="Line 18"/>
          <p:cNvSpPr>
            <a:spLocks noChangeShapeType="1"/>
          </p:cNvSpPr>
          <p:nvPr/>
        </p:nvSpPr>
        <p:spPr bwMode="auto">
          <a:xfrm>
            <a:off x="2209800" y="54102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>
            <a:off x="5334000" y="3581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7186" name="Line 20"/>
          <p:cNvSpPr>
            <a:spLocks noChangeShapeType="1"/>
          </p:cNvSpPr>
          <p:nvPr/>
        </p:nvSpPr>
        <p:spPr bwMode="auto">
          <a:xfrm>
            <a:off x="1384300" y="59436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1"/>
          <p:cNvSpPr>
            <a:spLocks noChangeShapeType="1"/>
          </p:cNvSpPr>
          <p:nvPr/>
        </p:nvSpPr>
        <p:spPr bwMode="auto">
          <a:xfrm>
            <a:off x="2019300" y="6467475"/>
            <a:ext cx="952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Text Box 22"/>
          <p:cNvSpPr txBox="1">
            <a:spLocks noChangeArrowheads="1"/>
          </p:cNvSpPr>
          <p:nvPr/>
        </p:nvSpPr>
        <p:spPr bwMode="auto">
          <a:xfrm>
            <a:off x="457200" y="609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7189" name="Text Box 23"/>
          <p:cNvSpPr txBox="1">
            <a:spLocks noChangeArrowheads="1"/>
          </p:cNvSpPr>
          <p:nvPr/>
        </p:nvSpPr>
        <p:spPr bwMode="auto">
          <a:xfrm>
            <a:off x="1524000" y="1981200"/>
            <a:ext cx="25908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>
                <a:latin typeface="Arial" charset="0"/>
              </a:rPr>
              <a:t>Luyện </a:t>
            </a:r>
            <a:r>
              <a:rPr lang="vi-VN" sz="2400" i="1">
                <a:latin typeface="Arial" charset="0"/>
              </a:rPr>
              <a:t>đ</a:t>
            </a:r>
            <a:r>
              <a:rPr lang="en-US" sz="2400" i="1">
                <a:latin typeface="Arial" charset="0"/>
              </a:rPr>
              <a:t>ọc</a:t>
            </a:r>
          </a:p>
          <a:p>
            <a:pPr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7190" name="Text Box 24"/>
          <p:cNvSpPr txBox="1">
            <a:spLocks noChangeArrowheads="1"/>
          </p:cNvSpPr>
          <p:nvPr/>
        </p:nvSpPr>
        <p:spPr bwMode="auto">
          <a:xfrm>
            <a:off x="5867400" y="1981200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>
                <a:latin typeface="Arial" charset="0"/>
              </a:rPr>
              <a:t>Tìm hiểu bài</a:t>
            </a:r>
          </a:p>
          <a:p>
            <a:pPr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7191" name="Line 25"/>
          <p:cNvSpPr>
            <a:spLocks noChangeShapeType="1"/>
          </p:cNvSpPr>
          <p:nvPr/>
        </p:nvSpPr>
        <p:spPr bwMode="auto">
          <a:xfrm flipH="1">
            <a:off x="1524000" y="44958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6"/>
          <p:cNvSpPr>
            <a:spLocks noChangeShapeType="1"/>
          </p:cNvSpPr>
          <p:nvPr/>
        </p:nvSpPr>
        <p:spPr bwMode="auto">
          <a:xfrm flipH="1">
            <a:off x="1828800" y="51054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7"/>
          <p:cNvSpPr>
            <a:spLocks noChangeShapeType="1"/>
          </p:cNvSpPr>
          <p:nvPr/>
        </p:nvSpPr>
        <p:spPr bwMode="auto">
          <a:xfrm flipH="1">
            <a:off x="1257300" y="56388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8"/>
          <p:cNvSpPr>
            <a:spLocks noChangeShapeType="1"/>
          </p:cNvSpPr>
          <p:nvPr/>
        </p:nvSpPr>
        <p:spPr bwMode="auto">
          <a:xfrm flipH="1">
            <a:off x="1676400" y="61722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Text Box 29"/>
          <p:cNvSpPr txBox="1">
            <a:spLocks noChangeArrowheads="1"/>
          </p:cNvSpPr>
          <p:nvPr/>
        </p:nvSpPr>
        <p:spPr bwMode="auto">
          <a:xfrm>
            <a:off x="228600" y="289560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 u="sng">
                <a:latin typeface="Arial" charset="0"/>
              </a:rPr>
              <a:t>Từ khó</a:t>
            </a:r>
            <a:r>
              <a:rPr lang="en-US" sz="2400">
                <a:latin typeface="Arial" charset="0"/>
              </a:rPr>
              <a:t>:</a:t>
            </a:r>
            <a:r>
              <a:rPr lang="en-US" sz="2400" b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>
                <a:latin typeface="Times New Roman" pitchFamily="18" charset="0"/>
              </a:rPr>
              <a:t>m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ấp </a:t>
            </a:r>
            <a:r>
              <a:rPr lang="en-US" sz="2400" i="1">
                <a:latin typeface="Arial" charset="0"/>
              </a:rPr>
              <a:t>mụ,</a:t>
            </a:r>
            <a:r>
              <a:rPr lang="en-US" sz="2400">
                <a:latin typeface="Arial" charset="0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2400" i="1">
                <a:latin typeface="Arial" charset="0"/>
              </a:rPr>
              <a:t>úi </a:t>
            </a:r>
            <a:r>
              <a:rPr lang="vi-VN" sz="2400" i="1">
                <a:latin typeface="Arial" charset="0"/>
              </a:rPr>
              <a:t>đ</a:t>
            </a:r>
            <a:r>
              <a:rPr lang="en-US" sz="2400" i="1">
                <a:latin typeface="Arial" charset="0"/>
              </a:rPr>
              <a:t>á,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tr</a:t>
            </a:r>
            <a:r>
              <a:rPr lang="vi-VN" sz="2400" i="1">
                <a:latin typeface="Arial" charset="0"/>
              </a:rPr>
              <a:t>ă</a:t>
            </a:r>
            <a:r>
              <a:rPr lang="en-US" sz="2400" i="1">
                <a:latin typeface="Arial" charset="0"/>
              </a:rPr>
              <a:t>m miền</a:t>
            </a:r>
            <a:r>
              <a:rPr lang="en-US" sz="2400" b="0" i="1">
                <a:latin typeface="Times New Roman" pitchFamily="18" charset="0"/>
              </a:rPr>
              <a:t>,</a:t>
            </a:r>
            <a:r>
              <a:rPr lang="en-US" sz="2400" b="0" i="1">
                <a:latin typeface="Arial" charset="0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2400" i="1">
                <a:latin typeface="Arial" charset="0"/>
              </a:rPr>
              <a:t>oá, </a:t>
            </a:r>
            <a:r>
              <a:rPr lang="en-US" sz="2400" i="1">
                <a:latin typeface="Times New Roman" pitchFamily="18" charset="0"/>
              </a:rPr>
              <a:t>n</a:t>
            </a:r>
            <a:r>
              <a:rPr lang="en-US" sz="2400" i="1">
                <a:latin typeface="Arial" charset="0"/>
              </a:rPr>
              <a:t>g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ạt</a:t>
            </a:r>
            <a:r>
              <a:rPr lang="en-US" sz="2400" i="1">
                <a:latin typeface="Arial" charset="0"/>
              </a:rPr>
              <a:t> ng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ào</a:t>
            </a:r>
            <a:r>
              <a:rPr lang="en-US" sz="2400" i="1">
                <a:latin typeface="Arial" charset="0"/>
              </a:rPr>
              <a:t>,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400" i="1">
                <a:latin typeface="Arial" charset="0"/>
              </a:rPr>
              <a:t>ôn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400" i="1">
                <a:latin typeface="Arial" charset="0"/>
              </a:rPr>
              <a:t>ao, </a:t>
            </a:r>
          </a:p>
        </p:txBody>
      </p:sp>
      <p:sp>
        <p:nvSpPr>
          <p:cNvPr id="108574" name="Text Box 30"/>
          <p:cNvSpPr txBox="1">
            <a:spLocks noChangeArrowheads="1"/>
          </p:cNvSpPr>
          <p:nvPr/>
        </p:nvSpPr>
        <p:spPr bwMode="auto">
          <a:xfrm>
            <a:off x="4495800" y="2590800"/>
            <a:ext cx="4648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</a:rPr>
              <a:t> Ý1: </a:t>
            </a:r>
            <a:r>
              <a:rPr lang="en-US" sz="2400" i="1">
                <a:solidFill>
                  <a:schemeClr val="tx2"/>
                </a:solidFill>
                <a:latin typeface="Arial" charset="0"/>
              </a:rPr>
              <a:t>Giới thiệu bạn nhỏ tuổi Ngựa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97" name="Text Box 35"/>
          <p:cNvSpPr txBox="1">
            <a:spLocks noChangeArrowheads="1"/>
          </p:cNvSpPr>
          <p:nvPr/>
        </p:nvSpPr>
        <p:spPr bwMode="auto">
          <a:xfrm>
            <a:off x="2514600" y="838200"/>
            <a:ext cx="3352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Tiết </a:t>
            </a:r>
            <a:r>
              <a:rPr lang="en-US" sz="2000" i="1">
                <a:latin typeface="Arial" charset="0"/>
              </a:rPr>
              <a:t> 30</a:t>
            </a:r>
            <a:r>
              <a:rPr lang="en-US" sz="3200" b="0">
                <a:latin typeface="Arial" charset="0"/>
              </a:rPr>
              <a:t>: 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Tuổi Ngựa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819400"/>
            <a:ext cx="8686800" cy="2362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</a:rPr>
              <a:t> </a:t>
            </a:r>
            <a:endParaRPr lang="en-US" sz="2800" b="1" smtClean="0">
              <a:solidFill>
                <a:schemeClr val="bg1"/>
              </a:solidFill>
            </a:endParaRPr>
          </a:p>
        </p:txBody>
      </p:sp>
      <p:pic>
        <p:nvPicPr>
          <p:cNvPr id="123907" name="Picture 3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0112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8" name="Picture 4" descr="Picture 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4419600" cy="3992563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23909" name="Picture 5" descr="nguahuyenthoai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4478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0" name="Rectangle 6" descr="Newsprint"/>
          <p:cNvSpPr>
            <a:spLocks noChangeArrowheads="1"/>
          </p:cNvSpPr>
          <p:nvPr/>
        </p:nvSpPr>
        <p:spPr bwMode="auto">
          <a:xfrm>
            <a:off x="2514600" y="1600200"/>
            <a:ext cx="2133600" cy="2971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23911" name="Rectangle 7" descr="Newsprint"/>
          <p:cNvSpPr>
            <a:spLocks noChangeArrowheads="1"/>
          </p:cNvSpPr>
          <p:nvPr/>
        </p:nvSpPr>
        <p:spPr bwMode="auto">
          <a:xfrm>
            <a:off x="228600" y="1600200"/>
            <a:ext cx="2286000" cy="12954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3581400" y="228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Tập </a:t>
            </a:r>
            <a:r>
              <a:rPr lang="vi-VN" sz="2800" u="sng">
                <a:latin typeface="Arial" charset="0"/>
              </a:rPr>
              <a:t>đ</a:t>
            </a:r>
            <a:r>
              <a:rPr lang="en-US" sz="2800" u="sng">
                <a:latin typeface="Arial" charset="0"/>
              </a:rPr>
              <a:t>ọc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2667000" y="8382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Tiết </a:t>
            </a:r>
            <a:r>
              <a:rPr lang="en-US" sz="2000" i="1">
                <a:latin typeface="Arial" charset="0"/>
              </a:rPr>
              <a:t> 30</a:t>
            </a:r>
            <a:r>
              <a:rPr lang="en-US" sz="3200" b="0">
                <a:latin typeface="Arial" charset="0"/>
              </a:rPr>
              <a:t>: 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Tuổi Ngựa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23911" grpId="0" animBg="1"/>
      <p:bldP spid="1239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4" name="Group 2"/>
          <p:cNvGraphicFramePr>
            <a:graphicFrameLocks noGrp="1"/>
          </p:cNvGraphicFramePr>
          <p:nvPr>
            <p:ph idx="1"/>
          </p:nvPr>
        </p:nvGraphicFramePr>
        <p:xfrm>
          <a:off x="228600" y="1981200"/>
          <a:ext cx="8763000" cy="4724400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5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5456238" y="1328738"/>
            <a:ext cx="2405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Xuân Quỳnh</a:t>
            </a:r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3500438" y="40005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latin typeface="Arial" charset="0"/>
              </a:rPr>
              <a:t>Tập </a:t>
            </a:r>
            <a:r>
              <a:rPr lang="vi-VN" sz="2400" u="sng">
                <a:latin typeface="Arial" charset="0"/>
              </a:rPr>
              <a:t>đ</a:t>
            </a:r>
            <a:r>
              <a:rPr lang="en-US" sz="2400" u="sng">
                <a:latin typeface="Arial" charset="0"/>
              </a:rPr>
              <a:t>ọc</a:t>
            </a: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457200" y="3810000"/>
            <a:ext cx="4343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2) </a:t>
            </a:r>
            <a:r>
              <a:rPr lang="en-US" sz="2000" u="sng">
                <a:latin typeface="Arial" charset="0"/>
              </a:rPr>
              <a:t>Nhịp th</a:t>
            </a:r>
            <a:r>
              <a:rPr lang="vi-VN" sz="2000" u="sng">
                <a:latin typeface="Arial" charset="0"/>
              </a:rPr>
              <a:t>ơ</a:t>
            </a:r>
            <a:r>
              <a:rPr lang="en-US" sz="2000" b="0" u="sng"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- Mẹ </a:t>
            </a:r>
            <a:r>
              <a:rPr lang="vi-VN" sz="2000" i="1">
                <a:latin typeface="Arial" charset="0"/>
              </a:rPr>
              <a:t>ơ</a:t>
            </a:r>
            <a:r>
              <a:rPr lang="en-US" sz="2000" i="1">
                <a:latin typeface="Arial" charset="0"/>
              </a:rPr>
              <a:t>i, con tuổi gì ?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- Tuổi con là tuổi ngựa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Ngựa không yên một chỗ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Tuổi con là tuổi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i…</a:t>
            </a:r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>
            <a:off x="1905000" y="51054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5334000" y="35814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0">
              <a:latin typeface="Arial" charset="0"/>
            </a:endParaRPr>
          </a:p>
        </p:txBody>
      </p:sp>
      <p:sp>
        <p:nvSpPr>
          <p:cNvPr id="9234" name="Line 19"/>
          <p:cNvSpPr>
            <a:spLocks noChangeShapeType="1"/>
          </p:cNvSpPr>
          <p:nvPr/>
        </p:nvSpPr>
        <p:spPr bwMode="auto">
          <a:xfrm>
            <a:off x="2209800" y="55626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>
            <a:off x="1676400" y="6019800"/>
            <a:ext cx="952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457200" y="6096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0">
              <a:latin typeface="Arial" charset="0"/>
            </a:endParaRPr>
          </a:p>
        </p:txBody>
      </p:sp>
      <p:sp>
        <p:nvSpPr>
          <p:cNvPr id="9237" name="Text Box 22"/>
          <p:cNvSpPr txBox="1">
            <a:spLocks noChangeArrowheads="1"/>
          </p:cNvSpPr>
          <p:nvPr/>
        </p:nvSpPr>
        <p:spPr bwMode="auto">
          <a:xfrm>
            <a:off x="1524000" y="1981200"/>
            <a:ext cx="2590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i="1">
                <a:latin typeface="Arial" charset="0"/>
              </a:rPr>
              <a:t>Luyện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ọc</a:t>
            </a:r>
          </a:p>
          <a:p>
            <a:pPr>
              <a:spcBef>
                <a:spcPct val="50000"/>
              </a:spcBef>
            </a:pPr>
            <a:endParaRPr lang="en-US" sz="1600" b="0">
              <a:latin typeface="Arial" charset="0"/>
            </a:endParaRPr>
          </a:p>
        </p:txBody>
      </p:sp>
      <p:sp>
        <p:nvSpPr>
          <p:cNvPr id="9238" name="Text Box 23"/>
          <p:cNvSpPr txBox="1">
            <a:spLocks noChangeArrowheads="1"/>
          </p:cNvSpPr>
          <p:nvPr/>
        </p:nvSpPr>
        <p:spPr bwMode="auto">
          <a:xfrm>
            <a:off x="5867400" y="1981200"/>
            <a:ext cx="2438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i="1">
                <a:latin typeface="Arial" charset="0"/>
              </a:rPr>
              <a:t>Tìm hiểu bài</a:t>
            </a:r>
          </a:p>
          <a:p>
            <a:pPr>
              <a:spcBef>
                <a:spcPct val="50000"/>
              </a:spcBef>
            </a:pPr>
            <a:endParaRPr lang="en-US" sz="2000" b="0">
              <a:latin typeface="Arial" charset="0"/>
            </a:endParaRPr>
          </a:p>
        </p:txBody>
      </p:sp>
      <p:sp>
        <p:nvSpPr>
          <p:cNvPr id="9239" name="Line 24"/>
          <p:cNvSpPr>
            <a:spLocks noChangeShapeType="1"/>
          </p:cNvSpPr>
          <p:nvPr/>
        </p:nvSpPr>
        <p:spPr bwMode="auto">
          <a:xfrm flipH="1">
            <a:off x="1371600" y="43434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25"/>
          <p:cNvSpPr>
            <a:spLocks noChangeShapeType="1"/>
          </p:cNvSpPr>
          <p:nvPr/>
        </p:nvSpPr>
        <p:spPr bwMode="auto">
          <a:xfrm flipH="1">
            <a:off x="1752600" y="47244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Line 26"/>
          <p:cNvSpPr>
            <a:spLocks noChangeShapeType="1"/>
          </p:cNvSpPr>
          <p:nvPr/>
        </p:nvSpPr>
        <p:spPr bwMode="auto">
          <a:xfrm flipH="1">
            <a:off x="1219200" y="51816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Line 27"/>
          <p:cNvSpPr>
            <a:spLocks noChangeShapeType="1"/>
          </p:cNvSpPr>
          <p:nvPr/>
        </p:nvSpPr>
        <p:spPr bwMode="auto">
          <a:xfrm flipH="1">
            <a:off x="1600200" y="56388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Text Box 28"/>
          <p:cNvSpPr txBox="1">
            <a:spLocks noChangeArrowheads="1"/>
          </p:cNvSpPr>
          <p:nvPr/>
        </p:nvSpPr>
        <p:spPr bwMode="auto">
          <a:xfrm>
            <a:off x="228600" y="28956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000" u="sng">
                <a:latin typeface="Arial" charset="0"/>
              </a:rPr>
              <a:t>Từ khó</a:t>
            </a:r>
            <a:r>
              <a:rPr lang="en-US" sz="2000">
                <a:latin typeface="Arial" charset="0"/>
              </a:rPr>
              <a:t>:</a:t>
            </a:r>
            <a:r>
              <a:rPr lang="en-US" sz="2000" b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i="1">
                <a:latin typeface="Times New Roman" pitchFamily="18" charset="0"/>
              </a:rPr>
              <a:t>m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ấp </a:t>
            </a:r>
            <a:r>
              <a:rPr lang="en-US" sz="2000" i="1">
                <a:latin typeface="Arial" charset="0"/>
              </a:rPr>
              <a:t>mụ,</a:t>
            </a:r>
            <a:r>
              <a:rPr lang="en-US" sz="2000">
                <a:latin typeface="Arial" charset="0"/>
              </a:rPr>
              <a:t>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2000" i="1">
                <a:latin typeface="Arial" charset="0"/>
              </a:rPr>
              <a:t>úi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á,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tr</a:t>
            </a:r>
            <a:r>
              <a:rPr lang="vi-VN" sz="2000" i="1">
                <a:latin typeface="Arial" charset="0"/>
              </a:rPr>
              <a:t>ă</a:t>
            </a:r>
            <a:r>
              <a:rPr lang="en-US" sz="2000" i="1">
                <a:latin typeface="Arial" charset="0"/>
              </a:rPr>
              <a:t>m miền</a:t>
            </a:r>
            <a:r>
              <a:rPr lang="en-US" sz="2000" b="0" i="1">
                <a:latin typeface="Times New Roman" pitchFamily="18" charset="0"/>
              </a:rPr>
              <a:t>,</a:t>
            </a:r>
            <a:r>
              <a:rPr lang="en-US" sz="2000" b="0" i="1">
                <a:latin typeface="Arial" charset="0"/>
              </a:rPr>
              <a:t>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2000" i="1">
                <a:latin typeface="Arial" charset="0"/>
              </a:rPr>
              <a:t>oá, </a:t>
            </a:r>
            <a:r>
              <a:rPr lang="en-US" sz="2000" i="1">
                <a:latin typeface="Times New Roman" pitchFamily="18" charset="0"/>
              </a:rPr>
              <a:t>n</a:t>
            </a:r>
            <a:r>
              <a:rPr lang="en-US" sz="2000" i="1">
                <a:latin typeface="Arial" charset="0"/>
              </a:rPr>
              <a:t>g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ạt</a:t>
            </a:r>
            <a:r>
              <a:rPr lang="en-US" sz="2000" i="1">
                <a:latin typeface="Arial" charset="0"/>
              </a:rPr>
              <a:t> ng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ào</a:t>
            </a:r>
            <a:r>
              <a:rPr lang="en-US" sz="2000" i="1">
                <a:latin typeface="Arial" charset="0"/>
              </a:rPr>
              <a:t>,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i="1">
                <a:latin typeface="Arial" charset="0"/>
              </a:rPr>
              <a:t>ôn </a:t>
            </a:r>
            <a:r>
              <a:rPr lang="en-US" sz="2000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i="1">
                <a:latin typeface="Arial" charset="0"/>
              </a:rPr>
              <a:t>ao, </a:t>
            </a:r>
          </a:p>
        </p:txBody>
      </p:sp>
      <p:sp>
        <p:nvSpPr>
          <p:cNvPr id="9244" name="Text Box 29"/>
          <p:cNvSpPr txBox="1">
            <a:spLocks noChangeArrowheads="1"/>
          </p:cNvSpPr>
          <p:nvPr/>
        </p:nvSpPr>
        <p:spPr bwMode="auto">
          <a:xfrm>
            <a:off x="4495800" y="2590800"/>
            <a:ext cx="464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Arial" charset="0"/>
              </a:rPr>
              <a:t> Ý1: </a:t>
            </a:r>
            <a:r>
              <a:rPr lang="en-US" sz="2000" i="1">
                <a:solidFill>
                  <a:schemeClr val="tx2"/>
                </a:solidFill>
                <a:latin typeface="Arial" charset="0"/>
              </a:rPr>
              <a:t>Giới thiệu bạn nhỏ tuổi Ngựa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5982" name="Text Box 30"/>
          <p:cNvSpPr txBox="1">
            <a:spLocks noChangeArrowheads="1"/>
          </p:cNvSpPr>
          <p:nvPr/>
        </p:nvSpPr>
        <p:spPr bwMode="auto">
          <a:xfrm>
            <a:off x="4572000" y="3048000"/>
            <a:ext cx="4419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Arial" charset="0"/>
              </a:rPr>
              <a:t>ý2:</a:t>
            </a:r>
            <a:r>
              <a:rPr lang="en-US" sz="2000" i="1">
                <a:latin typeface="Arial" charset="0"/>
              </a:rPr>
              <a:t> Ngựa con rong ch</a:t>
            </a:r>
            <a:r>
              <a:rPr lang="vi-VN" sz="2000" i="1">
                <a:latin typeface="Arial" charset="0"/>
              </a:rPr>
              <a:t>ơ</a:t>
            </a:r>
            <a:r>
              <a:rPr lang="en-US" sz="2000" i="1">
                <a:latin typeface="Arial" charset="0"/>
              </a:rPr>
              <a:t>i khắp n</a:t>
            </a:r>
            <a:r>
              <a:rPr lang="vi-VN" sz="2000" i="1">
                <a:latin typeface="Arial" charset="0"/>
              </a:rPr>
              <a:t>ơ</a:t>
            </a:r>
            <a:r>
              <a:rPr lang="en-US" sz="2000" i="1">
                <a:latin typeface="Arial" charset="0"/>
              </a:rPr>
              <a:t>i cùng ngọn gió.</a:t>
            </a: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9246" name="Text Box 31"/>
          <p:cNvSpPr txBox="1">
            <a:spLocks noChangeArrowheads="1"/>
          </p:cNvSpPr>
          <p:nvPr/>
        </p:nvSpPr>
        <p:spPr bwMode="auto">
          <a:xfrm>
            <a:off x="2667000" y="9144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Tiết </a:t>
            </a:r>
            <a:r>
              <a:rPr lang="en-US" i="1">
                <a:latin typeface="Arial" charset="0"/>
              </a:rPr>
              <a:t> 30</a:t>
            </a:r>
            <a:r>
              <a:rPr lang="en-US" sz="2800" b="0">
                <a:latin typeface="Arial" charset="0"/>
              </a:rPr>
              <a:t>: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Tuổi Ngựa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30" name="Picture 22" descr="rung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0" name="Picture 2" descr="baz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 descr="Ruộng Bậc Thang ở đồng Bằng Trung Du Bắc Bộ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5" descr="hd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4" name="Picture 6" descr="Picture 0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19815" name="Picture 7" descr="horse_with_halter_trotting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468662" flipH="1">
            <a:off x="0" y="3048000"/>
            <a:ext cx="227647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7" name="Text Box 9"/>
          <p:cNvSpPr txBox="1">
            <a:spLocks noChangeArrowheads="1"/>
          </p:cNvSpPr>
          <p:nvPr/>
        </p:nvSpPr>
        <p:spPr bwMode="auto">
          <a:xfrm rot="-3389026">
            <a:off x="-128588" y="1881188"/>
            <a:ext cx="2055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Arial" charset="0"/>
              </a:rPr>
              <a:t>Trung du</a:t>
            </a:r>
            <a:endParaRPr lang="vi-VN" sz="320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119818" name="Picture 10" descr="horse_with_halter_trotting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34227">
            <a:off x="4267200" y="4478338"/>
            <a:ext cx="2162175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9" name="Picture 11" descr="horse_with_halter_trotting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365773" flipH="1">
            <a:off x="1295400" y="0"/>
            <a:ext cx="20081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3276600" y="228600"/>
            <a:ext cx="236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Cao nguyên</a:t>
            </a:r>
            <a:endParaRPr lang="vi-VN" sz="32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19822" name="Picture 14" descr="horse_with_halter_trotting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365773" flipH="1">
            <a:off x="5638800" y="-457200"/>
            <a:ext cx="195103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24" name="Text Box 16"/>
          <p:cNvSpPr txBox="1">
            <a:spLocks noChangeArrowheads="1"/>
          </p:cNvSpPr>
          <p:nvPr/>
        </p:nvSpPr>
        <p:spPr bwMode="auto">
          <a:xfrm rot="1853016">
            <a:off x="6858000" y="1520825"/>
            <a:ext cx="1981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Đại ngàn</a:t>
            </a:r>
            <a:endParaRPr lang="vi-VN" sz="32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19825" name="Picture 17" descr="horse_with_halter_trotting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35485">
            <a:off x="6934200" y="22098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27" name="Text Box 19"/>
          <p:cNvSpPr txBox="1">
            <a:spLocks noChangeArrowheads="1"/>
          </p:cNvSpPr>
          <p:nvPr/>
        </p:nvSpPr>
        <p:spPr bwMode="auto">
          <a:xfrm rot="-2395516">
            <a:off x="6172200" y="4416425"/>
            <a:ext cx="3270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Cánh </a:t>
            </a:r>
            <a:r>
              <a:rPr lang="vi-VN" sz="32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0000FF"/>
                </a:solidFill>
                <a:latin typeface="Arial" charset="0"/>
              </a:rPr>
              <a:t>ồng hoa</a:t>
            </a:r>
            <a:endParaRPr lang="vi-VN" sz="32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 rot="1165363">
            <a:off x="2286000" y="5635625"/>
            <a:ext cx="990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Nhà</a:t>
            </a:r>
            <a:endParaRPr lang="vi-VN" sz="320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19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/>
      <p:bldP spid="119821" grpId="0"/>
      <p:bldP spid="119824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860</Words>
  <Application>Microsoft Office PowerPoint</Application>
  <PresentationFormat>On-screen Show (4:3)</PresentationFormat>
  <Paragraphs>127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.VnTime</vt:lpstr>
      <vt:lpstr>Arial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0962422757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Y</dc:creator>
  <cp:lastModifiedBy>CSTeam</cp:lastModifiedBy>
  <cp:revision>223</cp:revision>
  <dcterms:created xsi:type="dcterms:W3CDTF">2009-03-08T07:36:34Z</dcterms:created>
  <dcterms:modified xsi:type="dcterms:W3CDTF">2016-06-30T01:42:33Z</dcterms:modified>
</cp:coreProperties>
</file>