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5"/>
  </p:notesMasterIdLst>
  <p:sldIdLst>
    <p:sldId id="257" r:id="rId2"/>
    <p:sldId id="265" r:id="rId3"/>
    <p:sldId id="272" r:id="rId4"/>
    <p:sldId id="271" r:id="rId5"/>
    <p:sldId id="270" r:id="rId6"/>
    <p:sldId id="269" r:id="rId7"/>
    <p:sldId id="268" r:id="rId8"/>
    <p:sldId id="277" r:id="rId9"/>
    <p:sldId id="267" r:id="rId10"/>
    <p:sldId id="266" r:id="rId11"/>
    <p:sldId id="273" r:id="rId12"/>
    <p:sldId id="275" r:id="rId13"/>
    <p:sldId id="274"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201" autoAdjust="0"/>
  </p:normalViewPr>
  <p:slideViewPr>
    <p:cSldViewPr>
      <p:cViewPr varScale="1">
        <p:scale>
          <a:sx n="40" d="100"/>
          <a:sy n="40" d="100"/>
        </p:scale>
        <p:origin x="-133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7C3AE1-440E-4F64-B82D-99739F26CEE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2B9634B-F56D-40A6-AEF2-AD2AC7CA0A4D}" type="slidenum">
              <a:rPr lang="en-US" smtClean="0"/>
              <a:pPr/>
              <a:t>13</a:t>
            </a:fld>
            <a:endParaRPr lang="en-US"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p>
          </p:txBody>
        </p:sp>
      </p:grpSp>
      <p:sp>
        <p:nvSpPr>
          <p:cNvPr id="4099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100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4A617D35-06AF-4715-96CA-713B12EB7A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1733FB8-BFE5-44A5-AC45-5E8606C2A5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D5483AC-973A-4C30-A6DC-64949638A8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564500B-AD9F-4E5D-8FA1-3CA04B8D59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2EE642C-5033-4333-BF4E-0B60865325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4E97AC3-9CA4-49C9-ADD0-A1CB7D5A24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934611B5-EE29-4C52-A916-5E9F50C373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13FAF540-BCE9-42BB-9439-CD931981CD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B392D007-01BE-47B2-8FC8-548A574C50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796DFAC-61D9-408E-A5BF-BEF391EBAD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414F5E87-785D-4FCB-84D8-2B228D5A10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3993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994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994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3994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4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4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4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4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4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4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5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5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5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5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5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95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3995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995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995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0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3996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0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p>
          </p:txBody>
        </p:sp>
      </p:grpSp>
      <p:sp>
        <p:nvSpPr>
          <p:cNvPr id="3997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997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3997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3997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ADC762D3-8695-4803-B91D-E0479DDDD771}" type="slidenum">
              <a:rPr lang="en-US"/>
              <a:pPr>
                <a:defRPr/>
              </a:pPr>
              <a:t>‹#›</a:t>
            </a:fld>
            <a:endParaRPr lang="en-US"/>
          </a:p>
        </p:txBody>
      </p:sp>
      <p:sp>
        <p:nvSpPr>
          <p:cNvPr id="3997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z="3200" b="1" dirty="0" smtClean="0"/>
              <a:t/>
            </a:r>
            <a:br>
              <a:rPr lang="en-US" sz="3200" b="1" dirty="0" smtClean="0"/>
            </a:br>
            <a:r>
              <a:rPr lang="en-US" sz="3200" b="1" dirty="0" err="1" smtClean="0"/>
              <a:t>Tập</a:t>
            </a:r>
            <a:r>
              <a:rPr lang="en-US" sz="3200" b="1" dirty="0" smtClean="0"/>
              <a:t> </a:t>
            </a:r>
            <a:r>
              <a:rPr lang="en-US" sz="3200" b="1" dirty="0" err="1" smtClean="0"/>
              <a:t>làm</a:t>
            </a:r>
            <a:r>
              <a:rPr lang="en-US" sz="3200" b="1" dirty="0" smtClean="0"/>
              <a:t> </a:t>
            </a:r>
            <a:r>
              <a:rPr lang="en-US" sz="3200" b="1" dirty="0" err="1" smtClean="0"/>
              <a:t>văn</a:t>
            </a:r>
            <a:endParaRPr lang="en-US" sz="3200" b="1" dirty="0" smtClean="0"/>
          </a:p>
        </p:txBody>
      </p:sp>
      <p:sp>
        <p:nvSpPr>
          <p:cNvPr id="3075" name="Rectangle 3"/>
          <p:cNvSpPr>
            <a:spLocks noGrp="1" noChangeArrowheads="1"/>
          </p:cNvSpPr>
          <p:nvPr>
            <p:ph type="body" idx="1"/>
          </p:nvPr>
        </p:nvSpPr>
        <p:spPr/>
        <p:txBody>
          <a:bodyPr/>
          <a:lstStyle/>
          <a:p>
            <a:pPr eaLnBrk="1" hangingPunct="1">
              <a:lnSpc>
                <a:spcPct val="80000"/>
              </a:lnSpc>
              <a:defRPr/>
            </a:pPr>
            <a:r>
              <a:rPr lang="en-US" sz="2000" b="1" smtClean="0">
                <a:latin typeface="Arial"/>
              </a:rPr>
              <a:t> </a:t>
            </a:r>
            <a:r>
              <a:rPr lang="en-US" sz="2400" b="1" smtClean="0">
                <a:latin typeface="Arial"/>
              </a:rPr>
              <a:t>Kiểm tra bài cũ:</a:t>
            </a:r>
          </a:p>
          <a:p>
            <a:pPr eaLnBrk="1" hangingPunct="1">
              <a:lnSpc>
                <a:spcPct val="80000"/>
              </a:lnSpc>
              <a:defRPr/>
            </a:pPr>
            <a:r>
              <a:rPr lang="en-US" sz="2400" b="1" smtClean="0">
                <a:latin typeface="Arial"/>
              </a:rPr>
              <a:t>Thế nào là miêu tả?</a:t>
            </a:r>
          </a:p>
          <a:p>
            <a:pPr eaLnBrk="1" hangingPunct="1">
              <a:lnSpc>
                <a:spcPct val="80000"/>
              </a:lnSpc>
              <a:defRPr/>
            </a:pPr>
            <a:r>
              <a:rPr lang="en-US" sz="2400" b="1" smtClean="0">
                <a:latin typeface="Arial"/>
              </a:rPr>
              <a:t>Trả lời:</a:t>
            </a:r>
          </a:p>
          <a:p>
            <a:pPr eaLnBrk="1" hangingPunct="1">
              <a:lnSpc>
                <a:spcPct val="80000"/>
              </a:lnSpc>
              <a:defRPr/>
            </a:pPr>
            <a:r>
              <a:rPr lang="en-US" sz="2400" b="1" smtClean="0">
                <a:latin typeface="Arial"/>
              </a:rPr>
              <a:t>Miêu tả là vẽ lại bằng lời những đặc điểm của cảnh, của người, của vật để giúp người nghe, người đọc hình dung được các đối tượng ấy.</a:t>
            </a:r>
          </a:p>
          <a:p>
            <a:pPr eaLnBrk="1" hangingPunct="1">
              <a:lnSpc>
                <a:spcPct val="80000"/>
              </a:lnSpc>
              <a:defRPr/>
            </a:pPr>
            <a:r>
              <a:rPr lang="en-US" sz="2400" b="1" smtClean="0">
                <a:latin typeface="Arial"/>
              </a:rPr>
              <a:t>Nêu cấu tạo của bài văn miêu tả.</a:t>
            </a:r>
          </a:p>
          <a:p>
            <a:pPr eaLnBrk="1" hangingPunct="1">
              <a:lnSpc>
                <a:spcPct val="80000"/>
              </a:lnSpc>
              <a:defRPr/>
            </a:pPr>
            <a:r>
              <a:rPr lang="en-US" sz="2400" b="1" smtClean="0">
                <a:latin typeface="Arial"/>
              </a:rPr>
              <a:t>Trả lời: Bài văn miêu tả có ba phần là mở bài, thân bài và kết bài.</a:t>
            </a:r>
          </a:p>
          <a:p>
            <a:pPr eaLnBrk="1" hangingPunct="1">
              <a:lnSpc>
                <a:spcPct val="80000"/>
              </a:lnSpc>
              <a:defRPr/>
            </a:pPr>
            <a:r>
              <a:rPr lang="en-US" sz="2400" b="1" smtClean="0">
                <a:latin typeface="Arial"/>
              </a:rPr>
              <a:t>Có thể mở bài theo kiểu trực tiếp hoặc gián tiếp và kết bài theo kiểu mở rộng hoặc không mở rộng.</a:t>
            </a:r>
          </a:p>
          <a:p>
            <a:pPr eaLnBrk="1" hangingPunct="1">
              <a:lnSpc>
                <a:spcPct val="80000"/>
              </a:lnSpc>
              <a:defRPr/>
            </a:pPr>
            <a:r>
              <a:rPr lang="en-US" sz="2400" b="1" smtClean="0">
                <a:latin typeface="Arial"/>
              </a:rPr>
              <a:t>Trong phần thân bài trước hết nên tả bao quát toàn bộ đồ vật, rồi tả những bộ phận có đặc điểm nổi bật.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27" dur="5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checkerboard(across)">
                                      <p:cBhvr>
                                        <p:cTn id="32" dur="500"/>
                                        <p:tgtEl>
                                          <p:spTgt spid="30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Effect transition="in" filter="checkerboard(across)">
                                      <p:cBhvr>
                                        <p:cTn id="37" dur="500"/>
                                        <p:tgtEl>
                                          <p:spTgt spid="3075">
                                            <p:txEl>
                                              <p:pRg st="5" end="5"/>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075">
                                            <p:txEl>
                                              <p:pRg st="6" end="6"/>
                                            </p:txEl>
                                          </p:spTgt>
                                        </p:tgtEl>
                                        <p:attrNameLst>
                                          <p:attrName>style.visibility</p:attrName>
                                        </p:attrNameLst>
                                      </p:cBhvr>
                                      <p:to>
                                        <p:strVal val="visible"/>
                                      </p:to>
                                    </p:set>
                                    <p:animEffect transition="in" filter="checkerboard(across)">
                                      <p:cBhvr>
                                        <p:cTn id="40" dur="500"/>
                                        <p:tgtEl>
                                          <p:spTgt spid="3075">
                                            <p:txEl>
                                              <p:pRg st="6" end="6"/>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075">
                                            <p:txEl>
                                              <p:pRg st="7" end="7"/>
                                            </p:txEl>
                                          </p:spTgt>
                                        </p:tgtEl>
                                        <p:attrNameLst>
                                          <p:attrName>style.visibility</p:attrName>
                                        </p:attrNameLst>
                                      </p:cBhvr>
                                      <p:to>
                                        <p:strVal val="visible"/>
                                      </p:to>
                                    </p:set>
                                    <p:animEffect transition="in" filter="checkerboard(across)">
                                      <p:cBhvr>
                                        <p:cTn id="43"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2400" b="1" dirty="0" smtClean="0"/>
              <a:t/>
            </a:r>
            <a:br>
              <a:rPr lang="en-US" sz="2400" b="1" dirty="0" smtClean="0"/>
            </a:br>
            <a:r>
              <a:rPr lang="en-US" sz="2400" b="1" dirty="0" err="1" smtClean="0"/>
              <a:t>Tập</a:t>
            </a:r>
            <a:r>
              <a:rPr lang="en-US" sz="2400" b="1" dirty="0" smtClean="0"/>
              <a:t> </a:t>
            </a:r>
            <a:r>
              <a:rPr lang="en-US" sz="2400" b="1" dirty="0" err="1" smtClean="0"/>
              <a:t>làm</a:t>
            </a:r>
            <a:r>
              <a:rPr lang="en-US" sz="2400" b="1" dirty="0" smtClean="0"/>
              <a:t> </a:t>
            </a:r>
            <a:r>
              <a:rPr lang="en-US" sz="2400" b="1" dirty="0" err="1" smtClean="0"/>
              <a:t>văn</a:t>
            </a:r>
            <a:r>
              <a:rPr lang="en-US" sz="2400" b="1" dirty="0" smtClean="0"/>
              <a:t>: </a:t>
            </a:r>
            <a:r>
              <a:rPr lang="en-US" sz="2400" b="1" dirty="0" err="1" smtClean="0"/>
              <a:t>Luyện</a:t>
            </a:r>
            <a:r>
              <a:rPr lang="en-US" sz="2400" b="1" dirty="0" smtClean="0"/>
              <a:t> </a:t>
            </a:r>
            <a:r>
              <a:rPr lang="en-US" sz="2400" b="1" dirty="0" err="1" smtClean="0"/>
              <a:t>tập</a:t>
            </a:r>
            <a:r>
              <a:rPr lang="en-US" sz="2400" b="1" dirty="0" smtClean="0"/>
              <a:t> </a:t>
            </a:r>
            <a:r>
              <a:rPr lang="en-US" sz="2400" b="1" dirty="0" err="1" smtClean="0"/>
              <a:t>miêu</a:t>
            </a:r>
            <a:r>
              <a:rPr lang="en-US" sz="2400" b="1" dirty="0" smtClean="0"/>
              <a:t> </a:t>
            </a:r>
            <a:r>
              <a:rPr lang="en-US" sz="2400" b="1" dirty="0" err="1" smtClean="0"/>
              <a:t>ta</a:t>
            </a:r>
            <a:r>
              <a:rPr lang="en-US" sz="2400" b="1" dirty="0" smtClean="0"/>
              <a:t>̉ </a:t>
            </a:r>
            <a:r>
              <a:rPr lang="en-US" sz="2400" b="1" dirty="0" err="1" smtClean="0"/>
              <a:t>đô</a:t>
            </a:r>
            <a:r>
              <a:rPr lang="en-US" sz="2400" b="1" dirty="0" smtClean="0"/>
              <a:t>̀ </a:t>
            </a:r>
            <a:r>
              <a:rPr lang="en-US" sz="2400" b="1" dirty="0" err="1" smtClean="0"/>
              <a:t>vật</a:t>
            </a:r>
            <a:endParaRPr lang="en-US" sz="2400" b="1" dirty="0" smtClean="0"/>
          </a:p>
        </p:txBody>
      </p:sp>
      <p:sp>
        <p:nvSpPr>
          <p:cNvPr id="13315" name="Rectangle 3"/>
          <p:cNvSpPr>
            <a:spLocks noGrp="1" noChangeArrowheads="1"/>
          </p:cNvSpPr>
          <p:nvPr>
            <p:ph type="body" idx="1"/>
          </p:nvPr>
        </p:nvSpPr>
        <p:spPr/>
        <p:txBody>
          <a:bodyPr/>
          <a:lstStyle/>
          <a:p>
            <a:pPr eaLnBrk="1" hangingPunct="1">
              <a:defRPr/>
            </a:pPr>
            <a:r>
              <a:rPr lang="en-US" sz="2400" b="1" smtClean="0">
                <a:latin typeface="Arial"/>
              </a:rPr>
              <a:t>Củng cố dặn dò: </a:t>
            </a:r>
          </a:p>
          <a:p>
            <a:pPr eaLnBrk="1" hangingPunct="1">
              <a:defRPr/>
            </a:pPr>
            <a:r>
              <a:rPr lang="en-US" sz="2400" b="1" smtClean="0">
                <a:latin typeface="Arial"/>
              </a:rPr>
              <a:t>Trò chơi: Ngôi sao may mắn</a:t>
            </a:r>
          </a:p>
        </p:txBody>
      </p:sp>
      <p:sp>
        <p:nvSpPr>
          <p:cNvPr id="13316" name="AutoShape 4">
            <a:hlinkClick r:id="rId2" action="ppaction://hlinksldjump"/>
          </p:cNvPr>
          <p:cNvSpPr>
            <a:spLocks noChangeArrowheads="1"/>
          </p:cNvSpPr>
          <p:nvPr/>
        </p:nvSpPr>
        <p:spPr bwMode="auto">
          <a:xfrm>
            <a:off x="1143000" y="2514600"/>
            <a:ext cx="1371600" cy="1524000"/>
          </a:xfrm>
          <a:prstGeom prst="star5">
            <a:avLst/>
          </a:prstGeom>
          <a:solidFill>
            <a:srgbClr val="FF00FF"/>
          </a:solidFill>
          <a:ln w="9525">
            <a:solidFill>
              <a:schemeClr val="tx1"/>
            </a:solidFill>
            <a:miter lim="800000"/>
            <a:headEnd/>
            <a:tailEnd/>
          </a:ln>
          <a:effectLst/>
        </p:spPr>
        <p:txBody>
          <a:bodyPr wrap="none" anchor="ctr"/>
          <a:lstStyle/>
          <a:p>
            <a:pPr algn="ctr" eaLnBrk="1" hangingPunct="1">
              <a:defRPr/>
            </a:pPr>
            <a:r>
              <a:rPr lang="en-US">
                <a:latin typeface="Arial"/>
              </a:rPr>
              <a:t>1</a:t>
            </a:r>
          </a:p>
        </p:txBody>
      </p:sp>
      <p:sp>
        <p:nvSpPr>
          <p:cNvPr id="13317" name="AutoShape 5">
            <a:hlinkClick r:id="rId3" action="ppaction://hlinksldjump"/>
          </p:cNvPr>
          <p:cNvSpPr>
            <a:spLocks noChangeArrowheads="1"/>
          </p:cNvSpPr>
          <p:nvPr/>
        </p:nvSpPr>
        <p:spPr bwMode="auto">
          <a:xfrm>
            <a:off x="3429000" y="2514600"/>
            <a:ext cx="1371600" cy="1524000"/>
          </a:xfrm>
          <a:prstGeom prst="star5">
            <a:avLst/>
          </a:prstGeom>
          <a:solidFill>
            <a:srgbClr val="FF00FF"/>
          </a:solidFill>
          <a:ln w="9525">
            <a:solidFill>
              <a:schemeClr val="tx1"/>
            </a:solidFill>
            <a:miter lim="800000"/>
            <a:headEnd/>
            <a:tailEnd/>
          </a:ln>
          <a:effectLst/>
        </p:spPr>
        <p:txBody>
          <a:bodyPr wrap="none" anchor="ctr"/>
          <a:lstStyle/>
          <a:p>
            <a:pPr algn="ctr" eaLnBrk="1" hangingPunct="1">
              <a:defRPr/>
            </a:pPr>
            <a:r>
              <a:rPr lang="en-US">
                <a:latin typeface="Arial"/>
              </a:rPr>
              <a:t>2</a:t>
            </a:r>
          </a:p>
        </p:txBody>
      </p:sp>
      <p:sp>
        <p:nvSpPr>
          <p:cNvPr id="13318" name="AutoShape 6">
            <a:hlinkClick r:id="rId4" action="ppaction://hlinksldjump"/>
          </p:cNvPr>
          <p:cNvSpPr>
            <a:spLocks noChangeArrowheads="1"/>
          </p:cNvSpPr>
          <p:nvPr/>
        </p:nvSpPr>
        <p:spPr bwMode="auto">
          <a:xfrm>
            <a:off x="5791200" y="2514600"/>
            <a:ext cx="1371600" cy="1524000"/>
          </a:xfrm>
          <a:prstGeom prst="star5">
            <a:avLst/>
          </a:prstGeom>
          <a:solidFill>
            <a:srgbClr val="FF00FF"/>
          </a:solidFill>
          <a:ln w="9525">
            <a:solidFill>
              <a:schemeClr val="tx1"/>
            </a:solidFill>
            <a:miter lim="800000"/>
            <a:headEnd/>
            <a:tailEnd/>
          </a:ln>
          <a:effectLst/>
        </p:spPr>
        <p:txBody>
          <a:bodyPr wrap="none" anchor="ctr"/>
          <a:lstStyle/>
          <a:p>
            <a:pPr algn="ctr" eaLnBrk="1" hangingPunct="1">
              <a:defRPr/>
            </a:pPr>
            <a:r>
              <a:rPr lang="en-US">
                <a:latin typeface="Arial"/>
              </a:rPr>
              <a:t>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2400" b="1" smtClean="0">
                <a:solidFill>
                  <a:schemeClr val="accent2"/>
                </a:solidFill>
                <a:hlinkClick r:id="rId2" action="ppaction://hlinksldjump"/>
              </a:rPr>
              <a:t>Thế</a:t>
            </a:r>
            <a:r>
              <a:rPr lang="en-US" sz="2400" b="1" smtClean="0">
                <a:solidFill>
                  <a:schemeClr val="accent2"/>
                </a:solidFill>
              </a:rPr>
              <a:t> </a:t>
            </a:r>
            <a:r>
              <a:rPr lang="en-US" sz="2400" b="1" smtClean="0">
                <a:solidFill>
                  <a:schemeClr val="hlink"/>
                </a:solidFill>
              </a:rPr>
              <a:t>nào là miêu tả ?</a:t>
            </a:r>
          </a:p>
        </p:txBody>
      </p:sp>
      <p:sp>
        <p:nvSpPr>
          <p:cNvPr id="20489" name="Rectangle 9"/>
          <p:cNvSpPr>
            <a:spLocks noGrp="1" noChangeArrowheads="1"/>
          </p:cNvSpPr>
          <p:nvPr>
            <p:ph type="body" idx="1"/>
          </p:nvPr>
        </p:nvSpPr>
        <p:spPr/>
        <p:txBody>
          <a:bodyPr/>
          <a:lstStyle/>
          <a:p>
            <a:pPr eaLnBrk="1" hangingPunct="1">
              <a:defRPr/>
            </a:pPr>
            <a:endParaRPr lang="en-US" smtClean="0">
              <a:latin typeface="Arial"/>
            </a:endParaRPr>
          </a:p>
        </p:txBody>
      </p:sp>
      <p:pic>
        <p:nvPicPr>
          <p:cNvPr id="20490" name="Picture 10" descr="Picture21"/>
          <p:cNvPicPr>
            <a:picLocks noChangeAspect="1" noChangeArrowheads="1" noCrop="1"/>
          </p:cNvPicPr>
          <p:nvPr/>
        </p:nvPicPr>
        <p:blipFill>
          <a:blip r:embed="rId3"/>
          <a:srcRect/>
          <a:stretch>
            <a:fillRect/>
          </a:stretch>
        </p:blipFill>
        <p:spPr bwMode="auto">
          <a:xfrm>
            <a:off x="2819400" y="2209800"/>
            <a:ext cx="2895600" cy="2895600"/>
          </a:xfrm>
          <a:prstGeom prst="rect">
            <a:avLst/>
          </a:prstGeom>
          <a:noFill/>
          <a:ln w="9525">
            <a:noFill/>
            <a:miter lim="800000"/>
            <a:headEnd/>
            <a:tailEnd/>
          </a:ln>
        </p:spPr>
      </p:pic>
      <p:sp>
        <p:nvSpPr>
          <p:cNvPr id="20491" name="Text Box 11"/>
          <p:cNvSpPr txBox="1">
            <a:spLocks noChangeArrowheads="1"/>
          </p:cNvSpPr>
          <p:nvPr/>
        </p:nvSpPr>
        <p:spPr bwMode="auto">
          <a:xfrm>
            <a:off x="838200" y="5562600"/>
            <a:ext cx="7696200" cy="457200"/>
          </a:xfrm>
          <a:prstGeom prst="rect">
            <a:avLst/>
          </a:prstGeom>
          <a:noFill/>
          <a:ln w="9525">
            <a:noFill/>
            <a:miter lim="800000"/>
            <a:headEnd/>
            <a:tailEnd/>
          </a:ln>
        </p:spPr>
        <p:txBody>
          <a:bodyPr>
            <a:spAutoFit/>
          </a:bodyPr>
          <a:lstStyle/>
          <a:p>
            <a:pPr eaLnBrk="1" hangingPunct="1">
              <a:spcBef>
                <a:spcPct val="50000"/>
              </a:spcBef>
            </a:pPr>
            <a:r>
              <a:rPr lang="en-US" sz="2400" b="1">
                <a:solidFill>
                  <a:schemeClr val="accent2"/>
                </a:solidFill>
              </a:rPr>
              <a:t>Rất tiếc bạn chưa chọn được ngôi sao may mắn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wedge">
                                      <p:cBhvr>
                                        <p:cTn id="7" dur="2000"/>
                                        <p:tgtEl>
                                          <p:spTgt spid="20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91"/>
                                        </p:tgtEl>
                                        <p:attrNameLst>
                                          <p:attrName>style.visibility</p:attrName>
                                        </p:attrNameLst>
                                      </p:cBhvr>
                                      <p:to>
                                        <p:strVal val="visible"/>
                                      </p:to>
                                    </p:set>
                                    <p:anim calcmode="lin" valueType="num">
                                      <p:cBhvr additive="base">
                                        <p:cTn id="12" dur="500" fill="hold"/>
                                        <p:tgtEl>
                                          <p:spTgt spid="20491"/>
                                        </p:tgtEl>
                                        <p:attrNameLst>
                                          <p:attrName>ppt_x</p:attrName>
                                        </p:attrNameLst>
                                      </p:cBhvr>
                                      <p:tavLst>
                                        <p:tav tm="0">
                                          <p:val>
                                            <p:strVal val="#ppt_x"/>
                                          </p:val>
                                        </p:tav>
                                        <p:tav tm="100000">
                                          <p:val>
                                            <p:strVal val="#ppt_x"/>
                                          </p:val>
                                        </p:tav>
                                      </p:tavLst>
                                    </p:anim>
                                    <p:anim calcmode="lin" valueType="num">
                                      <p:cBhvr additive="base">
                                        <p:cTn id="13"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sp>
        <p:nvSpPr>
          <p:cNvPr id="22531" name="Rectangle 3"/>
          <p:cNvSpPr>
            <a:spLocks noGrp="1" noChangeArrowheads="1"/>
          </p:cNvSpPr>
          <p:nvPr>
            <p:ph type="body" idx="1"/>
          </p:nvPr>
        </p:nvSpPr>
        <p:spPr>
          <a:xfrm>
            <a:off x="-228600" y="1371600"/>
            <a:ext cx="8229600" cy="4525963"/>
          </a:xfrm>
        </p:spPr>
        <p:txBody>
          <a:bodyPr/>
          <a:lstStyle/>
          <a:p>
            <a:pPr eaLnBrk="1" hangingPunct="1">
              <a:defRPr/>
            </a:pPr>
            <a:endParaRPr lang="en-US" smtClean="0">
              <a:latin typeface="Arial"/>
            </a:endParaRPr>
          </a:p>
        </p:txBody>
      </p:sp>
      <p:sp>
        <p:nvSpPr>
          <p:cNvPr id="22532" name="Rectangle 4"/>
          <p:cNvSpPr>
            <a:spLocks noChangeArrowheads="1"/>
          </p:cNvSpPr>
          <p:nvPr/>
        </p:nvSpPr>
        <p:spPr bwMode="auto">
          <a:xfrm>
            <a:off x="609600" y="1752600"/>
            <a:ext cx="8229600" cy="4525963"/>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0000"/>
              <a:buFont typeface="Wingdings" pitchFamily="2" charset="2"/>
              <a:buNone/>
              <a:defRPr/>
            </a:pPr>
            <a:r>
              <a:rPr lang="en-US" sz="2400" b="1">
                <a:solidFill>
                  <a:schemeClr val="hlink"/>
                </a:solidFill>
                <a:effectLst>
                  <a:outerShdw blurRad="38100" dist="38100" dir="2700000" algn="tl">
                    <a:srgbClr val="000000"/>
                  </a:outerShdw>
                </a:effectLst>
                <a:latin typeface="Arial"/>
              </a:rPr>
              <a:t>Cấu tạo bài văn miêu tả gồm có mấy phần ?</a:t>
            </a:r>
          </a:p>
        </p:txBody>
      </p:sp>
      <p:pic>
        <p:nvPicPr>
          <p:cNvPr id="22533" name="Picture 5" descr="Picture24"/>
          <p:cNvPicPr>
            <a:picLocks noChangeAspect="1" noChangeArrowheads="1"/>
          </p:cNvPicPr>
          <p:nvPr/>
        </p:nvPicPr>
        <p:blipFill>
          <a:blip r:embed="rId2"/>
          <a:srcRect/>
          <a:stretch>
            <a:fillRect/>
          </a:stretch>
        </p:blipFill>
        <p:spPr bwMode="auto">
          <a:xfrm>
            <a:off x="3657600" y="2590800"/>
            <a:ext cx="2209800" cy="2590800"/>
          </a:xfrm>
          <a:prstGeom prst="rect">
            <a:avLst/>
          </a:prstGeom>
          <a:noFill/>
          <a:ln w="9525">
            <a:noFill/>
            <a:miter lim="800000"/>
            <a:headEnd/>
            <a:tailEnd/>
          </a:ln>
        </p:spPr>
      </p:pic>
      <p:sp>
        <p:nvSpPr>
          <p:cNvPr id="22534" name="Text Box 6"/>
          <p:cNvSpPr txBox="1">
            <a:spLocks noChangeArrowheads="1"/>
          </p:cNvSpPr>
          <p:nvPr/>
        </p:nvSpPr>
        <p:spPr bwMode="auto">
          <a:xfrm>
            <a:off x="990600" y="5334000"/>
            <a:ext cx="6934200" cy="466725"/>
          </a:xfrm>
          <a:prstGeom prst="rect">
            <a:avLst/>
          </a:prstGeom>
          <a:solidFill>
            <a:schemeClr val="accent1"/>
          </a:solidFill>
          <a:ln w="9525">
            <a:solidFill>
              <a:schemeClr val="tx1"/>
            </a:solidFill>
            <a:miter lim="800000"/>
            <a:headEnd/>
            <a:tailEnd/>
          </a:ln>
        </p:spPr>
        <p:txBody>
          <a:bodyPr>
            <a:spAutoFit/>
          </a:bodyPr>
          <a:lstStyle/>
          <a:p>
            <a:pPr lvl="1" eaLnBrk="1" hangingPunct="1">
              <a:spcBef>
                <a:spcPct val="50000"/>
              </a:spcBef>
            </a:pPr>
            <a:r>
              <a:rPr lang="en-US" sz="2400" b="1">
                <a:solidFill>
                  <a:schemeClr val="bg2"/>
                </a:solidFill>
              </a:rPr>
              <a:t>Chúc mừng bạn một bông hoa điểm mười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edge">
                                      <p:cBhvr>
                                        <p:cTn id="7" dur="20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 calcmode="lin" valueType="num">
                                      <p:cBhvr additive="base">
                                        <p:cTn id="12" dur="500" fill="hold"/>
                                        <p:tgtEl>
                                          <p:spTgt spid="22534"/>
                                        </p:tgtEl>
                                        <p:attrNameLst>
                                          <p:attrName>ppt_x</p:attrName>
                                        </p:attrNameLst>
                                      </p:cBhvr>
                                      <p:tavLst>
                                        <p:tav tm="0">
                                          <p:val>
                                            <p:strVal val="#ppt_x"/>
                                          </p:val>
                                        </p:tav>
                                        <p:tav tm="100000">
                                          <p:val>
                                            <p:strVal val="#ppt_x"/>
                                          </p:val>
                                        </p:tav>
                                      </p:tavLst>
                                    </p:anim>
                                    <p:anim calcmode="lin" valueType="num">
                                      <p:cBhvr additive="base">
                                        <p:cTn id="13"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endParaRPr lang="en-US" smtClean="0"/>
          </a:p>
        </p:txBody>
      </p:sp>
      <p:sp>
        <p:nvSpPr>
          <p:cNvPr id="21507" name="Rectangle 3"/>
          <p:cNvSpPr>
            <a:spLocks noGrp="1" noChangeArrowheads="1"/>
          </p:cNvSpPr>
          <p:nvPr>
            <p:ph type="body" idx="1"/>
          </p:nvPr>
        </p:nvSpPr>
        <p:spPr>
          <a:xfrm>
            <a:off x="457200" y="1828800"/>
            <a:ext cx="8229600" cy="4530725"/>
          </a:xfrm>
        </p:spPr>
        <p:txBody>
          <a:bodyPr/>
          <a:lstStyle/>
          <a:p>
            <a:pPr eaLnBrk="1" hangingPunct="1">
              <a:defRPr/>
            </a:pPr>
            <a:endParaRPr lang="en-US" smtClean="0">
              <a:latin typeface="Arial"/>
            </a:endParaRPr>
          </a:p>
        </p:txBody>
      </p:sp>
      <p:sp>
        <p:nvSpPr>
          <p:cNvPr id="15364" name="Text Box 5"/>
          <p:cNvSpPr txBox="1">
            <a:spLocks noChangeArrowheads="1"/>
          </p:cNvSpPr>
          <p:nvPr/>
        </p:nvSpPr>
        <p:spPr bwMode="auto">
          <a:xfrm>
            <a:off x="762000" y="1981200"/>
            <a:ext cx="7467600" cy="830263"/>
          </a:xfrm>
          <a:prstGeom prst="rect">
            <a:avLst/>
          </a:prstGeom>
          <a:noFill/>
          <a:ln w="9525">
            <a:noFill/>
            <a:miter lim="800000"/>
            <a:headEnd/>
            <a:tailEnd/>
          </a:ln>
        </p:spPr>
        <p:txBody>
          <a:bodyPr>
            <a:spAutoFit/>
          </a:bodyPr>
          <a:lstStyle/>
          <a:p>
            <a:pPr eaLnBrk="1" hangingPunct="1">
              <a:spcBef>
                <a:spcPct val="50000"/>
              </a:spcBef>
            </a:pPr>
            <a:r>
              <a:rPr lang="en-US" sz="2400" b="1">
                <a:solidFill>
                  <a:schemeClr val="hlink"/>
                </a:solidFill>
              </a:rPr>
              <a:t>Muốn miêu tả đồ vật được hay, sinh động ta cần lưu ý điều gì ?</a:t>
            </a:r>
          </a:p>
        </p:txBody>
      </p:sp>
      <p:pic>
        <p:nvPicPr>
          <p:cNvPr id="21511" name="Picture 7" descr="Water lilies"/>
          <p:cNvPicPr>
            <a:picLocks noChangeAspect="1" noChangeArrowheads="1"/>
          </p:cNvPicPr>
          <p:nvPr/>
        </p:nvPicPr>
        <p:blipFill>
          <a:blip r:embed="rId3"/>
          <a:srcRect/>
          <a:stretch>
            <a:fillRect/>
          </a:stretch>
        </p:blipFill>
        <p:spPr bwMode="auto">
          <a:xfrm>
            <a:off x="3733800" y="3048000"/>
            <a:ext cx="1981200" cy="2590800"/>
          </a:xfrm>
          <a:prstGeom prst="rect">
            <a:avLst/>
          </a:prstGeom>
          <a:noFill/>
          <a:ln w="9525">
            <a:noFill/>
            <a:miter lim="800000"/>
            <a:headEnd/>
            <a:tailEnd/>
          </a:ln>
        </p:spPr>
      </p:pic>
      <p:sp>
        <p:nvSpPr>
          <p:cNvPr id="21512" name="Text Box 8"/>
          <p:cNvSpPr txBox="1">
            <a:spLocks noChangeArrowheads="1"/>
          </p:cNvSpPr>
          <p:nvPr/>
        </p:nvSpPr>
        <p:spPr bwMode="auto">
          <a:xfrm>
            <a:off x="3505200" y="5638800"/>
            <a:ext cx="4038600" cy="396875"/>
          </a:xfrm>
          <a:prstGeom prst="rect">
            <a:avLst/>
          </a:prstGeom>
          <a:noFill/>
          <a:ln w="9525">
            <a:noFill/>
            <a:miter lim="800000"/>
            <a:headEnd/>
            <a:tailEnd/>
          </a:ln>
        </p:spPr>
        <p:txBody>
          <a:bodyPr>
            <a:spAutoFit/>
          </a:bodyPr>
          <a:lstStyle/>
          <a:p>
            <a:pPr eaLnBrk="1" hangingPunct="1">
              <a:spcBef>
                <a:spcPct val="50000"/>
              </a:spcBef>
            </a:pPr>
            <a:r>
              <a:rPr lang="en-US" sz="2000" b="1">
                <a:solidFill>
                  <a:schemeClr val="accent2"/>
                </a:solidFill>
              </a:rPr>
              <a:t>Chia buồn cùng bạn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wedge">
                                      <p:cBhvr>
                                        <p:cTn id="12" dur="2000"/>
                                        <p:tgtEl>
                                          <p:spTgt spid="21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12"/>
                                        </p:tgtEl>
                                        <p:attrNameLst>
                                          <p:attrName>style.visibility</p:attrName>
                                        </p:attrNameLst>
                                      </p:cBhvr>
                                      <p:to>
                                        <p:strVal val="visible"/>
                                      </p:to>
                                    </p:set>
                                    <p:anim calcmode="lin" valueType="num">
                                      <p:cBhvr additive="base">
                                        <p:cTn id="17" dur="500" fill="hold"/>
                                        <p:tgtEl>
                                          <p:spTgt spid="21512"/>
                                        </p:tgtEl>
                                        <p:attrNameLst>
                                          <p:attrName>ppt_x</p:attrName>
                                        </p:attrNameLst>
                                      </p:cBhvr>
                                      <p:tavLst>
                                        <p:tav tm="0">
                                          <p:val>
                                            <p:strVal val="#ppt_x"/>
                                          </p:val>
                                        </p:tav>
                                        <p:tav tm="100000">
                                          <p:val>
                                            <p:strVal val="#ppt_x"/>
                                          </p:val>
                                        </p:tav>
                                      </p:tavLst>
                                    </p:anim>
                                    <p:anim calcmode="lin" valueType="num">
                                      <p:cBhvr additive="base">
                                        <p:cTn id="18"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a:xfrm>
            <a:off x="1600200" y="1905000"/>
            <a:ext cx="8229600" cy="4530725"/>
          </a:xfrm>
        </p:spPr>
        <p:txBody>
          <a:bodyPr/>
          <a:lstStyle/>
          <a:p>
            <a:pPr eaLnBrk="1" hangingPunct="1">
              <a:defRPr/>
            </a:pPr>
            <a:endParaRPr lang="en-US" b="1" dirty="0" smtClean="0">
              <a:latin typeface="Arial"/>
            </a:endParaRPr>
          </a:p>
          <a:p>
            <a:pPr eaLnBrk="1" hangingPunct="1">
              <a:defRPr/>
            </a:pPr>
            <a:r>
              <a:rPr lang="en-US" b="1" dirty="0" err="1" smtClean="0">
                <a:latin typeface="Arial"/>
              </a:rPr>
              <a:t>Tập</a:t>
            </a:r>
            <a:r>
              <a:rPr lang="en-US" b="1" dirty="0" smtClean="0">
                <a:latin typeface="Arial"/>
              </a:rPr>
              <a:t> </a:t>
            </a:r>
            <a:r>
              <a:rPr lang="en-US" b="1" dirty="0" err="1" smtClean="0">
                <a:latin typeface="Arial"/>
              </a:rPr>
              <a:t>làm</a:t>
            </a:r>
            <a:r>
              <a:rPr lang="en-US" b="1" dirty="0" smtClean="0">
                <a:latin typeface="Arial"/>
              </a:rPr>
              <a:t> </a:t>
            </a:r>
            <a:r>
              <a:rPr lang="en-US" b="1" dirty="0" err="1" smtClean="0">
                <a:latin typeface="Arial"/>
              </a:rPr>
              <a:t>văn</a:t>
            </a:r>
            <a:r>
              <a:rPr lang="en-US" b="1" dirty="0" smtClean="0">
                <a:latin typeface="Arial"/>
              </a:rPr>
              <a:t> : </a:t>
            </a:r>
            <a:r>
              <a:rPr lang="en-US" b="1" dirty="0" err="1" smtClean="0">
                <a:latin typeface="Arial"/>
              </a:rPr>
              <a:t>Luyện</a:t>
            </a:r>
            <a:r>
              <a:rPr lang="en-US" b="1" dirty="0" smtClean="0">
                <a:latin typeface="Arial"/>
              </a:rPr>
              <a:t> </a:t>
            </a:r>
            <a:r>
              <a:rPr lang="en-US" b="1" dirty="0" err="1" smtClean="0">
                <a:latin typeface="Arial"/>
              </a:rPr>
              <a:t>tập</a:t>
            </a:r>
            <a:r>
              <a:rPr lang="en-US" b="1" dirty="0" smtClean="0">
                <a:latin typeface="Arial"/>
              </a:rPr>
              <a:t> </a:t>
            </a:r>
            <a:r>
              <a:rPr lang="en-US" b="1" dirty="0" err="1" smtClean="0">
                <a:latin typeface="Arial"/>
              </a:rPr>
              <a:t>miêu</a:t>
            </a:r>
            <a:r>
              <a:rPr lang="en-US" b="1" dirty="0" smtClean="0">
                <a:latin typeface="Arial"/>
              </a:rPr>
              <a:t> </a:t>
            </a:r>
            <a:r>
              <a:rPr lang="en-US" b="1" dirty="0" err="1" smtClean="0">
                <a:latin typeface="Arial"/>
              </a:rPr>
              <a:t>ta</a:t>
            </a:r>
            <a:r>
              <a:rPr lang="en-US" b="1" dirty="0" smtClean="0">
                <a:latin typeface="Arial"/>
              </a:rPr>
              <a:t>̉ </a:t>
            </a:r>
            <a:r>
              <a:rPr lang="en-US" b="1" dirty="0" err="1" smtClean="0">
                <a:latin typeface="Arial"/>
              </a:rPr>
              <a:t>đô</a:t>
            </a:r>
            <a:r>
              <a:rPr lang="en-US" b="1" dirty="0" smtClean="0">
                <a:latin typeface="Arial"/>
              </a:rPr>
              <a:t>̀ </a:t>
            </a:r>
            <a:r>
              <a:rPr lang="en-US" b="1" dirty="0" err="1" smtClean="0">
                <a:latin typeface="Arial"/>
              </a:rPr>
              <a:t>vật</a:t>
            </a:r>
            <a:endParaRPr lang="en-US" b="1" dirty="0" smtClean="0">
              <a:latin typeface="Arial"/>
            </a:endParaRPr>
          </a:p>
        </p:txBody>
      </p:sp>
      <p:pic>
        <p:nvPicPr>
          <p:cNvPr id="12292" name="Picture 4" descr="DSC0040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2800" b="1" dirty="0" smtClean="0"/>
              <a:t/>
            </a:r>
            <a:br>
              <a:rPr lang="en-US" sz="2800" b="1" dirty="0" smtClean="0"/>
            </a:br>
            <a:r>
              <a:rPr lang="en-US" sz="2800" b="1" dirty="0" err="1" smtClean="0"/>
              <a:t>Tập</a:t>
            </a:r>
            <a:r>
              <a:rPr lang="en-US" sz="2800" b="1" dirty="0" smtClean="0"/>
              <a:t> </a:t>
            </a:r>
            <a:r>
              <a:rPr lang="en-US" sz="2800" b="1" dirty="0" err="1" smtClean="0"/>
              <a:t>làm</a:t>
            </a:r>
            <a:r>
              <a:rPr lang="en-US" sz="2800" b="1" dirty="0" smtClean="0"/>
              <a:t> </a:t>
            </a:r>
            <a:r>
              <a:rPr lang="en-US" sz="2800" b="1" dirty="0" err="1" smtClean="0"/>
              <a:t>văn</a:t>
            </a:r>
            <a:r>
              <a:rPr lang="en-US" sz="2800" b="1" dirty="0" smtClean="0"/>
              <a:t>: </a:t>
            </a:r>
            <a:r>
              <a:rPr lang="en-US" sz="2800" b="1" dirty="0" err="1" smtClean="0"/>
              <a:t>Luyện</a:t>
            </a:r>
            <a:r>
              <a:rPr lang="en-US" sz="2800" b="1" dirty="0" smtClean="0"/>
              <a:t> </a:t>
            </a:r>
            <a:r>
              <a:rPr lang="en-US" sz="2800" b="1" dirty="0" err="1" smtClean="0"/>
              <a:t>tập</a:t>
            </a:r>
            <a:r>
              <a:rPr lang="en-US" sz="2800" b="1" dirty="0" smtClean="0"/>
              <a:t> </a:t>
            </a:r>
            <a:r>
              <a:rPr lang="en-US" sz="2800" b="1" dirty="0" err="1" smtClean="0"/>
              <a:t>miêu</a:t>
            </a:r>
            <a:r>
              <a:rPr lang="en-US" sz="2800" b="1" dirty="0" smtClean="0"/>
              <a:t> </a:t>
            </a:r>
            <a:r>
              <a:rPr lang="en-US" sz="2800" b="1" dirty="0" err="1" smtClean="0"/>
              <a:t>ta</a:t>
            </a:r>
            <a:r>
              <a:rPr lang="en-US" sz="2800" b="1" dirty="0" smtClean="0"/>
              <a:t>̉ </a:t>
            </a:r>
            <a:r>
              <a:rPr lang="en-US" sz="2800" b="1" dirty="0" err="1" smtClean="0"/>
              <a:t>đô</a:t>
            </a:r>
            <a:r>
              <a:rPr lang="en-US" sz="2800" b="1" dirty="0" smtClean="0"/>
              <a:t>̀ </a:t>
            </a:r>
            <a:r>
              <a:rPr lang="en-US" sz="2800" b="1" dirty="0" err="1" smtClean="0"/>
              <a:t>vật</a:t>
            </a:r>
            <a:r>
              <a:rPr lang="en-US" sz="4000" dirty="0" smtClean="0"/>
              <a:t> </a:t>
            </a:r>
          </a:p>
        </p:txBody>
      </p:sp>
      <p:sp>
        <p:nvSpPr>
          <p:cNvPr id="19459" name="Rectangle 3"/>
          <p:cNvSpPr>
            <a:spLocks noGrp="1" noChangeArrowheads="1"/>
          </p:cNvSpPr>
          <p:nvPr>
            <p:ph type="body" idx="1"/>
          </p:nvPr>
        </p:nvSpPr>
        <p:spPr/>
        <p:txBody>
          <a:bodyPr/>
          <a:lstStyle/>
          <a:p>
            <a:pPr eaLnBrk="1" hangingPunct="1">
              <a:lnSpc>
                <a:spcPct val="80000"/>
              </a:lnSpc>
              <a:defRPr/>
            </a:pPr>
            <a:r>
              <a:rPr lang="en-US" sz="1800" b="1" smtClean="0">
                <a:latin typeface="Arial"/>
              </a:rPr>
              <a:t>Bài tập</a:t>
            </a:r>
          </a:p>
          <a:p>
            <a:pPr eaLnBrk="1" hangingPunct="1">
              <a:lnSpc>
                <a:spcPct val="80000"/>
              </a:lnSpc>
              <a:defRPr/>
            </a:pPr>
            <a:r>
              <a:rPr lang="en-US" sz="1800" b="1" smtClean="0">
                <a:latin typeface="Arial"/>
              </a:rPr>
              <a:t>1.Đọc bài văn sau và trả lời câu hỏi: (SGK / 150)</a:t>
            </a:r>
          </a:p>
          <a:p>
            <a:pPr eaLnBrk="1" hangingPunct="1">
              <a:lnSpc>
                <a:spcPct val="80000"/>
              </a:lnSpc>
              <a:buFont typeface="Wingdings" pitchFamily="2" charset="2"/>
              <a:buNone/>
              <a:defRPr/>
            </a:pPr>
            <a:r>
              <a:rPr lang="en-US" sz="1800" b="1" smtClean="0">
                <a:latin typeface="Arial"/>
              </a:rPr>
              <a:t>         Trong làng tôi hầu như ai cũng biết chú Tư Chía, không chỉ vì chú là chủ trại xuồng, mà còn vì chiếc xe đạp của chú.</a:t>
            </a:r>
          </a:p>
          <a:p>
            <a:pPr eaLnBrk="1" hangingPunct="1">
              <a:lnSpc>
                <a:spcPct val="80000"/>
              </a:lnSpc>
              <a:buFont typeface="Wingdings" pitchFamily="2" charset="2"/>
              <a:buNone/>
              <a:defRPr/>
            </a:pPr>
            <a:r>
              <a:rPr lang="en-US" sz="1800" b="1" smtClean="0">
                <a:latin typeface="Arial"/>
              </a:rPr>
              <a:t>         Ở xóm vườn, có mọt chiếc xe đã là trội hơn người khác rồi, chiếc xe của chú lại là chiếc xe đẹp nhất, không có chiếc nào sánh bằng. Xe màu vàng, hai cái vành láng bóng, khi chú ngừng đạp, chiếc xe cứ ro ro thật êm tai. Ngay giữa tay cầm , chú gắn hai con bướm bằng thiếc với hai cánh vàng lấm tấm đỏ. Có khi chú cắm cả một cành hoa. Bao giờ xe dừng , chú cũng rút cái giẻ lau dưới yên, lau, phủi sạch sẽ rồi mới bước vào nhà, vào tiệm. Chú âu yếm gọi chiếc xe là con ngựa sắt.</a:t>
            </a:r>
          </a:p>
          <a:p>
            <a:pPr eaLnBrk="1" hangingPunct="1">
              <a:lnSpc>
                <a:spcPct val="80000"/>
              </a:lnSpc>
              <a:buFont typeface="Wingdings" pitchFamily="2" charset="2"/>
              <a:buNone/>
              <a:defRPr/>
            </a:pPr>
            <a:r>
              <a:rPr lang="en-US" sz="1800" b="1" smtClean="0">
                <a:latin typeface="Arial"/>
              </a:rPr>
              <a:t>        - Coi thì coi đừng đụng vào ngựa sắt của tao nghe bây.</a:t>
            </a:r>
          </a:p>
          <a:p>
            <a:pPr eaLnBrk="1" hangingPunct="1">
              <a:lnSpc>
                <a:spcPct val="80000"/>
              </a:lnSpc>
              <a:buFont typeface="Wingdings" pitchFamily="2" charset="2"/>
              <a:buNone/>
              <a:defRPr/>
            </a:pPr>
            <a:r>
              <a:rPr lang="en-US" sz="1800" b="1" smtClean="0">
                <a:latin typeface="Arial"/>
              </a:rPr>
              <a:t>        Ấy là chú dặn sắp nhỏ đứng vây quanh chiếc xe của chú.</a:t>
            </a:r>
          </a:p>
          <a:p>
            <a:pPr eaLnBrk="1" hangingPunct="1">
              <a:lnSpc>
                <a:spcPct val="80000"/>
              </a:lnSpc>
              <a:buFont typeface="Wingdings" pitchFamily="2" charset="2"/>
              <a:buNone/>
              <a:defRPr/>
            </a:pPr>
            <a:r>
              <a:rPr lang="en-US" sz="1800" b="1" smtClean="0">
                <a:latin typeface="Arial"/>
              </a:rPr>
              <a:t>         Ngựa chú biết hí không chú ?</a:t>
            </a:r>
          </a:p>
          <a:p>
            <a:pPr eaLnBrk="1" hangingPunct="1">
              <a:lnSpc>
                <a:spcPct val="80000"/>
              </a:lnSpc>
              <a:buFont typeface="Wingdings" pitchFamily="2" charset="2"/>
              <a:buNone/>
              <a:defRPr/>
            </a:pPr>
            <a:r>
              <a:rPr lang="en-US" sz="1800" b="1" smtClean="0">
                <a:latin typeface="Arial"/>
              </a:rPr>
              <a:t>        Chú đưa tay bóp cái kính coong:</a:t>
            </a:r>
          </a:p>
          <a:p>
            <a:pPr eaLnBrk="1" hangingPunct="1">
              <a:lnSpc>
                <a:spcPct val="80000"/>
              </a:lnSpc>
              <a:buFont typeface="Wingdings" pitchFamily="2" charset="2"/>
              <a:buNone/>
              <a:defRPr/>
            </a:pPr>
            <a:r>
              <a:rPr lang="en-US" sz="1800" b="1" smtClean="0">
                <a:latin typeface="Arial"/>
              </a:rPr>
              <a:t>        Nghe ngựa hí chưa ?</a:t>
            </a:r>
          </a:p>
          <a:p>
            <a:pPr eaLnBrk="1" hangingPunct="1">
              <a:lnSpc>
                <a:spcPct val="80000"/>
              </a:lnSpc>
              <a:buFont typeface="Wingdings" pitchFamily="2" charset="2"/>
              <a:buNone/>
              <a:defRPr/>
            </a:pPr>
            <a:r>
              <a:rPr lang="en-US" sz="1800" b="1" smtClean="0">
                <a:latin typeface="Arial"/>
              </a:rPr>
              <a:t>        - Nó đá được không chú ?</a:t>
            </a:r>
          </a:p>
          <a:p>
            <a:pPr eaLnBrk="1" hangingPunct="1">
              <a:lnSpc>
                <a:spcPct val="80000"/>
              </a:lnSpc>
              <a:buFont typeface="Wingdings" pitchFamily="2" charset="2"/>
              <a:buNone/>
              <a:defRPr/>
            </a:pPr>
            <a:r>
              <a:rPr lang="en-US" sz="1800" b="1" smtClean="0">
                <a:latin typeface="Arial"/>
              </a:rPr>
              <a:t>         Chú đưa chân đá ngược ra sau:</a:t>
            </a:r>
          </a:p>
          <a:p>
            <a:pPr eaLnBrk="1" hangingPunct="1">
              <a:lnSpc>
                <a:spcPct val="80000"/>
              </a:lnSpc>
              <a:buFont typeface="Wingdings" pitchFamily="2" charset="2"/>
              <a:buNone/>
              <a:defRPr/>
            </a:pPr>
            <a:r>
              <a:rPr lang="en-US" sz="1800" b="1" smtClean="0">
                <a:latin typeface="Arial"/>
              </a:rPr>
              <a:t>        - Nó đá đó. </a:t>
            </a:r>
          </a:p>
          <a:p>
            <a:pPr eaLnBrk="1" hangingPunct="1">
              <a:lnSpc>
                <a:spcPct val="80000"/>
              </a:lnSpc>
              <a:buFont typeface="Wingdings" pitchFamily="2" charset="2"/>
              <a:buNone/>
              <a:defRPr/>
            </a:pPr>
            <a:r>
              <a:rPr lang="en-US" sz="1800" b="1" smtClean="0">
                <a:latin typeface="Arial"/>
              </a:rPr>
              <a:t>          Đám con nít cười rộ, còn chú thì hãnh diện với chiếc xe của mình</a:t>
            </a:r>
            <a:r>
              <a:rPr lang="en-US" sz="1800" smtClean="0">
                <a:latin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20" dur="500"/>
                                        <p:tgtEl>
                                          <p:spTgt spid="19459">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3" dur="500"/>
                                        <p:tgtEl>
                                          <p:spTgt spid="19459">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26" dur="500"/>
                                        <p:tgtEl>
                                          <p:spTgt spid="19459">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29" dur="500"/>
                                        <p:tgtEl>
                                          <p:spTgt spid="19459">
                                            <p:txEl>
                                              <p:pRg st="6" end="6"/>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19459">
                                            <p:txEl>
                                              <p:pRg st="7" end="7"/>
                                            </p:txEl>
                                          </p:spTgt>
                                        </p:tgtEl>
                                        <p:attrNameLst>
                                          <p:attrName>style.visibility</p:attrName>
                                        </p:attrNameLst>
                                      </p:cBhvr>
                                      <p:to>
                                        <p:strVal val="visible"/>
                                      </p:to>
                                    </p:set>
                                    <p:animEffect transition="in" filter="checkerboard(across)">
                                      <p:cBhvr>
                                        <p:cTn id="32" dur="500"/>
                                        <p:tgtEl>
                                          <p:spTgt spid="19459">
                                            <p:txEl>
                                              <p:pRg st="7" end="7"/>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animEffect transition="in" filter="checkerboard(across)">
                                      <p:cBhvr>
                                        <p:cTn id="35" dur="500"/>
                                        <p:tgtEl>
                                          <p:spTgt spid="19459">
                                            <p:txEl>
                                              <p:pRg st="8" end="8"/>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19459">
                                            <p:txEl>
                                              <p:pRg st="9" end="9"/>
                                            </p:txEl>
                                          </p:spTgt>
                                        </p:tgtEl>
                                        <p:attrNameLst>
                                          <p:attrName>style.visibility</p:attrName>
                                        </p:attrNameLst>
                                      </p:cBhvr>
                                      <p:to>
                                        <p:strVal val="visible"/>
                                      </p:to>
                                    </p:set>
                                    <p:animEffect transition="in" filter="checkerboard(across)">
                                      <p:cBhvr>
                                        <p:cTn id="38" dur="500"/>
                                        <p:tgtEl>
                                          <p:spTgt spid="19459">
                                            <p:txEl>
                                              <p:pRg st="9" end="9"/>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19459">
                                            <p:txEl>
                                              <p:pRg st="10" end="10"/>
                                            </p:txEl>
                                          </p:spTgt>
                                        </p:tgtEl>
                                        <p:attrNameLst>
                                          <p:attrName>style.visibility</p:attrName>
                                        </p:attrNameLst>
                                      </p:cBhvr>
                                      <p:to>
                                        <p:strVal val="visible"/>
                                      </p:to>
                                    </p:set>
                                    <p:animEffect transition="in" filter="checkerboard(across)">
                                      <p:cBhvr>
                                        <p:cTn id="41" dur="500"/>
                                        <p:tgtEl>
                                          <p:spTgt spid="19459">
                                            <p:txEl>
                                              <p:pRg st="10" end="10"/>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19459">
                                            <p:txEl>
                                              <p:pRg st="11" end="11"/>
                                            </p:txEl>
                                          </p:spTgt>
                                        </p:tgtEl>
                                        <p:attrNameLst>
                                          <p:attrName>style.visibility</p:attrName>
                                        </p:attrNameLst>
                                      </p:cBhvr>
                                      <p:to>
                                        <p:strVal val="visible"/>
                                      </p:to>
                                    </p:set>
                                    <p:animEffect transition="in" filter="checkerboard(across)">
                                      <p:cBhvr>
                                        <p:cTn id="44" dur="500"/>
                                        <p:tgtEl>
                                          <p:spTgt spid="19459">
                                            <p:txEl>
                                              <p:pRg st="11" end="11"/>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19459">
                                            <p:txEl>
                                              <p:pRg st="12" end="12"/>
                                            </p:txEl>
                                          </p:spTgt>
                                        </p:tgtEl>
                                        <p:attrNameLst>
                                          <p:attrName>style.visibility</p:attrName>
                                        </p:attrNameLst>
                                      </p:cBhvr>
                                      <p:to>
                                        <p:strVal val="visible"/>
                                      </p:to>
                                    </p:set>
                                    <p:animEffect transition="in" filter="checkerboard(across)">
                                      <p:cBhvr>
                                        <p:cTn id="47" dur="500"/>
                                        <p:tgtEl>
                                          <p:spTgt spid="194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2800" b="1" dirty="0" smtClean="0"/>
              <a:t/>
            </a:r>
            <a:br>
              <a:rPr lang="en-US" sz="2800" b="1" dirty="0" smtClean="0"/>
            </a:br>
            <a:r>
              <a:rPr lang="en-US" sz="2800" b="1" dirty="0" err="1" smtClean="0"/>
              <a:t>Tập</a:t>
            </a:r>
            <a:r>
              <a:rPr lang="en-US" sz="2800" b="1" dirty="0" smtClean="0"/>
              <a:t> </a:t>
            </a:r>
            <a:r>
              <a:rPr lang="en-US" sz="2800" b="1" dirty="0" err="1" smtClean="0"/>
              <a:t>làm</a:t>
            </a:r>
            <a:r>
              <a:rPr lang="en-US" sz="2800" b="1" dirty="0" smtClean="0"/>
              <a:t> </a:t>
            </a:r>
            <a:r>
              <a:rPr lang="en-US" sz="2800" b="1" dirty="0" err="1" smtClean="0"/>
              <a:t>văn</a:t>
            </a:r>
            <a:r>
              <a:rPr lang="en-US" sz="2800" b="1" dirty="0" smtClean="0"/>
              <a:t>: </a:t>
            </a:r>
            <a:r>
              <a:rPr lang="en-US" sz="2800" b="1" dirty="0" err="1" smtClean="0"/>
              <a:t>Luyện</a:t>
            </a:r>
            <a:r>
              <a:rPr lang="en-US" sz="2800" b="1" dirty="0" smtClean="0"/>
              <a:t> </a:t>
            </a:r>
            <a:r>
              <a:rPr lang="en-US" sz="2800" b="1" dirty="0" err="1" smtClean="0"/>
              <a:t>tập</a:t>
            </a:r>
            <a:r>
              <a:rPr lang="en-US" sz="2800" b="1" dirty="0" smtClean="0"/>
              <a:t> </a:t>
            </a:r>
            <a:r>
              <a:rPr lang="en-US" sz="2800" b="1" dirty="0" err="1" smtClean="0"/>
              <a:t>miêu</a:t>
            </a:r>
            <a:r>
              <a:rPr lang="en-US" sz="2800" b="1" dirty="0" smtClean="0"/>
              <a:t> </a:t>
            </a:r>
            <a:r>
              <a:rPr lang="en-US" sz="2800" b="1" dirty="0" err="1" smtClean="0"/>
              <a:t>ta</a:t>
            </a:r>
            <a:r>
              <a:rPr lang="en-US" sz="2800" b="1" dirty="0" smtClean="0"/>
              <a:t>̉ </a:t>
            </a:r>
            <a:r>
              <a:rPr lang="en-US" sz="2800" b="1" dirty="0" err="1" smtClean="0"/>
              <a:t>đô</a:t>
            </a:r>
            <a:r>
              <a:rPr lang="en-US" sz="2800" b="1" dirty="0" smtClean="0"/>
              <a:t>̀ </a:t>
            </a:r>
            <a:r>
              <a:rPr lang="en-US" sz="2800" b="1" dirty="0" err="1" smtClean="0"/>
              <a:t>vật</a:t>
            </a:r>
            <a:endParaRPr lang="en-US" sz="2800" b="1" dirty="0" smtClean="0"/>
          </a:p>
        </p:txBody>
      </p:sp>
      <p:sp>
        <p:nvSpPr>
          <p:cNvPr id="18435"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000" b="1" smtClean="0">
                <a:latin typeface="Arial"/>
              </a:rPr>
              <a:t>Trả lời câu hỏi:</a:t>
            </a:r>
          </a:p>
          <a:p>
            <a:pPr eaLnBrk="1" hangingPunct="1">
              <a:lnSpc>
                <a:spcPct val="80000"/>
              </a:lnSpc>
              <a:buFont typeface="Wingdings" pitchFamily="2" charset="2"/>
              <a:buNone/>
              <a:defRPr/>
            </a:pPr>
            <a:r>
              <a:rPr lang="en-US" sz="2000" b="1" smtClean="0">
                <a:latin typeface="Arial"/>
              </a:rPr>
              <a:t>a)Tìm các phần mở bài, thân bài và kết bài trong bài văn trên</a:t>
            </a:r>
          </a:p>
          <a:p>
            <a:pPr eaLnBrk="1" hangingPunct="1">
              <a:lnSpc>
                <a:spcPct val="80000"/>
              </a:lnSpc>
              <a:defRPr/>
            </a:pPr>
            <a:r>
              <a:rPr lang="en-US" sz="2000" b="1" smtClean="0">
                <a:latin typeface="Arial"/>
              </a:rPr>
              <a:t>Trả lời: </a:t>
            </a:r>
          </a:p>
          <a:p>
            <a:pPr eaLnBrk="1" hangingPunct="1">
              <a:lnSpc>
                <a:spcPct val="80000"/>
              </a:lnSpc>
              <a:defRPr/>
            </a:pPr>
            <a:r>
              <a:rPr lang="en-US" sz="2000" b="1" smtClean="0">
                <a:latin typeface="Arial"/>
              </a:rPr>
              <a:t>Mở bài: Trong làng tôi...xe đạp của chú.</a:t>
            </a:r>
          </a:p>
          <a:p>
            <a:pPr eaLnBrk="1" hangingPunct="1">
              <a:lnSpc>
                <a:spcPct val="80000"/>
              </a:lnSpc>
              <a:defRPr/>
            </a:pPr>
            <a:r>
              <a:rPr lang="en-US" sz="2000" b="1" smtClean="0">
                <a:latin typeface="Arial"/>
              </a:rPr>
              <a:t>Thân bài: Ở xóm vườn...Nó đá đó.</a:t>
            </a:r>
          </a:p>
          <a:p>
            <a:pPr eaLnBrk="1" hangingPunct="1">
              <a:lnSpc>
                <a:spcPct val="80000"/>
              </a:lnSpc>
              <a:defRPr/>
            </a:pPr>
            <a:r>
              <a:rPr lang="en-US" sz="2000" b="1" smtClean="0">
                <a:latin typeface="Arial"/>
              </a:rPr>
              <a:t>Kết bài: Đám con nít ...chiếc xe của mình.</a:t>
            </a:r>
          </a:p>
          <a:p>
            <a:pPr eaLnBrk="1" hangingPunct="1">
              <a:lnSpc>
                <a:spcPct val="80000"/>
              </a:lnSpc>
              <a:defRPr/>
            </a:pPr>
            <a:r>
              <a:rPr lang="en-US" sz="2000" b="1" smtClean="0">
                <a:latin typeface="Arial"/>
              </a:rPr>
              <a:t> Phần mở bài, thân bài, kết bài trong đoạn văn trên có tác dụng gì ? Mở bài kết bài theo cách nào ?</a:t>
            </a:r>
          </a:p>
          <a:p>
            <a:pPr eaLnBrk="1" hangingPunct="1">
              <a:lnSpc>
                <a:spcPct val="80000"/>
              </a:lnSpc>
              <a:defRPr/>
            </a:pPr>
            <a:r>
              <a:rPr lang="en-US" sz="2000" b="1" smtClean="0">
                <a:latin typeface="Arial"/>
              </a:rPr>
              <a:t>Trả lời: </a:t>
            </a:r>
          </a:p>
          <a:p>
            <a:pPr eaLnBrk="1" hangingPunct="1">
              <a:lnSpc>
                <a:spcPct val="80000"/>
              </a:lnSpc>
              <a:defRPr/>
            </a:pPr>
            <a:r>
              <a:rPr lang="en-US" sz="2000" b="1" smtClean="0">
                <a:latin typeface="Arial"/>
              </a:rPr>
              <a:t>Mở bài: Giới thiệu về chiếc xe đạp của chú Tư.</a:t>
            </a:r>
          </a:p>
          <a:p>
            <a:pPr eaLnBrk="1" hangingPunct="1">
              <a:lnSpc>
                <a:spcPct val="80000"/>
              </a:lnSpc>
              <a:defRPr/>
            </a:pPr>
            <a:r>
              <a:rPr lang="en-US" sz="2000" b="1" smtClean="0">
                <a:latin typeface="Arial"/>
              </a:rPr>
              <a:t>Thân bài: Tả chiếc xe đạp và tình cảm của chú Tư với chiếc xe đạp.</a:t>
            </a:r>
          </a:p>
          <a:p>
            <a:pPr eaLnBrk="1" hangingPunct="1">
              <a:lnSpc>
                <a:spcPct val="80000"/>
              </a:lnSpc>
              <a:defRPr/>
            </a:pPr>
            <a:r>
              <a:rPr lang="en-US" sz="2000" b="1" smtClean="0">
                <a:latin typeface="Arial"/>
              </a:rPr>
              <a:t>Kết bài: Nói lên niềm vui của đám con nít và chú Tư bên chiếc xe đạp.</a:t>
            </a:r>
          </a:p>
          <a:p>
            <a:pPr eaLnBrk="1" hangingPunct="1">
              <a:lnSpc>
                <a:spcPct val="80000"/>
              </a:lnSpc>
              <a:defRPr/>
            </a:pPr>
            <a:r>
              <a:rPr lang="en-US" sz="2000" b="1" smtClean="0">
                <a:latin typeface="Arial"/>
              </a:rPr>
              <a:t>Mở bài theo cách trực tiếp và kết bài tự nhiên</a:t>
            </a:r>
            <a:r>
              <a:rPr lang="en-US" sz="2000" smtClean="0">
                <a:latin typeface="Arial"/>
              </a:rPr>
              <a:t>.</a:t>
            </a:r>
          </a:p>
          <a:p>
            <a:pPr eaLnBrk="1" hangingPunct="1">
              <a:lnSpc>
                <a:spcPct val="80000"/>
              </a:lnSpc>
              <a:buFont typeface="Wingdings" pitchFamily="2" charset="2"/>
              <a:buNone/>
              <a:defRPr/>
            </a:pPr>
            <a:endParaRPr lang="en-US" sz="2000" smtClean="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additive="base">
                                        <p:cTn id="19"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2" end="2"/>
                                            </p:txEl>
                                          </p:spTgt>
                                        </p:tgtEl>
                                        <p:attrNameLst>
                                          <p:attrName>style.visibility</p:attrName>
                                        </p:attrNameLst>
                                      </p:cBhvr>
                                      <p:to>
                                        <p:strVal val="visible"/>
                                      </p:to>
                                    </p:set>
                                    <p:anim calcmode="lin" valueType="num">
                                      <p:cBhvr additive="base">
                                        <p:cTn id="25"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3" end="3"/>
                                            </p:txEl>
                                          </p:spTgt>
                                        </p:tgtEl>
                                        <p:attrNameLst>
                                          <p:attrName>style.visibility</p:attrName>
                                        </p:attrNameLst>
                                      </p:cBhvr>
                                      <p:to>
                                        <p:strVal val="visible"/>
                                      </p:to>
                                    </p:set>
                                    <p:anim calcmode="lin" valueType="num">
                                      <p:cBhvr additive="base">
                                        <p:cTn id="3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4" end="4"/>
                                            </p:txEl>
                                          </p:spTgt>
                                        </p:tgtEl>
                                        <p:attrNameLst>
                                          <p:attrName>style.visibility</p:attrName>
                                        </p:attrNameLst>
                                      </p:cBhvr>
                                      <p:to>
                                        <p:strVal val="visible"/>
                                      </p:to>
                                    </p:set>
                                    <p:anim calcmode="lin" valueType="num">
                                      <p:cBhvr additive="base">
                                        <p:cTn id="3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5" end="5"/>
                                            </p:txEl>
                                          </p:spTgt>
                                        </p:tgtEl>
                                        <p:attrNameLst>
                                          <p:attrName>style.visibility</p:attrName>
                                        </p:attrNameLst>
                                      </p:cBhvr>
                                      <p:to>
                                        <p:strVal val="visible"/>
                                      </p:to>
                                    </p:set>
                                    <p:anim calcmode="lin" valueType="num">
                                      <p:cBhvr additive="base">
                                        <p:cTn id="4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5">
                                            <p:txEl>
                                              <p:pRg st="6" end="6"/>
                                            </p:txEl>
                                          </p:spTgt>
                                        </p:tgtEl>
                                        <p:attrNameLst>
                                          <p:attrName>style.visibility</p:attrName>
                                        </p:attrNameLst>
                                      </p:cBhvr>
                                      <p:to>
                                        <p:strVal val="visible"/>
                                      </p:to>
                                    </p:set>
                                    <p:anim calcmode="lin" valueType="num">
                                      <p:cBhvr additive="base">
                                        <p:cTn id="49"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435">
                                            <p:txEl>
                                              <p:pRg st="7" end="7"/>
                                            </p:txEl>
                                          </p:spTgt>
                                        </p:tgtEl>
                                        <p:attrNameLst>
                                          <p:attrName>style.visibility</p:attrName>
                                        </p:attrNameLst>
                                      </p:cBhvr>
                                      <p:to>
                                        <p:strVal val="visible"/>
                                      </p:to>
                                    </p:set>
                                    <p:anim calcmode="lin" valueType="num">
                                      <p:cBhvr additive="base">
                                        <p:cTn id="55"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435">
                                            <p:txEl>
                                              <p:pRg st="8" end="8"/>
                                            </p:txEl>
                                          </p:spTgt>
                                        </p:tgtEl>
                                        <p:attrNameLst>
                                          <p:attrName>style.visibility</p:attrName>
                                        </p:attrNameLst>
                                      </p:cBhvr>
                                      <p:to>
                                        <p:strVal val="visible"/>
                                      </p:to>
                                    </p:set>
                                    <p:anim calcmode="lin" valueType="num">
                                      <p:cBhvr additive="base">
                                        <p:cTn id="61"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435">
                                            <p:txEl>
                                              <p:pRg st="9" end="9"/>
                                            </p:txEl>
                                          </p:spTgt>
                                        </p:tgtEl>
                                        <p:attrNameLst>
                                          <p:attrName>style.visibility</p:attrName>
                                        </p:attrNameLst>
                                      </p:cBhvr>
                                      <p:to>
                                        <p:strVal val="visible"/>
                                      </p:to>
                                    </p:set>
                                    <p:anim calcmode="lin" valueType="num">
                                      <p:cBhvr additive="base">
                                        <p:cTn id="67"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43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435">
                                            <p:txEl>
                                              <p:pRg st="10" end="10"/>
                                            </p:txEl>
                                          </p:spTgt>
                                        </p:tgtEl>
                                        <p:attrNameLst>
                                          <p:attrName>style.visibility</p:attrName>
                                        </p:attrNameLst>
                                      </p:cBhvr>
                                      <p:to>
                                        <p:strVal val="visible"/>
                                      </p:to>
                                    </p:set>
                                    <p:anim calcmode="lin" valueType="num">
                                      <p:cBhvr additive="base">
                                        <p:cTn id="73"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4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435">
                                            <p:txEl>
                                              <p:pRg st="11" end="11"/>
                                            </p:txEl>
                                          </p:spTgt>
                                        </p:tgtEl>
                                        <p:attrNameLst>
                                          <p:attrName>style.visibility</p:attrName>
                                        </p:attrNameLst>
                                      </p:cBhvr>
                                      <p:to>
                                        <p:strVal val="visible"/>
                                      </p:to>
                                    </p:set>
                                    <p:anim calcmode="lin" valueType="num">
                                      <p:cBhvr additive="base">
                                        <p:cTn id="79" dur="500" fill="hold"/>
                                        <p:tgtEl>
                                          <p:spTgt spid="18435">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4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25438"/>
            <a:ext cx="8077200" cy="909637"/>
          </a:xfrm>
        </p:spPr>
        <p:txBody>
          <a:bodyPr/>
          <a:lstStyle/>
          <a:p>
            <a:pPr eaLnBrk="1" hangingPunct="1">
              <a:defRPr/>
            </a:pPr>
            <a:r>
              <a:rPr lang="en-US" sz="2800" b="1" dirty="0" smtClean="0"/>
              <a:t/>
            </a:r>
            <a:br>
              <a:rPr lang="en-US" sz="2800" b="1" dirty="0" smtClean="0"/>
            </a:br>
            <a:r>
              <a:rPr lang="en-US" sz="2800" b="1" dirty="0" err="1" smtClean="0"/>
              <a:t>Tập</a:t>
            </a:r>
            <a:r>
              <a:rPr lang="en-US" sz="2800" b="1" dirty="0" smtClean="0"/>
              <a:t> </a:t>
            </a:r>
            <a:r>
              <a:rPr lang="en-US" sz="2800" b="1" dirty="0" err="1" smtClean="0"/>
              <a:t>làm</a:t>
            </a:r>
            <a:r>
              <a:rPr lang="en-US" sz="2800" b="1" dirty="0" smtClean="0"/>
              <a:t> </a:t>
            </a:r>
            <a:r>
              <a:rPr lang="en-US" sz="2800" b="1" dirty="0" err="1" smtClean="0"/>
              <a:t>văn</a:t>
            </a:r>
            <a:r>
              <a:rPr lang="en-US" sz="2800" b="1" dirty="0" smtClean="0"/>
              <a:t>: </a:t>
            </a:r>
            <a:r>
              <a:rPr lang="en-US" sz="2800" b="1" dirty="0" err="1" smtClean="0"/>
              <a:t>Luyện</a:t>
            </a:r>
            <a:r>
              <a:rPr lang="en-US" sz="2800" b="1" dirty="0" smtClean="0"/>
              <a:t> </a:t>
            </a:r>
            <a:r>
              <a:rPr lang="en-US" sz="2800" b="1" dirty="0" err="1" smtClean="0"/>
              <a:t>tập</a:t>
            </a:r>
            <a:r>
              <a:rPr lang="en-US" sz="2800" b="1" dirty="0" smtClean="0"/>
              <a:t> </a:t>
            </a:r>
            <a:r>
              <a:rPr lang="en-US" sz="2800" b="1" dirty="0" err="1" smtClean="0"/>
              <a:t>miêu</a:t>
            </a:r>
            <a:r>
              <a:rPr lang="en-US" sz="2800" b="1" dirty="0" smtClean="0"/>
              <a:t> </a:t>
            </a:r>
            <a:r>
              <a:rPr lang="en-US" sz="2800" b="1" dirty="0" err="1" smtClean="0"/>
              <a:t>ta</a:t>
            </a:r>
            <a:r>
              <a:rPr lang="en-US" sz="2800" b="1" dirty="0" smtClean="0"/>
              <a:t>̉ </a:t>
            </a:r>
            <a:r>
              <a:rPr lang="en-US" sz="2800" b="1" dirty="0" err="1" smtClean="0"/>
              <a:t>đô</a:t>
            </a:r>
            <a:r>
              <a:rPr lang="en-US" sz="2800" b="1" dirty="0" smtClean="0"/>
              <a:t>̀ </a:t>
            </a:r>
            <a:r>
              <a:rPr lang="en-US" sz="2800" b="1" dirty="0" err="1" smtClean="0"/>
              <a:t>vật</a:t>
            </a:r>
            <a:endParaRPr lang="en-US" sz="2800" b="1" dirty="0" smtClean="0"/>
          </a:p>
        </p:txBody>
      </p:sp>
      <p:sp>
        <p:nvSpPr>
          <p:cNvPr id="17411"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1600" smtClean="0">
                <a:latin typeface="Arial"/>
              </a:rPr>
              <a:t> </a:t>
            </a:r>
            <a:r>
              <a:rPr lang="en-US" sz="1800" b="1" smtClean="0">
                <a:latin typeface="Arial"/>
              </a:rPr>
              <a:t>Trả lời câu hỏi:</a:t>
            </a:r>
          </a:p>
          <a:p>
            <a:pPr eaLnBrk="1" hangingPunct="1">
              <a:lnSpc>
                <a:spcPct val="80000"/>
              </a:lnSpc>
              <a:buFont typeface="Wingdings" pitchFamily="2" charset="2"/>
              <a:buNone/>
              <a:defRPr/>
            </a:pPr>
            <a:r>
              <a:rPr lang="en-US" sz="1800" b="1" smtClean="0">
                <a:latin typeface="Arial"/>
              </a:rPr>
              <a:t>b) Ở phần thân bài chiếc xe đạp được tả theo trình tự nào ?(Thảo luận nhóm đôi) </a:t>
            </a:r>
          </a:p>
          <a:p>
            <a:pPr eaLnBrk="1" hangingPunct="1">
              <a:lnSpc>
                <a:spcPct val="80000"/>
              </a:lnSpc>
              <a:buFont typeface="Wingdings" pitchFamily="2" charset="2"/>
              <a:buNone/>
              <a:defRPr/>
            </a:pPr>
            <a:r>
              <a:rPr lang="en-US" sz="1800" b="1" smtClean="0">
                <a:latin typeface="Arial"/>
              </a:rPr>
              <a:t>* Trả lời:</a:t>
            </a:r>
          </a:p>
          <a:p>
            <a:pPr eaLnBrk="1" hangingPunct="1">
              <a:lnSpc>
                <a:spcPct val="80000"/>
              </a:lnSpc>
              <a:buFont typeface="Wingdings" pitchFamily="2" charset="2"/>
              <a:buNone/>
              <a:defRPr/>
            </a:pPr>
            <a:r>
              <a:rPr lang="en-US" sz="1800" b="1" smtClean="0">
                <a:latin typeface="Arial"/>
              </a:rPr>
              <a:t>- Tả bao quát chiếc xe</a:t>
            </a:r>
          </a:p>
          <a:p>
            <a:pPr eaLnBrk="1" hangingPunct="1">
              <a:lnSpc>
                <a:spcPct val="80000"/>
              </a:lnSpc>
              <a:defRPr/>
            </a:pPr>
            <a:endParaRPr lang="en-US" sz="1800" b="1" smtClean="0">
              <a:latin typeface="Arial"/>
            </a:endParaRPr>
          </a:p>
          <a:p>
            <a:pPr eaLnBrk="1" hangingPunct="1">
              <a:lnSpc>
                <a:spcPct val="80000"/>
              </a:lnSpc>
              <a:buFont typeface="Wingdings" pitchFamily="2" charset="2"/>
              <a:buNone/>
              <a:defRPr/>
            </a:pPr>
            <a:r>
              <a:rPr lang="en-US" sz="1800" b="1" smtClean="0">
                <a:latin typeface="Arial"/>
              </a:rPr>
              <a:t>- Tả những bộ phận có </a:t>
            </a:r>
          </a:p>
          <a:p>
            <a:pPr eaLnBrk="1" hangingPunct="1">
              <a:lnSpc>
                <a:spcPct val="80000"/>
              </a:lnSpc>
              <a:buFont typeface="Wingdings" pitchFamily="2" charset="2"/>
              <a:buNone/>
              <a:defRPr/>
            </a:pPr>
            <a:r>
              <a:rPr lang="en-US" sz="1800" b="1" smtClean="0">
                <a:latin typeface="Arial"/>
              </a:rPr>
              <a:t>     đặc điểm nổi bật</a:t>
            </a:r>
          </a:p>
          <a:p>
            <a:pPr eaLnBrk="1" hangingPunct="1">
              <a:lnSpc>
                <a:spcPct val="80000"/>
              </a:lnSpc>
              <a:buFont typeface="Wingdings" pitchFamily="2" charset="2"/>
              <a:buNone/>
              <a:defRPr/>
            </a:pPr>
            <a:endParaRPr lang="en-US" sz="1800" b="1" smtClean="0">
              <a:latin typeface="Arial"/>
            </a:endParaRPr>
          </a:p>
          <a:p>
            <a:pPr eaLnBrk="1" hangingPunct="1">
              <a:lnSpc>
                <a:spcPct val="80000"/>
              </a:lnSpc>
              <a:defRPr/>
            </a:pPr>
            <a:endParaRPr lang="en-US" sz="1800" b="1" smtClean="0">
              <a:latin typeface="Arial"/>
            </a:endParaRPr>
          </a:p>
          <a:p>
            <a:pPr eaLnBrk="1" hangingPunct="1">
              <a:lnSpc>
                <a:spcPct val="80000"/>
              </a:lnSpc>
              <a:defRPr/>
            </a:pPr>
            <a:endParaRPr lang="en-US" sz="1800" b="1" smtClean="0">
              <a:latin typeface="Arial"/>
            </a:endParaRPr>
          </a:p>
          <a:p>
            <a:pPr eaLnBrk="1" hangingPunct="1">
              <a:lnSpc>
                <a:spcPct val="80000"/>
              </a:lnSpc>
              <a:buFont typeface="Wingdings" pitchFamily="2" charset="2"/>
              <a:buNone/>
              <a:defRPr/>
            </a:pPr>
            <a:r>
              <a:rPr lang="en-US" sz="1800" b="1" smtClean="0">
                <a:latin typeface="Arial"/>
              </a:rPr>
              <a:t>    </a:t>
            </a:r>
          </a:p>
          <a:p>
            <a:pPr eaLnBrk="1" hangingPunct="1">
              <a:lnSpc>
                <a:spcPct val="80000"/>
              </a:lnSpc>
              <a:buFont typeface="Wingdings" pitchFamily="2" charset="2"/>
              <a:buNone/>
              <a:defRPr/>
            </a:pPr>
            <a:r>
              <a:rPr lang="en-US" sz="1800" b="1" smtClean="0">
                <a:latin typeface="Arial"/>
              </a:rPr>
              <a:t>- Nói về tình cảm của</a:t>
            </a:r>
          </a:p>
          <a:p>
            <a:pPr eaLnBrk="1" hangingPunct="1">
              <a:lnSpc>
                <a:spcPct val="80000"/>
              </a:lnSpc>
              <a:buFont typeface="Wingdings" pitchFamily="2" charset="2"/>
              <a:buNone/>
              <a:defRPr/>
            </a:pPr>
            <a:r>
              <a:rPr lang="en-US" sz="1800" b="1" smtClean="0">
                <a:latin typeface="Arial"/>
              </a:rPr>
              <a:t>     chú Tư với chiếc xe</a:t>
            </a:r>
          </a:p>
        </p:txBody>
      </p:sp>
      <p:sp>
        <p:nvSpPr>
          <p:cNvPr id="7172" name="Line 4"/>
          <p:cNvSpPr>
            <a:spLocks noChangeShapeType="1"/>
          </p:cNvSpPr>
          <p:nvPr/>
        </p:nvSpPr>
        <p:spPr bwMode="auto">
          <a:xfrm>
            <a:off x="3962400" y="3200400"/>
            <a:ext cx="0" cy="0"/>
          </a:xfrm>
          <a:prstGeom prst="line">
            <a:avLst/>
          </a:prstGeom>
          <a:noFill/>
          <a:ln w="9525">
            <a:solidFill>
              <a:schemeClr val="tx1"/>
            </a:solidFill>
            <a:round/>
            <a:headEnd/>
            <a:tailEnd/>
          </a:ln>
        </p:spPr>
        <p:txBody>
          <a:bodyPr/>
          <a:lstStyle/>
          <a:p>
            <a:endParaRPr lang="en-US"/>
          </a:p>
        </p:txBody>
      </p:sp>
      <p:sp>
        <p:nvSpPr>
          <p:cNvPr id="7173" name="Line 5"/>
          <p:cNvSpPr>
            <a:spLocks noChangeShapeType="1"/>
          </p:cNvSpPr>
          <p:nvPr/>
        </p:nvSpPr>
        <p:spPr bwMode="auto">
          <a:xfrm>
            <a:off x="3810000" y="3048000"/>
            <a:ext cx="0" cy="0"/>
          </a:xfrm>
          <a:prstGeom prst="line">
            <a:avLst/>
          </a:prstGeom>
          <a:noFill/>
          <a:ln w="9525">
            <a:solidFill>
              <a:schemeClr val="tx1"/>
            </a:solidFill>
            <a:round/>
            <a:headEnd/>
            <a:tailEnd/>
          </a:ln>
        </p:spPr>
        <p:txBody>
          <a:bodyPr/>
          <a:lstStyle/>
          <a:p>
            <a:endParaRPr lang="en-US"/>
          </a:p>
        </p:txBody>
      </p:sp>
      <p:sp>
        <p:nvSpPr>
          <p:cNvPr id="7174" name="Text Box 7"/>
          <p:cNvSpPr txBox="1">
            <a:spLocks noChangeArrowheads="1"/>
          </p:cNvSpPr>
          <p:nvPr/>
        </p:nvSpPr>
        <p:spPr bwMode="auto">
          <a:xfrm>
            <a:off x="2895600" y="2971800"/>
            <a:ext cx="358775" cy="338138"/>
          </a:xfrm>
          <a:prstGeom prst="rect">
            <a:avLst/>
          </a:prstGeom>
          <a:noFill/>
          <a:ln w="9525">
            <a:noFill/>
            <a:miter lim="800000"/>
            <a:headEnd/>
            <a:tailEnd/>
          </a:ln>
        </p:spPr>
        <p:txBody>
          <a:bodyPr>
            <a:spAutoFit/>
          </a:bodyPr>
          <a:lstStyle/>
          <a:p>
            <a:pPr eaLnBrk="1" hangingPunct="1">
              <a:spcBef>
                <a:spcPct val="50000"/>
              </a:spcBef>
            </a:pPr>
            <a:endParaRPr lang="en-US" sz="1600"/>
          </a:p>
        </p:txBody>
      </p:sp>
      <p:sp>
        <p:nvSpPr>
          <p:cNvPr id="7175" name="Line 8"/>
          <p:cNvSpPr>
            <a:spLocks noChangeShapeType="1"/>
          </p:cNvSpPr>
          <p:nvPr/>
        </p:nvSpPr>
        <p:spPr bwMode="auto">
          <a:xfrm>
            <a:off x="3124200" y="3048000"/>
            <a:ext cx="0" cy="0"/>
          </a:xfrm>
          <a:prstGeom prst="line">
            <a:avLst/>
          </a:prstGeom>
          <a:noFill/>
          <a:ln w="9525">
            <a:solidFill>
              <a:schemeClr val="tx1"/>
            </a:solidFill>
            <a:round/>
            <a:headEnd/>
            <a:tailEnd/>
          </a:ln>
        </p:spPr>
        <p:txBody>
          <a:bodyPr/>
          <a:lstStyle/>
          <a:p>
            <a:endParaRPr lang="en-US"/>
          </a:p>
        </p:txBody>
      </p:sp>
      <p:sp>
        <p:nvSpPr>
          <p:cNvPr id="7176" name="Text Box 10"/>
          <p:cNvSpPr txBox="1">
            <a:spLocks noChangeArrowheads="1"/>
          </p:cNvSpPr>
          <p:nvPr/>
        </p:nvSpPr>
        <p:spPr bwMode="auto">
          <a:xfrm>
            <a:off x="3070225" y="2895600"/>
            <a:ext cx="184150" cy="2554288"/>
          </a:xfrm>
          <a:prstGeom prst="rect">
            <a:avLst/>
          </a:prstGeom>
          <a:noFill/>
          <a:ln w="9525">
            <a:noFill/>
            <a:miter lim="800000"/>
            <a:headEnd/>
            <a:tailEnd/>
          </a:ln>
        </p:spPr>
        <p:txBody>
          <a:bodyPr>
            <a:spAutoFit/>
          </a:bodyPr>
          <a:lstStyle/>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p:txBody>
      </p:sp>
      <p:sp>
        <p:nvSpPr>
          <p:cNvPr id="7177" name="Text Box 13"/>
          <p:cNvSpPr txBox="1">
            <a:spLocks noChangeArrowheads="1"/>
          </p:cNvSpPr>
          <p:nvPr/>
        </p:nvSpPr>
        <p:spPr bwMode="auto">
          <a:xfrm>
            <a:off x="3810000" y="2286000"/>
            <a:ext cx="2819400" cy="338138"/>
          </a:xfrm>
          <a:prstGeom prst="rect">
            <a:avLst/>
          </a:prstGeom>
          <a:noFill/>
          <a:ln w="9525">
            <a:noFill/>
            <a:miter lim="800000"/>
            <a:headEnd/>
            <a:tailEnd/>
          </a:ln>
        </p:spPr>
        <p:txBody>
          <a:bodyPr>
            <a:spAutoFit/>
          </a:bodyPr>
          <a:lstStyle/>
          <a:p>
            <a:pPr eaLnBrk="1" hangingPunct="1">
              <a:spcBef>
                <a:spcPct val="50000"/>
              </a:spcBef>
            </a:pPr>
            <a:endParaRPr lang="en-US" sz="1600"/>
          </a:p>
        </p:txBody>
      </p:sp>
      <p:sp>
        <p:nvSpPr>
          <p:cNvPr id="7178" name="Text Box 14"/>
          <p:cNvSpPr txBox="1">
            <a:spLocks noChangeArrowheads="1"/>
          </p:cNvSpPr>
          <p:nvPr/>
        </p:nvSpPr>
        <p:spPr bwMode="auto">
          <a:xfrm>
            <a:off x="3048000" y="3048000"/>
            <a:ext cx="228600" cy="2554288"/>
          </a:xfrm>
          <a:prstGeom prst="rect">
            <a:avLst/>
          </a:prstGeom>
          <a:noFill/>
          <a:ln w="9525">
            <a:noFill/>
            <a:miter lim="800000"/>
            <a:headEnd/>
            <a:tailEnd/>
          </a:ln>
        </p:spPr>
        <p:txBody>
          <a:bodyPr>
            <a:spAutoFit/>
          </a:bodyPr>
          <a:lstStyle/>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a:p>
            <a:pPr eaLnBrk="1" hangingPunct="1">
              <a:spcBef>
                <a:spcPct val="50000"/>
              </a:spcBef>
            </a:pPr>
            <a:endParaRPr lang="en-US" sz="1600"/>
          </a:p>
        </p:txBody>
      </p:sp>
      <p:sp>
        <p:nvSpPr>
          <p:cNvPr id="17427" name="Text Box 19"/>
          <p:cNvSpPr txBox="1">
            <a:spLocks noChangeArrowheads="1"/>
          </p:cNvSpPr>
          <p:nvPr/>
        </p:nvSpPr>
        <p:spPr bwMode="auto">
          <a:xfrm>
            <a:off x="3962400" y="2133600"/>
            <a:ext cx="4038600" cy="4632325"/>
          </a:xfrm>
          <a:prstGeom prst="rect">
            <a:avLst/>
          </a:prstGeom>
          <a:noFill/>
          <a:ln w="9525">
            <a:noFill/>
            <a:miter lim="800000"/>
            <a:headEnd/>
            <a:tailEnd/>
          </a:ln>
        </p:spPr>
        <p:txBody>
          <a:bodyPr>
            <a:spAutoFit/>
          </a:bodyPr>
          <a:lstStyle/>
          <a:p>
            <a:pPr eaLnBrk="1" hangingPunct="1">
              <a:spcBef>
                <a:spcPct val="50000"/>
              </a:spcBef>
            </a:pPr>
            <a:endParaRPr lang="en-US" sz="1600" b="1"/>
          </a:p>
          <a:p>
            <a:pPr eaLnBrk="1" hangingPunct="1">
              <a:spcBef>
                <a:spcPct val="50000"/>
              </a:spcBef>
            </a:pPr>
            <a:r>
              <a:rPr lang="en-US" b="1"/>
              <a:t>- xe đẹp nhất không có chiếc nào sánh bằng </a:t>
            </a:r>
          </a:p>
          <a:p>
            <a:pPr eaLnBrk="1" hangingPunct="1">
              <a:spcBef>
                <a:spcPct val="50000"/>
              </a:spcBef>
            </a:pPr>
            <a:r>
              <a:rPr lang="en-US" b="1"/>
              <a:t>-xe màu vàng , hai cái vành láng bóng , khi ngừng đạp , xe ro ro thật êm tai . </a:t>
            </a:r>
          </a:p>
          <a:p>
            <a:pPr eaLnBrk="1" hangingPunct="1">
              <a:spcBef>
                <a:spcPct val="50000"/>
              </a:spcBef>
              <a:buFontTx/>
              <a:buChar char="-"/>
            </a:pPr>
            <a:r>
              <a:rPr lang="en-US" b="1"/>
              <a:t>Giữa tay cầm có gắn hai con bướm bằng thiếc với hai vàng lấm tấm đỏ, có khi là một cành hoa .</a:t>
            </a:r>
          </a:p>
          <a:p>
            <a:pPr eaLnBrk="1" hangingPunct="1">
              <a:spcBef>
                <a:spcPct val="50000"/>
              </a:spcBef>
              <a:buFontTx/>
              <a:buChar char="-"/>
            </a:pPr>
            <a:r>
              <a:rPr lang="en-US" b="1"/>
              <a:t>Bao giờ dừng xe, chú cũng rút giẻ dưới yên, lau, phủi sạch sẽ.</a:t>
            </a:r>
          </a:p>
          <a:p>
            <a:pPr eaLnBrk="1" hangingPunct="1">
              <a:spcBef>
                <a:spcPct val="50000"/>
              </a:spcBef>
              <a:buFontTx/>
              <a:buChar char="-"/>
            </a:pPr>
            <a:r>
              <a:rPr lang="en-US" b="1"/>
              <a:t>Chú âu yếm gọi chiếc xe là con ngựa sắt, dặn bọn trẻ đừng đụng vào con ngựa sắt.</a:t>
            </a:r>
          </a:p>
        </p:txBody>
      </p:sp>
      <p:sp>
        <p:nvSpPr>
          <p:cNvPr id="17429" name="Line 21"/>
          <p:cNvSpPr>
            <a:spLocks noChangeShapeType="1"/>
          </p:cNvSpPr>
          <p:nvPr/>
        </p:nvSpPr>
        <p:spPr bwMode="auto">
          <a:xfrm>
            <a:off x="3657600" y="2438400"/>
            <a:ext cx="0" cy="38100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additive="base">
                                        <p:cTn id="19"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 calcmode="lin" valueType="num">
                                      <p:cBhvr additive="base">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 calcmode="lin" valueType="num">
                                      <p:cBhvr additive="base">
                                        <p:cTn id="31"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11">
                                            <p:txEl>
                                              <p:pRg st="10" end="10"/>
                                            </p:txEl>
                                          </p:spTgt>
                                        </p:tgtEl>
                                        <p:attrNameLst>
                                          <p:attrName>style.visibility</p:attrName>
                                        </p:attrNameLst>
                                      </p:cBhvr>
                                      <p:to>
                                        <p:strVal val="visible"/>
                                      </p:to>
                                    </p:set>
                                    <p:anim calcmode="lin" valueType="num">
                                      <p:cBhvr additive="base">
                                        <p:cTn id="49" dur="5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411">
                                            <p:txEl>
                                              <p:pRg st="11" end="11"/>
                                            </p:txEl>
                                          </p:spTgt>
                                        </p:tgtEl>
                                        <p:attrNameLst>
                                          <p:attrName>style.visibility</p:attrName>
                                        </p:attrNameLst>
                                      </p:cBhvr>
                                      <p:to>
                                        <p:strVal val="visible"/>
                                      </p:to>
                                    </p:set>
                                    <p:anim calcmode="lin" valueType="num">
                                      <p:cBhvr additive="base">
                                        <p:cTn id="55" dur="500" fill="hold"/>
                                        <p:tgtEl>
                                          <p:spTgt spid="1741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411">
                                            <p:txEl>
                                              <p:pRg st="12" end="12"/>
                                            </p:txEl>
                                          </p:spTgt>
                                        </p:tgtEl>
                                        <p:attrNameLst>
                                          <p:attrName>style.visibility</p:attrName>
                                        </p:attrNameLst>
                                      </p:cBhvr>
                                      <p:to>
                                        <p:strVal val="visible"/>
                                      </p:to>
                                    </p:set>
                                    <p:anim calcmode="lin" valueType="num">
                                      <p:cBhvr additive="base">
                                        <p:cTn id="61" dur="500" fill="hold"/>
                                        <p:tgtEl>
                                          <p:spTgt spid="17411">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4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429"/>
                                        </p:tgtEl>
                                        <p:attrNameLst>
                                          <p:attrName>style.visibility</p:attrName>
                                        </p:attrNameLst>
                                      </p:cBhvr>
                                      <p:to>
                                        <p:strVal val="visible"/>
                                      </p:to>
                                    </p:set>
                                    <p:anim calcmode="lin" valueType="num">
                                      <p:cBhvr additive="base">
                                        <p:cTn id="67" dur="500" fill="hold"/>
                                        <p:tgtEl>
                                          <p:spTgt spid="17429"/>
                                        </p:tgtEl>
                                        <p:attrNameLst>
                                          <p:attrName>ppt_x</p:attrName>
                                        </p:attrNameLst>
                                      </p:cBhvr>
                                      <p:tavLst>
                                        <p:tav tm="0">
                                          <p:val>
                                            <p:strVal val="#ppt_x"/>
                                          </p:val>
                                        </p:tav>
                                        <p:tav tm="100000">
                                          <p:val>
                                            <p:strVal val="#ppt_x"/>
                                          </p:val>
                                        </p:tav>
                                      </p:tavLst>
                                    </p:anim>
                                    <p:anim calcmode="lin" valueType="num">
                                      <p:cBhvr additive="base">
                                        <p:cTn id="68"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7427">
                                            <p:txEl>
                                              <p:pRg st="1" end="1"/>
                                            </p:txEl>
                                          </p:spTgt>
                                        </p:tgtEl>
                                        <p:attrNameLst>
                                          <p:attrName>style.visibility</p:attrName>
                                        </p:attrNameLst>
                                      </p:cBhvr>
                                      <p:to>
                                        <p:strVal val="visible"/>
                                      </p:to>
                                    </p:set>
                                    <p:anim calcmode="lin" valueType="num">
                                      <p:cBhvr additive="base">
                                        <p:cTn id="73" dur="500" fill="hold"/>
                                        <p:tgtEl>
                                          <p:spTgt spid="17427">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7427">
                                            <p:txEl>
                                              <p:pRg st="2" end="2"/>
                                            </p:txEl>
                                          </p:spTgt>
                                        </p:tgtEl>
                                        <p:attrNameLst>
                                          <p:attrName>style.visibility</p:attrName>
                                        </p:attrNameLst>
                                      </p:cBhvr>
                                      <p:to>
                                        <p:strVal val="visible"/>
                                      </p:to>
                                    </p:set>
                                    <p:anim calcmode="lin" valueType="num">
                                      <p:cBhvr additive="base">
                                        <p:cTn id="79" dur="500" fill="hold"/>
                                        <p:tgtEl>
                                          <p:spTgt spid="17427">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427">
                                            <p:txEl>
                                              <p:pRg st="2" end="2"/>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7427">
                                            <p:txEl>
                                              <p:pRg st="3" end="3"/>
                                            </p:txEl>
                                          </p:spTgt>
                                        </p:tgtEl>
                                        <p:attrNameLst>
                                          <p:attrName>style.visibility</p:attrName>
                                        </p:attrNameLst>
                                      </p:cBhvr>
                                      <p:to>
                                        <p:strVal val="visible"/>
                                      </p:to>
                                    </p:set>
                                    <p:anim calcmode="lin" valueType="num">
                                      <p:cBhvr additive="base">
                                        <p:cTn id="83" dur="500" fill="hold"/>
                                        <p:tgtEl>
                                          <p:spTgt spid="17427">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7427">
                                            <p:txEl>
                                              <p:pRg st="4" end="4"/>
                                            </p:txEl>
                                          </p:spTgt>
                                        </p:tgtEl>
                                        <p:attrNameLst>
                                          <p:attrName>style.visibility</p:attrName>
                                        </p:attrNameLst>
                                      </p:cBhvr>
                                      <p:to>
                                        <p:strVal val="visible"/>
                                      </p:to>
                                    </p:set>
                                    <p:anim calcmode="lin" valueType="num">
                                      <p:cBhvr additive="base">
                                        <p:cTn id="89" dur="500" fill="hold"/>
                                        <p:tgtEl>
                                          <p:spTgt spid="17427">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7427">
                                            <p:txEl>
                                              <p:pRg st="4" end="4"/>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7427">
                                            <p:txEl>
                                              <p:pRg st="5" end="5"/>
                                            </p:txEl>
                                          </p:spTgt>
                                        </p:tgtEl>
                                        <p:attrNameLst>
                                          <p:attrName>style.visibility</p:attrName>
                                        </p:attrNameLst>
                                      </p:cBhvr>
                                      <p:to>
                                        <p:strVal val="visible"/>
                                      </p:to>
                                    </p:set>
                                    <p:anim calcmode="lin" valueType="num">
                                      <p:cBhvr additive="base">
                                        <p:cTn id="93" dur="500" fill="hold"/>
                                        <p:tgtEl>
                                          <p:spTgt spid="17427">
                                            <p:txEl>
                                              <p:pRg st="5" end="5"/>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74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P spid="174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3200" b="1" dirty="0" smtClean="0"/>
              <a:t/>
            </a:r>
            <a:br>
              <a:rPr lang="en-US" sz="3200" b="1" dirty="0" smtClean="0"/>
            </a:br>
            <a:r>
              <a:rPr lang="en-US" sz="3200" b="1" dirty="0" err="1" smtClean="0"/>
              <a:t>Tập</a:t>
            </a:r>
            <a:r>
              <a:rPr lang="en-US" sz="3200" b="1" dirty="0" smtClean="0"/>
              <a:t> </a:t>
            </a:r>
            <a:r>
              <a:rPr lang="en-US" sz="3200" b="1" dirty="0" err="1" smtClean="0"/>
              <a:t>làm</a:t>
            </a:r>
            <a:r>
              <a:rPr lang="en-US" sz="3200" b="1" dirty="0" smtClean="0"/>
              <a:t> </a:t>
            </a:r>
            <a:r>
              <a:rPr lang="en-US" sz="3200" b="1" dirty="0" err="1" smtClean="0"/>
              <a:t>văn</a:t>
            </a:r>
            <a:r>
              <a:rPr lang="en-US" sz="3200" b="1" dirty="0" smtClean="0"/>
              <a:t>: </a:t>
            </a:r>
            <a:r>
              <a:rPr lang="en-US" sz="3200" b="1" dirty="0" err="1" smtClean="0"/>
              <a:t>Luyện</a:t>
            </a:r>
            <a:r>
              <a:rPr lang="en-US" sz="3200" b="1" dirty="0" smtClean="0"/>
              <a:t> </a:t>
            </a:r>
            <a:r>
              <a:rPr lang="en-US" sz="3200" b="1" dirty="0" err="1" smtClean="0"/>
              <a:t>tập</a:t>
            </a:r>
            <a:r>
              <a:rPr lang="en-US" sz="3200" b="1" dirty="0" smtClean="0"/>
              <a:t> </a:t>
            </a:r>
            <a:r>
              <a:rPr lang="en-US" sz="3200" b="1" dirty="0" err="1" smtClean="0"/>
              <a:t>câu</a:t>
            </a:r>
            <a:r>
              <a:rPr lang="en-US" sz="3200" b="1" dirty="0" smtClean="0"/>
              <a:t> </a:t>
            </a:r>
            <a:r>
              <a:rPr lang="en-US" sz="3200" b="1" dirty="0" err="1" smtClean="0"/>
              <a:t>hỏi</a:t>
            </a:r>
            <a:endParaRPr lang="en-US" sz="3200" b="1" dirty="0" smtClean="0"/>
          </a:p>
        </p:txBody>
      </p:sp>
      <p:sp>
        <p:nvSpPr>
          <p:cNvPr id="16387" name="Rectangle 3"/>
          <p:cNvSpPr>
            <a:spLocks noGrp="1" noChangeArrowheads="1"/>
          </p:cNvSpPr>
          <p:nvPr>
            <p:ph type="body" idx="1"/>
          </p:nvPr>
        </p:nvSpPr>
        <p:spPr/>
        <p:txBody>
          <a:bodyPr/>
          <a:lstStyle/>
          <a:p>
            <a:pPr eaLnBrk="1" hangingPunct="1">
              <a:lnSpc>
                <a:spcPct val="90000"/>
              </a:lnSpc>
              <a:defRPr/>
            </a:pPr>
            <a:r>
              <a:rPr lang="en-US" b="1" smtClean="0">
                <a:latin typeface="Arial"/>
              </a:rPr>
              <a:t>c) Tác giả quan sát chiếc xe bằng những giác quan nào? (VBTTV/106)</a:t>
            </a:r>
          </a:p>
          <a:p>
            <a:pPr eaLnBrk="1" hangingPunct="1">
              <a:lnSpc>
                <a:spcPct val="90000"/>
              </a:lnSpc>
              <a:defRPr/>
            </a:pPr>
            <a:r>
              <a:rPr lang="en-US" b="1" smtClean="0">
                <a:latin typeface="Arial"/>
              </a:rPr>
              <a:t>Trả lời:</a:t>
            </a:r>
          </a:p>
          <a:p>
            <a:pPr eaLnBrk="1" hangingPunct="1">
              <a:lnSpc>
                <a:spcPct val="90000"/>
              </a:lnSpc>
              <a:defRPr/>
            </a:pPr>
            <a:r>
              <a:rPr lang="en-US" b="1" smtClean="0">
                <a:latin typeface="Arial"/>
              </a:rPr>
              <a:t>Bằng mắt nhìn  : Xe màu vàng, hai cái vành láng bóng./ Giữa tay cầm là hai con bướm bằng thiếc với hai cánh vàng lấm tấm đỏ, có khi là một cành hoa.</a:t>
            </a:r>
          </a:p>
          <a:p>
            <a:pPr eaLnBrk="1" hangingPunct="1">
              <a:lnSpc>
                <a:spcPct val="90000"/>
              </a:lnSpc>
              <a:defRPr/>
            </a:pPr>
            <a:r>
              <a:rPr lang="en-US" b="1" smtClean="0">
                <a:latin typeface="Arial"/>
              </a:rPr>
              <a:t>Bằng tai nghe    : Khi ngừng đạp, xe ro ro thật êm tai.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 calcmode="lin" valueType="num">
                                      <p:cBhvr additive="base">
                                        <p:cTn id="19"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2" end="2"/>
                                            </p:txEl>
                                          </p:spTgt>
                                        </p:tgtEl>
                                        <p:attrNameLst>
                                          <p:attrName>style.visibility</p:attrName>
                                        </p:attrNameLst>
                                      </p:cBhvr>
                                      <p:to>
                                        <p:strVal val="visible"/>
                                      </p:to>
                                    </p:set>
                                    <p:anim calcmode="lin" valueType="num">
                                      <p:cBhvr additive="base">
                                        <p:cTn id="2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3" end="3"/>
                                            </p:txEl>
                                          </p:spTgt>
                                        </p:tgtEl>
                                        <p:attrNameLst>
                                          <p:attrName>style.visibility</p:attrName>
                                        </p:attrNameLst>
                                      </p:cBhvr>
                                      <p:to>
                                        <p:strVal val="visible"/>
                                      </p:to>
                                    </p:set>
                                    <p:anim calcmode="lin" valueType="num">
                                      <p:cBhvr additive="base">
                                        <p:cTn id="31"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3200" b="1" dirty="0" smtClean="0"/>
              <a:t/>
            </a:r>
            <a:br>
              <a:rPr lang="en-US" sz="3200" b="1" dirty="0" smtClean="0"/>
            </a:br>
            <a:r>
              <a:rPr lang="en-US" sz="3200" b="1" dirty="0" err="1" smtClean="0"/>
              <a:t>Tập</a:t>
            </a:r>
            <a:r>
              <a:rPr lang="en-US" sz="3200" b="1" dirty="0" smtClean="0"/>
              <a:t> </a:t>
            </a:r>
            <a:r>
              <a:rPr lang="en-US" sz="3200" b="1" dirty="0" err="1" smtClean="0"/>
              <a:t>làm</a:t>
            </a:r>
            <a:r>
              <a:rPr lang="en-US" sz="3200" b="1" dirty="0" smtClean="0"/>
              <a:t> </a:t>
            </a:r>
            <a:r>
              <a:rPr lang="en-US" sz="3200" b="1" dirty="0" err="1" smtClean="0"/>
              <a:t>văn</a:t>
            </a:r>
            <a:r>
              <a:rPr lang="en-US" sz="3200" b="1" dirty="0" smtClean="0"/>
              <a:t>: </a:t>
            </a:r>
            <a:r>
              <a:rPr lang="en-US" sz="3200" b="1" dirty="0" err="1" smtClean="0"/>
              <a:t>Luyện</a:t>
            </a:r>
            <a:r>
              <a:rPr lang="en-US" sz="3200" b="1" dirty="0" smtClean="0"/>
              <a:t> </a:t>
            </a:r>
            <a:r>
              <a:rPr lang="en-US" sz="3200" b="1" dirty="0" err="1" smtClean="0"/>
              <a:t>tập</a:t>
            </a:r>
            <a:r>
              <a:rPr lang="en-US" sz="3200" b="1" dirty="0" smtClean="0"/>
              <a:t> </a:t>
            </a:r>
            <a:r>
              <a:rPr lang="en-US" sz="3200" b="1" dirty="0" err="1" smtClean="0"/>
              <a:t>miêu</a:t>
            </a:r>
            <a:r>
              <a:rPr lang="en-US" sz="3200" b="1" dirty="0" smtClean="0"/>
              <a:t> </a:t>
            </a:r>
            <a:r>
              <a:rPr lang="en-US" sz="3200" b="1" dirty="0" err="1" smtClean="0"/>
              <a:t>ta</a:t>
            </a:r>
            <a:r>
              <a:rPr lang="en-US" sz="3200" b="1" dirty="0" smtClean="0"/>
              <a:t>̉ </a:t>
            </a:r>
            <a:r>
              <a:rPr lang="en-US" sz="3200" b="1" dirty="0" err="1" smtClean="0"/>
              <a:t>đô</a:t>
            </a:r>
            <a:r>
              <a:rPr lang="en-US" sz="3200" b="1" dirty="0" smtClean="0"/>
              <a:t>̀ </a:t>
            </a:r>
            <a:r>
              <a:rPr lang="en-US" sz="3200" b="1" dirty="0" err="1" smtClean="0"/>
              <a:t>vật</a:t>
            </a:r>
            <a:endParaRPr lang="en-US" sz="3200" b="1" dirty="0" smtClean="0"/>
          </a:p>
        </p:txBody>
      </p:sp>
      <p:sp>
        <p:nvSpPr>
          <p:cNvPr id="1536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b="1" smtClean="0">
                <a:latin typeface="Arial"/>
              </a:rPr>
              <a:t>d) Tìm lời kể xen lẫn lời miêu tả trong bài. Lời kể nói lên điều gì về tình cảm của chú Tư với chiếc xe ?</a:t>
            </a:r>
          </a:p>
          <a:p>
            <a:pPr eaLnBrk="1" hangingPunct="1">
              <a:lnSpc>
                <a:spcPct val="90000"/>
              </a:lnSpc>
              <a:defRPr/>
            </a:pPr>
            <a:r>
              <a:rPr lang="en-US" sz="2400" b="1" smtClean="0">
                <a:latin typeface="Arial"/>
              </a:rPr>
              <a:t>Trả lời: Những lời kể xen lẫn với lời miêu tả trong bài văn là: Chú gắn hai con bướm bằng thiếc với hai cánh vàng lấm tấm đỏ, có khi chú cắm cả một cành hoa./ Bao giờ dừng xe chú cũng rút cái giẻ dưới yên, lau, phủi sạch sẽ./ Chú âu yếm gọi chiếc xe của mình là con ngưạ sắt./ Chú dặn bọn nhỏ: “Coi thì coi đừng đụng vào con ngựa sắt của tao nghe bây”./ Chú hãnh diện với chiếc xe của mình.</a:t>
            </a:r>
          </a:p>
          <a:p>
            <a:pPr eaLnBrk="1" hangingPunct="1">
              <a:lnSpc>
                <a:spcPct val="90000"/>
              </a:lnSpc>
              <a:defRPr/>
            </a:pPr>
            <a:r>
              <a:rPr lang="en-US" sz="2400" b="1" smtClean="0">
                <a:latin typeface="Arial"/>
              </a:rPr>
              <a:t>Lời kể xen lẫn lời miêu tả nói lên tình cảm của chú Tư với chiếc xe đạp: chú yêu quí chiếc xe, rất hãnh diện vì nó.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additive="base">
                                        <p:cTn id="19"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 calcmode="lin" valueType="num">
                                      <p:cBhvr additive="base">
                                        <p:cTn id="2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z="3200" b="1" dirty="0" smtClean="0"/>
              <a:t/>
            </a:r>
            <a:br>
              <a:rPr lang="en-US" sz="3200" b="1" dirty="0" smtClean="0"/>
            </a:br>
            <a:r>
              <a:rPr lang="en-US" sz="3200" b="1" dirty="0" err="1" smtClean="0"/>
              <a:t>Tập</a:t>
            </a:r>
            <a:r>
              <a:rPr lang="en-US" sz="3200" b="1" dirty="0" smtClean="0"/>
              <a:t> </a:t>
            </a:r>
            <a:r>
              <a:rPr lang="en-US" sz="3200" b="1" dirty="0" err="1" smtClean="0"/>
              <a:t>làm</a:t>
            </a:r>
            <a:r>
              <a:rPr lang="en-US" sz="3200" b="1" dirty="0" smtClean="0"/>
              <a:t> </a:t>
            </a:r>
            <a:r>
              <a:rPr lang="en-US" sz="3200" b="1" dirty="0" err="1" smtClean="0"/>
              <a:t>văn</a:t>
            </a:r>
            <a:r>
              <a:rPr lang="en-US" sz="3200" b="1" dirty="0" smtClean="0"/>
              <a:t>: </a:t>
            </a:r>
            <a:r>
              <a:rPr lang="en-US" sz="3200" b="1" dirty="0" err="1" smtClean="0"/>
              <a:t>Luyện</a:t>
            </a:r>
            <a:r>
              <a:rPr lang="en-US" sz="3200" b="1" dirty="0" smtClean="0"/>
              <a:t> </a:t>
            </a:r>
            <a:r>
              <a:rPr lang="en-US" sz="3200" b="1" dirty="0" err="1" smtClean="0"/>
              <a:t>tập</a:t>
            </a:r>
            <a:r>
              <a:rPr lang="en-US" sz="3200" b="1" dirty="0" smtClean="0"/>
              <a:t> </a:t>
            </a:r>
            <a:r>
              <a:rPr lang="en-US" sz="3200" b="1" dirty="0" err="1" smtClean="0"/>
              <a:t>miêu</a:t>
            </a:r>
            <a:r>
              <a:rPr lang="en-US" sz="3200" b="1" dirty="0" smtClean="0"/>
              <a:t> </a:t>
            </a:r>
            <a:r>
              <a:rPr lang="en-US" sz="3200" b="1" dirty="0" err="1" smtClean="0"/>
              <a:t>ta</a:t>
            </a:r>
            <a:r>
              <a:rPr lang="en-US" sz="3200" b="1" dirty="0" smtClean="0"/>
              <a:t>̉ </a:t>
            </a:r>
            <a:r>
              <a:rPr lang="en-US" sz="3200" b="1" dirty="0" err="1" smtClean="0"/>
              <a:t>đô</a:t>
            </a:r>
            <a:r>
              <a:rPr lang="en-US" sz="3200" b="1" dirty="0" smtClean="0"/>
              <a:t>̀ </a:t>
            </a:r>
            <a:r>
              <a:rPr lang="en-US" sz="3200" b="1" dirty="0" err="1" smtClean="0"/>
              <a:t>vật</a:t>
            </a:r>
            <a:endParaRPr lang="en-US" sz="3200" b="1" dirty="0" smtClean="0"/>
          </a:p>
        </p:txBody>
      </p:sp>
      <p:sp>
        <p:nvSpPr>
          <p:cNvPr id="51203" name="Rectangle 3"/>
          <p:cNvSpPr>
            <a:spLocks noGrp="1" noChangeArrowheads="1"/>
          </p:cNvSpPr>
          <p:nvPr>
            <p:ph type="body" idx="1"/>
          </p:nvPr>
        </p:nvSpPr>
        <p:spPr/>
        <p:txBody>
          <a:bodyPr/>
          <a:lstStyle/>
          <a:p>
            <a:pPr eaLnBrk="1" hangingPunct="1">
              <a:defRPr/>
            </a:pPr>
            <a:r>
              <a:rPr lang="en-US" b="1" smtClean="0">
                <a:latin typeface="Arial"/>
              </a:rPr>
              <a:t>Muốn miêu tả đồ vật được hay, sinh động ta cần lưu ý điều gì?</a:t>
            </a:r>
          </a:p>
          <a:p>
            <a:pPr eaLnBrk="1" hangingPunct="1">
              <a:defRPr/>
            </a:pPr>
            <a:r>
              <a:rPr lang="en-US" b="1" smtClean="0">
                <a:latin typeface="Arial"/>
              </a:rPr>
              <a:t>Muốn miêu tả đồ vật được hay sinh động ta cần quan sát đồ vật thật kĩ bằng nhiều giác quan và cần xen lẫn lời kể với lời miêu tả để nói lên tình cảm của con người với đồ vật đó.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additive="base">
                                        <p:cTn id="13"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additive="base">
                                        <p:cTn id="19"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3200" b="1" dirty="0" smtClean="0"/>
              <a:t/>
            </a:r>
            <a:br>
              <a:rPr lang="en-US" sz="3200" b="1" dirty="0" smtClean="0"/>
            </a:br>
            <a:r>
              <a:rPr lang="en-US" sz="3200" b="1" dirty="0" err="1" smtClean="0"/>
              <a:t>Tập</a:t>
            </a:r>
            <a:r>
              <a:rPr lang="en-US" sz="3200" b="1" dirty="0" smtClean="0"/>
              <a:t> </a:t>
            </a:r>
            <a:r>
              <a:rPr lang="en-US" sz="3200" b="1" dirty="0" err="1" smtClean="0"/>
              <a:t>làm</a:t>
            </a:r>
            <a:r>
              <a:rPr lang="en-US" sz="3200" b="1" dirty="0" smtClean="0"/>
              <a:t> </a:t>
            </a:r>
            <a:r>
              <a:rPr lang="en-US" sz="3200" b="1" dirty="0" err="1" smtClean="0"/>
              <a:t>văn</a:t>
            </a:r>
            <a:r>
              <a:rPr lang="en-US" sz="3200" b="1" dirty="0" smtClean="0"/>
              <a:t>: </a:t>
            </a:r>
            <a:r>
              <a:rPr lang="en-US" sz="3200" b="1" dirty="0" err="1" smtClean="0"/>
              <a:t>Luyện</a:t>
            </a:r>
            <a:r>
              <a:rPr lang="en-US" sz="3200" b="1" dirty="0" smtClean="0"/>
              <a:t> </a:t>
            </a:r>
            <a:r>
              <a:rPr lang="en-US" sz="3200" b="1" dirty="0" err="1" smtClean="0"/>
              <a:t>tập</a:t>
            </a:r>
            <a:r>
              <a:rPr lang="en-US" sz="3200" b="1" dirty="0" smtClean="0"/>
              <a:t> </a:t>
            </a:r>
            <a:r>
              <a:rPr lang="en-US" sz="3200" b="1" dirty="0" err="1" smtClean="0"/>
              <a:t>miêu</a:t>
            </a:r>
            <a:r>
              <a:rPr lang="en-US" sz="3200" b="1" dirty="0" smtClean="0"/>
              <a:t> </a:t>
            </a:r>
            <a:r>
              <a:rPr lang="en-US" sz="3200" b="1" dirty="0" err="1" smtClean="0"/>
              <a:t>ta</a:t>
            </a:r>
            <a:r>
              <a:rPr lang="en-US" sz="3200" b="1" dirty="0" smtClean="0"/>
              <a:t>̉ </a:t>
            </a:r>
            <a:r>
              <a:rPr lang="en-US" sz="3200" b="1" dirty="0" err="1" smtClean="0"/>
              <a:t>đô</a:t>
            </a:r>
            <a:r>
              <a:rPr lang="en-US" sz="3200" b="1" dirty="0" smtClean="0"/>
              <a:t>̀ </a:t>
            </a:r>
            <a:r>
              <a:rPr lang="en-US" sz="3200" b="1" dirty="0" err="1" smtClean="0"/>
              <a:t>vật</a:t>
            </a:r>
            <a:endParaRPr lang="en-US" sz="3200" b="1" dirty="0" smtClean="0"/>
          </a:p>
        </p:txBody>
      </p:sp>
      <p:sp>
        <p:nvSpPr>
          <p:cNvPr id="14339" name="Rectangle 3"/>
          <p:cNvSpPr>
            <a:spLocks noGrp="1" noChangeArrowheads="1"/>
          </p:cNvSpPr>
          <p:nvPr>
            <p:ph type="body" idx="1"/>
          </p:nvPr>
        </p:nvSpPr>
        <p:spPr/>
        <p:txBody>
          <a:bodyPr/>
          <a:lstStyle/>
          <a:p>
            <a:pPr eaLnBrk="1" hangingPunct="1">
              <a:lnSpc>
                <a:spcPct val="80000"/>
              </a:lnSpc>
              <a:defRPr/>
            </a:pPr>
            <a:r>
              <a:rPr lang="en-US" sz="1800" b="1" smtClean="0">
                <a:latin typeface="Arial"/>
              </a:rPr>
              <a:t>2. Lập dàn ý tả chiếc áo em mặc đến lớp hôm nay.</a:t>
            </a:r>
          </a:p>
          <a:p>
            <a:pPr algn="ctr" eaLnBrk="1" hangingPunct="1">
              <a:lnSpc>
                <a:spcPct val="80000"/>
              </a:lnSpc>
              <a:defRPr/>
            </a:pPr>
            <a:r>
              <a:rPr lang="en-US" sz="1800" b="1" smtClean="0">
                <a:latin typeface="Arial"/>
              </a:rPr>
              <a:t>Dàn ý chi tiết </a:t>
            </a:r>
          </a:p>
          <a:p>
            <a:pPr eaLnBrk="1" hangingPunct="1">
              <a:lnSpc>
                <a:spcPct val="80000"/>
              </a:lnSpc>
              <a:defRPr/>
            </a:pPr>
            <a:r>
              <a:rPr lang="en-US" sz="1800" b="1" smtClean="0">
                <a:latin typeface="Arial"/>
              </a:rPr>
              <a:t>Mở bài      Giới thiệu chiếc áo hiện đang mặc tới lớp; chiếc áo có tự bao giờ? Mua hay may trong dịp nào? Ai mua, mua ở đâu?</a:t>
            </a:r>
          </a:p>
          <a:p>
            <a:pPr eaLnBrk="1" hangingPunct="1">
              <a:lnSpc>
                <a:spcPct val="80000"/>
              </a:lnSpc>
              <a:defRPr/>
            </a:pPr>
            <a:r>
              <a:rPr lang="en-US" sz="1800" b="1" smtClean="0">
                <a:latin typeface="Arial"/>
              </a:rPr>
              <a:t>Ví dụ: Đó là chiếc áo em được mẹ may cho nhân dịp đầu năm học mới . </a:t>
            </a:r>
          </a:p>
          <a:p>
            <a:pPr eaLnBrk="1" hangingPunct="1">
              <a:lnSpc>
                <a:spcPct val="80000"/>
              </a:lnSpc>
              <a:defRPr/>
            </a:pPr>
            <a:r>
              <a:rPr lang="en-US" sz="1800" b="1" smtClean="0">
                <a:latin typeface="Arial"/>
              </a:rPr>
              <a:t>Thân bài: </a:t>
            </a:r>
          </a:p>
          <a:p>
            <a:pPr eaLnBrk="1" hangingPunct="1">
              <a:lnSpc>
                <a:spcPct val="80000"/>
              </a:lnSpc>
              <a:defRPr/>
            </a:pPr>
            <a:r>
              <a:rPr lang="en-US" sz="1800" b="1" smtClean="0">
                <a:latin typeface="Arial"/>
              </a:rPr>
              <a:t>Tả bao quát chiếc áo (Hình dáng, kiểu, rộng, hẹp</a:t>
            </a:r>
          </a:p>
          <a:p>
            <a:pPr eaLnBrk="1" hangingPunct="1">
              <a:lnSpc>
                <a:spcPct val="80000"/>
              </a:lnSpc>
              <a:defRPr/>
            </a:pPr>
            <a:endParaRPr lang="en-US" sz="1800" b="1" smtClean="0">
              <a:latin typeface="Arial"/>
            </a:endParaRPr>
          </a:p>
          <a:p>
            <a:pPr eaLnBrk="1" hangingPunct="1">
              <a:lnSpc>
                <a:spcPct val="80000"/>
              </a:lnSpc>
              <a:buFont typeface="Wingdings" pitchFamily="2" charset="2"/>
              <a:buNone/>
              <a:defRPr/>
            </a:pPr>
            <a:r>
              <a:rPr lang="en-US" sz="1800" b="1" smtClean="0">
                <a:latin typeface="Arial"/>
              </a:rPr>
              <a:t>, loại vải, màu gì ?)</a:t>
            </a:r>
          </a:p>
          <a:p>
            <a:pPr eaLnBrk="1" hangingPunct="1">
              <a:lnSpc>
                <a:spcPct val="80000"/>
              </a:lnSpc>
              <a:defRPr/>
            </a:pPr>
            <a:r>
              <a:rPr lang="en-US" sz="1800" b="1" smtClean="0">
                <a:latin typeface="Arial"/>
              </a:rPr>
              <a:t>Áo màu trắng, chất vải cô tông, kiểu áo sơ mi,dáng rộng, mặc rất thoải mái </a:t>
            </a:r>
          </a:p>
          <a:p>
            <a:pPr eaLnBrk="1" hangingPunct="1">
              <a:lnSpc>
                <a:spcPct val="80000"/>
              </a:lnSpc>
              <a:defRPr/>
            </a:pPr>
            <a:r>
              <a:rPr lang="en-US" sz="1800" b="1" smtClean="0">
                <a:latin typeface="Arial"/>
              </a:rPr>
              <a:t>Tả từng bộ phận (cổ áo,thân áo,tay áo, nẹp, khuy áo, tà áo...)</a:t>
            </a:r>
          </a:p>
          <a:p>
            <a:pPr eaLnBrk="1" hangingPunct="1">
              <a:lnSpc>
                <a:spcPct val="80000"/>
              </a:lnSpc>
              <a:defRPr/>
            </a:pPr>
            <a:r>
              <a:rPr lang="en-US" sz="1800" b="1" smtClean="0">
                <a:latin typeface="Arial"/>
              </a:rPr>
              <a:t>Cổ đứng, vừa vặn</a:t>
            </a:r>
          </a:p>
          <a:p>
            <a:pPr eaLnBrk="1" hangingPunct="1">
              <a:lnSpc>
                <a:spcPct val="80000"/>
              </a:lnSpc>
              <a:defRPr/>
            </a:pPr>
            <a:r>
              <a:rPr lang="en-US" sz="1800" b="1" smtClean="0">
                <a:latin typeface="Arial"/>
              </a:rPr>
              <a:t>Tay áo không quá dài</a:t>
            </a:r>
          </a:p>
          <a:p>
            <a:pPr eaLnBrk="1" hangingPunct="1">
              <a:lnSpc>
                <a:spcPct val="80000"/>
              </a:lnSpc>
              <a:defRPr/>
            </a:pPr>
            <a:r>
              <a:rPr lang="en-US" sz="1800" b="1" smtClean="0">
                <a:latin typeface="Arial"/>
              </a:rPr>
              <a:t>Áo có hai túi trước ngực rất tiện có thể cài bút vào trong.</a:t>
            </a:r>
          </a:p>
          <a:p>
            <a:pPr eaLnBrk="1" hangingPunct="1">
              <a:lnSpc>
                <a:spcPct val="80000"/>
              </a:lnSpc>
              <a:defRPr/>
            </a:pPr>
            <a:r>
              <a:rPr lang="en-US" sz="1800" b="1" smtClean="0">
                <a:latin typeface="Arial"/>
              </a:rPr>
              <a:t>Hàng khuy trắng bóng, được khâu rất chắc chắn</a:t>
            </a:r>
          </a:p>
          <a:p>
            <a:pPr eaLnBrk="1" hangingPunct="1">
              <a:lnSpc>
                <a:spcPct val="80000"/>
              </a:lnSpc>
              <a:defRPr/>
            </a:pPr>
            <a:r>
              <a:rPr lang="en-US" sz="1800" b="1" smtClean="0">
                <a:latin typeface="Arial"/>
              </a:rPr>
              <a:t>Kết bài: Tình cảm của em với chiếc áo.</a:t>
            </a:r>
          </a:p>
          <a:p>
            <a:pPr eaLnBrk="1" hangingPunct="1">
              <a:lnSpc>
                <a:spcPct val="80000"/>
              </a:lnSpc>
              <a:defRPr/>
            </a:pPr>
            <a:r>
              <a:rPr lang="en-US" sz="1800" b="1" smtClean="0">
                <a:latin typeface="Arial"/>
              </a:rPr>
              <a:t>Em rất thích chiếc áo vì nó do chính tay mẹ mua cho em. Mặc nó em có cảm giác như mình lớn thêm lên.</a:t>
            </a:r>
          </a:p>
        </p:txBody>
      </p:sp>
      <p:sp>
        <p:nvSpPr>
          <p:cNvPr id="11268" name="Line 4"/>
          <p:cNvSpPr>
            <a:spLocks noChangeShapeType="1"/>
          </p:cNvSpPr>
          <p:nvPr/>
        </p:nvSpPr>
        <p:spPr bwMode="auto">
          <a:xfrm>
            <a:off x="2438400" y="2362200"/>
            <a:ext cx="0" cy="0"/>
          </a:xfrm>
          <a:prstGeom prst="line">
            <a:avLst/>
          </a:prstGeom>
          <a:noFill/>
          <a:ln w="9525">
            <a:solidFill>
              <a:schemeClr val="tx1"/>
            </a:solidFill>
            <a:round/>
            <a:headEnd/>
            <a:tailEnd/>
          </a:ln>
        </p:spPr>
        <p:txBody>
          <a:bodyPr/>
          <a:lstStyle/>
          <a:p>
            <a:endParaRPr lang="en-US"/>
          </a:p>
        </p:txBody>
      </p:sp>
      <p:sp>
        <p:nvSpPr>
          <p:cNvPr id="11269" name="Line 5"/>
          <p:cNvSpPr>
            <a:spLocks noChangeShapeType="1"/>
          </p:cNvSpPr>
          <p:nvPr/>
        </p:nvSpPr>
        <p:spPr bwMode="auto">
          <a:xfrm>
            <a:off x="2590800" y="2590800"/>
            <a:ext cx="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additive="base">
                                        <p:cTn id="19"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 calcmode="lin" valueType="num">
                                      <p:cBhvr additive="base">
                                        <p:cTn id="3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4" end="4"/>
                                            </p:txEl>
                                          </p:spTgt>
                                        </p:tgtEl>
                                        <p:attrNameLst>
                                          <p:attrName>style.visibility</p:attrName>
                                        </p:attrNameLst>
                                      </p:cBhvr>
                                      <p:to>
                                        <p:strVal val="visible"/>
                                      </p:to>
                                    </p:set>
                                    <p:anim calcmode="lin" valueType="num">
                                      <p:cBhvr additive="base">
                                        <p:cTn id="37"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5" end="5"/>
                                            </p:txEl>
                                          </p:spTgt>
                                        </p:tgtEl>
                                        <p:attrNameLst>
                                          <p:attrName>style.visibility</p:attrName>
                                        </p:attrNameLst>
                                      </p:cBhvr>
                                      <p:to>
                                        <p:strVal val="visible"/>
                                      </p:to>
                                    </p:set>
                                    <p:anim calcmode="lin" valueType="num">
                                      <p:cBhvr additive="base">
                                        <p:cTn id="43"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339">
                                            <p:txEl>
                                              <p:pRg st="8" end="8"/>
                                            </p:txEl>
                                          </p:spTgt>
                                        </p:tgtEl>
                                        <p:attrNameLst>
                                          <p:attrName>style.visibility</p:attrName>
                                        </p:attrNameLst>
                                      </p:cBhvr>
                                      <p:to>
                                        <p:strVal val="visible"/>
                                      </p:to>
                                    </p:set>
                                    <p:anim calcmode="lin" valueType="num">
                                      <p:cBhvr additive="base">
                                        <p:cTn id="55"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339">
                                            <p:txEl>
                                              <p:pRg st="9" end="9"/>
                                            </p:txEl>
                                          </p:spTgt>
                                        </p:tgtEl>
                                        <p:attrNameLst>
                                          <p:attrName>style.visibility</p:attrName>
                                        </p:attrNameLst>
                                      </p:cBhvr>
                                      <p:to>
                                        <p:strVal val="visible"/>
                                      </p:to>
                                    </p:set>
                                    <p:anim calcmode="lin" valueType="num">
                                      <p:cBhvr additive="base">
                                        <p:cTn id="61"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3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339">
                                            <p:txEl>
                                              <p:pRg st="10" end="10"/>
                                            </p:txEl>
                                          </p:spTgt>
                                        </p:tgtEl>
                                        <p:attrNameLst>
                                          <p:attrName>style.visibility</p:attrName>
                                        </p:attrNameLst>
                                      </p:cBhvr>
                                      <p:to>
                                        <p:strVal val="visible"/>
                                      </p:to>
                                    </p:set>
                                    <p:anim calcmode="lin" valueType="num">
                                      <p:cBhvr additive="base">
                                        <p:cTn id="67" dur="5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3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339">
                                            <p:txEl>
                                              <p:pRg st="11" end="11"/>
                                            </p:txEl>
                                          </p:spTgt>
                                        </p:tgtEl>
                                        <p:attrNameLst>
                                          <p:attrName>style.visibility</p:attrName>
                                        </p:attrNameLst>
                                      </p:cBhvr>
                                      <p:to>
                                        <p:strVal val="visible"/>
                                      </p:to>
                                    </p:set>
                                    <p:anim calcmode="lin" valueType="num">
                                      <p:cBhvr additive="base">
                                        <p:cTn id="73" dur="5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33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339">
                                            <p:txEl>
                                              <p:pRg st="12" end="12"/>
                                            </p:txEl>
                                          </p:spTgt>
                                        </p:tgtEl>
                                        <p:attrNameLst>
                                          <p:attrName>style.visibility</p:attrName>
                                        </p:attrNameLst>
                                      </p:cBhvr>
                                      <p:to>
                                        <p:strVal val="visible"/>
                                      </p:to>
                                    </p:set>
                                    <p:anim calcmode="lin" valueType="num">
                                      <p:cBhvr additive="base">
                                        <p:cTn id="79" dur="5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33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339">
                                            <p:txEl>
                                              <p:pRg st="13" end="13"/>
                                            </p:txEl>
                                          </p:spTgt>
                                        </p:tgtEl>
                                        <p:attrNameLst>
                                          <p:attrName>style.visibility</p:attrName>
                                        </p:attrNameLst>
                                      </p:cBhvr>
                                      <p:to>
                                        <p:strVal val="visible"/>
                                      </p:to>
                                    </p:set>
                                    <p:anim calcmode="lin" valueType="num">
                                      <p:cBhvr additive="base">
                                        <p:cTn id="85" dur="5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33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339">
                                            <p:txEl>
                                              <p:pRg st="14" end="14"/>
                                            </p:txEl>
                                          </p:spTgt>
                                        </p:tgtEl>
                                        <p:attrNameLst>
                                          <p:attrName>style.visibility</p:attrName>
                                        </p:attrNameLst>
                                      </p:cBhvr>
                                      <p:to>
                                        <p:strVal val="visible"/>
                                      </p:to>
                                    </p:set>
                                    <p:anim calcmode="lin" valueType="num">
                                      <p:cBhvr additive="base">
                                        <p:cTn id="91" dur="500" fill="hold"/>
                                        <p:tgtEl>
                                          <p:spTgt spid="14339">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433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339">
                                            <p:txEl>
                                              <p:pRg st="15" end="15"/>
                                            </p:txEl>
                                          </p:spTgt>
                                        </p:tgtEl>
                                        <p:attrNameLst>
                                          <p:attrName>style.visibility</p:attrName>
                                        </p:attrNameLst>
                                      </p:cBhvr>
                                      <p:to>
                                        <p:strVal val="visible"/>
                                      </p:to>
                                    </p:set>
                                    <p:anim calcmode="lin" valueType="num">
                                      <p:cBhvr additive="base">
                                        <p:cTn id="97" dur="500" fill="hold"/>
                                        <p:tgtEl>
                                          <p:spTgt spid="14339">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433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479</TotalTime>
  <Words>1283</Words>
  <Application>Microsoft Office PowerPoint</Application>
  <PresentationFormat>On-screen Show (4:3)</PresentationFormat>
  <Paragraphs>111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Verdana</vt:lpstr>
      <vt:lpstr>Wingdings</vt:lpstr>
      <vt:lpstr>Globe</vt:lpstr>
      <vt:lpstr> Tập làm văn</vt:lpstr>
      <vt:lpstr>Slide 2</vt:lpstr>
      <vt:lpstr> Tập làm văn: Luyện tập miêu tả đồ vật </vt:lpstr>
      <vt:lpstr> Tập làm văn: Luyện tập miêu tả đồ vật</vt:lpstr>
      <vt:lpstr> Tập làm văn: Luyện tập miêu tả đồ vật</vt:lpstr>
      <vt:lpstr> Tập làm văn: Luyện tập câu hỏi</vt:lpstr>
      <vt:lpstr> Tập làm văn: Luyện tập miêu tả đồ vật</vt:lpstr>
      <vt:lpstr> Tập làm văn: Luyện tập miêu tả đồ vật</vt:lpstr>
      <vt:lpstr> Tập làm văn: Luyện tập miêu tả đồ vật</vt:lpstr>
      <vt:lpstr> Tập làm văn: Luyện tập miêu tả đồ vật</vt:lpstr>
      <vt:lpstr>Thế nào là miêu tả ?</vt:lpstr>
      <vt:lpstr>Slide 12</vt:lpstr>
      <vt:lpstr>Slide 13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34</cp:revision>
  <dcterms:created xsi:type="dcterms:W3CDTF">2009-12-08T21:28:59Z</dcterms:created>
  <dcterms:modified xsi:type="dcterms:W3CDTF">2016-06-30T01:42:35Z</dcterms:modified>
</cp:coreProperties>
</file>