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4" r:id="rId2"/>
    <p:sldId id="277" r:id="rId3"/>
    <p:sldId id="259" r:id="rId4"/>
    <p:sldId id="278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6600"/>
    <a:srgbClr val="FF00FF"/>
    <a:srgbClr val="0000FF"/>
    <a:srgbClr val="FF0066"/>
    <a:srgbClr val="CC0000"/>
    <a:srgbClr val="FFFF00"/>
    <a:srgbClr val="009900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155" autoAdjust="0"/>
    <p:restoredTop sz="94660"/>
  </p:normalViewPr>
  <p:slideViewPr>
    <p:cSldViewPr>
      <p:cViewPr varScale="1">
        <p:scale>
          <a:sx n="38" d="100"/>
          <a:sy n="38" d="100"/>
        </p:scale>
        <p:origin x="-12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B085493-B122-4756-BDA2-27C28A4C0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F8E88E-DE14-4847-B624-36A8C8FE15C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CB2D4E-4DC4-4145-AF0F-7F144F0EA2C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9C4E0B-84E0-4A21-ADA1-20A06A8072B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F12ECB-6933-45A7-9AE7-E70A28495CD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664B21-651A-45C3-9C09-FD1EAC73825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92A32D-16A9-4E62-BBDA-80385609D46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626F82-4571-401F-A4D7-686634E1EBE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5C260B-A4D4-40AD-985E-30092876320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938395-0E88-4D4B-A2F5-33CA3CBB251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AD4D8-CB32-4327-AF98-4F5600420C2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CF771A-DA5C-42BC-A034-9C287423EED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C76B4E-F58F-4450-AC72-D0372514783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8EFF2-858B-4185-8980-5768E933FEF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58648-EFFB-448D-A1AB-A73F23335DE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E5938-A65B-44BB-AB0E-9AD4FAF0B92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0712C-C0DB-4FE5-8CCB-F1019EDBD26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C9D23-6C3B-42B1-9399-C48FBE33FC1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7DD36-1BD0-4122-8D8E-CA3B2D447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38AA6-5289-458A-A153-52DA1EF29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430FD-A1AA-49D5-BF9C-F6D84C491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2BA3E-851B-4DC2-9C8C-551423B8D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EA8E9-4929-4FD8-B6C6-6C1E7EE48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430FF-6AAF-4F1F-8CED-AE13B2727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16890-6B5D-4AF6-B542-B1D8922E3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61E22-272F-4A2F-9881-456F63340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19BCA-9618-4207-A923-41276C346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C01A2-2192-4DB9-9856-BF139E208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131D4-0374-4649-87D3-AAE69B94B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81793-C60C-4577-A8C1-D77F29C04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28846C39-8A82-4A8F-ABA6-E7B18FF2D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blumen-pflanzen05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648200"/>
            <a:ext cx="1600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6" descr="blumen-pflanzen05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24200"/>
            <a:ext cx="1600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9" descr="blumen-pflanzen05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4572000"/>
            <a:ext cx="1600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0" descr="blumen-pflanzen05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876800"/>
            <a:ext cx="1600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1" descr="blumen-pflanzen05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4648200"/>
            <a:ext cx="1600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2" descr="blumen-pflanzen05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4953000"/>
            <a:ext cx="1600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3" descr="do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5257800"/>
            <a:ext cx="9144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4" descr="blumen-pflanzen05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4343400"/>
            <a:ext cx="1600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5" descr="blumen-pflanzen05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4343400"/>
            <a:ext cx="3886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6" descr="blumen-pflanzen05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4800600"/>
            <a:ext cx="1600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0" name="WordArt 17"/>
          <p:cNvSpPr>
            <a:spLocks noChangeArrowheads="1" noChangeShapeType="1" noTextEdit="1"/>
          </p:cNvSpPr>
          <p:nvPr/>
        </p:nvSpPr>
        <p:spPr bwMode="auto">
          <a:xfrm>
            <a:off x="1295400" y="2438400"/>
            <a:ext cx="6400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49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LUYỆN TẬP PHÁT TRIỂN CÂU CHUYỆN</a:t>
            </a:r>
          </a:p>
        </p:txBody>
      </p:sp>
      <p:sp>
        <p:nvSpPr>
          <p:cNvPr id="2061" name="WordArt 24"/>
          <p:cNvSpPr>
            <a:spLocks noChangeArrowheads="1" noChangeShapeType="1" noTextEdit="1"/>
          </p:cNvSpPr>
          <p:nvPr/>
        </p:nvSpPr>
        <p:spPr bwMode="auto">
          <a:xfrm>
            <a:off x="1371600" y="1524000"/>
            <a:ext cx="5791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TẬP LÀM VĂN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514600" y="5953125"/>
            <a:ext cx="3521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Arial" charset="0"/>
              </a:rPr>
              <a:t>Sự tích hồ Ba Bể</a:t>
            </a:r>
          </a:p>
        </p:txBody>
      </p:sp>
      <p:pic>
        <p:nvPicPr>
          <p:cNvPr id="20485" name="Picture 5" descr="hinh 10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838200" y="0"/>
            <a:ext cx="7162800" cy="5851525"/>
          </a:xfrm>
          <a:noFill/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9" name="Picture 5" descr="hinh 1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838200" y="0"/>
            <a:ext cx="7772400" cy="5476875"/>
          </a:xfrm>
          <a:noFill/>
        </p:spPr>
      </p:pic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657600" y="5638800"/>
            <a:ext cx="2001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66"/>
                </a:solidFill>
                <a:latin typeface="Arial" charset="0"/>
              </a:rPr>
              <a:t>Ba anh em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hinh 3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685800" y="0"/>
            <a:ext cx="7467600" cy="5638800"/>
          </a:xfrm>
          <a:noFill/>
        </p:spPr>
      </p:pic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352800" y="5562600"/>
            <a:ext cx="2416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66"/>
                </a:solidFill>
                <a:latin typeface="Arial" charset="0"/>
              </a:rPr>
              <a:t>Người ăn xin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200400" y="5867400"/>
            <a:ext cx="4354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66"/>
                </a:solidFill>
                <a:latin typeface="Arial" charset="0"/>
              </a:rPr>
              <a:t>Một nhà thơ chân chính</a:t>
            </a:r>
            <a:r>
              <a:rPr lang="en-US">
                <a:latin typeface="Arial" charset="0"/>
              </a:rPr>
              <a:t> </a:t>
            </a:r>
          </a:p>
        </p:txBody>
      </p:sp>
      <p:pic>
        <p:nvPicPr>
          <p:cNvPr id="23557" name="Picture 5" descr="hinh 4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838200" y="119063"/>
            <a:ext cx="8305800" cy="5715000"/>
          </a:xfr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048000" y="579120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66"/>
                </a:solidFill>
                <a:latin typeface="Arial" charset="0"/>
              </a:rPr>
              <a:t>Những hạt thóc giống</a:t>
            </a:r>
            <a:r>
              <a:rPr lang="en-US">
                <a:latin typeface="Arial" charset="0"/>
              </a:rPr>
              <a:t> </a:t>
            </a:r>
          </a:p>
        </p:txBody>
      </p:sp>
      <p:pic>
        <p:nvPicPr>
          <p:cNvPr id="24581" name="Picture 5" descr="hinh 5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1066800" y="304800"/>
            <a:ext cx="7705725" cy="5538788"/>
          </a:xfr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514600" y="5638800"/>
            <a:ext cx="5186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66"/>
                </a:solidFill>
                <a:latin typeface="Arial" charset="0"/>
              </a:rPr>
              <a:t>Nỗi dằn vặt của An –đrây- ca</a:t>
            </a:r>
            <a:r>
              <a:rPr lang="en-US">
                <a:latin typeface="Arial" charset="0"/>
              </a:rPr>
              <a:t> </a:t>
            </a:r>
          </a:p>
        </p:txBody>
      </p:sp>
      <p:pic>
        <p:nvPicPr>
          <p:cNvPr id="25605" name="Picture 5" descr="hinh 6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1295400" y="381000"/>
            <a:ext cx="7000875" cy="5105400"/>
          </a:xfrm>
          <a:noFill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667000" y="5638800"/>
            <a:ext cx="2114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66"/>
                </a:solidFill>
                <a:latin typeface="Arial" charset="0"/>
              </a:rPr>
              <a:t>Ba lưỡi rìu </a:t>
            </a:r>
          </a:p>
        </p:txBody>
      </p:sp>
      <p:pic>
        <p:nvPicPr>
          <p:cNvPr id="26629" name="Picture 5" descr="hinh 7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609600" y="0"/>
            <a:ext cx="7772400" cy="5778500"/>
          </a:xfr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505200" y="5562600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66"/>
                </a:solidFill>
                <a:latin typeface="Arial" charset="0"/>
              </a:rPr>
              <a:t>Lời ước dưới trăng</a:t>
            </a:r>
          </a:p>
        </p:txBody>
      </p:sp>
      <p:pic>
        <p:nvPicPr>
          <p:cNvPr id="27653" name="Picture 5" descr="hinh 8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914400" y="0"/>
            <a:ext cx="7620000" cy="5564188"/>
          </a:xfr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04800" y="3114675"/>
            <a:ext cx="88392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Arial" charset="0"/>
              </a:rPr>
              <a:t>       </a:t>
            </a:r>
            <a:r>
              <a:rPr lang="en-US" sz="2400" b="1">
                <a:solidFill>
                  <a:schemeClr val="tx2"/>
                </a:solidFill>
                <a:latin typeface="Arial" charset="0"/>
              </a:rPr>
              <a:t>Va-li –a được bố mẹ cho đi xem xiếc . Em thích nhất tiết mục </a:t>
            </a:r>
            <a:r>
              <a:rPr lang="en-US" sz="24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“ Cô gái phi ngựa , đánh đàn ”và mơ ước thành diễn viên biểu diễn tiết mục ấy .</a:t>
            </a:r>
          </a:p>
          <a:p>
            <a:r>
              <a:rPr lang="en-US" sz="24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       Em xin vào học nghề tại rạp xiếc .Ông giám đốc rạp xiếc giao cho em việc quét dọn chuồng ngựa . Em ngạc nhiên nhưng rồi cũng nhận lời .</a:t>
            </a:r>
          </a:p>
          <a:p>
            <a:r>
              <a:rPr lang="en-US" sz="24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     Va- li –a đã giữ chuồng ngựa sạch sẽ và làm quen với chú ngựa trong suốt thời gian học.</a:t>
            </a:r>
          </a:p>
          <a:p>
            <a:r>
              <a:rPr lang="en-US" sz="24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     Về sau , Va –li –a trở thành một diễn viên như em mong ước</a:t>
            </a:r>
            <a:r>
              <a:rPr lang="en-US" sz="2400" b="1">
                <a:latin typeface="Arial" charset="0"/>
                <a:cs typeface="Times New Roman" pitchFamily="18" charset="0"/>
              </a:rPr>
              <a:t>.</a:t>
            </a:r>
          </a:p>
          <a:p>
            <a:endParaRPr lang="en-US" sz="2400" b="1">
              <a:latin typeface="Arial" charset="0"/>
              <a:cs typeface="Times New Roman" pitchFamily="18" charset="0"/>
            </a:endParaRPr>
          </a:p>
        </p:txBody>
      </p:sp>
      <p:sp>
        <p:nvSpPr>
          <p:cNvPr id="57349" name="WordArt 5"/>
          <p:cNvSpPr>
            <a:spLocks noChangeArrowheads="1" noChangeShapeType="1" noTextEdit="1"/>
          </p:cNvSpPr>
          <p:nvPr/>
        </p:nvSpPr>
        <p:spPr bwMode="auto">
          <a:xfrm>
            <a:off x="3048000" y="228600"/>
            <a:ext cx="2286000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VÀO NGHỀ</a:t>
            </a:r>
          </a:p>
        </p:txBody>
      </p:sp>
      <p:pic>
        <p:nvPicPr>
          <p:cNvPr id="57350" name="Picture 6" descr="hinh 9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2057400" y="609600"/>
            <a:ext cx="4495800" cy="24701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-76200" y="4114800"/>
            <a:ext cx="2743200" cy="14478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20700" y="4572000"/>
            <a:ext cx="1666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2400" b="1">
                <a:solidFill>
                  <a:srgbClr val="FF3399"/>
                </a:solidFill>
                <a:latin typeface="Arial" charset="0"/>
              </a:rPr>
              <a:t>BÀI TẬP 1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743200" y="4191000"/>
            <a:ext cx="6324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>
                <a:solidFill>
                  <a:srgbClr val="CC3300"/>
                </a:solidFill>
                <a:latin typeface="Arial" charset="0"/>
              </a:rPr>
              <a:t>Dựa theo cốt truyện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Vào nghề</a:t>
            </a:r>
            <a:r>
              <a:rPr lang="en-US" b="1">
                <a:solidFill>
                  <a:srgbClr val="CC3300"/>
                </a:solidFill>
                <a:latin typeface="Arial" charset="0"/>
              </a:rPr>
              <a:t> ,hãy viết lại câu mở đầu cho từng đọan văn( đã cho ở tiết tập làm văn , tuần 7) 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2819400" y="4267200"/>
            <a:ext cx="2378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>
              <a:latin typeface="Arial" charset="0"/>
            </a:endParaRPr>
          </a:p>
        </p:txBody>
      </p: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3717925" y="3276600"/>
            <a:ext cx="2759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>
              <a:latin typeface="Arial" charset="0"/>
            </a:endParaRP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-76200" y="762000"/>
            <a:ext cx="88392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>
                <a:latin typeface="Arial" charset="0"/>
              </a:rPr>
              <a:t>       </a:t>
            </a:r>
            <a:r>
              <a:rPr lang="en-US" sz="2400" b="1">
                <a:solidFill>
                  <a:schemeClr val="tx2"/>
                </a:solidFill>
                <a:latin typeface="Arial" charset="0"/>
              </a:rPr>
              <a:t>Va-li –a được bố mẹ cho đi xem xiếc . Em thích nhất tiết mục </a:t>
            </a:r>
            <a:r>
              <a:rPr lang="en-US" sz="24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“ Cô gái phi ngựa , đánh đàn ”và mơ ước thành diễn viên biểu diễn tiết mục ấy .</a:t>
            </a:r>
          </a:p>
          <a:p>
            <a:pPr algn="just"/>
            <a:r>
              <a:rPr lang="en-US" sz="24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       Em xin vào học nghề tại rạp xiếc .Ông giám đốc rạp xiếc giao cho em việc quét dọn chuồng ngựa . Em ngạc nhiên nhưng rồi cũng nhận lời .</a:t>
            </a:r>
          </a:p>
          <a:p>
            <a:pPr algn="just"/>
            <a:r>
              <a:rPr lang="en-US" sz="24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     Va- li –a đã giữ chuồng ngựa sạch sẽ và làm quen với chú ngựa trong suốt thời gian học.</a:t>
            </a:r>
          </a:p>
          <a:p>
            <a:pPr algn="just"/>
            <a:r>
              <a:rPr lang="en-US" sz="2400" b="1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     Về sau , Va –li –a trở thành một diễn viên như em mong ước</a:t>
            </a:r>
            <a:r>
              <a:rPr lang="en-US" sz="2400" b="1">
                <a:latin typeface="Arial" charset="0"/>
                <a:cs typeface="Times New Roman" pitchFamily="18" charset="0"/>
              </a:rPr>
              <a:t>.</a:t>
            </a:r>
          </a:p>
          <a:p>
            <a:pPr algn="just"/>
            <a:endParaRPr lang="en-US" sz="2400" b="1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29" grpId="0"/>
      <p:bldP spid="5131" grpId="0"/>
      <p:bldP spid="51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0" y="-381000"/>
            <a:ext cx="91440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  </a:t>
            </a:r>
            <a:r>
              <a:rPr lang="en-US" sz="2000" b="1" u="sng">
                <a:latin typeface="Arial" charset="0"/>
              </a:rPr>
              <a:t>_Mở đầu :..</a:t>
            </a:r>
          </a:p>
          <a:p>
            <a:r>
              <a:rPr lang="en-US" sz="2000" b="1">
                <a:latin typeface="Arial" charset="0"/>
              </a:rPr>
              <a:t>_</a:t>
            </a:r>
            <a:r>
              <a:rPr lang="en-US" sz="2000" i="1">
                <a:latin typeface="Arial" charset="0"/>
              </a:rPr>
              <a:t>Diễn biến</a:t>
            </a:r>
            <a:r>
              <a:rPr lang="en-US" sz="2000" b="1">
                <a:latin typeface="Arial" charset="0"/>
              </a:rPr>
              <a:t> : Chương trình xiếc hôm ấy hay tuyệt , nhưng Va – li – a thích hơn cả là tiết mục cô gái xinh đẹp vừa phi ngựa vừa đánh đàn , …</a:t>
            </a:r>
          </a:p>
          <a:p>
            <a:r>
              <a:rPr lang="en-US" sz="2000" b="1">
                <a:latin typeface="Arial" charset="0"/>
              </a:rPr>
              <a:t>_</a:t>
            </a:r>
            <a:r>
              <a:rPr lang="en-US" sz="2000" b="1" i="1">
                <a:latin typeface="Arial" charset="0"/>
              </a:rPr>
              <a:t>Kết thúc</a:t>
            </a:r>
            <a:r>
              <a:rPr lang="en-US" sz="2000" b="1">
                <a:latin typeface="Arial" charset="0"/>
              </a:rPr>
              <a:t> : Từ đó lúc nào Va –li –a cũng mơ ước một ngày nào đó sẽ trở thành một diễn viên xiếc vừa phi ngựa vừa đánh đàn.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0" y="1524000"/>
            <a:ext cx="914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Arial" charset="0"/>
            </a:endParaRPr>
          </a:p>
          <a:p>
            <a:r>
              <a:rPr lang="en-US" sz="2000" b="1" u="sng">
                <a:latin typeface="Arial" charset="0"/>
              </a:rPr>
              <a:t>_Mở đầu</a:t>
            </a:r>
            <a:r>
              <a:rPr lang="en-US" sz="2000" b="1">
                <a:latin typeface="Arial" charset="0"/>
              </a:rPr>
              <a:t> :…</a:t>
            </a:r>
          </a:p>
          <a:p>
            <a:r>
              <a:rPr lang="en-US" sz="2000" b="1">
                <a:latin typeface="Arial" charset="0"/>
              </a:rPr>
              <a:t>_</a:t>
            </a:r>
            <a:r>
              <a:rPr lang="en-US" sz="2000" b="1" i="1">
                <a:latin typeface="Arial" charset="0"/>
              </a:rPr>
              <a:t>Diễn biến</a:t>
            </a:r>
            <a:r>
              <a:rPr lang="en-US" sz="2000" b="1">
                <a:latin typeface="Arial" charset="0"/>
              </a:rPr>
              <a:t> :Sáng ấy,  em đến gặp bác giám đốc rạp xiếc. Bác dẫn em đến chuồng ngựa , chỉ con ngựa và bảo ,…</a:t>
            </a:r>
          </a:p>
          <a:p>
            <a:r>
              <a:rPr lang="en-US" sz="2000" b="1" i="1">
                <a:latin typeface="Arial" charset="0"/>
              </a:rPr>
              <a:t>_Kết thúc</a:t>
            </a:r>
            <a:r>
              <a:rPr lang="en-US" sz="2000" b="1">
                <a:latin typeface="Arial" charset="0"/>
              </a:rPr>
              <a:t> :Bác giám đóc cười , bào em …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0" y="3124200"/>
            <a:ext cx="89154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Arial" charset="0"/>
            </a:endParaRPr>
          </a:p>
          <a:p>
            <a:r>
              <a:rPr lang="en-US" sz="2000" b="1">
                <a:latin typeface="Arial" charset="0"/>
              </a:rPr>
              <a:t>_</a:t>
            </a:r>
            <a:r>
              <a:rPr lang="en-US" sz="2000" b="1" u="sng">
                <a:latin typeface="Arial" charset="0"/>
              </a:rPr>
              <a:t>Mở đầu</a:t>
            </a:r>
            <a:r>
              <a:rPr lang="en-US" sz="2000" b="1">
                <a:latin typeface="Arial" charset="0"/>
              </a:rPr>
              <a:t> :…</a:t>
            </a:r>
          </a:p>
          <a:p>
            <a:r>
              <a:rPr lang="en-US" sz="2000" b="1">
                <a:latin typeface="Arial" charset="0"/>
              </a:rPr>
              <a:t>_</a:t>
            </a:r>
            <a:r>
              <a:rPr lang="en-US" sz="2000" b="1" i="1">
                <a:latin typeface="Arial" charset="0"/>
              </a:rPr>
              <a:t>Diễn biến</a:t>
            </a:r>
            <a:r>
              <a:rPr lang="en-US" sz="2000" b="1">
                <a:latin typeface="Arial" charset="0"/>
              </a:rPr>
              <a:t> :Những ngày đầu Va – li –a rất bỡ ngỡ , có lúc em nản chí . Nhưng …</a:t>
            </a:r>
          </a:p>
          <a:p>
            <a:r>
              <a:rPr lang="en-US" sz="2000" b="1" i="1">
                <a:latin typeface="Arial" charset="0"/>
              </a:rPr>
              <a:t>_Kết thúc</a:t>
            </a:r>
            <a:r>
              <a:rPr lang="en-US" sz="2000" b="1">
                <a:latin typeface="Arial" charset="0"/>
              </a:rPr>
              <a:t> :Cuối cùng ,em quen việc và trở nên thân thiết với chú ngựa , bạn diễn tương lai của em.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0" y="4648200"/>
            <a:ext cx="9372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>
              <a:latin typeface="Arial" charset="0"/>
            </a:endParaRPr>
          </a:p>
          <a:p>
            <a:r>
              <a:rPr lang="en-US" sz="2000" u="sng">
                <a:latin typeface="Arial" charset="0"/>
              </a:rPr>
              <a:t>_</a:t>
            </a:r>
            <a:r>
              <a:rPr lang="en-US" sz="2000" b="1" u="sng">
                <a:latin typeface="Arial" charset="0"/>
              </a:rPr>
              <a:t>Mở đầu</a:t>
            </a:r>
            <a:r>
              <a:rPr lang="en-US" sz="2000" b="1">
                <a:latin typeface="Arial" charset="0"/>
              </a:rPr>
              <a:t> :…</a:t>
            </a:r>
          </a:p>
          <a:p>
            <a:r>
              <a:rPr lang="en-US" sz="2000" b="1" i="1">
                <a:latin typeface="Arial" charset="0"/>
              </a:rPr>
              <a:t>_Diễn biến</a:t>
            </a:r>
            <a:r>
              <a:rPr lang="en-US" sz="2000" b="1">
                <a:latin typeface="Arial" charset="0"/>
              </a:rPr>
              <a:t> :Mỗi lần Va –li –a bước ra sàn diễn , những tràng vỗ tay nồng nhiệt lại vang lên,…</a:t>
            </a:r>
          </a:p>
          <a:p>
            <a:r>
              <a:rPr lang="en-US" sz="2000" b="1" i="1">
                <a:latin typeface="Arial" charset="0"/>
              </a:rPr>
              <a:t>_Kết thúc</a:t>
            </a:r>
            <a:r>
              <a:rPr lang="en-US" sz="2000" b="1">
                <a:latin typeface="Arial" charset="0"/>
              </a:rPr>
              <a:t>: Thế là ước mơ thuở nhỏ của Va – li- a đã  trở thành sự  thật.</a:t>
            </a:r>
          </a:p>
          <a:p>
            <a:endParaRPr lang="en-US" sz="2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60421" grpId="0"/>
      <p:bldP spid="60423" grpId="0"/>
      <p:bldP spid="604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AutoShape 5"/>
          <p:cNvSpPr>
            <a:spLocks noChangeArrowheads="1"/>
          </p:cNvSpPr>
          <p:nvPr/>
        </p:nvSpPr>
        <p:spPr bwMode="auto">
          <a:xfrm rot="796944">
            <a:off x="2057400" y="609600"/>
            <a:ext cx="2743200" cy="151765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47938" y="1062038"/>
            <a:ext cx="1765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 </a:t>
            </a:r>
            <a:r>
              <a:rPr lang="en-US" sz="2400" b="1">
                <a:solidFill>
                  <a:srgbClr val="FF00FF"/>
                </a:solidFill>
                <a:latin typeface="Arial" charset="0"/>
              </a:rPr>
              <a:t>BÀI TẬP 2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28600" y="2438400"/>
            <a:ext cx="89154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b="1">
                <a:solidFill>
                  <a:srgbClr val="CC3300"/>
                </a:solidFill>
                <a:latin typeface="Arial" charset="0"/>
              </a:rPr>
              <a:t>Đọc lại toàn bộ các đoạn văn trong truyện </a:t>
            </a:r>
            <a:r>
              <a:rPr lang="en-US" b="1">
                <a:solidFill>
                  <a:srgbClr val="FF00FF"/>
                </a:solidFill>
                <a:latin typeface="Arial" charset="0"/>
              </a:rPr>
              <a:t>Vào nghề</a:t>
            </a:r>
            <a:r>
              <a:rPr lang="en-US" b="1">
                <a:solidFill>
                  <a:srgbClr val="CC3300"/>
                </a:solidFill>
                <a:latin typeface="Arial" charset="0"/>
              </a:rPr>
              <a:t> mà em vừa hoàn chỉnh  và cho biết :</a:t>
            </a:r>
          </a:p>
          <a:p>
            <a:pPr marL="342900" indent="-342900">
              <a:buFontTx/>
              <a:buAutoNum type="alphaLcParenR"/>
            </a:pPr>
            <a:r>
              <a:rPr lang="en-US" b="1">
                <a:solidFill>
                  <a:srgbClr val="CC3300"/>
                </a:solidFill>
                <a:latin typeface="Arial" charset="0"/>
              </a:rPr>
              <a:t>Các đoạn văn được sắp xếp theo trình tự nào ?</a:t>
            </a:r>
          </a:p>
          <a:p>
            <a:pPr marL="342900" indent="-342900">
              <a:buFontTx/>
              <a:buAutoNum type="alphaLcParenR"/>
            </a:pPr>
            <a:r>
              <a:rPr lang="en-US" b="1">
                <a:solidFill>
                  <a:srgbClr val="CC3300"/>
                </a:solidFill>
                <a:latin typeface="Arial" charset="0"/>
              </a:rPr>
              <a:t>Các câu mở đầu đọan văn đóng vai trò gì trong việc thể hiện trình tự ấy?</a:t>
            </a:r>
          </a:p>
          <a:p>
            <a:pPr marL="342900" indent="-342900"/>
            <a:endParaRPr lang="en-US" b="1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92" decel="100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92" decel="100000"/>
                                        <p:tgtEl>
                                          <p:spTgt spid="61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" dur="192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192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0" grpId="0"/>
      <p:bldP spid="61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AutoShape 5"/>
          <p:cNvSpPr>
            <a:spLocks noChangeArrowheads="1"/>
          </p:cNvSpPr>
          <p:nvPr/>
        </p:nvSpPr>
        <p:spPr bwMode="auto">
          <a:xfrm rot="560223">
            <a:off x="381000" y="533400"/>
            <a:ext cx="2908300" cy="136525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762000" y="9906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 </a:t>
            </a:r>
            <a:r>
              <a:rPr lang="en-US" sz="2400" b="1">
                <a:solidFill>
                  <a:srgbClr val="FF00FF"/>
                </a:solidFill>
                <a:latin typeface="Arial" charset="0"/>
              </a:rPr>
              <a:t>BÀI TẬP 2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-685800" y="2514600"/>
            <a:ext cx="9448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0" lvl="3" indent="-342900">
              <a:buFontTx/>
              <a:buAutoNum type="alphaLcParenR"/>
            </a:pPr>
            <a:r>
              <a:rPr lang="en-US" sz="3600" b="1">
                <a:solidFill>
                  <a:srgbClr val="CC3300"/>
                </a:solidFill>
                <a:latin typeface="Arial" charset="0"/>
              </a:rPr>
              <a:t>Các đoạn văn được sắp xếp theo trình tự nào ?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09600" y="3886200"/>
            <a:ext cx="8534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Arial" charset="0"/>
              </a:rPr>
              <a:t>Sắp xếp theo trình tự thời gian ( việc xảy ra trước thì kể trước ,việc xảy ra sau thì kể sau).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14" grpId="0"/>
      <p:bldP spid="17415" grpId="0"/>
      <p:bldP spid="174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AutoShape 5"/>
          <p:cNvSpPr>
            <a:spLocks noChangeArrowheads="1"/>
          </p:cNvSpPr>
          <p:nvPr/>
        </p:nvSpPr>
        <p:spPr bwMode="auto">
          <a:xfrm rot="570369">
            <a:off x="0" y="457200"/>
            <a:ext cx="2908300" cy="136525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57200" y="914400"/>
            <a:ext cx="1765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FF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FF00FF"/>
                </a:solidFill>
                <a:latin typeface="Arial" charset="0"/>
              </a:rPr>
              <a:t>BÀI TẬP 2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838200" y="2282825"/>
            <a:ext cx="75438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600" b="1">
                <a:solidFill>
                  <a:srgbClr val="CC3300"/>
                </a:solidFill>
                <a:latin typeface="Arial" charset="0"/>
              </a:rPr>
              <a:t>b)Các câu mở đầu đoạn văn đóng vai trò gì trong việc thể hiện trình tự ấy?</a:t>
            </a:r>
          </a:p>
          <a:p>
            <a:pPr marL="342900" indent="-342900"/>
            <a:endParaRPr lang="en-US" sz="3600" b="1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914400" y="4114800"/>
            <a:ext cx="7010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rial" charset="0"/>
              </a:rPr>
              <a:t>Thể hiện sự tiếp nối về thời gian để nối đoạn văn với các đoạn văn trước đó. 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22" grpId="0"/>
      <p:bldP spid="133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5"/>
          <p:cNvSpPr>
            <a:spLocks noChangeArrowheads="1"/>
          </p:cNvSpPr>
          <p:nvPr/>
        </p:nvSpPr>
        <p:spPr bwMode="auto">
          <a:xfrm rot="192006">
            <a:off x="0" y="381000"/>
            <a:ext cx="2908300" cy="136525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457200" y="838200"/>
            <a:ext cx="1765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FF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FF00FF"/>
                </a:solidFill>
                <a:latin typeface="Arial" charset="0"/>
              </a:rPr>
              <a:t>BÀI TẬP 3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762000" y="1752600"/>
            <a:ext cx="8077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r>
              <a:rPr lang="en-US" sz="3600" b="1">
                <a:solidFill>
                  <a:srgbClr val="0000FF"/>
                </a:solidFill>
                <a:latin typeface="Arial" charset="0"/>
              </a:rPr>
              <a:t>Kể lại một câu chuyện em đã học (qua các bài tập đọc , kể chuyện , tập làm văn ), trong đó các sự việc được sắp xếp theo trình tự thời gian .</a:t>
            </a: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3100388" y="3962400"/>
            <a:ext cx="2971800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5" descr="hinh 2"/>
          <p:cNvPicPr>
            <a:picLocks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914400" y="176213"/>
            <a:ext cx="7924800" cy="5157787"/>
          </a:xfrm>
          <a:noFill/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276600" y="5334000"/>
            <a:ext cx="4402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66"/>
                </a:solidFill>
                <a:latin typeface="Arial" charset="0"/>
              </a:rPr>
              <a:t>Dế Mèn bênh vực kẻ yếu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727</Words>
  <Application>Microsoft PowerPoint</Application>
  <PresentationFormat>On-screen Show (4:3)</PresentationFormat>
  <Paragraphs>67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Times New Roman</vt:lpstr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49</cp:revision>
  <dcterms:created xsi:type="dcterms:W3CDTF">2006-10-22T01:31:30Z</dcterms:created>
  <dcterms:modified xsi:type="dcterms:W3CDTF">2016-06-30T01:34:07Z</dcterms:modified>
</cp:coreProperties>
</file>