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6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7" r:id="rId11"/>
    <p:sldId id="266" r:id="rId12"/>
    <p:sldId id="274" r:id="rId13"/>
    <p:sldId id="268" r:id="rId14"/>
    <p:sldId id="269" r:id="rId15"/>
    <p:sldId id="270" r:id="rId16"/>
    <p:sldId id="271" r:id="rId17"/>
    <p:sldId id="277" r:id="rId18"/>
    <p:sldId id="275" r:id="rId19"/>
  </p:sldIdLst>
  <p:sldSz cx="10790238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2" autoAdjust="0"/>
    <p:restoredTop sz="94660"/>
  </p:normalViewPr>
  <p:slideViewPr>
    <p:cSldViewPr>
      <p:cViewPr varScale="1">
        <p:scale>
          <a:sx n="53" d="100"/>
          <a:sy n="53" d="100"/>
        </p:scale>
        <p:origin x="-90" y="-300"/>
      </p:cViewPr>
      <p:guideLst>
        <p:guide orient="horz" pos="2160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70D74-1E9C-4C17-B92D-51E82DC337C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685800"/>
            <a:ext cx="5394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FC6F-3283-43CE-AA5D-CF20D6C7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685800"/>
            <a:ext cx="5394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DFC6F-3283-43CE-AA5D-CF20D6C7F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68" y="2130427"/>
            <a:ext cx="917170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37" y="3886200"/>
            <a:ext cx="75531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3" y="274640"/>
            <a:ext cx="24278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274640"/>
            <a:ext cx="7103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5" y="4406902"/>
            <a:ext cx="917170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2906713"/>
            <a:ext cx="91717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600202"/>
            <a:ext cx="47656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1600202"/>
            <a:ext cx="47656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535113"/>
            <a:ext cx="4767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2" y="2174875"/>
            <a:ext cx="4767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2" y="1535113"/>
            <a:ext cx="47694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2" y="2174875"/>
            <a:ext cx="47694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273050"/>
            <a:ext cx="35499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5" y="273052"/>
            <a:ext cx="60320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2" y="1435102"/>
            <a:ext cx="35499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2" y="4800600"/>
            <a:ext cx="64741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2" y="612775"/>
            <a:ext cx="64741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2" y="5367338"/>
            <a:ext cx="64741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12" y="274638"/>
            <a:ext cx="971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600202"/>
            <a:ext cx="971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12" y="6356352"/>
            <a:ext cx="2517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86F5-43A7-4365-92CE-E6E68974AD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665" y="6356352"/>
            <a:ext cx="341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004" y="6356352"/>
            <a:ext cx="2517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D7BC-D47E-4D21-888D-02D02C96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081" y="1143000"/>
            <a:ext cx="10790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THẦY CÔ GIÁO VỀ DỰ GIỜ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Tiết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Luyện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endParaRPr lang="en-US" sz="4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" y="76200"/>
            <a:ext cx="1079023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đô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̣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ứng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xư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̉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đánh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dấu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(-)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vào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đô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̣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không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.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18" y="2514600"/>
            <a:ext cx="10652919" cy="303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 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Chung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lưng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đấu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cật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altLang="en-US" sz="4400" dirty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endParaRPr lang="en-US" sz="4400" b="1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+mj-lt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Cháy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nha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hàng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xóm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bình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vại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 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ở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bát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đầy</a:t>
            </a:r>
            <a:endParaRPr 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919" y="2895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19" y="38862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919" y="48768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919" y="2895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501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 DAY HOC\TIENG_VIET\TiengViet2(xong)\tuan34\tiet7\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9" y="228600"/>
            <a:ext cx="866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919" y="5418563"/>
            <a:ext cx="8414483" cy="92025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Cháy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nha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hàng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xóm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bình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vại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56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" y="76200"/>
            <a:ext cx="1079023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u="sng" dirty="0" err="1" smtClean="0">
                <a:latin typeface="+mj-lt"/>
                <a:cs typeface="Times New Roman" panose="02020603050405020304" pitchFamily="18" charset="0"/>
              </a:rPr>
              <a:t>Bài</a:t>
            </a:r>
            <a:r>
              <a:rPr lang="en-US" altLang="en-US" sz="3600" u="sng" dirty="0" smtClean="0">
                <a:latin typeface="+mj-lt"/>
                <a:cs typeface="Times New Roman" panose="02020603050405020304" pitchFamily="18" charset="0"/>
              </a:rPr>
              <a:t> 2: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Mỗi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thành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ngư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̃,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tục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ngư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̃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dưới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nói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vê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̀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thái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đô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̣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ứng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xư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̉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cộng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đồng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Đánh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dấu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(+)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</a:rPr>
              <a:t>vào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đô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̣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ứng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xư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̉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đánh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dấu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(-)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vào</a:t>
            </a:r>
            <a:r>
              <a:rPr lang="en-US" altLang="en-US" sz="3600" dirty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đô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̣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không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6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18" y="2514600"/>
            <a:ext cx="10652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 </a:t>
            </a:r>
            <a:r>
              <a:rPr lang="en-US" sz="4400" b="1" dirty="0" smtClean="0">
                <a:cs typeface="Times New Roman" panose="02020603050405020304" pitchFamily="18" charset="0"/>
              </a:rPr>
              <a:t>Chung </a:t>
            </a:r>
            <a:r>
              <a:rPr lang="en-US" sz="4400" b="1" dirty="0" err="1" smtClean="0">
                <a:cs typeface="Times New Roman" panose="02020603050405020304" pitchFamily="18" charset="0"/>
              </a:rPr>
              <a:t>lưng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đấu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cật</a:t>
            </a:r>
            <a:r>
              <a:rPr lang="en-US" sz="4400" b="1" dirty="0" smtClean="0">
                <a:cs typeface="Times New Roman" panose="02020603050405020304" pitchFamily="18" charset="0"/>
              </a:rPr>
              <a:t>.</a:t>
            </a:r>
            <a:r>
              <a:rPr lang="en-US" altLang="en-US" sz="4400" dirty="0">
                <a:cs typeface="Times New Roman" panose="02020603050405020304" pitchFamily="18" charset="0"/>
                <a:sym typeface="Wingdings 2"/>
              </a:rPr>
              <a:t> </a:t>
            </a:r>
            <a:endParaRPr lang="en-US" sz="4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4400" dirty="0" smtClean="0"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Cháy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nha</a:t>
            </a:r>
            <a:r>
              <a:rPr lang="en-US" sz="4400" b="1" dirty="0" smtClean="0"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cs typeface="Times New Roman" panose="02020603050405020304" pitchFamily="18" charset="0"/>
              </a:rPr>
              <a:t>hàng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xóm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bình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chân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vại</a:t>
            </a:r>
            <a:r>
              <a:rPr lang="en-US" sz="44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400" dirty="0" smtClean="0">
                <a:cs typeface="Times New Roman" panose="02020603050405020304" pitchFamily="18" charset="0"/>
                <a:sym typeface="Wingdings 2"/>
              </a:rPr>
              <a:t>   </a:t>
            </a:r>
            <a:r>
              <a:rPr lang="en-US" sz="4400" b="1" dirty="0" err="1" smtClean="0">
                <a:cs typeface="Times New Roman" panose="02020603050405020304" pitchFamily="18" charset="0"/>
              </a:rPr>
              <a:t>Ăn</a:t>
            </a:r>
            <a:r>
              <a:rPr lang="en-US" sz="4400" b="1" dirty="0" smtClean="0">
                <a:cs typeface="Times New Roman" panose="02020603050405020304" pitchFamily="18" charset="0"/>
              </a:rPr>
              <a:t> ở </a:t>
            </a:r>
            <a:r>
              <a:rPr lang="en-US" sz="4400" b="1" dirty="0" err="1" smtClean="0"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bát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nước</a:t>
            </a:r>
            <a:r>
              <a:rPr lang="en-US" sz="4400" b="1" dirty="0" smtClean="0"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cs typeface="Times New Roman" panose="02020603050405020304" pitchFamily="18" charset="0"/>
              </a:rPr>
              <a:t>đầy</a:t>
            </a:r>
            <a:endParaRPr lang="en-US" sz="44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919" y="2895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19" y="38862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919" y="48768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919" y="2895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882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76200"/>
            <a:ext cx="1079023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Gạch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gạch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(             )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dưới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bô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̣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phận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̉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lời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hỏi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“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Ai (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cái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gi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̀, con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gi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̀) ?”.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Gạch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2 (              )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gạch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dưới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bô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̣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phận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̉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lời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n-lt"/>
                <a:cs typeface="Times New Roman" panose="02020603050405020304" pitchFamily="18" charset="0"/>
              </a:rPr>
              <a:t>hỏi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Làm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gi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̀?”</a:t>
            </a:r>
            <a:r>
              <a:rPr lang="en-US" alt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66319" y="381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5519" y="8382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5519" y="9144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318" y="2209800"/>
            <a:ext cx="10652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a.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Đàn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sếu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đang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sải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cánh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trên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cao</a:t>
            </a:r>
            <a:r>
              <a:rPr lang="en-US" alt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b. Sau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một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cuộc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dạo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chơi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đám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tre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̉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ra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về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c.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Các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tới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chỗ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ông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cụ,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lễ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phép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hỏi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76200"/>
            <a:ext cx="1079023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 err="1" smtClean="0">
                <a:latin typeface="+mj-lt"/>
              </a:rPr>
              <a:t>Bài</a:t>
            </a:r>
            <a:r>
              <a:rPr lang="en-US" altLang="en-US" sz="3200" u="sng" dirty="0" smtClean="0">
                <a:latin typeface="+mj-lt"/>
              </a:rPr>
              <a:t> 3: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Gạch</a:t>
            </a:r>
            <a:r>
              <a:rPr lang="en-US" altLang="en-US" sz="3200" dirty="0" smtClean="0">
                <a:latin typeface="+mj-lt"/>
              </a:rPr>
              <a:t> 1 </a:t>
            </a:r>
            <a:r>
              <a:rPr lang="en-US" altLang="en-US" sz="3200" dirty="0" err="1" smtClean="0">
                <a:latin typeface="+mj-lt"/>
              </a:rPr>
              <a:t>gạch</a:t>
            </a:r>
            <a:r>
              <a:rPr lang="en-US" altLang="en-US" sz="3200" dirty="0" smtClean="0">
                <a:latin typeface="+mj-lt"/>
              </a:rPr>
              <a:t> (             ) </a:t>
            </a:r>
            <a:r>
              <a:rPr lang="en-US" altLang="en-US" sz="3200" dirty="0" err="1" smtClean="0">
                <a:latin typeface="+mj-lt"/>
              </a:rPr>
              <a:t>dưới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bô</a:t>
            </a:r>
            <a:r>
              <a:rPr lang="en-US" altLang="en-US" sz="3200" dirty="0" smtClean="0">
                <a:latin typeface="+mj-lt"/>
              </a:rPr>
              <a:t>̣ </a:t>
            </a:r>
            <a:r>
              <a:rPr lang="en-US" altLang="en-US" sz="3200" dirty="0" err="1" smtClean="0">
                <a:latin typeface="+mj-lt"/>
              </a:rPr>
              <a:t>phận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tra</a:t>
            </a:r>
            <a:r>
              <a:rPr lang="en-US" altLang="en-US" sz="3200" dirty="0" smtClean="0">
                <a:latin typeface="+mj-lt"/>
              </a:rPr>
              <a:t>̉ </a:t>
            </a:r>
            <a:r>
              <a:rPr lang="en-US" altLang="en-US" sz="3200" dirty="0" err="1" smtClean="0">
                <a:latin typeface="+mj-lt"/>
              </a:rPr>
              <a:t>lời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câu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hỏi</a:t>
            </a:r>
            <a:r>
              <a:rPr lang="en-US" altLang="en-US" sz="3200" dirty="0" smtClean="0">
                <a:latin typeface="+mj-lt"/>
              </a:rPr>
              <a:t> “</a:t>
            </a:r>
            <a:r>
              <a:rPr lang="en-US" altLang="en-US" sz="3200" i="1" dirty="0" smtClean="0">
                <a:latin typeface="+mj-lt"/>
              </a:rPr>
              <a:t>Ai (</a:t>
            </a:r>
            <a:r>
              <a:rPr lang="en-US" altLang="en-US" sz="3200" i="1" dirty="0" err="1" smtClean="0">
                <a:latin typeface="+mj-lt"/>
              </a:rPr>
              <a:t>cái</a:t>
            </a:r>
            <a:r>
              <a:rPr lang="en-US" altLang="en-US" sz="3200" i="1" dirty="0" smtClean="0">
                <a:latin typeface="+mj-lt"/>
              </a:rPr>
              <a:t> </a:t>
            </a:r>
            <a:r>
              <a:rPr lang="en-US" altLang="en-US" sz="3200" i="1" dirty="0" err="1" smtClean="0">
                <a:latin typeface="+mj-lt"/>
              </a:rPr>
              <a:t>gi</a:t>
            </a:r>
            <a:r>
              <a:rPr lang="en-US" altLang="en-US" sz="3200" i="1" dirty="0" smtClean="0">
                <a:latin typeface="+mj-lt"/>
              </a:rPr>
              <a:t>̀, con </a:t>
            </a:r>
            <a:r>
              <a:rPr lang="en-US" altLang="en-US" sz="3200" i="1" dirty="0" err="1" smtClean="0">
                <a:latin typeface="+mj-lt"/>
              </a:rPr>
              <a:t>gi</a:t>
            </a:r>
            <a:r>
              <a:rPr lang="en-US" altLang="en-US" sz="3200" i="1" dirty="0" smtClean="0">
                <a:latin typeface="+mj-lt"/>
              </a:rPr>
              <a:t>̀) ?”.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Gạch</a:t>
            </a:r>
            <a:r>
              <a:rPr lang="en-US" altLang="en-US" sz="3200" dirty="0" smtClean="0">
                <a:latin typeface="+mj-lt"/>
              </a:rPr>
              <a:t> 2 (              )</a:t>
            </a:r>
            <a:r>
              <a:rPr lang="en-US" altLang="en-US" sz="3200" dirty="0" err="1" smtClean="0">
                <a:latin typeface="+mj-lt"/>
              </a:rPr>
              <a:t>gạch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dưới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bô</a:t>
            </a:r>
            <a:r>
              <a:rPr lang="en-US" altLang="en-US" sz="3200" dirty="0" smtClean="0">
                <a:latin typeface="+mj-lt"/>
              </a:rPr>
              <a:t>̣ </a:t>
            </a:r>
            <a:r>
              <a:rPr lang="en-US" altLang="en-US" sz="3200" dirty="0" err="1" smtClean="0">
                <a:latin typeface="+mj-lt"/>
              </a:rPr>
              <a:t>phận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tra</a:t>
            </a:r>
            <a:r>
              <a:rPr lang="en-US" altLang="en-US" sz="3200" dirty="0" smtClean="0">
                <a:latin typeface="+mj-lt"/>
              </a:rPr>
              <a:t>̉ </a:t>
            </a:r>
            <a:r>
              <a:rPr lang="en-US" altLang="en-US" sz="3200" dirty="0" err="1" smtClean="0">
                <a:latin typeface="+mj-lt"/>
              </a:rPr>
              <a:t>lời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câu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hỏi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i="1" dirty="0" smtClean="0">
                <a:latin typeface="+mj-lt"/>
              </a:rPr>
              <a:t>“</a:t>
            </a:r>
            <a:r>
              <a:rPr lang="en-US" altLang="en-US" sz="3200" i="1" dirty="0" err="1" smtClean="0">
                <a:latin typeface="+mj-lt"/>
              </a:rPr>
              <a:t>Làm</a:t>
            </a:r>
            <a:r>
              <a:rPr lang="en-US" altLang="en-US" sz="3200" i="1" dirty="0" smtClean="0">
                <a:latin typeface="+mj-lt"/>
              </a:rPr>
              <a:t> </a:t>
            </a:r>
            <a:r>
              <a:rPr lang="en-US" altLang="en-US" sz="3200" i="1" dirty="0" err="1" smtClean="0">
                <a:latin typeface="+mj-lt"/>
              </a:rPr>
              <a:t>gi</a:t>
            </a:r>
            <a:r>
              <a:rPr lang="en-US" altLang="en-US" sz="3200" i="1" dirty="0" smtClean="0">
                <a:latin typeface="+mj-lt"/>
              </a:rPr>
              <a:t>̀?”</a:t>
            </a:r>
            <a:r>
              <a:rPr lang="en-US" altLang="en-US" sz="3200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318" y="2209800"/>
            <a:ext cx="10652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dirty="0" smtClean="0">
                <a:latin typeface="+mj-lt"/>
                <a:sym typeface="Wingdings 2"/>
              </a:rPr>
              <a:t>a. </a:t>
            </a:r>
            <a:r>
              <a:rPr lang="en-US" altLang="en-US" sz="4400" dirty="0" err="1" smtClean="0">
                <a:latin typeface="+mj-lt"/>
                <a:sym typeface="Wingdings 2"/>
              </a:rPr>
              <a:t>Đàn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sếu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đang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sải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cánh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trên</a:t>
            </a:r>
            <a:r>
              <a:rPr lang="en-US" altLang="en-US" sz="4400" dirty="0" smtClean="0">
                <a:latin typeface="+mj-lt"/>
                <a:sym typeface="Wingdings 2"/>
              </a:rPr>
              <a:t> </a:t>
            </a:r>
            <a:r>
              <a:rPr lang="en-US" altLang="en-US" sz="4400" dirty="0" err="1" smtClean="0">
                <a:latin typeface="+mj-lt"/>
                <a:sym typeface="Wingdings 2"/>
              </a:rPr>
              <a:t>cao</a:t>
            </a:r>
            <a:r>
              <a:rPr lang="en-US" altLang="en-US" sz="4400" dirty="0" smtClean="0">
                <a:latin typeface="+mj-lt"/>
                <a:sym typeface="Wingdings 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b. Sau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một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cuộc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dạo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chơi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đám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tre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̉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ra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về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c.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Các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tới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chỗ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ông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cụ,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lễ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phép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hỏi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.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2283" y="32004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+mj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04319" y="3200304"/>
            <a:ext cx="4800600" cy="152448"/>
            <a:chOff x="1776" y="1200"/>
            <a:chExt cx="2784" cy="4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76" y="1200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776" y="1248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</p:grp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233319" y="411488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+mj-lt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138319" y="4114880"/>
            <a:ext cx="1066800" cy="150794"/>
            <a:chOff x="1776" y="1200"/>
            <a:chExt cx="2784" cy="19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776" y="1200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776" y="1219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</p:grp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746919" y="51816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+mj-lt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651919" y="5179416"/>
            <a:ext cx="5791200" cy="199222"/>
            <a:chOff x="1776" y="1213"/>
            <a:chExt cx="2784" cy="35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776" y="1213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776" y="1248"/>
              <a:ext cx="27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566319" y="381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85519" y="8382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85519" y="9144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177225"/>
            <a:ext cx="1079023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latin typeface="Times New Roman" pitchFamily="18" charset="0"/>
              </a:rPr>
              <a:t>   </a:t>
            </a:r>
            <a:r>
              <a:rPr lang="en-US" altLang="en-US" sz="3200" u="sng" dirty="0" err="1" smtClean="0">
                <a:latin typeface="Times New Roman" pitchFamily="18" charset="0"/>
              </a:rPr>
              <a:t>Bài</a:t>
            </a:r>
            <a:r>
              <a:rPr lang="en-US" altLang="en-US" sz="3200" u="sng" dirty="0" smtClean="0">
                <a:latin typeface="Times New Roman" pitchFamily="18" charset="0"/>
              </a:rPr>
              <a:t> 4: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Đặt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câu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hỏi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bô</a:t>
            </a:r>
            <a:r>
              <a:rPr lang="en-US" altLang="en-US" sz="3200" dirty="0" smtClean="0">
                <a:latin typeface="Times New Roman" pitchFamily="18" charset="0"/>
              </a:rPr>
              <a:t>̣ </a:t>
            </a:r>
            <a:r>
              <a:rPr lang="en-US" altLang="en-US" sz="3200" dirty="0" err="1" smtClean="0">
                <a:latin typeface="Times New Roman" pitchFamily="18" charset="0"/>
              </a:rPr>
              <a:t>phận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câu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được</a:t>
            </a:r>
            <a:r>
              <a:rPr lang="en-US" altLang="en-US" sz="3200" dirty="0" smtClean="0">
                <a:latin typeface="Times New Roman" pitchFamily="18" charset="0"/>
              </a:rPr>
              <a:t> in </a:t>
            </a:r>
            <a:r>
              <a:rPr lang="en-US" altLang="en-US" sz="3200" dirty="0" err="1" smtClean="0">
                <a:latin typeface="Times New Roman" pitchFamily="18" charset="0"/>
              </a:rPr>
              <a:t>đậm</a:t>
            </a:r>
            <a:r>
              <a:rPr lang="en-US" altLang="en-US" sz="3200" dirty="0" smtClean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52305"/>
              </p:ext>
            </p:extLst>
          </p:nvPr>
        </p:nvGraphicFramePr>
        <p:xfrm>
          <a:off x="670719" y="1066800"/>
          <a:ext cx="9601200" cy="54978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00600"/>
                <a:gridCol w="4800600"/>
              </a:tblGrid>
              <a:tr h="131445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+mj-lt"/>
                        </a:rPr>
                        <a:t>Câu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+mj-lt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hỏi</a:t>
                      </a:r>
                      <a:endParaRPr lang="en-US" sz="4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</a:rPr>
                        <a:t>a. </a:t>
                      </a:r>
                      <a:r>
                        <a:rPr lang="en-US" sz="3200" b="1" i="1" dirty="0" err="1" smtClean="0">
                          <a:latin typeface="+mj-lt"/>
                        </a:rPr>
                        <a:t>Mấy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bạn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học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tro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̀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bơ</a:t>
                      </a:r>
                      <a:r>
                        <a:rPr lang="en-US" sz="3200" baseline="0" dirty="0" smtClean="0">
                          <a:latin typeface="+mj-lt"/>
                        </a:rPr>
                        <a:t>̃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ngơ</a:t>
                      </a:r>
                      <a:r>
                        <a:rPr lang="en-US" sz="3200" baseline="0" dirty="0" smtClean="0">
                          <a:latin typeface="+mj-lt"/>
                        </a:rPr>
                        <a:t>̃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đứng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nép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bên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người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thân</a:t>
                      </a:r>
                      <a:r>
                        <a:rPr lang="en-US" sz="3200" baseline="0" dirty="0" smtClean="0">
                          <a:latin typeface="+mj-lt"/>
                        </a:rPr>
                        <a:t>.</a:t>
                      </a:r>
                      <a:endParaRPr lang="en-US" sz="3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</a:rPr>
                        <a:t>b. </a:t>
                      </a:r>
                      <a:r>
                        <a:rPr lang="en-US" sz="3200" dirty="0" err="1" smtClean="0">
                          <a:latin typeface="+mj-lt"/>
                        </a:rPr>
                        <a:t>Ông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ngoại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dẫn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tôi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đi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mua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vơ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̉,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chọn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bút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.</a:t>
                      </a:r>
                      <a:endParaRPr lang="en-US" sz="3200" b="1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</a:rPr>
                        <a:t>c. Mẹ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latin typeface="+mj-lt"/>
                        </a:rPr>
                        <a:t>tôi</a:t>
                      </a:r>
                      <a:r>
                        <a:rPr lang="en-US" sz="3200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âu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yếm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nắm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tay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tôi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dẫn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đi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trên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con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đường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+mj-lt"/>
                        </a:rPr>
                        <a:t>làng</a:t>
                      </a:r>
                      <a:r>
                        <a:rPr lang="en-US" sz="3200" b="1" i="1" baseline="0" dirty="0" smtClean="0">
                          <a:latin typeface="+mj-lt"/>
                        </a:rPr>
                        <a:t>.</a:t>
                      </a:r>
                      <a:endParaRPr lang="en-US" sz="3200" b="1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177225"/>
            <a:ext cx="1079023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   </a:t>
            </a:r>
            <a:r>
              <a:rPr lang="en-US" altLang="en-US" sz="3200" u="sng" dirty="0" err="1" smtClean="0">
                <a:latin typeface="+mj-lt"/>
              </a:rPr>
              <a:t>Bài</a:t>
            </a:r>
            <a:r>
              <a:rPr lang="en-US" altLang="en-US" sz="3200" u="sng" dirty="0" smtClean="0">
                <a:latin typeface="+mj-lt"/>
              </a:rPr>
              <a:t> 4: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Đặt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câu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hỏi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cho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bô</a:t>
            </a:r>
            <a:r>
              <a:rPr lang="en-US" altLang="en-US" sz="3200" dirty="0" smtClean="0">
                <a:latin typeface="+mj-lt"/>
              </a:rPr>
              <a:t>̣ </a:t>
            </a:r>
            <a:r>
              <a:rPr lang="en-US" altLang="en-US" sz="3200" dirty="0" err="1" smtClean="0">
                <a:latin typeface="+mj-lt"/>
              </a:rPr>
              <a:t>phận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câu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en-US" altLang="en-US" sz="3200" dirty="0" err="1" smtClean="0">
                <a:latin typeface="+mj-lt"/>
              </a:rPr>
              <a:t>được</a:t>
            </a:r>
            <a:r>
              <a:rPr lang="en-US" altLang="en-US" sz="3200" dirty="0" smtClean="0">
                <a:latin typeface="+mj-lt"/>
              </a:rPr>
              <a:t> in </a:t>
            </a:r>
            <a:r>
              <a:rPr lang="en-US" altLang="en-US" sz="3200" dirty="0" err="1" smtClean="0">
                <a:latin typeface="+mj-lt"/>
              </a:rPr>
              <a:t>đậm</a:t>
            </a:r>
            <a:r>
              <a:rPr lang="en-US" altLang="en-US" sz="3200" dirty="0" smtClean="0">
                <a:latin typeface="+mj-lt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41729"/>
              </p:ext>
            </p:extLst>
          </p:nvPr>
        </p:nvGraphicFramePr>
        <p:xfrm>
          <a:off x="670719" y="1066800"/>
          <a:ext cx="9601200" cy="54978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00600"/>
                <a:gridCol w="4800600"/>
              </a:tblGrid>
              <a:tr h="1314450">
                <a:tc>
                  <a:txBody>
                    <a:bodyPr/>
                    <a:lstStyle/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hỏi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a. </a:t>
                      </a:r>
                      <a:r>
                        <a:rPr lang="en-US" sz="3200" b="1" i="1" dirty="0" err="1" smtClean="0"/>
                        <a:t>Mấy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bạn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học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tro</a:t>
                      </a:r>
                      <a:r>
                        <a:rPr lang="en-US" sz="3200" b="1" i="1" baseline="0" dirty="0" smtClean="0"/>
                        <a:t>̀ </a:t>
                      </a:r>
                      <a:r>
                        <a:rPr lang="en-US" sz="3200" baseline="0" dirty="0" err="1" smtClean="0"/>
                        <a:t>bơ</a:t>
                      </a:r>
                      <a:r>
                        <a:rPr lang="en-US" sz="3200" baseline="0" dirty="0" smtClean="0"/>
                        <a:t>̃ </a:t>
                      </a:r>
                      <a:r>
                        <a:rPr lang="en-US" sz="3200" baseline="0" dirty="0" err="1" smtClean="0"/>
                        <a:t>ngơ</a:t>
                      </a:r>
                      <a:r>
                        <a:rPr lang="en-US" sz="3200" baseline="0" dirty="0" smtClean="0"/>
                        <a:t>̃ </a:t>
                      </a:r>
                      <a:r>
                        <a:rPr lang="en-US" sz="3200" baseline="0" dirty="0" err="1" smtClean="0"/>
                        <a:t>đứng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nép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người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thân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bơ</a:t>
                      </a:r>
                      <a:r>
                        <a:rPr lang="en-US" sz="3200" baseline="0" dirty="0" smtClean="0"/>
                        <a:t>̃ </a:t>
                      </a:r>
                      <a:r>
                        <a:rPr lang="en-US" sz="3200" baseline="0" dirty="0" err="1" smtClean="0"/>
                        <a:t>ngơ</a:t>
                      </a:r>
                      <a:r>
                        <a:rPr lang="en-US" sz="3200" baseline="0" dirty="0" smtClean="0"/>
                        <a:t>̃ </a:t>
                      </a:r>
                      <a:r>
                        <a:rPr lang="en-US" sz="3200" baseline="0" dirty="0" err="1" smtClean="0"/>
                        <a:t>đứng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nép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người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thân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b. </a:t>
                      </a:r>
                      <a:r>
                        <a:rPr lang="en-US" sz="3200" dirty="0" err="1" smtClean="0"/>
                        <a:t>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ngoại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="1" i="1" baseline="0" dirty="0" err="1" smtClean="0"/>
                        <a:t>dẫn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tôi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đi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mua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vơ</a:t>
                      </a:r>
                      <a:r>
                        <a:rPr lang="en-US" sz="3200" b="1" i="1" baseline="0" dirty="0" smtClean="0"/>
                        <a:t>̉, </a:t>
                      </a:r>
                      <a:r>
                        <a:rPr lang="en-US" sz="3200" b="1" i="1" baseline="0" dirty="0" err="1" smtClean="0"/>
                        <a:t>chọn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bút</a:t>
                      </a:r>
                      <a:r>
                        <a:rPr lang="en-US" sz="3200" b="1" i="1" baseline="0" dirty="0" smtClean="0"/>
                        <a:t>.</a:t>
                      </a:r>
                      <a:endParaRPr 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ngoại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làm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</a:t>
                      </a:r>
                      <a:r>
                        <a:rPr lang="en-US" sz="3200" baseline="0" dirty="0" smtClean="0"/>
                        <a:t>̀?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c. Mẹ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tôi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="1" i="1" baseline="0" dirty="0" err="1" smtClean="0"/>
                        <a:t>âu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yếm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nắm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tay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tôi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dẫn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đi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trên</a:t>
                      </a:r>
                      <a:r>
                        <a:rPr lang="en-US" sz="3200" b="1" i="1" baseline="0" dirty="0" smtClean="0"/>
                        <a:t> con </a:t>
                      </a:r>
                      <a:r>
                        <a:rPr lang="en-US" sz="3200" b="1" i="1" baseline="0" dirty="0" err="1" smtClean="0"/>
                        <a:t>đường</a:t>
                      </a:r>
                      <a:r>
                        <a:rPr lang="en-US" sz="3200" b="1" i="1" baseline="0" dirty="0" smtClean="0"/>
                        <a:t> </a:t>
                      </a:r>
                      <a:r>
                        <a:rPr lang="en-US" sz="3200" b="1" i="1" baseline="0" dirty="0" err="1" smtClean="0"/>
                        <a:t>làng</a:t>
                      </a:r>
                      <a:r>
                        <a:rPr lang="en-US" sz="3200" b="1" i="1" baseline="0" dirty="0" smtClean="0"/>
                        <a:t>.</a:t>
                      </a:r>
                      <a:endParaRPr 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tôi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làm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</a:t>
                      </a:r>
                      <a:r>
                        <a:rPr lang="en-US" sz="3200" baseline="0" dirty="0" smtClean="0"/>
                        <a:t>̀?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519" y="2514600"/>
            <a:ext cx="99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XIN TRÂN TRỌNG CẢM ƠN CÁC THẦY CÔ GIÁO VÀ CÁC CON HỌC SINH ĐÃ CHÚ Ý LẮNG NGHE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804" y="2905542"/>
            <a:ext cx="6024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KIỂM TRA BÀI CŨ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0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198437"/>
            <a:ext cx="9711215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cs typeface="Times New Roman" panose="02020603050405020304" pitchFamily="18" charset="0"/>
              </a:rPr>
              <a:t>Luyện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12" y="1066800"/>
            <a:ext cx="9711215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̉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rộng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vốn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tư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̀: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Cộng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đồng</a:t>
            </a:r>
            <a:endParaRPr lang="en-US" sz="5400" b="1" dirty="0" smtClean="0">
              <a:solidFill>
                <a:srgbClr val="FF0066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tập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Ai </a:t>
            </a:r>
            <a:r>
              <a:rPr lang="en-US" sz="54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làm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en-US" sz="54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66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32762"/>
            <a:ext cx="10790238" cy="32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" y="0"/>
            <a:ext cx="1079023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u="sng" dirty="0" err="1" smtClean="0">
                <a:latin typeface="+mj-lt"/>
              </a:rPr>
              <a:t>Bài</a:t>
            </a:r>
            <a:r>
              <a:rPr lang="en-US" altLang="en-US" sz="3600" u="sng" dirty="0" smtClean="0">
                <a:latin typeface="+mj-lt"/>
              </a:rPr>
              <a:t> 1</a:t>
            </a:r>
            <a:r>
              <a:rPr lang="en-US" altLang="en-US" sz="3600" dirty="0" smtClean="0">
                <a:latin typeface="+mj-lt"/>
              </a:rPr>
              <a:t>: </a:t>
            </a:r>
            <a:r>
              <a:rPr lang="en-US" altLang="en-US" sz="3600" dirty="0" err="1" smtClean="0">
                <a:latin typeface="+mj-lt"/>
              </a:rPr>
              <a:t>Hãy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sắp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xếp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những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tư</a:t>
            </a:r>
            <a:r>
              <a:rPr lang="en-US" altLang="en-US" sz="3600" dirty="0" smtClean="0">
                <a:latin typeface="+mj-lt"/>
              </a:rPr>
              <a:t>̀ </a:t>
            </a:r>
            <a:r>
              <a:rPr lang="en-US" altLang="en-US" sz="3600" dirty="0" err="1" smtClean="0">
                <a:latin typeface="+mj-lt"/>
              </a:rPr>
              <a:t>ngư</a:t>
            </a:r>
            <a:r>
              <a:rPr lang="en-US" altLang="en-US" sz="3600" dirty="0" smtClean="0">
                <a:latin typeface="+mj-lt"/>
              </a:rPr>
              <a:t>̃ </a:t>
            </a:r>
            <a:r>
              <a:rPr lang="en-US" altLang="en-US" sz="3600" dirty="0" err="1" smtClean="0">
                <a:latin typeface="+mj-lt"/>
              </a:rPr>
              <a:t>dưới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đây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vào</a:t>
            </a:r>
            <a:r>
              <a:rPr lang="en-US" altLang="en-US" sz="3600" dirty="0" smtClean="0">
                <a:latin typeface="+mj-lt"/>
              </a:rPr>
              <a:t> ô </a:t>
            </a:r>
            <a:r>
              <a:rPr lang="en-US" altLang="en-US" sz="3600" dirty="0" err="1" smtClean="0">
                <a:latin typeface="+mj-lt"/>
              </a:rPr>
              <a:t>thích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hợp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trong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3600" dirty="0" err="1" smtClean="0">
                <a:latin typeface="+mj-lt"/>
              </a:rPr>
              <a:t>bảng</a:t>
            </a:r>
            <a:r>
              <a:rPr lang="en-US" altLang="en-US" sz="3600" dirty="0" smtClean="0">
                <a:latin typeface="+mj-lt"/>
              </a:rPr>
              <a:t>:</a:t>
            </a:r>
            <a:endParaRPr lang="en-US" altLang="en-US" sz="32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38" y="1219200"/>
            <a:ext cx="105204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bó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bào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nòi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ngũ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quê</a:t>
            </a:r>
            <a:r>
              <a:rPr lang="en-US" altLang="en-US" sz="32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  <a:endParaRPr lang="en-US" altLang="en-US" sz="3200" b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38565341"/>
              </p:ext>
            </p:extLst>
          </p:nvPr>
        </p:nvGraphicFramePr>
        <p:xfrm>
          <a:off x="449594" y="4724400"/>
          <a:ext cx="9711214" cy="2127504"/>
        </p:xfrm>
        <a:graphic>
          <a:graphicData uri="http://schemas.openxmlformats.org/drawingml/2006/table">
            <a:tbl>
              <a:tblPr/>
              <a:tblGrid>
                <a:gridCol w="4816268"/>
                <a:gridCol w="4894946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ái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07903" marR="1079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19" y="76202"/>
            <a:ext cx="105204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bó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bào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nòi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ngũ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5" name="Group 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42358047"/>
              </p:ext>
            </p:extLst>
          </p:nvPr>
        </p:nvGraphicFramePr>
        <p:xfrm>
          <a:off x="449594" y="3581400"/>
          <a:ext cx="9711214" cy="2889504"/>
        </p:xfrm>
        <a:graphic>
          <a:graphicData uri="http://schemas.openxmlformats.org/drawingml/2006/table">
            <a:tbl>
              <a:tblPr/>
              <a:tblGrid>
                <a:gridCol w="4816268"/>
                <a:gridCol w="4894946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ái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25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07903" marR="1079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94" y="4648200"/>
            <a:ext cx="21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</a:rPr>
              <a:t>Cộng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đồng</a:t>
            </a:r>
            <a:endParaRPr lang="en-US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201" y="4648200"/>
            <a:ext cx="21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</a:rPr>
              <a:t>Đồng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tâm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10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880316"/>
              </p:ext>
            </p:extLst>
          </p:nvPr>
        </p:nvGraphicFramePr>
        <p:xfrm>
          <a:off x="429597" y="3581400"/>
          <a:ext cx="9711214" cy="2889504"/>
        </p:xfrm>
        <a:graphic>
          <a:graphicData uri="http://schemas.openxmlformats.org/drawingml/2006/table">
            <a:tbl>
              <a:tblPr/>
              <a:tblGrid>
                <a:gridCol w="4816268"/>
                <a:gridCol w="4894946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ái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cộng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25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bào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đội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03" marR="1079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Đồng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03" marR="1079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880519" y="41148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62198" y="4114800"/>
            <a:ext cx="32953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8398" y="4114800"/>
            <a:ext cx="32953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80519" y="41148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98" y="0"/>
            <a:ext cx="5576372" cy="354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38" y="388203"/>
            <a:ext cx="4945526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3593" y="4731603"/>
            <a:ext cx="4945526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-lax3-1.xx.fbcdn.net/v/t1.0-9/14358629_1596372470667497_1521014798896725916_n.jpg?oh=f0edf0008b8162dee51cf850ac059979&amp;oe=588BEC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6" y="3633952"/>
            <a:ext cx="5596173" cy="3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219200"/>
            <a:ext cx="7696200" cy="531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0519" y="152400"/>
            <a:ext cx="4945526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" y="76200"/>
            <a:ext cx="1079023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ô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̣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</a:t>
            </a: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ô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  <a:sym typeface="Wingdings 2"/>
              </a:rPr>
              <a:t>̣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ứng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xư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̉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đánh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dấu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(-)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vào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trước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thái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</a:t>
            </a: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  <a:sym typeface="Wingdings 2"/>
              </a:rPr>
              <a:t>ô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  <a:sym typeface="Wingdings 2"/>
              </a:rPr>
              <a:t>̣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tán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thành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.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18" y="2514600"/>
            <a:ext cx="10652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 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Chung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lưng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đấu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cật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altLang="en-US" sz="4400" dirty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endParaRPr lang="en-US" sz="4400" b="1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+mj-lt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Cháy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nha</a:t>
            </a:r>
            <a:r>
              <a:rPr lang="en-US" sz="4400" b="1" dirty="0">
                <a:latin typeface="+mj-lt"/>
                <a:cs typeface="Times New Roman" panose="02020603050405020304" pitchFamily="18" charset="0"/>
              </a:rPr>
              <a:t>̀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hàng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xóm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bình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vại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400" dirty="0" smtClean="0">
                <a:latin typeface="+mj-lt"/>
                <a:cs typeface="Times New Roman" panose="02020603050405020304" pitchFamily="18" charset="0"/>
                <a:sym typeface="Wingdings 2"/>
              </a:rPr>
              <a:t>  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ở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bát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+mj-lt"/>
                <a:cs typeface="Times New Roman" panose="02020603050405020304" pitchFamily="18" charset="0"/>
              </a:rPr>
              <a:t>đầy</a:t>
            </a:r>
            <a:endParaRPr 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919" y="2895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19" y="37338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919" y="47244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</a:rPr>
              <a:t>+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2" y="397670"/>
            <a:ext cx="5494866" cy="3793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6" y="397670"/>
            <a:ext cx="4777193" cy="3793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319" y="4419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đấu</a:t>
            </a:r>
            <a:r>
              <a:rPr lang="en-US" sz="4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cật</a:t>
            </a:r>
            <a:endParaRPr lang="en-US" sz="4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 - &amp;quot;Luyện từ và câu 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7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818</Words>
  <Application>Microsoft Office PowerPoint</Application>
  <PresentationFormat>Custom</PresentationFormat>
  <Paragraphs>95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Luyện từ và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40</cp:revision>
  <dcterms:created xsi:type="dcterms:W3CDTF">2015-10-22T17:03:38Z</dcterms:created>
  <dcterms:modified xsi:type="dcterms:W3CDTF">2016-10-26T07:45:57Z</dcterms:modified>
</cp:coreProperties>
</file>