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media/audio5.wav" ContentType="audio/x-wav"/>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402" r:id="rId3"/>
    <p:sldId id="351" r:id="rId4"/>
    <p:sldId id="358" r:id="rId5"/>
    <p:sldId id="354" r:id="rId6"/>
    <p:sldId id="356" r:id="rId7"/>
    <p:sldId id="357" r:id="rId8"/>
    <p:sldId id="355" r:id="rId9"/>
    <p:sldId id="359" r:id="rId10"/>
    <p:sldId id="293" r:id="rId11"/>
    <p:sldId id="360" r:id="rId12"/>
    <p:sldId id="361" r:id="rId13"/>
    <p:sldId id="362" r:id="rId14"/>
    <p:sldId id="363" r:id="rId15"/>
    <p:sldId id="377" r:id="rId16"/>
    <p:sldId id="379" r:id="rId17"/>
    <p:sldId id="372" r:id="rId18"/>
    <p:sldId id="381" r:id="rId19"/>
    <p:sldId id="382" r:id="rId20"/>
    <p:sldId id="383" r:id="rId21"/>
    <p:sldId id="393" r:id="rId22"/>
    <p:sldId id="401" r:id="rId23"/>
    <p:sldId id="404" r:id="rId24"/>
    <p:sldId id="395" r:id="rId25"/>
    <p:sldId id="388" r:id="rId26"/>
    <p:sldId id="390" r:id="rId27"/>
    <p:sldId id="391" r:id="rId28"/>
    <p:sldId id="392" r:id="rId29"/>
    <p:sldId id="397" r:id="rId30"/>
    <p:sldId id="396" r:id="rId31"/>
    <p:sldId id="384" r:id="rId32"/>
    <p:sldId id="374" r:id="rId33"/>
    <p:sldId id="375" r:id="rId34"/>
    <p:sldId id="376" r:id="rId35"/>
    <p:sldId id="385" r:id="rId36"/>
    <p:sldId id="398" r:id="rId37"/>
    <p:sldId id="386" r:id="rId38"/>
    <p:sldId id="399" r:id="rId39"/>
    <p:sldId id="400"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FF99FF"/>
    <a:srgbClr val="006600"/>
    <a:srgbClr val="333300"/>
    <a:srgbClr val="006666"/>
    <a:srgbClr val="F8460E"/>
    <a:srgbClr val="0000FF"/>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5126" autoAdjust="0"/>
  </p:normalViewPr>
  <p:slideViewPr>
    <p:cSldViewPr>
      <p:cViewPr>
        <p:scale>
          <a:sx n="97" d="100"/>
          <a:sy n="97" d="100"/>
        </p:scale>
        <p:origin x="-436" y="-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4FD6F-9DAC-4DEA-A939-F10A9D28AAF4}" type="datetimeFigureOut">
              <a:rPr lang="en-US" smtClean="0"/>
              <a:t>11/16/2021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6AFCF-BC0C-4496-BF95-D7C648FD5277}" type="slidenum">
              <a:rPr lang="en-US" smtClean="0"/>
              <a:t>‹#›</a:t>
            </a:fld>
            <a:endParaRPr lang="en-US"/>
          </a:p>
        </p:txBody>
      </p:sp>
    </p:spTree>
    <p:extLst>
      <p:ext uri="{BB962C8B-B14F-4D97-AF65-F5344CB8AC3E}">
        <p14:creationId xmlns:p14="http://schemas.microsoft.com/office/powerpoint/2010/main" val="424175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23871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6AFCF-BC0C-4496-BF95-D7C648FD5277}" type="slidenum">
              <a:rPr lang="en-US" smtClean="0"/>
              <a:t>33</a:t>
            </a:fld>
            <a:endParaRPr lang="en-US"/>
          </a:p>
        </p:txBody>
      </p:sp>
    </p:spTree>
    <p:extLst>
      <p:ext uri="{BB962C8B-B14F-4D97-AF65-F5344CB8AC3E}">
        <p14:creationId xmlns:p14="http://schemas.microsoft.com/office/powerpoint/2010/main" val="219241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DD8ACD58-9F61-4088-9307-0C3F0EF957DD}" type="slidenum">
              <a:rPr lang="zh-CN" altLang="en-US">
                <a:solidFill>
                  <a:srgbClr val="000000"/>
                </a:solidFill>
              </a:rPr>
              <a:pPr eaLnBrk="1" hangingPunct="1"/>
              <a:t>36</a:t>
            </a:fld>
            <a:endParaRPr lang="zh-CN" altLang="en-US">
              <a:solidFill>
                <a:srgbClr val="000000"/>
              </a:solidFill>
            </a:endParaRPr>
          </a:p>
        </p:txBody>
      </p:sp>
    </p:spTree>
    <p:extLst>
      <p:ext uri="{BB962C8B-B14F-4D97-AF65-F5344CB8AC3E}">
        <p14:creationId xmlns:p14="http://schemas.microsoft.com/office/powerpoint/2010/main" val="58743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FD3E2BBC-E327-45FA-BDFD-CA42C1151168}" type="slidenum">
              <a:rPr lang="zh-CN" altLang="en-US">
                <a:solidFill>
                  <a:srgbClr val="000000"/>
                </a:solidFill>
              </a:rPr>
              <a:pPr eaLnBrk="1" hangingPunct="1"/>
              <a:t>38</a:t>
            </a:fld>
            <a:endParaRPr lang="zh-CN" altLang="en-US">
              <a:solidFill>
                <a:srgbClr val="000000"/>
              </a:solidFill>
            </a:endParaRPr>
          </a:p>
        </p:txBody>
      </p:sp>
    </p:spTree>
    <p:extLst>
      <p:ext uri="{BB962C8B-B14F-4D97-AF65-F5344CB8AC3E}">
        <p14:creationId xmlns:p14="http://schemas.microsoft.com/office/powerpoint/2010/main" val="253675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5F3B-D587-440B-8F85-AA32F31E9573}" type="slidenum">
              <a:rPr lang="en-US" smtClean="0"/>
              <a:t>4</a:t>
            </a:fld>
            <a:endParaRPr lang="en-US"/>
          </a:p>
        </p:txBody>
      </p:sp>
    </p:spTree>
    <p:extLst>
      <p:ext uri="{BB962C8B-B14F-4D97-AF65-F5344CB8AC3E}">
        <p14:creationId xmlns:p14="http://schemas.microsoft.com/office/powerpoint/2010/main" val="196792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6AFCF-BC0C-4496-BF95-D7C648FD5277}" type="slidenum">
              <a:rPr lang="en-US" smtClean="0"/>
              <a:pPr/>
              <a:t>6</a:t>
            </a:fld>
            <a:endParaRPr lang="en-US"/>
          </a:p>
        </p:txBody>
      </p:sp>
    </p:spTree>
    <p:extLst>
      <p:ext uri="{BB962C8B-B14F-4D97-AF65-F5344CB8AC3E}">
        <p14:creationId xmlns:p14="http://schemas.microsoft.com/office/powerpoint/2010/main" val="45935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3046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DD8ACD58-9F61-4088-9307-0C3F0EF957DD}" type="slidenum">
              <a:rPr lang="zh-CN" altLang="en-US">
                <a:solidFill>
                  <a:srgbClr val="000000"/>
                </a:solidFill>
              </a:rPr>
              <a:pPr eaLnBrk="1" hangingPunct="1"/>
              <a:t>18</a:t>
            </a:fld>
            <a:endParaRPr lang="zh-CN" altLang="en-US">
              <a:solidFill>
                <a:srgbClr val="000000"/>
              </a:solidFill>
            </a:endParaRPr>
          </a:p>
        </p:txBody>
      </p:sp>
    </p:spTree>
    <p:extLst>
      <p:ext uri="{BB962C8B-B14F-4D97-AF65-F5344CB8AC3E}">
        <p14:creationId xmlns:p14="http://schemas.microsoft.com/office/powerpoint/2010/main" val="67027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6AFCF-BC0C-4496-BF95-D7C648FD5277}" type="slidenum">
              <a:rPr lang="en-US" smtClean="0"/>
              <a:t>19</a:t>
            </a:fld>
            <a:endParaRPr lang="en-US"/>
          </a:p>
        </p:txBody>
      </p:sp>
    </p:spTree>
    <p:extLst>
      <p:ext uri="{BB962C8B-B14F-4D97-AF65-F5344CB8AC3E}">
        <p14:creationId xmlns:p14="http://schemas.microsoft.com/office/powerpoint/2010/main" val="306896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FD3E2BBC-E327-45FA-BDFD-CA42C1151168}" type="slidenum">
              <a:rPr lang="zh-CN" altLang="en-US">
                <a:solidFill>
                  <a:srgbClr val="000000"/>
                </a:solidFill>
              </a:rPr>
              <a:pPr eaLnBrk="1" hangingPunct="1"/>
              <a:t>22</a:t>
            </a:fld>
            <a:endParaRPr lang="zh-CN" altLang="en-US">
              <a:solidFill>
                <a:srgbClr val="000000"/>
              </a:solidFill>
            </a:endParaRPr>
          </a:p>
        </p:txBody>
      </p:sp>
    </p:spTree>
    <p:extLst>
      <p:ext uri="{BB962C8B-B14F-4D97-AF65-F5344CB8AC3E}">
        <p14:creationId xmlns:p14="http://schemas.microsoft.com/office/powerpoint/2010/main" val="294580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408561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FFDB08D3-E20B-40D8-BD34-E4E3B3FFA262}" type="slidenum">
              <a:rPr lang="en-US" altLang="en-US">
                <a:solidFill>
                  <a:srgbClr val="000000"/>
                </a:solidFill>
              </a:rPr>
              <a:pPr eaLnBrk="1" hangingPunct="1"/>
              <a:t>29</a:t>
            </a:fld>
            <a:endParaRPr lang="en-US" altLang="en-US">
              <a:solidFill>
                <a:srgbClr val="000000"/>
              </a:solidFill>
            </a:endParaRPr>
          </a:p>
        </p:txBody>
      </p:sp>
    </p:spTree>
    <p:extLst>
      <p:ext uri="{BB962C8B-B14F-4D97-AF65-F5344CB8AC3E}">
        <p14:creationId xmlns:p14="http://schemas.microsoft.com/office/powerpoint/2010/main" val="371837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61259-F62F-40F9-8D37-027E0B934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374001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61259-F62F-40F9-8D37-027E0B934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104251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61259-F62F-40F9-8D37-027E0B934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393626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61259-F62F-40F9-8D37-027E0B934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27270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61259-F62F-40F9-8D37-027E0B934A93}"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8852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61259-F62F-40F9-8D37-027E0B934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270604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61259-F62F-40F9-8D37-027E0B934A93}"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178231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61259-F62F-40F9-8D37-027E0B934A93}"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96253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61259-F62F-40F9-8D37-027E0B934A93}"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224611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61259-F62F-40F9-8D37-027E0B934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426340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61259-F62F-40F9-8D37-027E0B934A93}"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710A8-A3CB-42A6-8A1D-1C4B94E1F7A0}" type="slidenum">
              <a:rPr lang="en-US" smtClean="0"/>
              <a:t>‹#›</a:t>
            </a:fld>
            <a:endParaRPr lang="en-US"/>
          </a:p>
        </p:txBody>
      </p:sp>
    </p:spTree>
    <p:extLst>
      <p:ext uri="{BB962C8B-B14F-4D97-AF65-F5344CB8AC3E}">
        <p14:creationId xmlns:p14="http://schemas.microsoft.com/office/powerpoint/2010/main" val="163440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861259-F62F-40F9-8D37-027E0B934A93}" type="datetimeFigureOut">
              <a:rPr lang="en-US" smtClean="0"/>
              <a:t>11/16/2021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710A8-A3CB-42A6-8A1D-1C4B94E1F7A0}" type="slidenum">
              <a:rPr lang="en-US" smtClean="0"/>
              <a:t>‹#›</a:t>
            </a:fld>
            <a:endParaRPr lang="en-US"/>
          </a:p>
        </p:txBody>
      </p:sp>
    </p:spTree>
    <p:extLst>
      <p:ext uri="{BB962C8B-B14F-4D97-AF65-F5344CB8AC3E}">
        <p14:creationId xmlns:p14="http://schemas.microsoft.com/office/powerpoint/2010/main" val="191796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29.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32.gif"/><Relationship Id="rId5" Type="http://schemas.openxmlformats.org/officeDocument/2006/relationships/image" Target="../media/image4.png"/><Relationship Id="rId10" Type="http://schemas.openxmlformats.org/officeDocument/2006/relationships/image" Target="../media/image31.gif"/><Relationship Id="rId4" Type="http://schemas.openxmlformats.org/officeDocument/2006/relationships/image" Target="../media/image3.png"/><Relationship Id="rId9" Type="http://schemas.openxmlformats.org/officeDocument/2006/relationships/image" Target="../media/image8.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wmf"/><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38.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37.gif"/><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38.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37.gif"/><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29.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2.gif"/><Relationship Id="rId5" Type="http://schemas.openxmlformats.org/officeDocument/2006/relationships/image" Target="../media/image4.png"/><Relationship Id="rId10" Type="http://schemas.openxmlformats.org/officeDocument/2006/relationships/image" Target="../media/image31.gif"/><Relationship Id="rId4" Type="http://schemas.openxmlformats.org/officeDocument/2006/relationships/image" Target="../media/image3.png"/><Relationship Id="rId9" Type="http://schemas.openxmlformats.org/officeDocument/2006/relationships/image" Target="../media/image8.gif"/></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77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648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0"/>
          <p:cNvSpPr>
            <a:spLocks noChangeArrowheads="1"/>
          </p:cNvSpPr>
          <p:nvPr/>
        </p:nvSpPr>
        <p:spPr bwMode="auto">
          <a:xfrm>
            <a:off x="1694329" y="115673"/>
            <a:ext cx="563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u="sng" dirty="0" err="1" smtClean="0">
                <a:solidFill>
                  <a:schemeClr val="bg1"/>
                </a:solidFill>
                <a:latin typeface="Times New Roman" panose="02020603050405020304" pitchFamily="18" charset="0"/>
                <a:cs typeface="Times New Roman" panose="02020603050405020304" pitchFamily="18" charset="0"/>
              </a:rPr>
              <a:t>Toán</a:t>
            </a:r>
            <a:endParaRPr lang="en-US" sz="2000" b="1" u="sng"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rgbClr val="FFFF00"/>
                </a:solidFill>
                <a:latin typeface="Times New Roman" panose="02020603050405020304" pitchFamily="18" charset="0"/>
                <a:cs typeface="Times New Roman" panose="02020603050405020304" pitchFamily="18" charset="0"/>
              </a:rPr>
              <a:t>Bài 32: Trừ hai số thập phân (tiết 1</a:t>
            </a:r>
            <a:r>
              <a:rPr lang="en-US" sz="2000" b="1" dirty="0" smtClean="0">
                <a:solidFill>
                  <a:srgbClr val="FFFF00"/>
                </a:solidFill>
                <a:latin typeface="Times New Roman" panose="02020603050405020304" pitchFamily="18" charset="0"/>
                <a:cs typeface="Times New Roman" panose="02020603050405020304" pitchFamily="18" charset="0"/>
              </a:rPr>
              <a:t>)</a:t>
            </a:r>
            <a:endParaRPr lang="en-US" sz="2000" b="1" dirty="0">
              <a:solidFill>
                <a:srgbClr val="FFFF00"/>
              </a:solidFill>
              <a:latin typeface="Times New Roman" panose="02020603050405020304" pitchFamily="18" charset="0"/>
              <a:cs typeface="Times New Roman" panose="02020603050405020304" pitchFamily="18" charset="0"/>
            </a:endParaRPr>
          </a:p>
        </p:txBody>
      </p:sp>
      <p:pic>
        <p:nvPicPr>
          <p:cNvPr id="7" name="Picture 7" descr="Book-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0882" y="1034097"/>
            <a:ext cx="586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2743200" y="1352055"/>
            <a:ext cx="3981450" cy="46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3" tIns="45520" rIns="91053" bIns="45520">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2400" dirty="0">
                <a:solidFill>
                  <a:srgbClr val="0000CC"/>
                </a:solidFill>
                <a:latin typeface="Arial" panose="020B0604020202020204" pitchFamily="34" charset="0"/>
                <a:cs typeface="Arial" panose="020B0604020202020204" pitchFamily="34" charset="0"/>
              </a:rPr>
              <a:t>Hướng dẫn học trang </a:t>
            </a:r>
            <a:r>
              <a:rPr lang="en-US" altLang="en-US" sz="2400" dirty="0" smtClean="0">
                <a:solidFill>
                  <a:srgbClr val="0000CC"/>
                </a:solidFill>
                <a:latin typeface="Arial" panose="020B0604020202020204" pitchFamily="34" charset="0"/>
                <a:cs typeface="Arial" panose="020B0604020202020204" pitchFamily="34" charset="0"/>
              </a:rPr>
              <a:t>86</a:t>
            </a:r>
            <a:endParaRPr lang="en-US" altLang="en-US" sz="2400" dirty="0">
              <a:solidFill>
                <a:srgbClr val="0000CC"/>
              </a:solidFill>
              <a:latin typeface="Arial" panose="020B0604020202020204" pitchFamily="34" charset="0"/>
              <a:cs typeface="Arial" panose="020B0604020202020204" pitchFamily="34" charset="0"/>
            </a:endParaRPr>
          </a:p>
        </p:txBody>
      </p:sp>
      <p:sp>
        <p:nvSpPr>
          <p:cNvPr id="9" name="Horizontal Scroll 8"/>
          <p:cNvSpPr/>
          <p:nvPr/>
        </p:nvSpPr>
        <p:spPr>
          <a:xfrm>
            <a:off x="419100" y="1661627"/>
            <a:ext cx="8153400" cy="3816313"/>
          </a:xfrm>
          <a:prstGeom prst="horizontalScroll">
            <a:avLst>
              <a:gd name="adj" fmla="val 17614"/>
            </a:avLst>
          </a:prstGeom>
          <a:solidFill>
            <a:srgbClr val="FFFF00"/>
          </a:solidFill>
          <a:ln w="55000" cap="flat" cmpd="thickThin" algn="ctr">
            <a:solidFill>
              <a:srgbClr val="2DA2BF">
                <a:shade val="50000"/>
              </a:srgbClr>
            </a:solidFill>
            <a:prstDash val="solid"/>
          </a:ln>
          <a:effectLst/>
        </p:spPr>
        <p:txBody>
          <a:bodyPr lIns="68291" tIns="34141" rIns="68291" bIns="34141" anchor="ctr"/>
          <a:lstStyle/>
          <a:p>
            <a:pPr eaLnBrk="0" hangingPunct="0">
              <a:defRPr/>
            </a:pPr>
            <a:r>
              <a:rPr lang="en-US" sz="2000" b="1" u="sng" kern="0" dirty="0">
                <a:solidFill>
                  <a:srgbClr val="C00000"/>
                </a:solidFill>
                <a:latin typeface="Times New Roman" panose="02020603050405020304" pitchFamily="18" charset="0"/>
                <a:cs typeface="Times New Roman" panose="02020603050405020304" pitchFamily="18" charset="0"/>
              </a:rPr>
              <a:t>MỤC </a:t>
            </a:r>
            <a:r>
              <a:rPr lang="en-US" sz="2000" b="1" u="sng" kern="0" dirty="0" smtClean="0">
                <a:solidFill>
                  <a:srgbClr val="C00000"/>
                </a:solidFill>
                <a:latin typeface="Times New Roman" panose="02020603050405020304" pitchFamily="18" charset="0"/>
                <a:cs typeface="Times New Roman" panose="02020603050405020304" pitchFamily="18" charset="0"/>
              </a:rPr>
              <a:t>TIÊU  </a:t>
            </a:r>
            <a:r>
              <a:rPr lang="en-US" sz="2400" dirty="0" smtClean="0"/>
              <a:t>Em </a:t>
            </a:r>
            <a:r>
              <a:rPr lang="en-US" sz="2400" dirty="0"/>
              <a:t>biết </a:t>
            </a:r>
            <a:r>
              <a:rPr lang="en-US" sz="2400" dirty="0" smtClean="0"/>
              <a:t>:</a:t>
            </a:r>
          </a:p>
          <a:p>
            <a:pPr eaLnBrk="0" hangingPunct="0">
              <a:defRPr/>
            </a:pPr>
            <a:r>
              <a:rPr lang="en-US" sz="2400" dirty="0" smtClean="0"/>
              <a:t>- Trừ </a:t>
            </a:r>
            <a:r>
              <a:rPr lang="en-US" sz="2400" dirty="0"/>
              <a:t>hai số thập phân</a:t>
            </a:r>
            <a:endParaRPr lang="en-US" sz="2400" dirty="0">
              <a:solidFill>
                <a:srgbClr val="660066"/>
              </a:solidFill>
              <a:latin typeface="Times New Roman" panose="02020603050405020304" pitchFamily="18" charset="0"/>
              <a:cs typeface="Times New Roman" panose="02020603050405020304" pitchFamily="18" charset="0"/>
            </a:endParaRPr>
          </a:p>
          <a:p>
            <a:r>
              <a:rPr lang="en-US" sz="2400" dirty="0" smtClean="0"/>
              <a:t>- </a:t>
            </a:r>
            <a:r>
              <a:rPr lang="en-US" sz="2400" dirty="0"/>
              <a:t>Tìm một thành phần chưa biết của phép cộng,  phép trừ các số thập phân.</a:t>
            </a:r>
          </a:p>
          <a:p>
            <a:r>
              <a:rPr lang="en-US" sz="2400" dirty="0"/>
              <a:t>- Cách trừ một số cho một tổng.</a:t>
            </a:r>
          </a:p>
          <a:p>
            <a:r>
              <a:rPr lang="en-US" sz="2400" dirty="0"/>
              <a:t>- Giải bài toán với phép trừ các số thập phân.</a:t>
            </a:r>
          </a:p>
          <a:p>
            <a:pPr marL="609600" indent="-609600">
              <a:defRPr/>
            </a:pPr>
            <a:endParaRPr lang="en-US" sz="2400" dirty="0">
              <a:solidFill>
                <a:srgbClr val="66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19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WordArt 5"/>
          <p:cNvSpPr>
            <a:spLocks noChangeArrowheads="1" noChangeShapeType="1" noTextEdit="1"/>
          </p:cNvSpPr>
          <p:nvPr/>
        </p:nvSpPr>
        <p:spPr bwMode="auto">
          <a:xfrm>
            <a:off x="1150374" y="783384"/>
            <a:ext cx="6229350" cy="2052638"/>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2700" b="1" kern="10" dirty="0">
                <a:ln w="9525">
                  <a:round/>
                  <a:headEnd/>
                  <a:tailEnd/>
                </a:ln>
                <a:solidFill>
                  <a:srgbClr val="FF0000"/>
                </a:solidFill>
                <a:cs typeface="Arial"/>
              </a:rPr>
              <a:t>HOẠT ĐỘNG CƠ BẢN</a:t>
            </a:r>
            <a:endParaRPr lang="en-US" sz="2700" b="1" kern="10" dirty="0">
              <a:ln w="9525">
                <a:round/>
                <a:headEnd/>
                <a:tailEnd/>
              </a:ln>
              <a:solidFill>
                <a:srgbClr val="FF0000"/>
              </a:solidFill>
              <a:cs typeface="Arial"/>
            </a:endParaRPr>
          </a:p>
        </p:txBody>
      </p:sp>
      <p:grpSp>
        <p:nvGrpSpPr>
          <p:cNvPr id="60420" name="Group 18"/>
          <p:cNvGrpSpPr>
            <a:grpSpLocks/>
          </p:cNvGrpSpPr>
          <p:nvPr/>
        </p:nvGrpSpPr>
        <p:grpSpPr bwMode="auto">
          <a:xfrm rot="-1210856">
            <a:off x="3237313" y="2241949"/>
            <a:ext cx="3164681" cy="1215628"/>
            <a:chOff x="5225" y="9335"/>
            <a:chExt cx="2520" cy="1750"/>
          </a:xfrm>
        </p:grpSpPr>
        <p:sp>
          <p:nvSpPr>
            <p:cNvPr id="60421"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684610" fontAlgn="base">
                <a:spcBef>
                  <a:spcPct val="0"/>
                </a:spcBef>
                <a:spcAft>
                  <a:spcPct val="0"/>
                </a:spcAft>
              </a:pPr>
              <a:endParaRPr lang="en-US" sz="1350">
                <a:solidFill>
                  <a:srgbClr val="000000"/>
                </a:solidFill>
                <a:cs typeface="Arial" pitchFamily="34" charset="0"/>
              </a:endParaRPr>
            </a:p>
          </p:txBody>
        </p:sp>
        <p:pic>
          <p:nvPicPr>
            <p:cNvPr id="60422"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600" b="1">
                  <a:solidFill>
                    <a:srgbClr val="000000"/>
                  </a:solidFill>
                  <a:latin typeface="VnBangkok"/>
                  <a:cs typeface="Times New Roman" pitchFamily="18" charset="0"/>
                </a:rPr>
                <a:t> </a:t>
              </a:r>
              <a:endParaRPr lang="en-US" altLang="vi-VN" sz="3600">
                <a:solidFill>
                  <a:srgbClr val="000000"/>
                </a:solidFill>
                <a:latin typeface="Calibri" pitchFamily="34" charset="0"/>
                <a:cs typeface="Times New Roman" pitchFamily="18" charset="0"/>
              </a:endParaRPr>
            </a:p>
          </p:txBody>
        </p:sp>
        <p:sp>
          <p:nvSpPr>
            <p:cNvPr id="604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3600">
                <a:solidFill>
                  <a:srgbClr val="000000"/>
                </a:solidFill>
                <a:latin typeface="Calibri" pitchFamily="34" charset="0"/>
                <a:cs typeface="Arial" pitchFamily="34" charset="0"/>
              </a:endParaRPr>
            </a:p>
          </p:txBody>
        </p:sp>
        <p:sp>
          <p:nvSpPr>
            <p:cNvPr id="604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sz="1350" b="1" kern="10">
                  <a:solidFill>
                    <a:srgbClr val="FFFFFF"/>
                  </a:solidFill>
                  <a:latin typeface="VNbritannic"/>
                  <a:cs typeface="Arial" charset="0"/>
                </a:rPr>
                <a:t>NÀM </a:t>
              </a:r>
            </a:p>
          </p:txBody>
        </p:sp>
        <p:sp>
          <p:nvSpPr>
            <p:cNvPr id="604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3600">
                <a:solidFill>
                  <a:srgbClr val="000000"/>
                </a:solidFill>
                <a:latin typeface="Calibri" pitchFamily="34" charset="0"/>
                <a:cs typeface="Arial" pitchFamily="34" charset="0"/>
              </a:endParaRPr>
            </a:p>
          </p:txBody>
        </p:sp>
      </p:grpSp>
      <p:pic>
        <p:nvPicPr>
          <p:cNvPr id="14" name="Picture 5"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88471" y="2450558"/>
            <a:ext cx="209740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07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0"/>
          <p:cNvSpPr>
            <a:spLocks noChangeArrowheads="1"/>
          </p:cNvSpPr>
          <p:nvPr/>
        </p:nvSpPr>
        <p:spPr bwMode="auto">
          <a:xfrm>
            <a:off x="1752600" y="102188"/>
            <a:ext cx="563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u="sng" dirty="0" err="1" smtClean="0">
                <a:solidFill>
                  <a:schemeClr val="bg1"/>
                </a:solidFill>
                <a:latin typeface="Times New Roman" panose="02020603050405020304" pitchFamily="18" charset="0"/>
                <a:cs typeface="Times New Roman" panose="02020603050405020304" pitchFamily="18" charset="0"/>
              </a:rPr>
              <a:t>Toán</a:t>
            </a:r>
            <a:endParaRPr lang="en-US" sz="2000" b="1" u="sng"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rgbClr val="FFFF00"/>
                </a:solidFill>
                <a:latin typeface="Times New Roman" panose="02020603050405020304" pitchFamily="18" charset="0"/>
                <a:cs typeface="Times New Roman" panose="02020603050405020304" pitchFamily="18" charset="0"/>
              </a:rPr>
              <a:t>Bài 32: Trừ hai số thập phân (tiết 1</a:t>
            </a:r>
            <a:r>
              <a:rPr lang="en-US" sz="2000" b="1" dirty="0" smtClean="0">
                <a:solidFill>
                  <a:srgbClr val="FFFF00"/>
                </a:solidFill>
                <a:latin typeface="Times New Roman" panose="02020603050405020304" pitchFamily="18" charset="0"/>
                <a:cs typeface="Times New Roman" panose="02020603050405020304" pitchFamily="18" charset="0"/>
              </a:rPr>
              <a:t>)</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600" y="1177456"/>
            <a:ext cx="7467600" cy="369332"/>
          </a:xfrm>
          <a:prstGeom prst="rect">
            <a:avLst/>
          </a:prstGeom>
          <a:solidFill>
            <a:schemeClr val="accent3">
              <a:lumMod val="50000"/>
            </a:schemeClr>
          </a:solidFill>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HĐCB1: </a:t>
            </a:r>
            <a:r>
              <a:rPr lang="vi-VN" b="1" dirty="0" smtClean="0">
                <a:solidFill>
                  <a:schemeClr val="bg1"/>
                </a:solidFill>
                <a:latin typeface="Times New Roman" panose="02020603050405020304" pitchFamily="18" charset="0"/>
                <a:cs typeface="Times New Roman" panose="02020603050405020304" pitchFamily="18" charset="0"/>
              </a:rPr>
              <a:t>Chơi </a:t>
            </a:r>
            <a:r>
              <a:rPr lang="vi-VN" b="1" dirty="0">
                <a:solidFill>
                  <a:schemeClr val="bg1"/>
                </a:solidFill>
                <a:latin typeface="Times New Roman" panose="02020603050405020304" pitchFamily="18" charset="0"/>
                <a:cs typeface="Times New Roman" panose="02020603050405020304" pitchFamily="18" charset="0"/>
              </a:rPr>
              <a:t>trò chơi “giúp bạn qua cầu</a:t>
            </a:r>
            <a:r>
              <a:rPr lang="vi-VN" b="1" dirty="0" smtClean="0">
                <a:solidFill>
                  <a:schemeClr val="bg1"/>
                </a:solidFill>
                <a:latin typeface="Times New Roman" panose="02020603050405020304" pitchFamily="18" charset="0"/>
                <a:cs typeface="Times New Roman" panose="02020603050405020304" pitchFamily="18" charset="0"/>
              </a:rPr>
              <a:t>”.</a:t>
            </a:r>
            <a:r>
              <a:rPr lang="en-US" b="1" dirty="0" smtClean="0">
                <a:solidFill>
                  <a:schemeClr val="bg1"/>
                </a:solidFill>
                <a:latin typeface="Times New Roman" panose="02020603050405020304" pitchFamily="18" charset="0"/>
                <a:cs typeface="Times New Roman" panose="02020603050405020304" pitchFamily="18" charset="0"/>
              </a:rPr>
              <a:t>     </a:t>
            </a:r>
            <a:r>
              <a:rPr lang="vi-VN" dirty="0" smtClean="0">
                <a:solidFill>
                  <a:schemeClr val="bg1"/>
                </a:solidFill>
                <a:latin typeface="Times New Roman" panose="02020603050405020304" pitchFamily="18" charset="0"/>
                <a:cs typeface="Times New Roman" panose="02020603050405020304" pitchFamily="18" charset="0"/>
              </a:rPr>
              <a:t>Quan </a:t>
            </a:r>
            <a:r>
              <a:rPr lang="vi-VN" dirty="0">
                <a:solidFill>
                  <a:schemeClr val="bg1"/>
                </a:solidFill>
                <a:latin typeface="Times New Roman" panose="02020603050405020304" pitchFamily="18" charset="0"/>
                <a:cs typeface="Times New Roman" panose="02020603050405020304" pitchFamily="18" charset="0"/>
              </a:rPr>
              <a:t>sát hình vẽ dưới đây :</a:t>
            </a:r>
            <a:endParaRPr lang="vi-VN" b="0" i="0" dirty="0">
              <a:solidFill>
                <a:schemeClr val="bg1"/>
              </a:solidFill>
              <a:effectLst/>
              <a:latin typeface="Times New Roman" panose="02020603050405020304" pitchFamily="18" charset="0"/>
              <a:cs typeface="Times New Roman" panose="02020603050405020304" pitchFamily="18" charset="0"/>
            </a:endParaRPr>
          </a:p>
        </p:txBody>
      </p:sp>
      <p:pic>
        <p:nvPicPr>
          <p:cNvPr id="1029" name="Picture 5" descr="https://img.loigiaihay.com/picture/2019/0927/b32-phan-a-vne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297" y="1606392"/>
            <a:ext cx="3923196" cy="30227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776" y="1606393"/>
            <a:ext cx="4911521" cy="1754326"/>
          </a:xfrm>
          <a:prstGeom prst="rect">
            <a:avLst/>
          </a:prstGeom>
          <a:noFill/>
        </p:spPr>
        <p:txBody>
          <a:bodyPr wrap="square" rtlCol="0">
            <a:spAutoFit/>
          </a:bodyPr>
          <a:lstStyle/>
          <a:p>
            <a:r>
              <a:rPr lang="en-US" dirty="0" smtClean="0">
                <a:solidFill>
                  <a:srgbClr val="FFFF00"/>
                </a:solidFill>
                <a:latin typeface="+mj-lt"/>
              </a:rPr>
              <a:t>    </a:t>
            </a:r>
            <a:r>
              <a:rPr lang="vi-VN" dirty="0" smtClean="0">
                <a:solidFill>
                  <a:srgbClr val="FFFF00"/>
                </a:solidFill>
                <a:latin typeface="+mj-lt"/>
              </a:rPr>
              <a:t>Các </a:t>
            </a:r>
            <a:r>
              <a:rPr lang="vi-VN" dirty="0">
                <a:solidFill>
                  <a:srgbClr val="FFFF00"/>
                </a:solidFill>
                <a:latin typeface="+mj-lt"/>
              </a:rPr>
              <a:t>bạn Voi, Gấu, Sư tử, Bò, Ngựa muốn qua cầu, nhưng chiếc cầu chỉ có thể chịu được không quá 5 tạ.</a:t>
            </a:r>
          </a:p>
          <a:p>
            <a:r>
              <a:rPr lang="en-US" dirty="0" smtClean="0">
                <a:solidFill>
                  <a:srgbClr val="FFFF00"/>
                </a:solidFill>
                <a:latin typeface="+mj-lt"/>
              </a:rPr>
              <a:t>  </a:t>
            </a:r>
            <a:r>
              <a:rPr lang="vi-VN" dirty="0" smtClean="0">
                <a:solidFill>
                  <a:srgbClr val="FFFF00"/>
                </a:solidFill>
                <a:latin typeface="+mj-lt"/>
              </a:rPr>
              <a:t>Thảo </a:t>
            </a:r>
            <a:r>
              <a:rPr lang="vi-VN" dirty="0">
                <a:solidFill>
                  <a:srgbClr val="FFFF00"/>
                </a:solidFill>
                <a:latin typeface="+mj-lt"/>
              </a:rPr>
              <a:t>luận cách qua cầu giúp các bạn Voi, Gấu, Sư tử, Bò, Ngựa qua cầu nhanh và an toàn nhất. Viết kết quả thảo luận của nhóm em vào bảng sau </a:t>
            </a:r>
            <a:r>
              <a:rPr lang="vi-VN" dirty="0" smtClean="0">
                <a:solidFill>
                  <a:srgbClr val="FFFF00"/>
                </a:solidFill>
                <a:latin typeface="+mj-lt"/>
              </a:rPr>
              <a:t>:</a:t>
            </a:r>
            <a:endParaRPr lang="vi-VN" dirty="0">
              <a:solidFill>
                <a:srgbClr val="FFFF00"/>
              </a:solidFill>
              <a:latin typeface="+mj-lt"/>
            </a:endParaRPr>
          </a:p>
        </p:txBody>
      </p:sp>
      <p:pic>
        <p:nvPicPr>
          <p:cNvPr id="1031" name="Picture 7" descr="https://img.loigiaihay.com/picture/2019/0927/tr87-ca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41" y="3368563"/>
            <a:ext cx="4884627" cy="152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04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barn(inVertical)">
                                      <p:cBhvr>
                                        <p:cTn id="14" dur="500"/>
                                        <p:tgtEl>
                                          <p:spTgt spid="102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wipe(down)">
                                      <p:cBhvr>
                                        <p:cTn id="24"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52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0"/>
          <p:cNvSpPr>
            <a:spLocks noChangeArrowheads="1"/>
          </p:cNvSpPr>
          <p:nvPr/>
        </p:nvSpPr>
        <p:spPr bwMode="auto">
          <a:xfrm>
            <a:off x="1676400" y="209550"/>
            <a:ext cx="563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u="sng" dirty="0" err="1" smtClean="0">
                <a:solidFill>
                  <a:schemeClr val="bg1"/>
                </a:solidFill>
                <a:latin typeface="Times New Roman" panose="02020603050405020304" pitchFamily="18" charset="0"/>
                <a:cs typeface="Times New Roman" panose="02020603050405020304" pitchFamily="18" charset="0"/>
              </a:rPr>
              <a:t>Toán</a:t>
            </a:r>
            <a:endParaRPr lang="en-US" sz="2000" b="1" u="sng"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rgbClr val="FFFF00"/>
                </a:solidFill>
                <a:latin typeface="Times New Roman" panose="02020603050405020304" pitchFamily="18" charset="0"/>
                <a:cs typeface="Times New Roman" panose="02020603050405020304" pitchFamily="18" charset="0"/>
              </a:rPr>
              <a:t>Bài 32: Trừ hai số thập phân (tiết 1</a:t>
            </a:r>
            <a:r>
              <a:rPr lang="en-US" sz="2000" b="1" dirty="0" smtClean="0">
                <a:solidFill>
                  <a:srgbClr val="FFFF00"/>
                </a:solidFill>
                <a:latin typeface="Times New Roman" panose="02020603050405020304" pitchFamily="18" charset="0"/>
                <a:cs typeface="Times New Roman" panose="02020603050405020304" pitchFamily="18" charset="0"/>
              </a:rPr>
              <a:t>)</a:t>
            </a:r>
            <a:endParaRPr lang="en-US"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23213170"/>
              </p:ext>
            </p:extLst>
          </p:nvPr>
        </p:nvGraphicFramePr>
        <p:xfrm>
          <a:off x="1066800" y="2520316"/>
          <a:ext cx="7315200" cy="230505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xmlns="" val="3592226588"/>
                    </a:ext>
                  </a:extLst>
                </a:gridCol>
                <a:gridCol w="2438400">
                  <a:extLst>
                    <a:ext uri="{9D8B030D-6E8A-4147-A177-3AD203B41FA5}">
                      <a16:colId xmlns:a16="http://schemas.microsoft.com/office/drawing/2014/main" xmlns="" val="2445609092"/>
                    </a:ext>
                  </a:extLst>
                </a:gridCol>
                <a:gridCol w="2438400">
                  <a:extLst>
                    <a:ext uri="{9D8B030D-6E8A-4147-A177-3AD203B41FA5}">
                      <a16:colId xmlns:a16="http://schemas.microsoft.com/office/drawing/2014/main" xmlns="" val="860857269"/>
                    </a:ext>
                  </a:extLst>
                </a:gridCol>
              </a:tblGrid>
              <a:tr h="413556">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Tên con vật qua cầu</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Tổng cân nặng</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extLst>
                  <a:ext uri="{0D108BD9-81ED-4DB2-BD59-A6C34878D82A}">
                    <a16:rowId xmlns:a16="http://schemas.microsoft.com/office/drawing/2014/main" xmlns="" val="159576599"/>
                  </a:ext>
                </a:extLst>
              </a:tr>
              <a:tr h="413556">
                <a:tc>
                  <a:txBody>
                    <a:bodyPr/>
                    <a:lstStyle/>
                    <a:p>
                      <a:pPr algn="ctr">
                        <a:lnSpc>
                          <a:spcPct val="150000"/>
                        </a:lnSpc>
                        <a:spcBef>
                          <a:spcPts val="600"/>
                        </a:spcBef>
                        <a:spcAft>
                          <a:spcPts val="600"/>
                        </a:spcAft>
                      </a:pPr>
                      <a:r>
                        <a:rPr lang="en-US" sz="1600">
                          <a:effectLst/>
                          <a:latin typeface="Times New Roman" panose="02020603050405020304" pitchFamily="18" charset="0"/>
                          <a:cs typeface="Times New Roman" panose="02020603050405020304" pitchFamily="18" charset="0"/>
                        </a:rPr>
                        <a:t>Lần 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Voi</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4,6 tạ</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extLst>
                  <a:ext uri="{0D108BD9-81ED-4DB2-BD59-A6C34878D82A}">
                    <a16:rowId xmlns:a16="http://schemas.microsoft.com/office/drawing/2014/main" xmlns="" val="651234128"/>
                  </a:ext>
                </a:extLst>
              </a:tr>
              <a:tr h="413556">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Lần 2</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Bò và Gấu</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1,2 + 2,8 = 4 tạ</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extLst>
                  <a:ext uri="{0D108BD9-81ED-4DB2-BD59-A6C34878D82A}">
                    <a16:rowId xmlns:a16="http://schemas.microsoft.com/office/drawing/2014/main" xmlns="" val="2320487296"/>
                  </a:ext>
                </a:extLst>
              </a:tr>
              <a:tr h="413556">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Lần 3</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Sư tử và Ngựa</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2,3 + 1,7 = 4 tạ</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extLst>
                  <a:ext uri="{0D108BD9-81ED-4DB2-BD59-A6C34878D82A}">
                    <a16:rowId xmlns:a16="http://schemas.microsoft.com/office/drawing/2014/main" xmlns="" val="3064836782"/>
                  </a:ext>
                </a:extLst>
              </a:tr>
              <a:tr h="369828">
                <a:tc>
                  <a:txBody>
                    <a:bodyPr/>
                    <a:lstStyle/>
                    <a:p>
                      <a:pPr algn="ctr">
                        <a:lnSpc>
                          <a:spcPct val="150000"/>
                        </a:lnSpc>
                        <a:spcBef>
                          <a:spcPts val="600"/>
                        </a:spcBef>
                        <a:spcAft>
                          <a:spcPts val="600"/>
                        </a:spcAft>
                      </a:pPr>
                      <a:r>
                        <a:rPr lang="en-US" sz="1600">
                          <a:effectLst/>
                          <a:latin typeface="Times New Roman" panose="02020603050405020304" pitchFamily="18" charset="0"/>
                          <a:cs typeface="Times New Roman" panose="02020603050405020304" pitchFamily="18" charset="0"/>
                        </a:rPr>
                        <a:t>Lần 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tc>
                  <a:txBody>
                    <a:bodyPr/>
                    <a:lstStyle/>
                    <a:p>
                      <a:pPr algn="ctr">
                        <a:lnSpc>
                          <a:spcPct val="150000"/>
                        </a:lnSpc>
                        <a:spcBef>
                          <a:spcPts val="600"/>
                        </a:spcBef>
                        <a:spcAft>
                          <a:spcPts val="600"/>
                        </a:spcAft>
                      </a:pPr>
                      <a:r>
                        <a:rPr lang="en-US" sz="1600" dirty="0" smtClean="0">
                          <a:effectLst/>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FF99FF"/>
                    </a:solidFill>
                  </a:tcPr>
                </a:tc>
                <a:extLst>
                  <a:ext uri="{0D108BD9-81ED-4DB2-BD59-A6C34878D82A}">
                    <a16:rowId xmlns:a16="http://schemas.microsoft.com/office/drawing/2014/main" xmlns="" val="46082271"/>
                  </a:ext>
                </a:extLst>
              </a:tr>
            </a:tbl>
          </a:graphicData>
        </a:graphic>
      </p:graphicFrame>
      <p:sp>
        <p:nvSpPr>
          <p:cNvPr id="3" name="Rectangle 1"/>
          <p:cNvSpPr>
            <a:spLocks noChangeArrowheads="1"/>
          </p:cNvSpPr>
          <p:nvPr/>
        </p:nvSpPr>
        <p:spPr bwMode="auto">
          <a:xfrm>
            <a:off x="76200" y="1225213"/>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b="1" dirty="0">
                <a:solidFill>
                  <a:srgbClr val="FFFF00"/>
                </a:solidFill>
                <a:latin typeface="+mj-lt"/>
              </a:rPr>
              <a:t>Phương pháp </a:t>
            </a:r>
            <a:r>
              <a:rPr lang="vi-VN" b="1" dirty="0" smtClean="0">
                <a:solidFill>
                  <a:srgbClr val="FFFF00"/>
                </a:solidFill>
                <a:latin typeface="+mj-lt"/>
              </a:rPr>
              <a:t>:</a:t>
            </a:r>
            <a:r>
              <a:rPr lang="en-US" dirty="0">
                <a:solidFill>
                  <a:srgbClr val="FFFF00"/>
                </a:solidFill>
                <a:latin typeface="+mj-lt"/>
              </a:rPr>
              <a:t> </a:t>
            </a:r>
            <a:r>
              <a:rPr lang="vi-VN" dirty="0" smtClean="0">
                <a:solidFill>
                  <a:srgbClr val="FFFF00"/>
                </a:solidFill>
                <a:latin typeface="+mj-lt"/>
              </a:rPr>
              <a:t>Quan </a:t>
            </a:r>
            <a:r>
              <a:rPr lang="vi-VN" dirty="0">
                <a:solidFill>
                  <a:srgbClr val="FFFF00"/>
                </a:solidFill>
                <a:latin typeface="+mj-lt"/>
              </a:rPr>
              <a:t>sát hình vẽ và xác định cân nặng của mỗi con vật. Tính nhẩm tổng cân nặng của 2 hoặc 3 con vật, nếu cân nặng không quá 5 tạ thì có thể qua cầu. Tính toán để số lần qua cầu ít nhất.</a:t>
            </a:r>
          </a:p>
          <a:p>
            <a:r>
              <a:rPr lang="vi-VN" b="1" dirty="0">
                <a:solidFill>
                  <a:srgbClr val="FFFF00"/>
                </a:solidFill>
                <a:latin typeface="+mj-lt"/>
              </a:rPr>
              <a:t>Cách giải </a:t>
            </a:r>
            <a:r>
              <a:rPr lang="vi-VN" b="1" dirty="0" smtClean="0">
                <a:solidFill>
                  <a:srgbClr val="FFFF00"/>
                </a:solidFill>
                <a:latin typeface="+mj-lt"/>
              </a:rPr>
              <a:t>:</a:t>
            </a:r>
            <a:r>
              <a:rPr lang="en-US" dirty="0">
                <a:solidFill>
                  <a:srgbClr val="FFFF00"/>
                </a:solidFill>
                <a:latin typeface="+mj-lt"/>
              </a:rPr>
              <a:t> </a:t>
            </a:r>
            <a:r>
              <a:rPr lang="en-US" dirty="0" smtClean="0">
                <a:solidFill>
                  <a:srgbClr val="FFFF00"/>
                </a:solidFill>
                <a:latin typeface="+mj-lt"/>
              </a:rPr>
              <a:t> </a:t>
            </a:r>
            <a:r>
              <a:rPr lang="vi-VN" dirty="0" smtClean="0">
                <a:solidFill>
                  <a:srgbClr val="FFFF00"/>
                </a:solidFill>
                <a:latin typeface="+mj-lt"/>
              </a:rPr>
              <a:t>Để</a:t>
            </a:r>
            <a:r>
              <a:rPr lang="vi-VN" dirty="0">
                <a:solidFill>
                  <a:srgbClr val="FFFF00"/>
                </a:solidFill>
                <a:latin typeface="+mj-lt"/>
              </a:rPr>
              <a:t> qua cầu nhanh và an toàn nhất ta có thể đi theo cách sau :</a:t>
            </a:r>
          </a:p>
        </p:txBody>
      </p:sp>
    </p:spTree>
    <p:extLst>
      <p:ext uri="{BB962C8B-B14F-4D97-AF65-F5344CB8AC3E}">
        <p14:creationId xmlns:p14="http://schemas.microsoft.com/office/powerpoint/2010/main" val="2538632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99984"/>
            <a:ext cx="7239000" cy="923330"/>
          </a:xfrm>
          <a:prstGeom prst="rect">
            <a:avLst/>
          </a:prstGeom>
          <a:noFill/>
        </p:spPr>
        <p:txBody>
          <a:bodyPr wrap="square" rtlCol="0">
            <a:spAutoFit/>
          </a:bodyPr>
          <a:lstStyle/>
          <a:p>
            <a:r>
              <a:rPr lang="vi-VN" dirty="0" smtClean="0">
                <a:solidFill>
                  <a:schemeClr val="bg1"/>
                </a:solidFill>
                <a:latin typeface="+mj-lt"/>
              </a:rPr>
              <a:t>a</a:t>
            </a:r>
            <a:r>
              <a:rPr lang="vi-VN" dirty="0">
                <a:solidFill>
                  <a:schemeClr val="bg1"/>
                </a:solidFill>
                <a:latin typeface="+mj-lt"/>
              </a:rPr>
              <a:t>) Đọc bài toán :</a:t>
            </a:r>
          </a:p>
          <a:p>
            <a:r>
              <a:rPr lang="vi-VN" dirty="0">
                <a:solidFill>
                  <a:srgbClr val="FFFF00"/>
                </a:solidFill>
                <a:latin typeface="+mj-lt"/>
              </a:rPr>
              <a:t>    </a:t>
            </a:r>
            <a:r>
              <a:rPr lang="vi-VN" b="1" dirty="0">
                <a:solidFill>
                  <a:schemeClr val="bg1"/>
                </a:solidFill>
                <a:latin typeface="+mj-lt"/>
              </a:rPr>
              <a:t>Bài toán :</a:t>
            </a:r>
            <a:r>
              <a:rPr lang="vi-VN" dirty="0">
                <a:solidFill>
                  <a:schemeClr val="bg1"/>
                </a:solidFill>
                <a:latin typeface="+mj-lt"/>
              </a:rPr>
              <a:t> Đường gấp khúc ABCD có độ dài 4,29m, trong đó đoạn thẳng AB dài 1,36m. Hỏi đoạn thẳng BC dài bao nhiêu mét </a:t>
            </a:r>
            <a:r>
              <a:rPr lang="vi-VN" dirty="0" smtClean="0">
                <a:solidFill>
                  <a:schemeClr val="bg1"/>
                </a:solidFill>
                <a:latin typeface="+mj-lt"/>
              </a:rPr>
              <a:t>?</a:t>
            </a:r>
            <a:endParaRPr lang="vi-VN" dirty="0">
              <a:solidFill>
                <a:schemeClr val="bg1"/>
              </a:solidFill>
              <a:latin typeface="+mj-lt"/>
            </a:endParaRPr>
          </a:p>
        </p:txBody>
      </p:sp>
      <p:sp>
        <p:nvSpPr>
          <p:cNvPr id="6" name="Rectangle 5"/>
          <p:cNvSpPr/>
          <p:nvPr/>
        </p:nvSpPr>
        <p:spPr>
          <a:xfrm>
            <a:off x="228600" y="230652"/>
            <a:ext cx="7467600" cy="369332"/>
          </a:xfrm>
          <a:prstGeom prst="rect">
            <a:avLst/>
          </a:prstGeom>
          <a:solidFill>
            <a:schemeClr val="accent3">
              <a:lumMod val="50000"/>
            </a:schemeClr>
          </a:solidFill>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HĐCB2: </a:t>
            </a:r>
            <a:r>
              <a:rPr lang="vi-VN" b="1" dirty="0">
                <a:solidFill>
                  <a:schemeClr val="bg1"/>
                </a:solidFill>
                <a:latin typeface="+mj-lt"/>
              </a:rPr>
              <a:t>Thực hiện lần lượt các hoạt động sau :</a:t>
            </a:r>
            <a:endParaRPr lang="vi-VN" dirty="0">
              <a:solidFill>
                <a:schemeClr val="bg1"/>
              </a:solidFill>
              <a:latin typeface="+mj-lt"/>
            </a:endParaRPr>
          </a:p>
        </p:txBody>
      </p:sp>
      <p:sp>
        <p:nvSpPr>
          <p:cNvPr id="20" name="TextBox 19"/>
          <p:cNvSpPr txBox="1"/>
          <p:nvPr/>
        </p:nvSpPr>
        <p:spPr>
          <a:xfrm>
            <a:off x="5638800" y="4019550"/>
            <a:ext cx="184731" cy="369332"/>
          </a:xfrm>
          <a:prstGeom prst="rect">
            <a:avLst/>
          </a:prstGeom>
          <a:noFill/>
        </p:spPr>
        <p:txBody>
          <a:bodyPr wrap="none" rtlCol="0">
            <a:spAutoFit/>
          </a:bodyPr>
          <a:lstStyle/>
          <a:p>
            <a:endParaRPr lang="en-US" dirty="0"/>
          </a:p>
        </p:txBody>
      </p:sp>
      <p:sp>
        <p:nvSpPr>
          <p:cNvPr id="21" name="TextBox 20"/>
          <p:cNvSpPr txBox="1"/>
          <p:nvPr/>
        </p:nvSpPr>
        <p:spPr>
          <a:xfrm>
            <a:off x="565568" y="4019550"/>
            <a:ext cx="4289297" cy="923330"/>
          </a:xfrm>
          <a:prstGeom prst="rect">
            <a:avLst/>
          </a:prstGeom>
          <a:noFill/>
        </p:spPr>
        <p:txBody>
          <a:bodyPr wrap="square" rtlCol="0">
            <a:spAutoFit/>
          </a:bodyPr>
          <a:lstStyle/>
          <a:p>
            <a:pPr lvl="0" eaLnBrk="0" fontAlgn="base" hangingPunct="0">
              <a:spcBef>
                <a:spcPct val="0"/>
              </a:spcBef>
              <a:spcAft>
                <a:spcPct val="0"/>
              </a:spcAft>
            </a:pPr>
            <a:r>
              <a:rPr lang="en-US" altLang="en-US" dirty="0">
                <a:solidFill>
                  <a:srgbClr val="FFFF00"/>
                </a:solidFill>
                <a:latin typeface="Times New Roman" panose="02020603050405020304" pitchFamily="18" charset="0"/>
                <a:cs typeface="Times New Roman" panose="02020603050405020304" pitchFamily="18" charset="0"/>
              </a:rPr>
              <a:t>Ta có :      429cm – 136cm = 293cm.</a:t>
            </a:r>
          </a:p>
          <a:p>
            <a:pPr lvl="0" eaLnBrk="0" fontAlgn="base" hangingPunct="0">
              <a:spcBef>
                <a:spcPct val="0"/>
              </a:spcBef>
              <a:spcAft>
                <a:spcPct val="0"/>
              </a:spcAft>
            </a:pPr>
            <a:r>
              <a:rPr lang="en-US" altLang="en-US" dirty="0">
                <a:solidFill>
                  <a:srgbClr val="FFFF00"/>
                </a:solidFill>
                <a:latin typeface="Times New Roman" panose="02020603050405020304" pitchFamily="18" charset="0"/>
                <a:cs typeface="Times New Roman" panose="02020603050405020304" pitchFamily="18" charset="0"/>
              </a:rPr>
              <a:t>• Đổi :      293cm = </a:t>
            </a:r>
            <a:r>
              <a:rPr lang="en-US" altLang="en-US" dirty="0" smtClean="0">
                <a:solidFill>
                  <a:srgbClr val="FFFF00"/>
                </a:solidFill>
                <a:latin typeface="Times New Roman" panose="02020603050405020304" pitchFamily="18" charset="0"/>
                <a:cs typeface="Times New Roman" panose="02020603050405020304" pitchFamily="18" charset="0"/>
              </a:rPr>
              <a:t>2,93m</a:t>
            </a:r>
            <a:r>
              <a:rPr lang="en-US" altLang="en-US" dirty="0">
                <a:solidFill>
                  <a:srgbClr val="FFFF00"/>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dirty="0">
                <a:solidFill>
                  <a:srgbClr val="FFFF00"/>
                </a:solidFill>
                <a:latin typeface="Times New Roman" panose="02020603050405020304" pitchFamily="18" charset="0"/>
                <a:cs typeface="Times New Roman" panose="02020603050405020304" pitchFamily="18" charset="0"/>
              </a:rPr>
              <a:t> </a:t>
            </a:r>
            <a:r>
              <a:rPr lang="en-US" altLang="en-US" dirty="0" smtClean="0">
                <a:solidFill>
                  <a:srgbClr val="FFFF00"/>
                </a:solidFill>
                <a:latin typeface="Times New Roman" panose="02020603050405020304" pitchFamily="18" charset="0"/>
                <a:cs typeface="Times New Roman" panose="02020603050405020304" pitchFamily="18" charset="0"/>
              </a:rPr>
              <a:t> Vậy </a:t>
            </a:r>
            <a:r>
              <a:rPr lang="en-US" altLang="en-US" dirty="0">
                <a:solidFill>
                  <a:srgbClr val="FFFF00"/>
                </a:solidFill>
                <a:latin typeface="Times New Roman" panose="02020603050405020304" pitchFamily="18" charset="0"/>
                <a:cs typeface="Times New Roman" panose="02020603050405020304" pitchFamily="18" charset="0"/>
              </a:rPr>
              <a:t>:     4,29 – 1,36 = 2,93 (m</a:t>
            </a:r>
            <a:r>
              <a:rPr lang="en-US" altLang="en-US" dirty="0" smtClean="0">
                <a:solidFill>
                  <a:srgbClr val="FFFF00"/>
                </a:solidFill>
                <a:latin typeface="Times New Roman" panose="02020603050405020304" pitchFamily="18" charset="0"/>
                <a:cs typeface="Times New Roman" panose="02020603050405020304" pitchFamily="18" charset="0"/>
              </a:rPr>
              <a:t>).</a:t>
            </a:r>
            <a:endParaRPr lang="en-US" altLang="en-US" dirty="0">
              <a:solidFill>
                <a:srgbClr val="FFFF00"/>
              </a:solidFill>
              <a:latin typeface="Times New Roman" panose="02020603050405020304" pitchFamily="18" charset="0"/>
              <a:cs typeface="Times New Roman" panose="02020603050405020304" pitchFamily="18" charset="0"/>
            </a:endParaRPr>
          </a:p>
        </p:txBody>
      </p:sp>
      <p:sp>
        <p:nvSpPr>
          <p:cNvPr id="23" name="Text Box 41"/>
          <p:cNvSpPr txBox="1">
            <a:spLocks noChangeArrowheads="1"/>
          </p:cNvSpPr>
          <p:nvPr/>
        </p:nvSpPr>
        <p:spPr bwMode="auto">
          <a:xfrm>
            <a:off x="5186888" y="2928450"/>
            <a:ext cx="569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429</a:t>
            </a:r>
            <a:endParaRPr lang="en-US" altLang="en-US" sz="2000" b="1" dirty="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136</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24" name="Text Box 44"/>
          <p:cNvSpPr txBox="1">
            <a:spLocks noChangeArrowheads="1"/>
          </p:cNvSpPr>
          <p:nvPr/>
        </p:nvSpPr>
        <p:spPr bwMode="auto">
          <a:xfrm>
            <a:off x="5000356" y="3075551"/>
            <a:ext cx="37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a:t>
            </a:r>
          </a:p>
        </p:txBody>
      </p:sp>
      <p:sp>
        <p:nvSpPr>
          <p:cNvPr id="25" name="Line 49"/>
          <p:cNvSpPr>
            <a:spLocks noChangeShapeType="1"/>
          </p:cNvSpPr>
          <p:nvPr/>
        </p:nvSpPr>
        <p:spPr bwMode="auto">
          <a:xfrm>
            <a:off x="5221162" y="3590206"/>
            <a:ext cx="4176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solidFill>
                <a:srgbClr val="FFFF00"/>
              </a:solidFill>
            </a:endParaRPr>
          </a:p>
        </p:txBody>
      </p:sp>
      <p:sp>
        <p:nvSpPr>
          <p:cNvPr id="26" name="TextBox 25"/>
          <p:cNvSpPr txBox="1">
            <a:spLocks noChangeArrowheads="1"/>
          </p:cNvSpPr>
          <p:nvPr/>
        </p:nvSpPr>
        <p:spPr bwMode="auto">
          <a:xfrm>
            <a:off x="5475256" y="3525867"/>
            <a:ext cx="348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3</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5339784" y="3516631"/>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9</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28" name="TextBox 27"/>
          <p:cNvSpPr txBox="1">
            <a:spLocks noChangeArrowheads="1"/>
          </p:cNvSpPr>
          <p:nvPr/>
        </p:nvSpPr>
        <p:spPr bwMode="auto">
          <a:xfrm>
            <a:off x="5192775" y="3516631"/>
            <a:ext cx="347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2</a:t>
            </a:r>
          </a:p>
        </p:txBody>
      </p:sp>
      <p:sp>
        <p:nvSpPr>
          <p:cNvPr id="22" name="TextBox 21"/>
          <p:cNvSpPr txBox="1"/>
          <p:nvPr/>
        </p:nvSpPr>
        <p:spPr>
          <a:xfrm>
            <a:off x="228600" y="1449656"/>
            <a:ext cx="8001000" cy="1754326"/>
          </a:xfrm>
          <a:prstGeom prst="rect">
            <a:avLst/>
          </a:prstGeom>
          <a:noFill/>
        </p:spPr>
        <p:txBody>
          <a:bodyPr wrap="square" rtlCol="0">
            <a:spAutoFit/>
          </a:bodyPr>
          <a:lstStyle/>
          <a:p>
            <a:r>
              <a:rPr lang="vi-VN" dirty="0">
                <a:solidFill>
                  <a:schemeClr val="bg1"/>
                </a:solidFill>
                <a:latin typeface="+mj-lt"/>
              </a:rPr>
              <a:t>b) Thảo luận cách giải bài toán :</a:t>
            </a:r>
          </a:p>
          <a:p>
            <a:r>
              <a:rPr lang="vi-VN" dirty="0">
                <a:solidFill>
                  <a:schemeClr val="bg1"/>
                </a:solidFill>
                <a:latin typeface="+mj-lt"/>
              </a:rPr>
              <a:t>- Để tính độ dài đoạn thẳng BC ta phải thực hiện phép tính gì ?</a:t>
            </a:r>
          </a:p>
          <a:p>
            <a:r>
              <a:rPr lang="vi-VN" dirty="0">
                <a:solidFill>
                  <a:srgbClr val="FFFF00"/>
                </a:solidFill>
                <a:latin typeface="+mj-lt"/>
              </a:rPr>
              <a:t>- Cùng nhau suy nghĩ cách thực hiện phép tính.</a:t>
            </a:r>
          </a:p>
          <a:p>
            <a:r>
              <a:rPr lang="vi-VN" dirty="0">
                <a:solidFill>
                  <a:srgbClr val="FFFF00"/>
                </a:solidFill>
                <a:latin typeface="+mj-lt"/>
              </a:rPr>
              <a:t>- Nói với bạn cách thực hiện phép tính :</a:t>
            </a:r>
          </a:p>
          <a:p>
            <a:r>
              <a:rPr lang="vi-VN" dirty="0">
                <a:solidFill>
                  <a:srgbClr val="FFFF00"/>
                </a:solidFill>
                <a:latin typeface="+mj-lt"/>
              </a:rPr>
              <a:t>• Đổi :              4,29m = 429cm</a:t>
            </a:r>
          </a:p>
          <a:p>
            <a:r>
              <a:rPr lang="vi-VN" dirty="0">
                <a:solidFill>
                  <a:srgbClr val="FFFF00"/>
                </a:solidFill>
                <a:latin typeface="+mj-lt"/>
              </a:rPr>
              <a:t>                       </a:t>
            </a:r>
            <a:r>
              <a:rPr lang="en-US" dirty="0">
                <a:solidFill>
                  <a:srgbClr val="FFFF00"/>
                </a:solidFill>
                <a:latin typeface="+mj-lt"/>
              </a:rPr>
              <a:t>  </a:t>
            </a:r>
            <a:r>
              <a:rPr lang="vi-VN" dirty="0">
                <a:solidFill>
                  <a:srgbClr val="FFFF00"/>
                </a:solidFill>
                <a:latin typeface="+mj-lt"/>
              </a:rPr>
              <a:t>1,36m = 136cm</a:t>
            </a:r>
            <a:r>
              <a:rPr lang="en-US" dirty="0">
                <a:solidFill>
                  <a:srgbClr val="FFFF00"/>
                </a:solidFill>
                <a:latin typeface="+mj-lt"/>
              </a:rPr>
              <a:t>              Tính</a:t>
            </a:r>
            <a:r>
              <a:rPr lang="en-US" dirty="0" smtClean="0">
                <a:solidFill>
                  <a:srgbClr val="FFFF00"/>
                </a:solidFill>
                <a:latin typeface="+mj-lt"/>
              </a:rPr>
              <a:t>:</a:t>
            </a:r>
            <a:endParaRPr lang="vi-VN" dirty="0">
              <a:solidFill>
                <a:srgbClr val="FFFF00"/>
              </a:solidFill>
              <a:latin typeface="+mj-lt"/>
            </a:endParaRPr>
          </a:p>
        </p:txBody>
      </p:sp>
    </p:spTree>
    <p:extLst>
      <p:ext uri="{BB962C8B-B14F-4D97-AF65-F5344CB8AC3E}">
        <p14:creationId xmlns:p14="http://schemas.microsoft.com/office/powerpoint/2010/main" val="1475185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ircle(in)">
                                      <p:cBhvr>
                                        <p:cTn id="14" dur="2000"/>
                                        <p:tgtEl>
                                          <p:spTgt spid="2">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childTnLst>
                          </p:cTn>
                        </p:par>
                        <p:par>
                          <p:cTn id="30" fill="hold">
                            <p:stCondLst>
                              <p:cond delay="500"/>
                            </p:stCondLst>
                            <p:childTnLst>
                              <p:par>
                                <p:cTn id="31" presetID="4" presetClass="entr" presetSubtype="16"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childTnLst>
                          </p:cTn>
                        </p:par>
                        <p:par>
                          <p:cTn id="34" fill="hold">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ircle(in)">
                                      <p:cBhvr>
                                        <p:cTn id="6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3" grpId="0" autoUpdateAnimBg="0"/>
      <p:bldP spid="24" grpId="0" autoUpdateAnimBg="0"/>
      <p:bldP spid="26" grpId="0"/>
      <p:bldP spid="27" grpId="0"/>
      <p:bldP spid="28"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img.loigiaihay.com/picture/2019/0927/b2c-tr88-vne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47595"/>
            <a:ext cx="6556375" cy="1276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47611"/>
            <a:ext cx="8515350" cy="923330"/>
          </a:xfrm>
          <a:prstGeom prst="rect">
            <a:avLst/>
          </a:prstGeom>
          <a:noFill/>
        </p:spPr>
        <p:txBody>
          <a:bodyPr wrap="square" rtlCol="0">
            <a:spAutoFit/>
          </a:bodyPr>
          <a:lstStyle/>
          <a:p>
            <a:r>
              <a:rPr lang="vi-VN" dirty="0">
                <a:solidFill>
                  <a:schemeClr val="bg1"/>
                </a:solidFill>
              </a:rPr>
              <a:t>c) Đọc kĩ nội dung sau :</a:t>
            </a:r>
          </a:p>
          <a:p>
            <a:r>
              <a:rPr lang="vi-VN" dirty="0">
                <a:solidFill>
                  <a:schemeClr val="bg1"/>
                </a:solidFill>
              </a:rPr>
              <a:t>Để tính 4,29 – 1,36 =  ?, thông thường ta đặt tính rồi làm như sau :</a:t>
            </a:r>
          </a:p>
          <a:p>
            <a:endParaRPr lang="en-US" dirty="0"/>
          </a:p>
        </p:txBody>
      </p:sp>
      <p:sp>
        <p:nvSpPr>
          <p:cNvPr id="7" name="Rectangle 6"/>
          <p:cNvSpPr/>
          <p:nvPr/>
        </p:nvSpPr>
        <p:spPr>
          <a:xfrm>
            <a:off x="228600" y="230652"/>
            <a:ext cx="7467600" cy="369332"/>
          </a:xfrm>
          <a:prstGeom prst="rect">
            <a:avLst/>
          </a:prstGeom>
          <a:solidFill>
            <a:schemeClr val="accent3">
              <a:lumMod val="50000"/>
            </a:schemeClr>
          </a:solidFill>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HĐCB2: </a:t>
            </a:r>
            <a:r>
              <a:rPr lang="vi-VN" b="1" dirty="0">
                <a:solidFill>
                  <a:schemeClr val="bg1"/>
                </a:solidFill>
                <a:latin typeface="+mj-lt"/>
              </a:rPr>
              <a:t>Thực hiện lần lượt các hoạt động sau :</a:t>
            </a:r>
            <a:endParaRPr lang="vi-VN" dirty="0">
              <a:solidFill>
                <a:schemeClr val="bg1"/>
              </a:solidFill>
              <a:latin typeface="+mj-lt"/>
            </a:endParaRPr>
          </a:p>
        </p:txBody>
      </p:sp>
      <p:sp>
        <p:nvSpPr>
          <p:cNvPr id="4" name="Rectangle 3"/>
          <p:cNvSpPr/>
          <p:nvPr/>
        </p:nvSpPr>
        <p:spPr>
          <a:xfrm>
            <a:off x="228600" y="2696143"/>
            <a:ext cx="4572000" cy="369332"/>
          </a:xfrm>
          <a:prstGeom prst="rect">
            <a:avLst/>
          </a:prstGeom>
        </p:spPr>
        <p:txBody>
          <a:bodyPr>
            <a:spAutoFit/>
          </a:bodyPr>
          <a:lstStyle/>
          <a:p>
            <a:r>
              <a:rPr lang="en-US" dirty="0">
                <a:solidFill>
                  <a:schemeClr val="bg1"/>
                </a:solidFill>
                <a:latin typeface="OpenSans"/>
              </a:rPr>
              <a:t>d) Đặt tính rồi tính :  34,82 – 6,37</a:t>
            </a:r>
            <a:r>
              <a:rPr lang="en-US" dirty="0" smtClean="0">
                <a:solidFill>
                  <a:schemeClr val="bg1"/>
                </a:solidFill>
                <a:latin typeface="OpenSans"/>
              </a:rPr>
              <a:t>.</a:t>
            </a:r>
            <a:endParaRPr lang="en-US" dirty="0">
              <a:solidFill>
                <a:schemeClr val="bg1"/>
              </a:solidFill>
            </a:endParaRPr>
          </a:p>
        </p:txBody>
      </p:sp>
      <p:sp>
        <p:nvSpPr>
          <p:cNvPr id="30" name="Text Box 12"/>
          <p:cNvSpPr txBox="1">
            <a:spLocks noChangeArrowheads="1"/>
          </p:cNvSpPr>
          <p:nvPr/>
        </p:nvSpPr>
        <p:spPr bwMode="auto">
          <a:xfrm>
            <a:off x="2894575" y="3535554"/>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spcBef>
                <a:spcPct val="50000"/>
              </a:spcBef>
            </a:pPr>
            <a:r>
              <a:rPr lang="en-US" altLang="en-US" sz="3200" b="0" dirty="0">
                <a:solidFill>
                  <a:srgbClr val="FFFF00"/>
                </a:solidFill>
              </a:rPr>
              <a:t>,</a:t>
            </a:r>
          </a:p>
        </p:txBody>
      </p:sp>
      <p:sp>
        <p:nvSpPr>
          <p:cNvPr id="31" name="TextBox 30"/>
          <p:cNvSpPr txBox="1"/>
          <p:nvPr/>
        </p:nvSpPr>
        <p:spPr>
          <a:xfrm>
            <a:off x="3215092" y="4156575"/>
            <a:ext cx="184731" cy="369332"/>
          </a:xfrm>
          <a:prstGeom prst="rect">
            <a:avLst/>
          </a:prstGeom>
          <a:noFill/>
        </p:spPr>
        <p:txBody>
          <a:bodyPr wrap="none" rtlCol="0">
            <a:spAutoFit/>
          </a:bodyPr>
          <a:lstStyle/>
          <a:p>
            <a:endParaRPr lang="en-US" dirty="0"/>
          </a:p>
        </p:txBody>
      </p:sp>
      <p:sp>
        <p:nvSpPr>
          <p:cNvPr id="32" name="Text Box 41"/>
          <p:cNvSpPr txBox="1">
            <a:spLocks noChangeArrowheads="1"/>
          </p:cNvSpPr>
          <p:nvPr/>
        </p:nvSpPr>
        <p:spPr bwMode="auto">
          <a:xfrm>
            <a:off x="2667000" y="3065475"/>
            <a:ext cx="7617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34,82</a:t>
            </a:r>
            <a:endParaRPr lang="en-US" altLang="en-US" sz="2000" b="1" dirty="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  6,37</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33" name="Text Box 44"/>
          <p:cNvSpPr txBox="1">
            <a:spLocks noChangeArrowheads="1"/>
          </p:cNvSpPr>
          <p:nvPr/>
        </p:nvSpPr>
        <p:spPr bwMode="auto">
          <a:xfrm>
            <a:off x="2504287" y="3219363"/>
            <a:ext cx="37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a:t>
            </a:r>
          </a:p>
        </p:txBody>
      </p:sp>
      <p:sp>
        <p:nvSpPr>
          <p:cNvPr id="34" name="Line 49"/>
          <p:cNvSpPr>
            <a:spLocks noChangeShapeType="1"/>
          </p:cNvSpPr>
          <p:nvPr/>
        </p:nvSpPr>
        <p:spPr bwMode="auto">
          <a:xfrm>
            <a:off x="2746688" y="3699375"/>
            <a:ext cx="653135" cy="27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solidFill>
                <a:srgbClr val="FFFF00"/>
              </a:solidFill>
            </a:endParaRPr>
          </a:p>
        </p:txBody>
      </p:sp>
      <p:sp>
        <p:nvSpPr>
          <p:cNvPr id="35" name="TextBox 34"/>
          <p:cNvSpPr txBox="1">
            <a:spLocks noChangeArrowheads="1"/>
          </p:cNvSpPr>
          <p:nvPr/>
        </p:nvSpPr>
        <p:spPr bwMode="auto">
          <a:xfrm>
            <a:off x="3094934" y="3667804"/>
            <a:ext cx="348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5</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36" name="TextBox 35"/>
          <p:cNvSpPr txBox="1">
            <a:spLocks noChangeArrowheads="1"/>
          </p:cNvSpPr>
          <p:nvPr/>
        </p:nvSpPr>
        <p:spPr bwMode="auto">
          <a:xfrm>
            <a:off x="2968081" y="3666672"/>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4</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37" name="TextBox 36"/>
          <p:cNvSpPr txBox="1">
            <a:spLocks noChangeArrowheads="1"/>
          </p:cNvSpPr>
          <p:nvPr/>
        </p:nvSpPr>
        <p:spPr bwMode="auto">
          <a:xfrm>
            <a:off x="2789970" y="3665329"/>
            <a:ext cx="347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8</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38" name="TextBox 37"/>
          <p:cNvSpPr txBox="1">
            <a:spLocks noChangeArrowheads="1"/>
          </p:cNvSpPr>
          <p:nvPr/>
        </p:nvSpPr>
        <p:spPr bwMode="auto">
          <a:xfrm>
            <a:off x="2677276" y="3665329"/>
            <a:ext cx="271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892554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ox(in)">
                                      <p:cBhvr>
                                        <p:cTn id="11" dur="500"/>
                                        <p:tgtEl>
                                          <p:spTgt spid="3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ircle(in)">
                                      <p:cBhvr>
                                        <p:cTn id="4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utoUpdateAnimBg="0"/>
      <p:bldP spid="33" grpId="0" autoUpdateAnimBg="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60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4813" y="220994"/>
            <a:ext cx="8077200" cy="1200329"/>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HĐCB</a:t>
            </a:r>
            <a:r>
              <a:rPr lang="vi-VN" b="1" dirty="0" smtClean="0">
                <a:solidFill>
                  <a:schemeClr val="bg1"/>
                </a:solidFill>
                <a:latin typeface="Times New Roman" panose="02020603050405020304" pitchFamily="18" charset="0"/>
                <a:cs typeface="Times New Roman" panose="02020603050405020304" pitchFamily="18" charset="0"/>
              </a:rPr>
              <a:t>3</a:t>
            </a:r>
            <a:r>
              <a:rPr lang="en-US" b="1" dirty="0" smtClean="0">
                <a:solidFill>
                  <a:schemeClr val="bg1"/>
                </a:solidFill>
                <a:latin typeface="Times New Roman" panose="02020603050405020304" pitchFamily="18" charset="0"/>
                <a:cs typeface="Times New Roman" panose="02020603050405020304" pitchFamily="18" charset="0"/>
              </a:rPr>
              <a:t>:</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a:t>
            </a:r>
            <a:r>
              <a:rPr lang="vi-VN" b="1" dirty="0" smtClean="0">
                <a:solidFill>
                  <a:schemeClr val="bg1"/>
                </a:solidFill>
                <a:latin typeface="+mj-lt"/>
              </a:rPr>
              <a:t>Thực </a:t>
            </a:r>
            <a:r>
              <a:rPr lang="vi-VN" b="1" dirty="0">
                <a:solidFill>
                  <a:schemeClr val="bg1"/>
                </a:solidFill>
                <a:latin typeface="+mj-lt"/>
              </a:rPr>
              <a:t>hành lần lượt các hoạt động sau :</a:t>
            </a:r>
            <a:endParaRPr lang="vi-VN" dirty="0">
              <a:solidFill>
                <a:schemeClr val="bg1"/>
              </a:solidFill>
              <a:latin typeface="+mj-lt"/>
            </a:endParaRPr>
          </a:p>
          <a:p>
            <a:r>
              <a:rPr lang="vi-VN" dirty="0">
                <a:solidFill>
                  <a:schemeClr val="bg1"/>
                </a:solidFill>
                <a:latin typeface="+mj-lt"/>
              </a:rPr>
              <a:t>a) Thảo luận cách đặt tính rồi tính :  46,7 – 29,43.</a:t>
            </a:r>
          </a:p>
          <a:p>
            <a:r>
              <a:rPr lang="vi-VN" dirty="0">
                <a:solidFill>
                  <a:schemeClr val="bg1"/>
                </a:solidFill>
                <a:latin typeface="+mj-lt"/>
              </a:rPr>
              <a:t>b) Đọc kĩ nội dung sau :</a:t>
            </a:r>
          </a:p>
          <a:p>
            <a:r>
              <a:rPr lang="vi-VN" dirty="0">
                <a:solidFill>
                  <a:schemeClr val="bg1"/>
                </a:solidFill>
                <a:latin typeface="+mj-lt"/>
              </a:rPr>
              <a:t>Để tính 46,7 – 29,43?, thông thường ta đặt tính rồi làm như sau </a:t>
            </a:r>
            <a:r>
              <a:rPr lang="vi-VN" dirty="0" smtClean="0">
                <a:solidFill>
                  <a:schemeClr val="bg1"/>
                </a:solidFill>
                <a:latin typeface="+mj-lt"/>
              </a:rPr>
              <a:t>:</a:t>
            </a:r>
            <a:endParaRPr lang="vi-VN" dirty="0">
              <a:solidFill>
                <a:schemeClr val="bg1"/>
              </a:solidFill>
              <a:latin typeface="+mj-lt"/>
            </a:endParaRPr>
          </a:p>
        </p:txBody>
      </p:sp>
      <p:pic>
        <p:nvPicPr>
          <p:cNvPr id="8194" name="Picture 2" descr="https://img.loigiaihay.com/picture/2019/0927/b3b-tr88-vne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02273"/>
            <a:ext cx="6934200" cy="1085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0766" y="2553312"/>
            <a:ext cx="3793787" cy="369332"/>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c) </a:t>
            </a:r>
            <a:r>
              <a:rPr lang="vi-VN" dirty="0" smtClean="0">
                <a:solidFill>
                  <a:schemeClr val="bg1"/>
                </a:solidFill>
                <a:latin typeface="Times New Roman" panose="02020603050405020304" pitchFamily="18" charset="0"/>
                <a:cs typeface="Times New Roman" panose="02020603050405020304" pitchFamily="18" charset="0"/>
              </a:rPr>
              <a:t>Đặt </a:t>
            </a:r>
            <a:r>
              <a:rPr lang="vi-VN" dirty="0">
                <a:solidFill>
                  <a:schemeClr val="bg1"/>
                </a:solidFill>
                <a:latin typeface="Times New Roman" panose="02020603050405020304" pitchFamily="18" charset="0"/>
                <a:cs typeface="Times New Roman" panose="02020603050405020304" pitchFamily="18" charset="0"/>
              </a:rPr>
              <a:t>tính rồi tính : 57,3 – 9,15</a:t>
            </a:r>
            <a:r>
              <a:rPr lang="vi-VN" dirty="0" smtClean="0">
                <a:solidFill>
                  <a:schemeClr val="bg1"/>
                </a:solidFill>
                <a:latin typeface="Times New Roman" panose="02020603050405020304" pitchFamily="18" charset="0"/>
                <a:cs typeface="Times New Roman" panose="02020603050405020304" pitchFamily="18" charset="0"/>
              </a:rPr>
              <a:t>.</a:t>
            </a:r>
            <a:endParaRPr lang="vi-VN"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24200" y="2935153"/>
            <a:ext cx="5812277" cy="1754326"/>
          </a:xfrm>
          <a:prstGeom prst="rect">
            <a:avLst/>
          </a:prstGeom>
        </p:spPr>
        <p:txBody>
          <a:bodyPr wrap="square">
            <a:spAutoFit/>
          </a:bodyPr>
          <a:lstStyle/>
          <a:p>
            <a:r>
              <a:rPr lang="vi-VN" dirty="0" smtClean="0">
                <a:solidFill>
                  <a:srgbClr val="FFFF00"/>
                </a:solidFill>
                <a:latin typeface="+mj-lt"/>
              </a:rPr>
              <a:t>- </a:t>
            </a:r>
            <a:r>
              <a:rPr lang="vi-VN" dirty="0">
                <a:solidFill>
                  <a:srgbClr val="FFFF00"/>
                </a:solidFill>
                <a:latin typeface="+mj-lt"/>
              </a:rPr>
              <a:t>Viết số trừ dưới số bị trừ sao cho các chữ số ở cùng một hàng đặt thẳng ở cột với nhau.</a:t>
            </a:r>
          </a:p>
          <a:p>
            <a:r>
              <a:rPr lang="vi-VN" dirty="0">
                <a:solidFill>
                  <a:srgbClr val="FFFF00"/>
                </a:solidFill>
                <a:latin typeface="+mj-lt"/>
              </a:rPr>
              <a:t>- Coi 57,3 là 57,30 rồi thực hiện phép trừ như trừ các số tự nhiên.</a:t>
            </a:r>
          </a:p>
          <a:p>
            <a:r>
              <a:rPr lang="vi-VN" dirty="0">
                <a:solidFill>
                  <a:srgbClr val="FFFF00"/>
                </a:solidFill>
                <a:latin typeface="+mj-lt"/>
              </a:rPr>
              <a:t>- Viết dấu phẩy ở hiệu thẳng cột với các dấu phẩy của số bị trừ và số trừ.</a:t>
            </a:r>
          </a:p>
        </p:txBody>
      </p:sp>
      <p:sp>
        <p:nvSpPr>
          <p:cNvPr id="8" name="Text Box 12"/>
          <p:cNvSpPr txBox="1">
            <a:spLocks noChangeArrowheads="1"/>
          </p:cNvSpPr>
          <p:nvPr/>
        </p:nvSpPr>
        <p:spPr bwMode="auto">
          <a:xfrm>
            <a:off x="1838088" y="3511184"/>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spcBef>
                <a:spcPct val="50000"/>
              </a:spcBef>
            </a:pPr>
            <a:r>
              <a:rPr lang="en-US" altLang="en-US" sz="3200" b="0" dirty="0">
                <a:solidFill>
                  <a:srgbClr val="FFFF00"/>
                </a:solidFill>
              </a:rPr>
              <a:t>,</a:t>
            </a:r>
          </a:p>
        </p:txBody>
      </p:sp>
      <p:sp>
        <p:nvSpPr>
          <p:cNvPr id="9" name="TextBox 8"/>
          <p:cNvSpPr txBox="1"/>
          <p:nvPr/>
        </p:nvSpPr>
        <p:spPr>
          <a:xfrm>
            <a:off x="2158605" y="4132205"/>
            <a:ext cx="184731" cy="369332"/>
          </a:xfrm>
          <a:prstGeom prst="rect">
            <a:avLst/>
          </a:prstGeom>
          <a:noFill/>
        </p:spPr>
        <p:txBody>
          <a:bodyPr wrap="none" rtlCol="0">
            <a:spAutoFit/>
          </a:bodyPr>
          <a:lstStyle/>
          <a:p>
            <a:endParaRPr lang="en-US" dirty="0"/>
          </a:p>
        </p:txBody>
      </p:sp>
      <p:sp>
        <p:nvSpPr>
          <p:cNvPr id="10" name="Text Box 41"/>
          <p:cNvSpPr txBox="1">
            <a:spLocks noChangeArrowheads="1"/>
          </p:cNvSpPr>
          <p:nvPr/>
        </p:nvSpPr>
        <p:spPr bwMode="auto">
          <a:xfrm>
            <a:off x="1447800" y="3041105"/>
            <a:ext cx="9244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57,3</a:t>
            </a:r>
            <a:endParaRPr lang="en-US" altLang="en-US" sz="2000" b="1" dirty="0">
              <a:solidFill>
                <a:srgbClr val="FFFF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    9,15</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11" name="Text Box 44"/>
          <p:cNvSpPr txBox="1">
            <a:spLocks noChangeArrowheads="1"/>
          </p:cNvSpPr>
          <p:nvPr/>
        </p:nvSpPr>
        <p:spPr bwMode="auto">
          <a:xfrm>
            <a:off x="1447800" y="3194993"/>
            <a:ext cx="324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a:t>
            </a:r>
          </a:p>
        </p:txBody>
      </p:sp>
      <p:sp>
        <p:nvSpPr>
          <p:cNvPr id="12" name="Line 49"/>
          <p:cNvSpPr>
            <a:spLocks noChangeShapeType="1"/>
          </p:cNvSpPr>
          <p:nvPr/>
        </p:nvSpPr>
        <p:spPr bwMode="auto">
          <a:xfrm>
            <a:off x="1690201" y="3675005"/>
            <a:ext cx="653135" cy="27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solidFill>
                <a:srgbClr val="FFFF00"/>
              </a:solidFill>
            </a:endParaRPr>
          </a:p>
        </p:txBody>
      </p:sp>
      <p:sp>
        <p:nvSpPr>
          <p:cNvPr id="13" name="TextBox 12"/>
          <p:cNvSpPr txBox="1">
            <a:spLocks noChangeArrowheads="1"/>
          </p:cNvSpPr>
          <p:nvPr/>
        </p:nvSpPr>
        <p:spPr bwMode="auto">
          <a:xfrm>
            <a:off x="2060408" y="3631543"/>
            <a:ext cx="348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5</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919042" y="3618905"/>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1</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1732612" y="3631543"/>
            <a:ext cx="300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8</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1605231" y="3618905"/>
            <a:ext cx="304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4</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flipH="1">
            <a:off x="2031815" y="3041105"/>
            <a:ext cx="4383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smtClean="0">
                <a:solidFill>
                  <a:srgbClr val="FF0000"/>
                </a:solidFill>
                <a:latin typeface="Times New Roman" panose="02020603050405020304" pitchFamily="18" charset="0"/>
                <a:cs typeface="Times New Roman" panose="02020603050405020304" pitchFamily="18" charset="0"/>
              </a:rPr>
              <a:t>0</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259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par>
                          <p:cTn id="38" fill="hold">
                            <p:stCondLst>
                              <p:cond delay="2000"/>
                            </p:stCondLst>
                            <p:childTnLst>
                              <p:par>
                                <p:cTn id="39" presetID="3" presetClass="entr" presetSubtype="1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circle(in)">
                                      <p:cBhvr>
                                        <p:cTn id="70" dur="20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circle(in)">
                                      <p:cBhvr>
                                        <p:cTn id="7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10" grpId="0" autoUpdateAnimBg="0"/>
      <p:bldP spid="11" grpId="0" autoUpdateAnimBg="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9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09550"/>
            <a:ext cx="6705600" cy="646331"/>
          </a:xfrm>
          <a:prstGeom prst="rect">
            <a:avLst/>
          </a:prstGeom>
        </p:spPr>
        <p:txBody>
          <a:bodyPr wrap="square">
            <a:spAutoFit/>
          </a:bodyPr>
          <a:lstStyle/>
          <a:p>
            <a:r>
              <a:rPr lang="en-US" b="1" dirty="0" smtClean="0">
                <a:solidFill>
                  <a:schemeClr val="bg1"/>
                </a:solidFill>
                <a:latin typeface="Times New Roman" panose="02020603050405020304" pitchFamily="18" charset="0"/>
                <a:cs typeface="Times New Roman" panose="02020603050405020304" pitchFamily="18" charset="0"/>
              </a:rPr>
              <a:t>HĐCB4:</a:t>
            </a:r>
            <a:r>
              <a:rPr lang="en-US" dirty="0" smtClean="0">
                <a:solidFill>
                  <a:schemeClr val="bg1"/>
                </a:solidFill>
                <a:latin typeface="Times New Roman" panose="02020603050405020304" pitchFamily="18" charset="0"/>
                <a:cs typeface="Times New Roman" panose="02020603050405020304" pitchFamily="18" charset="0"/>
              </a:rPr>
              <a:t>  </a:t>
            </a:r>
            <a:r>
              <a:rPr lang="vi-VN" b="1" dirty="0">
                <a:solidFill>
                  <a:schemeClr val="bg1"/>
                </a:solidFill>
              </a:rPr>
              <a:t>Thực hành lần lượt các hoạt động sau </a:t>
            </a:r>
            <a:r>
              <a:rPr lang="vi-VN" b="1" dirty="0" smtClean="0">
                <a:solidFill>
                  <a:schemeClr val="bg1"/>
                </a:solidFill>
              </a:rPr>
              <a:t>:</a:t>
            </a:r>
            <a:endParaRPr lang="en-US" b="1" dirty="0" smtClean="0">
              <a:solidFill>
                <a:schemeClr val="bg1"/>
              </a:solidFill>
            </a:endParaRPr>
          </a:p>
          <a:p>
            <a:pPr lvl="0"/>
            <a:r>
              <a:rPr lang="en-US" altLang="en-US" dirty="0">
                <a:solidFill>
                  <a:schemeClr val="bg1"/>
                </a:solidFill>
                <a:latin typeface="Times New Roman" panose="02020603050405020304" pitchFamily="18" charset="0"/>
                <a:cs typeface="Times New Roman" panose="02020603050405020304" pitchFamily="18" charset="0"/>
              </a:rPr>
              <a:t>a) Đọc kĩ nội dung sau </a:t>
            </a:r>
            <a:r>
              <a:rPr lang="en-US" altLang="en-US" dirty="0" smtClean="0">
                <a:solidFill>
                  <a:schemeClr val="bg1"/>
                </a:solidFill>
                <a:latin typeface="Times New Roman" panose="02020603050405020304" pitchFamily="18" charset="0"/>
                <a:cs typeface="Times New Roman" panose="02020603050405020304" pitchFamily="18" charset="0"/>
              </a:rPr>
              <a:t>:</a:t>
            </a:r>
            <a:endParaRPr lang="en-US" altLang="en-US" sz="1400" dirty="0">
              <a:solidFill>
                <a:schemeClr val="bg1"/>
              </a:solidFill>
              <a:latin typeface="Times New Roman" panose="02020603050405020304" pitchFamily="18" charset="0"/>
              <a:cs typeface="Times New Roman" panose="02020603050405020304" pitchFamily="18" charset="0"/>
            </a:endParaRPr>
          </a:p>
        </p:txBody>
      </p:sp>
      <p:sp>
        <p:nvSpPr>
          <p:cNvPr id="5" name="Rectangle 25"/>
          <p:cNvSpPr>
            <a:spLocks noChangeArrowheads="1"/>
          </p:cNvSpPr>
          <p:nvPr/>
        </p:nvSpPr>
        <p:spPr bwMode="auto">
          <a:xfrm>
            <a:off x="152400" y="855881"/>
            <a:ext cx="8534400" cy="1715869"/>
          </a:xfrm>
          <a:prstGeom prst="rect">
            <a:avLst/>
          </a:prstGeom>
          <a:ln/>
        </p:spPr>
        <p:style>
          <a:lnRef idx="1">
            <a:schemeClr val="accent1"/>
          </a:lnRef>
          <a:fillRef idx="2">
            <a:schemeClr val="accent1"/>
          </a:fillRef>
          <a:effectRef idx="1">
            <a:schemeClr val="accent1"/>
          </a:effectRef>
          <a:fontRef idx="minor">
            <a:schemeClr val="dk1"/>
          </a:fontRef>
        </p:style>
        <p:txBody>
          <a:bodyPr/>
          <a:lstStyle/>
          <a:p>
            <a:pPr fontAlgn="t"/>
            <a:r>
              <a:rPr lang="vi-VN" sz="2000" dirty="0" smtClean="0">
                <a:latin typeface="+mj-lt"/>
              </a:rPr>
              <a:t>Muốn trừ một số thập phân cho một số thập phân ta làm như sau:</a:t>
            </a:r>
          </a:p>
          <a:p>
            <a:pPr fontAlgn="t"/>
            <a:r>
              <a:rPr lang="vi-VN" sz="2000" dirty="0" smtClean="0">
                <a:latin typeface="+mj-lt"/>
              </a:rPr>
              <a:t>- Viết số trừ dưới số bị trừ sao cho các chữ số ở cùng một hàng đặt thẳng ở cột với nhau.</a:t>
            </a:r>
          </a:p>
          <a:p>
            <a:pPr fontAlgn="t"/>
            <a:r>
              <a:rPr lang="vi-VN" sz="2000" dirty="0" smtClean="0">
                <a:latin typeface="+mj-lt"/>
              </a:rPr>
              <a:t>- Thực hiện phép trừ như trừ các số tự nhiên.</a:t>
            </a:r>
          </a:p>
          <a:p>
            <a:pPr fontAlgn="t"/>
            <a:r>
              <a:rPr lang="en-US" sz="2000" dirty="0" smtClean="0">
                <a:latin typeface="+mj-lt"/>
              </a:rPr>
              <a:t>- </a:t>
            </a:r>
            <a:r>
              <a:rPr lang="vi-VN" sz="2000" dirty="0" smtClean="0">
                <a:latin typeface="+mj-lt"/>
              </a:rPr>
              <a:t>Viết dấu phẩy ở hiệu thẳng cột với các dấu phẩy của dấu bị trừ và số trừ.</a:t>
            </a:r>
            <a:endParaRPr lang="en-US" sz="2000" dirty="0" smtClean="0">
              <a:latin typeface="+mj-lt"/>
            </a:endParaRPr>
          </a:p>
        </p:txBody>
      </p:sp>
      <p:sp>
        <p:nvSpPr>
          <p:cNvPr id="4" name="TextBox 3"/>
          <p:cNvSpPr txBox="1"/>
          <p:nvPr/>
        </p:nvSpPr>
        <p:spPr>
          <a:xfrm>
            <a:off x="152400" y="2525132"/>
            <a:ext cx="8534400" cy="923330"/>
          </a:xfrm>
          <a:prstGeom prst="rect">
            <a:avLst/>
          </a:prstGeom>
          <a:noFill/>
        </p:spPr>
        <p:txBody>
          <a:bodyPr wrap="square" rtlCol="0">
            <a:spAutoFit/>
          </a:bodyPr>
          <a:lstStyle/>
          <a:p>
            <a:pPr lvl="0" eaLnBrk="0" fontAlgn="base" hangingPunct="0">
              <a:spcBef>
                <a:spcPct val="0"/>
              </a:spcBef>
              <a:spcAft>
                <a:spcPct val="0"/>
              </a:spcAft>
            </a:pPr>
            <a:r>
              <a:rPr lang="en-US" altLang="en-US" dirty="0">
                <a:solidFill>
                  <a:srgbClr val="FFFF00"/>
                </a:solidFill>
                <a:latin typeface="Times New Roman" panose="02020603050405020304" pitchFamily="18" charset="0"/>
                <a:cs typeface="Times New Roman" panose="02020603050405020304" pitchFamily="18" charset="0"/>
              </a:rPr>
              <a:t>Chú ý : Nếu số chữ số ở phần thập phân của số bị trừ ít hơn số chữ số ở phần thập phân của số trừ, thì ta có thể thêm một số chữ số 0 thích hợp vào bên phải phần thập phân của số bị trừ, rồi thực hiện phép trừ như trừ các số tự nhiên</a:t>
            </a:r>
            <a:r>
              <a:rPr lang="en-US" altLang="en-US" dirty="0" smtClean="0">
                <a:solidFill>
                  <a:srgbClr val="FFFF00"/>
                </a:solidFill>
                <a:latin typeface="Times New Roman" panose="02020603050405020304" pitchFamily="18" charset="0"/>
                <a:cs typeface="Times New Roman" panose="02020603050405020304" pitchFamily="18" charset="0"/>
              </a:rPr>
              <a:t>.</a:t>
            </a:r>
            <a:endParaRPr lang="en-US" altLang="en-US" sz="1400"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3333995"/>
            <a:ext cx="7620000" cy="369332"/>
          </a:xfrm>
          <a:prstGeom prst="rect">
            <a:avLst/>
          </a:prstGeom>
          <a:noFill/>
        </p:spPr>
        <p:txBody>
          <a:bodyPr wrap="square" rtlCol="0">
            <a:spAutoFit/>
          </a:bodyPr>
          <a:lstStyle/>
          <a:p>
            <a:pPr lvl="0"/>
            <a:r>
              <a:rPr lang="en-US" altLang="en-US" dirty="0" smtClean="0">
                <a:solidFill>
                  <a:schemeClr val="bg1"/>
                </a:solidFill>
                <a:latin typeface="OpenSans"/>
              </a:rPr>
              <a:t>b) Nói với bạn cách trừ hai số thập phân, lấy ví dụ minh họa.</a:t>
            </a:r>
            <a:endParaRPr lang="en-US" altLang="en-US" dirty="0">
              <a:solidFill>
                <a:schemeClr val="bg1"/>
              </a:solidFill>
              <a:latin typeface="OpenSans"/>
            </a:endParaRPr>
          </a:p>
        </p:txBody>
      </p:sp>
      <p:sp>
        <p:nvSpPr>
          <p:cNvPr id="8" name="Rectangle 2"/>
          <p:cNvSpPr>
            <a:spLocks noChangeArrowheads="1"/>
          </p:cNvSpPr>
          <p:nvPr/>
        </p:nvSpPr>
        <p:spPr bwMode="auto">
          <a:xfrm>
            <a:off x="421341" y="3695501"/>
            <a:ext cx="609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Ví dụ: 25, 34 – 10,135</a:t>
            </a:r>
            <a:r>
              <a:rPr lang="en-US" altLang="zh-CN" sz="2400" dirty="0" smtClean="0">
                <a:solidFill>
                  <a:srgbClr val="FFFF00"/>
                </a:solidFill>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smtClean="0">
                <a:ln>
                  <a:noFill/>
                </a:ln>
                <a:solidFill>
                  <a:srgbClr val="FFFF00"/>
                </a:solidFill>
                <a:effectLst/>
                <a:latin typeface="Times New Roman" panose="02020603050405020304" pitchFamily="18" charset="0"/>
                <a:ea typeface="Arial" panose="020B0604020202020204" pitchFamily="34" charset="0"/>
                <a:cs typeface="Times New Roman" panose="02020603050405020304" pitchFamily="18" charset="0"/>
              </a:rPr>
              <a:t>Ta thực hiện như sau:</a:t>
            </a:r>
            <a:endParaRPr kumimoji="0" lang="en-US" altLang="zh-CN" sz="24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989217" y="3693247"/>
            <a:ext cx="1117822" cy="1200329"/>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25,34</a:t>
            </a:r>
          </a:p>
          <a:p>
            <a:r>
              <a:rPr lang="en-US" sz="2400" u="sng" dirty="0" smtClean="0">
                <a:solidFill>
                  <a:srgbClr val="FFFF00"/>
                </a:solidFill>
                <a:latin typeface="Times New Roman" panose="02020603050405020304" pitchFamily="18" charset="0"/>
                <a:cs typeface="Times New Roman" panose="02020603050405020304" pitchFamily="18" charset="0"/>
              </a:rPr>
              <a:t>10,135</a:t>
            </a:r>
          </a:p>
          <a:p>
            <a:endParaRPr lang="en-US" sz="2400" u="sng" dirty="0" smtClean="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36817" y="3797276"/>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7" name="TextBox 6"/>
          <p:cNvSpPr txBox="1"/>
          <p:nvPr/>
        </p:nvSpPr>
        <p:spPr>
          <a:xfrm>
            <a:off x="7012160" y="4362968"/>
            <a:ext cx="114300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15,105</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69765" y="3695501"/>
            <a:ext cx="402183"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0</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5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8" grpId="0"/>
      <p:bldP spid="10" grpId="0"/>
      <p:bldP spid="11"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1303735" y="1394222"/>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2465785" y="311944"/>
            <a:ext cx="94654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图片 34" descr="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900364"/>
            <a:ext cx="8991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8785" y="3546873"/>
            <a:ext cx="2199084"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9869" y="3600450"/>
            <a:ext cx="653654"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WordArt 5"/>
          <p:cNvSpPr>
            <a:spLocks noChangeArrowheads="1" noChangeShapeType="1" noTextEdit="1"/>
          </p:cNvSpPr>
          <p:nvPr/>
        </p:nvSpPr>
        <p:spPr bwMode="auto">
          <a:xfrm>
            <a:off x="2343150" y="1200150"/>
            <a:ext cx="4972050" cy="25146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r>
              <a:rPr lang="en-US" sz="2700" kern="10">
                <a:ln w="9525">
                  <a:round/>
                  <a:headEnd/>
                  <a:tailEnd/>
                </a:ln>
                <a:solidFill>
                  <a:srgbClr val="FF0000"/>
                </a:solidFill>
                <a:cs typeface="Times New Roman" panose="02020603050405020304" pitchFamily="18" charset="0"/>
              </a:rPr>
              <a:t>HOẠT ĐỘNG THỰC HÀNH</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4063604" y="105966"/>
            <a:ext cx="1531144" cy="182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34691" y="857250"/>
            <a:ext cx="1257300" cy="74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82529" y="1313260"/>
            <a:ext cx="1257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372100" y="457200"/>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Rectangle 4"/>
          <p:cNvSpPr>
            <a:spLocks noChangeArrowheads="1"/>
          </p:cNvSpPr>
          <p:nvPr/>
        </p:nvSpPr>
        <p:spPr bwMode="auto">
          <a:xfrm>
            <a:off x="76200" y="13097"/>
            <a:ext cx="90678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vi-VN" altLang="en-US" sz="1350">
              <a:solidFill>
                <a:srgbClr val="000000"/>
              </a:solidFill>
              <a:cs typeface="Arial" panose="020B0604020202020204" pitchFamily="34" charset="0"/>
            </a:endParaRPr>
          </a:p>
        </p:txBody>
      </p:sp>
      <p:pic>
        <p:nvPicPr>
          <p:cNvPr id="13" name="Picture 12" descr="Book-09-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01435">
            <a:off x="4891088" y="2736057"/>
            <a:ext cx="1456135"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8" descr="Day hoa 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33060" y="109537"/>
            <a:ext cx="67151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15" descr="Flash Lang hoa de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03709" y="-27385"/>
            <a:ext cx="1170385"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92027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9"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09550"/>
            <a:ext cx="6019800" cy="400110"/>
          </a:xfrm>
          <a:prstGeom prst="rect">
            <a:avLst/>
          </a:prstGeom>
          <a:noFill/>
        </p:spPr>
        <p:txBody>
          <a:bodyPr wrap="square" rtlCol="0">
            <a:spAutoFit/>
          </a:bodyPr>
          <a:lstStyle/>
          <a:p>
            <a:r>
              <a:rPr lang="en-US" sz="2000" b="1" dirty="0" smtClean="0">
                <a:solidFill>
                  <a:schemeClr val="bg1"/>
                </a:solidFill>
                <a:latin typeface="Times New Roman" panose="02020603050405020304" pitchFamily="18" charset="0"/>
                <a:cs typeface="Times New Roman" panose="02020603050405020304" pitchFamily="18" charset="0"/>
              </a:rPr>
              <a:t>HĐTH1: (trang </a:t>
            </a:r>
            <a:r>
              <a:rPr lang="en-US" sz="2000" b="1" dirty="0">
                <a:solidFill>
                  <a:schemeClr val="bg1"/>
                </a:solidFill>
                <a:latin typeface="Times New Roman" panose="02020603050405020304" pitchFamily="18" charset="0"/>
                <a:cs typeface="Times New Roman" panose="02020603050405020304" pitchFamily="18" charset="0"/>
              </a:rPr>
              <a:t>89 </a:t>
            </a:r>
            <a:r>
              <a:rPr lang="en-US" sz="2000" b="1" dirty="0" smtClean="0">
                <a:solidFill>
                  <a:schemeClr val="bg1"/>
                </a:solidFill>
                <a:latin typeface="Times New Roman" panose="02020603050405020304" pitchFamily="18" charset="0"/>
                <a:cs typeface="Times New Roman" panose="02020603050405020304" pitchFamily="18" charset="0"/>
              </a:rPr>
              <a:t>)</a:t>
            </a:r>
            <a:r>
              <a:rPr lang="en-US" sz="2000" dirty="0" smtClean="0">
                <a:solidFill>
                  <a:schemeClr val="bg1"/>
                </a:solidFill>
                <a:latin typeface="Times New Roman" panose="02020603050405020304" pitchFamily="18" charset="0"/>
                <a:cs typeface="Times New Roman" panose="02020603050405020304" pitchFamily="18" charset="0"/>
              </a:rPr>
              <a:t>Tính: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38200" y="761821"/>
            <a:ext cx="843399" cy="830997"/>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36,7</a:t>
            </a:r>
          </a:p>
          <a:p>
            <a:r>
              <a:rPr lang="en-US" sz="2400" u="sng" dirty="0" smtClean="0">
                <a:solidFill>
                  <a:srgbClr val="FFFF00"/>
                </a:solidFill>
                <a:latin typeface="Times New Roman" panose="02020603050405020304" pitchFamily="18" charset="0"/>
                <a:cs typeface="Times New Roman" panose="02020603050405020304" pitchFamily="18" charset="0"/>
              </a:rPr>
              <a:t>13,8</a:t>
            </a:r>
          </a:p>
        </p:txBody>
      </p:sp>
      <p:sp>
        <p:nvSpPr>
          <p:cNvPr id="9" name="TextBox 8"/>
          <p:cNvSpPr txBox="1"/>
          <p:nvPr/>
        </p:nvSpPr>
        <p:spPr>
          <a:xfrm>
            <a:off x="685800" y="865850"/>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10" name="TextBox 9"/>
          <p:cNvSpPr txBox="1"/>
          <p:nvPr/>
        </p:nvSpPr>
        <p:spPr>
          <a:xfrm>
            <a:off x="2651554" y="761821"/>
            <a:ext cx="969955" cy="830997"/>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29,4</a:t>
            </a:r>
          </a:p>
          <a:p>
            <a:r>
              <a:rPr lang="en-US" sz="2400" u="sng" dirty="0" smtClean="0">
                <a:solidFill>
                  <a:srgbClr val="FFFF00"/>
                </a:solidFill>
                <a:latin typeface="Times New Roman" panose="02020603050405020304" pitchFamily="18" charset="0"/>
                <a:cs typeface="Times New Roman" panose="02020603050405020304" pitchFamily="18" charset="0"/>
              </a:rPr>
              <a:t>  3,21</a:t>
            </a:r>
          </a:p>
        </p:txBody>
      </p:sp>
      <p:sp>
        <p:nvSpPr>
          <p:cNvPr id="11" name="TextBox 10"/>
          <p:cNvSpPr txBox="1"/>
          <p:nvPr/>
        </p:nvSpPr>
        <p:spPr>
          <a:xfrm>
            <a:off x="2499154" y="865850"/>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14" name="TextBox 13"/>
          <p:cNvSpPr txBox="1"/>
          <p:nvPr/>
        </p:nvSpPr>
        <p:spPr>
          <a:xfrm>
            <a:off x="4978178" y="804322"/>
            <a:ext cx="1117822" cy="830997"/>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12,34</a:t>
            </a:r>
          </a:p>
          <a:p>
            <a:r>
              <a:rPr lang="en-US" sz="2400" u="sng" dirty="0" smtClean="0">
                <a:solidFill>
                  <a:srgbClr val="FFFF00"/>
                </a:solidFill>
                <a:latin typeface="Times New Roman" panose="02020603050405020304" pitchFamily="18" charset="0"/>
                <a:cs typeface="Times New Roman" panose="02020603050405020304" pitchFamily="18" charset="0"/>
              </a:rPr>
              <a:t>10,125</a:t>
            </a:r>
          </a:p>
        </p:txBody>
      </p:sp>
      <p:sp>
        <p:nvSpPr>
          <p:cNvPr id="15" name="TextBox 14"/>
          <p:cNvSpPr txBox="1"/>
          <p:nvPr/>
        </p:nvSpPr>
        <p:spPr>
          <a:xfrm>
            <a:off x="4825778" y="908351"/>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5" name="TextBox 4"/>
          <p:cNvSpPr txBox="1"/>
          <p:nvPr/>
        </p:nvSpPr>
        <p:spPr>
          <a:xfrm>
            <a:off x="843399" y="1466014"/>
            <a:ext cx="83820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22,9</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681833" y="1441914"/>
            <a:ext cx="1028797"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26,19</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067300" y="1567999"/>
            <a:ext cx="110490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 2,215</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03820" y="672561"/>
            <a:ext cx="594154"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a)</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636919" y="815975"/>
            <a:ext cx="364202" cy="369332"/>
          </a:xfrm>
          <a:prstGeom prst="rect">
            <a:avLst/>
          </a:prstGeom>
        </p:spPr>
        <p:txBody>
          <a:bodyPr wrap="none">
            <a:spAutoFit/>
          </a:bodyPr>
          <a:lstStyle/>
          <a:p>
            <a:r>
              <a:rPr lang="en-US" dirty="0" smtClean="0">
                <a:solidFill>
                  <a:schemeClr val="bg1"/>
                </a:solidFill>
                <a:latin typeface="Times New Roman" panose="02020603050405020304" pitchFamily="18" charset="0"/>
                <a:cs typeface="Times New Roman" panose="02020603050405020304" pitchFamily="18" charset="0"/>
              </a:rPr>
              <a:t>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80882" y="796000"/>
            <a:ext cx="563101" cy="369332"/>
          </a:xfrm>
          <a:prstGeom prst="rect">
            <a:avLst/>
          </a:prstGeom>
        </p:spPr>
        <p:txBody>
          <a:bodyPr wrap="square">
            <a:spAutoFit/>
          </a:bodyPr>
          <a:lstStyle/>
          <a:p>
            <a:r>
              <a:rPr lang="en-US" dirty="0" smtClean="0">
                <a:solidFill>
                  <a:schemeClr val="bg1"/>
                </a:solidFill>
                <a:latin typeface="Times New Roman" panose="02020603050405020304" pitchFamily="18" charset="0"/>
                <a:cs typeface="Times New Roman" panose="02020603050405020304" pitchFamily="18" charset="0"/>
              </a:rPr>
              <a:t>b)</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90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5"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94422" y="1762125"/>
            <a:ext cx="5029200" cy="759619"/>
          </a:xfrm>
        </p:spPr>
        <p:txBody>
          <a:bodyPr>
            <a:normAutofit fontScale="90000"/>
          </a:bodyPr>
          <a:lstStyle/>
          <a:p>
            <a:pPr eaLnBrk="1" hangingPunct="1"/>
            <a:r>
              <a:rPr lang="en-US" altLang="en-US" smtClean="0">
                <a:solidFill>
                  <a:schemeClr val="bg1"/>
                </a:solidFill>
              </a:rPr>
              <a:t>Hệ trục tọa độ</a:t>
            </a:r>
          </a:p>
        </p:txBody>
      </p:sp>
      <p:sp>
        <p:nvSpPr>
          <p:cNvPr id="6147" name="Rectangle 3"/>
          <p:cNvSpPr>
            <a:spLocks noGrp="1" noChangeArrowheads="1"/>
          </p:cNvSpPr>
          <p:nvPr>
            <p:ph type="subTitle" idx="1"/>
          </p:nvPr>
        </p:nvSpPr>
        <p:spPr>
          <a:xfrm>
            <a:off x="4680347" y="2571750"/>
            <a:ext cx="1565672" cy="311944"/>
          </a:xfrm>
        </p:spPr>
        <p:txBody>
          <a:bodyPr/>
          <a:lstStyle/>
          <a:p>
            <a:pPr eaLnBrk="1" hangingPunct="1"/>
            <a:r>
              <a:rPr lang="en-US" altLang="en-US" sz="1350"/>
              <a:t>HÌNH HỌC 10 </a:t>
            </a: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p:cNvSpPr txBox="1">
            <a:spLocks noChangeArrowheads="1"/>
          </p:cNvSpPr>
          <p:nvPr/>
        </p:nvSpPr>
        <p:spPr bwMode="auto">
          <a:xfrm>
            <a:off x="2870597" y="1504950"/>
            <a:ext cx="3619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500" dirty="0">
                <a:solidFill>
                  <a:schemeClr val="bg1"/>
                </a:solidFill>
                <a:latin typeface="Arial" panose="020B0604020202020204" pitchFamily="34" charset="0"/>
              </a:rPr>
              <a:t>Thứ </a:t>
            </a:r>
            <a:r>
              <a:rPr lang="en-US" altLang="en-US" sz="1500" dirty="0" smtClean="0">
                <a:solidFill>
                  <a:schemeClr val="bg1"/>
                </a:solidFill>
                <a:latin typeface="Arial" panose="020B0604020202020204" pitchFamily="34" charset="0"/>
              </a:rPr>
              <a:t>…., </a:t>
            </a:r>
            <a:r>
              <a:rPr lang="en-US" altLang="en-US" sz="1500" dirty="0">
                <a:solidFill>
                  <a:schemeClr val="bg1"/>
                </a:solidFill>
                <a:latin typeface="Arial" panose="020B0604020202020204" pitchFamily="34" charset="0"/>
              </a:rPr>
              <a:t>ngày </a:t>
            </a:r>
            <a:r>
              <a:rPr lang="en-US" altLang="en-US" sz="1500" dirty="0" smtClean="0">
                <a:solidFill>
                  <a:schemeClr val="bg1"/>
                </a:solidFill>
                <a:latin typeface="Arial" panose="020B0604020202020204" pitchFamily="34" charset="0"/>
              </a:rPr>
              <a:t>…. tháng </a:t>
            </a:r>
            <a:r>
              <a:rPr lang="en-US" altLang="en-US" sz="1500" dirty="0">
                <a:solidFill>
                  <a:schemeClr val="bg1"/>
                </a:solidFill>
                <a:latin typeface="Arial" panose="020B0604020202020204" pitchFamily="34" charset="0"/>
              </a:rPr>
              <a:t>11 năm 2021</a:t>
            </a:r>
          </a:p>
        </p:txBody>
      </p:sp>
      <p:sp>
        <p:nvSpPr>
          <p:cNvPr id="6151" name="TextBox 5"/>
          <p:cNvSpPr txBox="1">
            <a:spLocks noChangeArrowheads="1"/>
          </p:cNvSpPr>
          <p:nvPr/>
        </p:nvSpPr>
        <p:spPr bwMode="auto">
          <a:xfrm>
            <a:off x="4130278" y="1844998"/>
            <a:ext cx="927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solidFill>
                  <a:schemeClr val="bg1"/>
                </a:solidFill>
                <a:latin typeface="Arial" panose="020B0604020202020204" pitchFamily="34" charset="0"/>
              </a:rPr>
              <a:t>TOÁN</a:t>
            </a:r>
          </a:p>
        </p:txBody>
      </p:sp>
    </p:spTree>
    <p:extLst>
      <p:ext uri="{BB962C8B-B14F-4D97-AF65-F5344CB8AC3E}">
        <p14:creationId xmlns:p14="http://schemas.microsoft.com/office/powerpoint/2010/main" val="493935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3" y="113583"/>
            <a:ext cx="9200711" cy="5203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22255" y="4400550"/>
            <a:ext cx="6977206" cy="1143000"/>
          </a:xfrm>
          <a:prstGeom prst="rect">
            <a:avLst/>
          </a:prstGeom>
          <a:noFill/>
        </p:spPr>
        <p:txBody>
          <a:bodyPr wrap="square" rtlCol="0">
            <a:spAutoFit/>
          </a:bodyPr>
          <a:lstStyle/>
          <a:p>
            <a:endParaRPr lang="en-US" dirty="0"/>
          </a:p>
        </p:txBody>
      </p:sp>
      <p:sp>
        <p:nvSpPr>
          <p:cNvPr id="3" name="Rectangle 2"/>
          <p:cNvSpPr/>
          <p:nvPr/>
        </p:nvSpPr>
        <p:spPr>
          <a:xfrm>
            <a:off x="55070" y="130175"/>
            <a:ext cx="9047366" cy="984885"/>
          </a:xfrm>
          <a:prstGeom prst="rect">
            <a:avLst/>
          </a:prstGeom>
        </p:spPr>
        <p:txBody>
          <a:bodyPr wrap="square">
            <a:spAutoFit/>
          </a:bodyPr>
          <a:lstStyle/>
          <a:p>
            <a:pPr algn="just">
              <a:spcBef>
                <a:spcPts val="600"/>
              </a:spcBef>
              <a:spcAft>
                <a:spcPts val="600"/>
              </a:spcAft>
            </a:pPr>
            <a:r>
              <a:rPr lang="en-US" sz="2400" b="1" dirty="0" smtClean="0">
                <a:solidFill>
                  <a:schemeClr val="bg1"/>
                </a:solidFill>
                <a:latin typeface="Times New Roman" panose="02020603050405020304" pitchFamily="18" charset="0"/>
                <a:ea typeface="Arial" panose="020B0604020202020204" pitchFamily="34" charset="0"/>
              </a:rPr>
              <a:t>HĐTH2 (trang 89) </a:t>
            </a:r>
            <a:r>
              <a:rPr lang="en-US" sz="2400" dirty="0" smtClean="0">
                <a:solidFill>
                  <a:schemeClr val="bg1"/>
                </a:solidFill>
                <a:latin typeface="Times New Roman" panose="02020603050405020304" pitchFamily="18" charset="0"/>
                <a:ea typeface="Arial" panose="020B0604020202020204" pitchFamily="34" charset="0"/>
              </a:rPr>
              <a:t>Đặt </a:t>
            </a:r>
            <a:r>
              <a:rPr lang="en-US" sz="2400" dirty="0">
                <a:solidFill>
                  <a:schemeClr val="bg1"/>
                </a:solidFill>
                <a:latin typeface="Times New Roman" panose="02020603050405020304" pitchFamily="18" charset="0"/>
                <a:ea typeface="Arial" panose="020B0604020202020204" pitchFamily="34" charset="0"/>
              </a:rPr>
              <a:t>tính rồi tính:</a:t>
            </a:r>
            <a:endParaRPr lang="en-US" sz="2400" dirty="0">
              <a:solidFill>
                <a:schemeClr val="bg1"/>
              </a:solidFill>
              <a:latin typeface="Times New Roman" panose="02020603050405020304" pitchFamily="18" charset="0"/>
              <a:ea typeface="SimSun" panose="02010600030101010101" pitchFamily="2" charset="-122"/>
            </a:endParaRPr>
          </a:p>
          <a:p>
            <a:pPr algn="just">
              <a:spcBef>
                <a:spcPts val="600"/>
              </a:spcBef>
              <a:spcAft>
                <a:spcPts val="600"/>
              </a:spcAft>
            </a:pPr>
            <a:r>
              <a:rPr lang="en-US" sz="2400" dirty="0">
                <a:solidFill>
                  <a:schemeClr val="bg1"/>
                </a:solidFill>
                <a:latin typeface="Times New Roman" panose="02020603050405020304" pitchFamily="18" charset="0"/>
                <a:ea typeface="Arial" panose="020B0604020202020204" pitchFamily="34" charset="0"/>
              </a:rPr>
              <a:t>a. 21,3 – 10,7  </a:t>
            </a:r>
            <a:r>
              <a:rPr lang="en-US" sz="2400" dirty="0" smtClean="0">
                <a:solidFill>
                  <a:schemeClr val="bg1"/>
                </a:solidFill>
                <a:latin typeface="Times New Roman" panose="02020603050405020304" pitchFamily="18" charset="0"/>
                <a:ea typeface="Arial" panose="020B0604020202020204" pitchFamily="34" charset="0"/>
              </a:rPr>
              <a:t>  </a:t>
            </a:r>
            <a:r>
              <a:rPr lang="en-US" sz="2400" dirty="0">
                <a:solidFill>
                  <a:schemeClr val="bg1"/>
                </a:solidFill>
                <a:latin typeface="Times New Roman" panose="02020603050405020304" pitchFamily="18" charset="0"/>
                <a:ea typeface="Arial" panose="020B0604020202020204" pitchFamily="34" charset="0"/>
              </a:rPr>
              <a:t> </a:t>
            </a:r>
            <a:r>
              <a:rPr lang="en-US" sz="2400" dirty="0" smtClean="0">
                <a:solidFill>
                  <a:schemeClr val="bg1"/>
                </a:solidFill>
                <a:latin typeface="Times New Roman" panose="02020603050405020304" pitchFamily="18" charset="0"/>
                <a:ea typeface="Arial" panose="020B0604020202020204" pitchFamily="34" charset="0"/>
              </a:rPr>
              <a:t> </a:t>
            </a:r>
            <a:r>
              <a:rPr lang="en-US" sz="2400" dirty="0">
                <a:solidFill>
                  <a:schemeClr val="bg1"/>
                </a:solidFill>
                <a:latin typeface="Times New Roman" panose="02020603050405020304" pitchFamily="18" charset="0"/>
                <a:ea typeface="Arial" panose="020B0604020202020204" pitchFamily="34" charset="0"/>
              </a:rPr>
              <a:t>b. 15,53 – </a:t>
            </a:r>
            <a:r>
              <a:rPr lang="en-US" sz="2400" dirty="0" smtClean="0">
                <a:solidFill>
                  <a:schemeClr val="bg1"/>
                </a:solidFill>
                <a:latin typeface="Times New Roman" panose="02020603050405020304" pitchFamily="18" charset="0"/>
                <a:ea typeface="Arial" panose="020B0604020202020204" pitchFamily="34" charset="0"/>
              </a:rPr>
              <a:t>6,44         c</a:t>
            </a:r>
            <a:r>
              <a:rPr lang="en-US" sz="2400" dirty="0">
                <a:solidFill>
                  <a:schemeClr val="bg1"/>
                </a:solidFill>
                <a:latin typeface="Times New Roman" panose="02020603050405020304" pitchFamily="18" charset="0"/>
                <a:ea typeface="Arial" panose="020B0604020202020204" pitchFamily="34" charset="0"/>
              </a:rPr>
              <a:t>. 13,5 – 11,98         d. 50 – 26,83.</a:t>
            </a:r>
            <a:endParaRPr lang="en-US" sz="2400" dirty="0">
              <a:solidFill>
                <a:schemeClr val="bg1"/>
              </a:solidFill>
              <a:effectLst/>
              <a:latin typeface="Times New Roman" panose="02020603050405020304" pitchFamily="18" charset="0"/>
              <a:ea typeface="SimSun" panose="02010600030101010101" pitchFamily="2" charset="-122"/>
            </a:endParaRPr>
          </a:p>
        </p:txBody>
      </p:sp>
      <p:sp>
        <p:nvSpPr>
          <p:cNvPr id="4" name="TextBox 3"/>
          <p:cNvSpPr txBox="1"/>
          <p:nvPr/>
        </p:nvSpPr>
        <p:spPr>
          <a:xfrm>
            <a:off x="680961" y="1172321"/>
            <a:ext cx="843399" cy="1200329"/>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21,3</a:t>
            </a:r>
          </a:p>
          <a:p>
            <a:r>
              <a:rPr lang="en-US" sz="2400" u="sng" dirty="0" smtClean="0">
                <a:solidFill>
                  <a:srgbClr val="FFFF00"/>
                </a:solidFill>
                <a:latin typeface="Times New Roman" panose="02020603050405020304" pitchFamily="18" charset="0"/>
                <a:cs typeface="Times New Roman" panose="02020603050405020304" pitchFamily="18" charset="0"/>
              </a:rPr>
              <a:t>10,7</a:t>
            </a:r>
          </a:p>
          <a:p>
            <a:r>
              <a:rPr lang="en-US" sz="2400" dirty="0" smtClean="0">
                <a:solidFill>
                  <a:srgbClr val="FF0000"/>
                </a:solidFill>
                <a:latin typeface="Times New Roman" panose="02020603050405020304" pitchFamily="18" charset="0"/>
                <a:cs typeface="Times New Roman" panose="02020603050405020304" pitchFamily="18" charset="0"/>
              </a:rPr>
              <a:t>10,6</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28561" y="1270176"/>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11" name="TextBox 10"/>
          <p:cNvSpPr txBox="1"/>
          <p:nvPr/>
        </p:nvSpPr>
        <p:spPr>
          <a:xfrm>
            <a:off x="3048000" y="1199052"/>
            <a:ext cx="937940" cy="1200329"/>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15,53</a:t>
            </a:r>
          </a:p>
          <a:p>
            <a:r>
              <a:rPr lang="en-US" sz="2400" u="sng" dirty="0" smtClean="0">
                <a:solidFill>
                  <a:srgbClr val="FFFF00"/>
                </a:solidFill>
                <a:latin typeface="Times New Roman" panose="02020603050405020304" pitchFamily="18" charset="0"/>
                <a:cs typeface="Times New Roman" panose="02020603050405020304" pitchFamily="18" charset="0"/>
              </a:rPr>
              <a:t>  6,44</a:t>
            </a:r>
          </a:p>
          <a:p>
            <a:r>
              <a:rPr lang="en-US" sz="2400" dirty="0" smtClean="0">
                <a:solidFill>
                  <a:srgbClr val="FF0000"/>
                </a:solidFill>
                <a:latin typeface="Times New Roman" panose="02020603050405020304" pitchFamily="18" charset="0"/>
                <a:cs typeface="Times New Roman" panose="02020603050405020304" pitchFamily="18" charset="0"/>
              </a:rPr>
              <a:t>  9,09</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895600" y="1303081"/>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13" name="TextBox 12"/>
          <p:cNvSpPr txBox="1"/>
          <p:nvPr/>
        </p:nvSpPr>
        <p:spPr>
          <a:xfrm>
            <a:off x="5415039" y="1187907"/>
            <a:ext cx="985761" cy="1200329"/>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13,5</a:t>
            </a:r>
          </a:p>
          <a:p>
            <a:r>
              <a:rPr lang="en-US" sz="2400" u="sng" dirty="0" smtClean="0">
                <a:solidFill>
                  <a:srgbClr val="FFFF00"/>
                </a:solidFill>
                <a:latin typeface="Times New Roman" panose="02020603050405020304" pitchFamily="18" charset="0"/>
                <a:cs typeface="Times New Roman" panose="02020603050405020304" pitchFamily="18" charset="0"/>
              </a:rPr>
              <a:t>11,98</a:t>
            </a:r>
          </a:p>
          <a:p>
            <a:r>
              <a:rPr lang="en-US" sz="2400" dirty="0" smtClean="0">
                <a:solidFill>
                  <a:srgbClr val="FF0000"/>
                </a:solidFill>
                <a:latin typeface="Times New Roman" panose="02020603050405020304" pitchFamily="18" charset="0"/>
                <a:cs typeface="Times New Roman" panose="02020603050405020304" pitchFamily="18" charset="0"/>
              </a:rPr>
              <a:t>  1,52</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262639" y="1291936"/>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
        <p:nvSpPr>
          <p:cNvPr id="15" name="TextBox 14"/>
          <p:cNvSpPr txBox="1"/>
          <p:nvPr/>
        </p:nvSpPr>
        <p:spPr>
          <a:xfrm>
            <a:off x="7839937" y="1217525"/>
            <a:ext cx="999263" cy="1200329"/>
          </a:xfrm>
          <a:prstGeom prst="rect">
            <a:avLst/>
          </a:prstGeom>
          <a:noFill/>
        </p:spPr>
        <p:txBody>
          <a:bodyPr wrap="square" rtlCol="0">
            <a:spAutoFit/>
          </a:bodyPr>
          <a:lstStyle/>
          <a:p>
            <a:r>
              <a:rPr lang="en-US" sz="2400" dirty="0" smtClean="0">
                <a:solidFill>
                  <a:srgbClr val="FFFF00"/>
                </a:solidFill>
                <a:latin typeface="Times New Roman" panose="02020603050405020304" pitchFamily="18" charset="0"/>
                <a:cs typeface="Times New Roman" panose="02020603050405020304" pitchFamily="18" charset="0"/>
              </a:rPr>
              <a:t>50</a:t>
            </a:r>
          </a:p>
          <a:p>
            <a:r>
              <a:rPr lang="en-US" sz="2400" u="sng" dirty="0" smtClean="0">
                <a:solidFill>
                  <a:srgbClr val="FFFF00"/>
                </a:solidFill>
                <a:latin typeface="Times New Roman" panose="02020603050405020304" pitchFamily="18" charset="0"/>
                <a:cs typeface="Times New Roman" panose="02020603050405020304" pitchFamily="18" charset="0"/>
              </a:rPr>
              <a:t>26,83</a:t>
            </a:r>
          </a:p>
          <a:p>
            <a:r>
              <a:rPr lang="en-US" sz="2400" dirty="0" smtClean="0">
                <a:solidFill>
                  <a:srgbClr val="FF0000"/>
                </a:solidFill>
                <a:latin typeface="Times New Roman" panose="02020603050405020304" pitchFamily="18" charset="0"/>
                <a:cs typeface="Times New Roman" panose="02020603050405020304" pitchFamily="18" charset="0"/>
              </a:rPr>
              <a:t>23,17</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87537" y="1321554"/>
            <a:ext cx="304800" cy="646331"/>
          </a:xfrm>
          <a:prstGeom prst="rect">
            <a:avLst/>
          </a:prstGeom>
          <a:noFill/>
        </p:spPr>
        <p:txBody>
          <a:bodyPr wrap="square" rtlCol="0">
            <a:spAutoFit/>
          </a:bodyPr>
          <a:lstStyle/>
          <a:p>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823586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201340" y="120262"/>
            <a:ext cx="6799660" cy="546488"/>
          </a:xfrm>
          <a:prstGeom prst="rect">
            <a:avLst/>
          </a:prstGeom>
          <a:solidFill>
            <a:srgbClr val="FF000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eaLnBrk="0" hangingPunct="0">
              <a:defRPr/>
            </a:pPr>
            <a:r>
              <a:rPr lang="en-US" sz="2700" kern="10" dirty="0">
                <a:ln w="9525">
                  <a:round/>
                  <a:headEnd/>
                  <a:tailEnd/>
                </a:ln>
                <a:solidFill>
                  <a:srgbClr val="000000"/>
                </a:solidFill>
                <a:latin typeface="Times New Roman"/>
                <a:cs typeface="Times New Roman"/>
              </a:rPr>
              <a:t> </a:t>
            </a:r>
            <a:r>
              <a:rPr lang="vi-VN" sz="2700" kern="10" dirty="0">
                <a:ln w="9525">
                  <a:round/>
                  <a:headEnd/>
                  <a:tailEnd/>
                </a:ln>
                <a:solidFill>
                  <a:srgbClr val="7030A0"/>
                </a:solidFill>
                <a:latin typeface="Times New Roman"/>
                <a:cs typeface="Times New Roman"/>
              </a:rPr>
              <a:t>KIẾN THỨC CẦN GHI NHỚ</a:t>
            </a:r>
            <a:endParaRPr lang="en-US" sz="2700" kern="10" dirty="0">
              <a:ln w="9525">
                <a:round/>
                <a:headEnd/>
                <a:tailEnd/>
              </a:ln>
              <a:solidFill>
                <a:srgbClr val="7030A0"/>
              </a:solidFill>
              <a:latin typeface="Times New Roman"/>
              <a:cs typeface="Times New Roman"/>
            </a:endParaRPr>
          </a:p>
        </p:txBody>
      </p:sp>
      <p:sp>
        <p:nvSpPr>
          <p:cNvPr id="4" name="Horizontal Scroll 3"/>
          <p:cNvSpPr>
            <a:spLocks noChangeArrowheads="1"/>
          </p:cNvSpPr>
          <p:nvPr/>
        </p:nvSpPr>
        <p:spPr bwMode="auto">
          <a:xfrm>
            <a:off x="1233785" y="1657350"/>
            <a:ext cx="6600230" cy="3153889"/>
          </a:xfrm>
          <a:prstGeom prst="horizontalScroll">
            <a:avLst>
              <a:gd name="adj" fmla="val 10102"/>
            </a:avLst>
          </a:prstGeom>
          <a:solidFill>
            <a:srgbClr val="FFFF00"/>
          </a:solidFill>
          <a:ln w="55000" cmpd="thickThin" algn="ctr">
            <a:solidFill>
              <a:srgbClr val="002060"/>
            </a:solidFill>
            <a:round/>
            <a:headEnd/>
            <a:tailEnd/>
          </a:ln>
        </p:spPr>
        <p:txBody>
          <a:bodyPr lIns="68291" tIns="34141" rIns="68291" bIns="34141"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fontAlgn="t" hangingPunct="1"/>
            <a:endParaRPr lang="en-US" altLang="en-US" sz="3300">
              <a:solidFill>
                <a:srgbClr val="002060"/>
              </a:solidFill>
              <a:latin typeface="Aaril"/>
            </a:endParaRPr>
          </a:p>
          <a:p>
            <a:pPr algn="just" eaLnBrk="1" hangingPunct="1"/>
            <a:endParaRPr lang="vi-VN" altLang="en-US" sz="3000">
              <a:solidFill>
                <a:srgbClr val="00B050"/>
              </a:solidFill>
            </a:endParaRPr>
          </a:p>
          <a:p>
            <a:pPr algn="just" eaLnBrk="1" hangingPunct="1"/>
            <a:endParaRPr lang="en-US" altLang="en-US" sz="3000">
              <a:solidFill>
                <a:srgbClr val="00B050"/>
              </a:solidFill>
            </a:endParaRPr>
          </a:p>
        </p:txBody>
      </p:sp>
      <p:pic>
        <p:nvPicPr>
          <p:cNvPr id="614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150" y="3886200"/>
            <a:ext cx="1058466"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4"/>
          <p:cNvSpPr>
            <a:spLocks noChangeArrowheads="1"/>
          </p:cNvSpPr>
          <p:nvPr/>
        </p:nvSpPr>
        <p:spPr bwMode="auto">
          <a:xfrm>
            <a:off x="152400" y="53655"/>
            <a:ext cx="8763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vi-VN" altLang="en-US" sz="1350">
              <a:solidFill>
                <a:srgbClr val="000000"/>
              </a:solidFill>
              <a:cs typeface="Arial" panose="020B0604020202020204" pitchFamily="34" charset="0"/>
            </a:endParaRPr>
          </a:p>
        </p:txBody>
      </p:sp>
      <p:pic>
        <p:nvPicPr>
          <p:cNvPr id="61446" name="Picture 15" descr="Flash Lang hoa de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242197"/>
            <a:ext cx="132992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descr="White marble"/>
          <p:cNvSpPr>
            <a:spLocks noChangeArrowheads="1"/>
          </p:cNvSpPr>
          <p:nvPr/>
        </p:nvSpPr>
        <p:spPr bwMode="auto">
          <a:xfrm>
            <a:off x="1786533" y="2191461"/>
            <a:ext cx="5657850" cy="2113321"/>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r>
              <a:rPr lang="en-US" altLang="en-US" sz="2400" dirty="0">
                <a:solidFill>
                  <a:srgbClr val="FF0066"/>
                </a:solidFill>
                <a:sym typeface="Wingdings 2" panose="05020102010507070707" pitchFamily="18" charset="2"/>
              </a:rPr>
              <a:t></a:t>
            </a:r>
            <a:r>
              <a:rPr lang="en-US" altLang="en-US" sz="2100" dirty="0">
                <a:solidFill>
                  <a:srgbClr val="FF0066"/>
                </a:solidFill>
                <a:sym typeface="Wingdings 2" panose="05020102010507070707" pitchFamily="18" charset="2"/>
              </a:rPr>
              <a:t>  </a:t>
            </a:r>
            <a:r>
              <a:rPr lang="en-US" altLang="en-US" sz="2100" dirty="0">
                <a:solidFill>
                  <a:srgbClr val="660066"/>
                </a:solidFill>
              </a:rPr>
              <a:t>Viết số trừ dưới số bị trừ sao cho các chữ số </a:t>
            </a:r>
          </a:p>
          <a:p>
            <a:pPr algn="l" eaLnBrk="1" hangingPunct="1"/>
            <a:r>
              <a:rPr lang="en-US" altLang="en-US" sz="2100" dirty="0">
                <a:solidFill>
                  <a:srgbClr val="660066"/>
                </a:solidFill>
              </a:rPr>
              <a:t>ở cùng một hàng đặt thẳng cột với nhau . </a:t>
            </a:r>
          </a:p>
          <a:p>
            <a:pPr algn="l" eaLnBrk="1" hangingPunct="1"/>
            <a:r>
              <a:rPr lang="en-US" altLang="en-US" sz="2400" dirty="0">
                <a:solidFill>
                  <a:srgbClr val="FF0066"/>
                </a:solidFill>
                <a:sym typeface="Wingdings" panose="05000000000000000000" pitchFamily="2" charset="2"/>
              </a:rPr>
              <a:t></a:t>
            </a:r>
            <a:r>
              <a:rPr lang="en-US" altLang="en-US" sz="2100" dirty="0">
                <a:solidFill>
                  <a:srgbClr val="FF0066"/>
                </a:solidFill>
                <a:sym typeface="Wingdings" panose="05000000000000000000" pitchFamily="2" charset="2"/>
              </a:rPr>
              <a:t>  </a:t>
            </a:r>
            <a:r>
              <a:rPr lang="en-US" altLang="en-US" sz="2100" dirty="0" smtClean="0">
                <a:solidFill>
                  <a:schemeClr val="accent4">
                    <a:lumMod val="50000"/>
                  </a:schemeClr>
                </a:solidFill>
                <a:sym typeface="Wingdings" panose="05000000000000000000" pitchFamily="2" charset="2"/>
              </a:rPr>
              <a:t>Thực hiện phép t</a:t>
            </a:r>
            <a:r>
              <a:rPr lang="en-US" altLang="en-US" sz="2100" dirty="0" smtClean="0">
                <a:solidFill>
                  <a:schemeClr val="accent4">
                    <a:lumMod val="50000"/>
                  </a:schemeClr>
                </a:solidFill>
              </a:rPr>
              <a:t>rừ </a:t>
            </a:r>
            <a:r>
              <a:rPr lang="en-US" altLang="en-US" sz="2100" dirty="0">
                <a:solidFill>
                  <a:srgbClr val="660066"/>
                </a:solidFill>
              </a:rPr>
              <a:t>như </a:t>
            </a:r>
            <a:r>
              <a:rPr lang="en-US" altLang="en-US" sz="2100" dirty="0" smtClean="0">
                <a:solidFill>
                  <a:srgbClr val="660066"/>
                </a:solidFill>
              </a:rPr>
              <a:t>trừ các </a:t>
            </a:r>
            <a:r>
              <a:rPr lang="en-US" altLang="en-US" sz="2100" dirty="0">
                <a:solidFill>
                  <a:srgbClr val="660066"/>
                </a:solidFill>
              </a:rPr>
              <a:t>số tự nhiên .</a:t>
            </a:r>
          </a:p>
          <a:p>
            <a:pPr algn="l" eaLnBrk="1" hangingPunct="1"/>
            <a:r>
              <a:rPr lang="en-US" altLang="en-US" sz="2400" dirty="0">
                <a:solidFill>
                  <a:srgbClr val="FF0066"/>
                </a:solidFill>
                <a:sym typeface="Wingdings" panose="05000000000000000000" pitchFamily="2" charset="2"/>
              </a:rPr>
              <a:t></a:t>
            </a:r>
            <a:r>
              <a:rPr lang="en-US" altLang="en-US" sz="2100" dirty="0">
                <a:solidFill>
                  <a:srgbClr val="FF0066"/>
                </a:solidFill>
                <a:sym typeface="Wingdings" panose="05000000000000000000" pitchFamily="2" charset="2"/>
              </a:rPr>
              <a:t>  </a:t>
            </a:r>
            <a:r>
              <a:rPr lang="en-US" altLang="en-US" sz="2100" dirty="0">
                <a:solidFill>
                  <a:srgbClr val="660066"/>
                </a:solidFill>
              </a:rPr>
              <a:t>Viết dấu phẩy ở hiệu thẳng cột với dấu phẩy</a:t>
            </a:r>
          </a:p>
          <a:p>
            <a:pPr algn="l" eaLnBrk="1" hangingPunct="1"/>
            <a:r>
              <a:rPr lang="en-US" altLang="en-US" sz="2100" dirty="0">
                <a:solidFill>
                  <a:srgbClr val="660066"/>
                </a:solidFill>
              </a:rPr>
              <a:t> của số bị trừ và </a:t>
            </a:r>
            <a:r>
              <a:rPr lang="en-US" altLang="en-US" sz="2100" dirty="0" smtClean="0">
                <a:solidFill>
                  <a:srgbClr val="660066"/>
                </a:solidFill>
              </a:rPr>
              <a:t>số </a:t>
            </a:r>
            <a:r>
              <a:rPr lang="en-US" altLang="en-US" sz="2100" dirty="0">
                <a:solidFill>
                  <a:srgbClr val="660066"/>
                </a:solidFill>
              </a:rPr>
              <a:t>trừ </a:t>
            </a:r>
          </a:p>
        </p:txBody>
      </p:sp>
      <p:sp>
        <p:nvSpPr>
          <p:cNvPr id="9" name="WordArt 3"/>
          <p:cNvSpPr>
            <a:spLocks noChangeArrowheads="1" noChangeShapeType="1" noTextEdit="1"/>
          </p:cNvSpPr>
          <p:nvPr/>
        </p:nvSpPr>
        <p:spPr bwMode="auto">
          <a:xfrm>
            <a:off x="883592" y="1074438"/>
            <a:ext cx="7300615" cy="806053"/>
          </a:xfrm>
          <a:prstGeom prst="rect">
            <a:avLst/>
          </a:prstGeom>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defRPr/>
            </a:pPr>
            <a:r>
              <a:rPr lang="vi-VN" sz="2700" kern="10" dirty="0">
                <a:ln w="9525">
                  <a:round/>
                  <a:headEnd/>
                  <a:tailEnd/>
                </a:ln>
                <a:solidFill>
                  <a:srgbClr val="6600CC"/>
                </a:solidFill>
                <a:latin typeface="Times New Roman"/>
                <a:cs typeface="Times New Roman"/>
              </a:rPr>
              <a:t> </a:t>
            </a:r>
            <a:r>
              <a:rPr lang="en-US" sz="2700" b="1" dirty="0">
                <a:solidFill>
                  <a:srgbClr val="FF0066"/>
                </a:solidFill>
              </a:rPr>
              <a:t>Muốn trừ một số thập cho một số thập phân ta làm như thế nào ? </a:t>
            </a:r>
          </a:p>
          <a:p>
            <a:pPr>
              <a:defRPr/>
            </a:pPr>
            <a:endParaRPr lang="en-US" sz="2700" kern="10" dirty="0">
              <a:ln w="9525">
                <a:round/>
                <a:headEnd/>
                <a:tailEnd/>
              </a:ln>
              <a:solidFill>
                <a:srgbClr val="6600CC"/>
              </a:solidFill>
              <a:latin typeface="Times New Roman"/>
              <a:cs typeface="Times New Roman"/>
            </a:endParaRPr>
          </a:p>
        </p:txBody>
      </p:sp>
    </p:spTree>
    <p:extLst>
      <p:ext uri="{BB962C8B-B14F-4D97-AF65-F5344CB8AC3E}">
        <p14:creationId xmlns:p14="http://schemas.microsoft.com/office/powerpoint/2010/main" val="899025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1308498" y="194072"/>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2996803" y="438150"/>
            <a:ext cx="946547" cy="109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图片 34" descr="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428" y="2900363"/>
            <a:ext cx="6865145" cy="22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8785" y="3546873"/>
            <a:ext cx="2199084"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9869" y="3600450"/>
            <a:ext cx="653654"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WordArt 5"/>
          <p:cNvSpPr>
            <a:spLocks noChangeArrowheads="1" noChangeShapeType="1" noTextEdit="1"/>
          </p:cNvSpPr>
          <p:nvPr/>
        </p:nvSpPr>
        <p:spPr bwMode="auto">
          <a:xfrm>
            <a:off x="2074069" y="1200150"/>
            <a:ext cx="5241131" cy="21145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r>
              <a:rPr lang="en-US" sz="2700" kern="10">
                <a:ln w="9525">
                  <a:round/>
                  <a:headEnd/>
                  <a:tailEnd/>
                </a:ln>
                <a:solidFill>
                  <a:srgbClr val="FF0000"/>
                </a:solidFill>
                <a:latin typeface="Arial" panose="020B0604020202020204" pitchFamily="34" charset="0"/>
                <a:cs typeface="Arial" panose="020B0604020202020204" pitchFamily="34" charset="0"/>
              </a:rPr>
              <a:t>DẶN DÒ</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4063604" y="-34528"/>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457200"/>
            <a:ext cx="1371600" cy="7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669256"/>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86300" y="2899172"/>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endParaRPr lang="vi-VN" altLang="en-US" sz="1350" b="0">
              <a:solidFill>
                <a:srgbClr val="000000"/>
              </a:solidFill>
              <a:cs typeface="Arial" panose="020B0604020202020204" pitchFamily="34" charset="0"/>
            </a:endParaRPr>
          </a:p>
        </p:txBody>
      </p:sp>
      <p:pic>
        <p:nvPicPr>
          <p:cNvPr id="62477"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0" y="130969"/>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482" y="117872"/>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15" descr="Flash Lang hoa de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974682" y="4319588"/>
            <a:ext cx="13311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101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994422" y="1762125"/>
            <a:ext cx="5029200" cy="759619"/>
          </a:xfrm>
        </p:spPr>
        <p:txBody>
          <a:bodyPr>
            <a:normAutofit fontScale="90000"/>
          </a:bodyPr>
          <a:lstStyle/>
          <a:p>
            <a:pPr eaLnBrk="1" hangingPunct="1"/>
            <a:r>
              <a:rPr lang="en-US" altLang="en-US" smtClean="0">
                <a:solidFill>
                  <a:schemeClr val="bg1"/>
                </a:solidFill>
              </a:rPr>
              <a:t>Hệ trục tọa độ</a:t>
            </a:r>
          </a:p>
        </p:txBody>
      </p:sp>
      <p:sp>
        <p:nvSpPr>
          <p:cNvPr id="6147" name="Rectangle 3"/>
          <p:cNvSpPr>
            <a:spLocks noGrp="1" noChangeArrowheads="1"/>
          </p:cNvSpPr>
          <p:nvPr>
            <p:ph type="subTitle" idx="1"/>
          </p:nvPr>
        </p:nvSpPr>
        <p:spPr>
          <a:xfrm>
            <a:off x="4680347" y="2571750"/>
            <a:ext cx="1565672" cy="311944"/>
          </a:xfrm>
        </p:spPr>
        <p:txBody>
          <a:bodyPr/>
          <a:lstStyle/>
          <a:p>
            <a:pPr eaLnBrk="1" hangingPunct="1"/>
            <a:r>
              <a:rPr lang="en-US" altLang="en-US" sz="1350"/>
              <a:t>HÌNH HỌC 10 </a:t>
            </a: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p:cNvSpPr txBox="1">
            <a:spLocks noChangeArrowheads="1"/>
          </p:cNvSpPr>
          <p:nvPr/>
        </p:nvSpPr>
        <p:spPr bwMode="auto">
          <a:xfrm>
            <a:off x="2870597" y="1504950"/>
            <a:ext cx="3619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500" dirty="0">
                <a:solidFill>
                  <a:schemeClr val="bg1"/>
                </a:solidFill>
                <a:latin typeface="Arial" panose="020B0604020202020204" pitchFamily="34" charset="0"/>
              </a:rPr>
              <a:t>Thứ </a:t>
            </a:r>
            <a:r>
              <a:rPr lang="en-US" altLang="en-US" sz="1500" dirty="0" smtClean="0">
                <a:solidFill>
                  <a:schemeClr val="bg1"/>
                </a:solidFill>
                <a:latin typeface="Arial" panose="020B0604020202020204" pitchFamily="34" charset="0"/>
              </a:rPr>
              <a:t>…., </a:t>
            </a:r>
            <a:r>
              <a:rPr lang="en-US" altLang="en-US" sz="1500" dirty="0">
                <a:solidFill>
                  <a:schemeClr val="bg1"/>
                </a:solidFill>
                <a:latin typeface="Arial" panose="020B0604020202020204" pitchFamily="34" charset="0"/>
              </a:rPr>
              <a:t>ngày </a:t>
            </a:r>
            <a:r>
              <a:rPr lang="en-US" altLang="en-US" sz="1500" dirty="0" smtClean="0">
                <a:solidFill>
                  <a:schemeClr val="bg1"/>
                </a:solidFill>
                <a:latin typeface="Arial" panose="020B0604020202020204" pitchFamily="34" charset="0"/>
              </a:rPr>
              <a:t>…. tháng </a:t>
            </a:r>
            <a:r>
              <a:rPr lang="en-US" altLang="en-US" sz="1500" dirty="0">
                <a:solidFill>
                  <a:schemeClr val="bg1"/>
                </a:solidFill>
                <a:latin typeface="Arial" panose="020B0604020202020204" pitchFamily="34" charset="0"/>
              </a:rPr>
              <a:t>11 năm 2021</a:t>
            </a:r>
          </a:p>
        </p:txBody>
      </p:sp>
      <p:sp>
        <p:nvSpPr>
          <p:cNvPr id="6151" name="TextBox 5"/>
          <p:cNvSpPr txBox="1">
            <a:spLocks noChangeArrowheads="1"/>
          </p:cNvSpPr>
          <p:nvPr/>
        </p:nvSpPr>
        <p:spPr bwMode="auto">
          <a:xfrm>
            <a:off x="4130278" y="1844998"/>
            <a:ext cx="927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solidFill>
                  <a:schemeClr val="bg1"/>
                </a:solidFill>
                <a:latin typeface="Arial" panose="020B0604020202020204" pitchFamily="34" charset="0"/>
              </a:rPr>
              <a:t>TOÁN</a:t>
            </a:r>
          </a:p>
        </p:txBody>
      </p:sp>
    </p:spTree>
    <p:extLst>
      <p:ext uri="{BB962C8B-B14F-4D97-AF65-F5344CB8AC3E}">
        <p14:creationId xmlns:p14="http://schemas.microsoft.com/office/powerpoint/2010/main" val="188510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1308099" y="194137"/>
            <a:ext cx="1531010" cy="182415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2997174" y="438512"/>
            <a:ext cx="946406" cy="1091168"/>
          </a:xfrm>
          <a:prstGeom prst="rect">
            <a:avLst/>
          </a:prstGeom>
        </p:spPr>
      </p:pic>
      <p:pic>
        <p:nvPicPr>
          <p:cNvPr id="35" name="图片 34" descr="1"/>
          <p:cNvPicPr>
            <a:picLocks noChangeAspect="1"/>
          </p:cNvPicPr>
          <p:nvPr/>
        </p:nvPicPr>
        <p:blipFill>
          <a:blip r:embed="rId6"/>
          <a:stretch>
            <a:fillRect/>
          </a:stretch>
        </p:blipFill>
        <p:spPr>
          <a:xfrm>
            <a:off x="1139072" y="2900373"/>
            <a:ext cx="6865501" cy="2287429"/>
          </a:xfrm>
          <a:prstGeom prst="rect">
            <a:avLst/>
          </a:prstGeom>
        </p:spPr>
      </p:pic>
      <p:pic>
        <p:nvPicPr>
          <p:cNvPr id="52" name="图片 51" descr="36f9a2a7dc2088575b3175c2c9b24629"/>
          <p:cNvPicPr>
            <a:picLocks noChangeAspect="1"/>
          </p:cNvPicPr>
          <p:nvPr/>
        </p:nvPicPr>
        <p:blipFill>
          <a:blip r:embed="rId7"/>
          <a:stretch>
            <a:fillRect/>
          </a:stretch>
        </p:blipFill>
        <p:spPr>
          <a:xfrm>
            <a:off x="3609028" y="3546634"/>
            <a:ext cx="2198489" cy="1545908"/>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9275" y="3600460"/>
            <a:ext cx="654725" cy="1438751"/>
          </a:xfrm>
          <a:prstGeom prst="rect">
            <a:avLst/>
          </a:prstGeom>
        </p:spPr>
      </p:pic>
      <p:sp>
        <p:nvSpPr>
          <p:cNvPr id="16" name="WordArt 5"/>
          <p:cNvSpPr>
            <a:spLocks noChangeArrowheads="1" noChangeShapeType="1" noTextEdit="1"/>
          </p:cNvSpPr>
          <p:nvPr/>
        </p:nvSpPr>
        <p:spPr bwMode="auto">
          <a:xfrm>
            <a:off x="1657351" y="1200150"/>
            <a:ext cx="5657346" cy="2514600"/>
          </a:xfrm>
          <a:prstGeom prst="rect">
            <a:avLst/>
          </a:prstGeom>
        </p:spPr>
        <p:txBody>
          <a:bodyPr wrap="none" lIns="68548" tIns="34274" rIns="68548" bIns="34274"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685473" eaLnBrk="0" fontAlgn="base" hangingPunct="0">
              <a:spcBef>
                <a:spcPct val="0"/>
              </a:spcBef>
              <a:spcAft>
                <a:spcPct val="0"/>
              </a:spcAft>
            </a:pPr>
            <a:r>
              <a:rPr lang="en-US" sz="2700" b="1" kern="10" dirty="0">
                <a:ln w="9525">
                  <a:round/>
                  <a:headEnd/>
                  <a:tailEnd/>
                </a:ln>
                <a:solidFill>
                  <a:srgbClr val="002060"/>
                </a:solidFill>
                <a:latin typeface="Arial"/>
                <a:cs typeface="Arial"/>
              </a:rPr>
              <a:t>KHỞI ĐỘNG</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063417" y="-34464"/>
            <a:ext cx="1531010" cy="1824158"/>
          </a:xfrm>
          <a:prstGeom prst="rect">
            <a:avLst/>
          </a:prstGeom>
        </p:spPr>
      </p:pic>
      <p:pic>
        <p:nvPicPr>
          <p:cNvPr id="9"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457200"/>
            <a:ext cx="1371600" cy="7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727954"/>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35916" y="2951817"/>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z="1350">
              <a:solidFill>
                <a:prstClr val="black"/>
              </a:solidFill>
              <a:latin typeface="Times New Roman" pitchFamily="18" charset="0"/>
              <a:cs typeface="Arial" charset="0"/>
            </a:endParaRPr>
          </a:p>
        </p:txBody>
      </p:sp>
      <p:pic>
        <p:nvPicPr>
          <p:cNvPr id="13"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0" y="130969"/>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482" y="118063"/>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335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143001"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sp>
        <p:nvSpPr>
          <p:cNvPr id="15363" name="Rectangle 3"/>
          <p:cNvSpPr>
            <a:spLocks noChangeArrowheads="1"/>
          </p:cNvSpPr>
          <p:nvPr/>
        </p:nvSpPr>
        <p:spPr bwMode="auto">
          <a:xfrm>
            <a:off x="1143001" y="-29843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sp>
        <p:nvSpPr>
          <p:cNvPr id="15364" name="Rectangle 4"/>
          <p:cNvSpPr>
            <a:spLocks noChangeArrowheads="1"/>
          </p:cNvSpPr>
          <p:nvPr/>
        </p:nvSpPr>
        <p:spPr bwMode="auto">
          <a:xfrm>
            <a:off x="1143001" y="2123302"/>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pic>
        <p:nvPicPr>
          <p:cNvPr id="54283" name="Picture 11" descr="dongho"/>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4450" y="3486150"/>
            <a:ext cx="809625"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Rectangle 12"/>
          <p:cNvSpPr>
            <a:spLocks noChangeArrowheads="1"/>
          </p:cNvSpPr>
          <p:nvPr/>
        </p:nvSpPr>
        <p:spPr bwMode="auto">
          <a:xfrm>
            <a:off x="241101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1</a:t>
            </a:r>
          </a:p>
        </p:txBody>
      </p:sp>
      <p:sp>
        <p:nvSpPr>
          <p:cNvPr id="54285" name="Rectangle 13"/>
          <p:cNvSpPr>
            <a:spLocks noChangeArrowheads="1"/>
          </p:cNvSpPr>
          <p:nvPr/>
        </p:nvSpPr>
        <p:spPr bwMode="auto">
          <a:xfrm>
            <a:off x="303966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2</a:t>
            </a:r>
          </a:p>
        </p:txBody>
      </p:sp>
      <p:sp>
        <p:nvSpPr>
          <p:cNvPr id="54286" name="Rectangle 14"/>
          <p:cNvSpPr>
            <a:spLocks noChangeArrowheads="1"/>
          </p:cNvSpPr>
          <p:nvPr/>
        </p:nvSpPr>
        <p:spPr bwMode="auto">
          <a:xfrm>
            <a:off x="366831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3</a:t>
            </a:r>
          </a:p>
        </p:txBody>
      </p:sp>
      <p:sp>
        <p:nvSpPr>
          <p:cNvPr id="54287" name="Rectangle 15"/>
          <p:cNvSpPr>
            <a:spLocks noChangeArrowheads="1"/>
          </p:cNvSpPr>
          <p:nvPr/>
        </p:nvSpPr>
        <p:spPr bwMode="auto">
          <a:xfrm>
            <a:off x="429696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4</a:t>
            </a:r>
          </a:p>
        </p:txBody>
      </p:sp>
      <p:sp>
        <p:nvSpPr>
          <p:cNvPr id="54288" name="Rectangle 16"/>
          <p:cNvSpPr>
            <a:spLocks noChangeArrowheads="1"/>
          </p:cNvSpPr>
          <p:nvPr/>
        </p:nvSpPr>
        <p:spPr bwMode="auto">
          <a:xfrm>
            <a:off x="4873229"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5</a:t>
            </a:r>
          </a:p>
        </p:txBody>
      </p:sp>
      <p:sp>
        <p:nvSpPr>
          <p:cNvPr id="54299" name="AutoShape 27"/>
          <p:cNvSpPr>
            <a:spLocks noChangeArrowheads="1"/>
          </p:cNvSpPr>
          <p:nvPr/>
        </p:nvSpPr>
        <p:spPr bwMode="auto">
          <a:xfrm>
            <a:off x="6115050" y="4057650"/>
            <a:ext cx="1543050" cy="857250"/>
          </a:xfrm>
          <a:prstGeom prst="cloudCallout">
            <a:avLst>
              <a:gd name="adj1" fmla="val -108949"/>
              <a:gd name="adj2" fmla="val 36806"/>
            </a:avLst>
          </a:prstGeom>
          <a:solidFill>
            <a:srgbClr val="FFFF99"/>
          </a:solidFill>
          <a:ln w="9525">
            <a:solidFill>
              <a:srgbClr val="FF9900"/>
            </a:solidFill>
            <a:round/>
            <a:headEnd/>
            <a:tailEnd/>
          </a:ln>
          <a:effectLst/>
        </p:spPr>
        <p:txBody>
          <a:bodyPr anchor="ctr"/>
          <a:lstStyle/>
          <a:p>
            <a:pPr eaLnBrk="1" hangingPunct="1">
              <a:defRPr/>
            </a:pPr>
            <a:r>
              <a:rPr lang="en-US" sz="2100" dirty="0" err="1">
                <a:solidFill>
                  <a:srgbClr val="FF0000"/>
                </a:solidFill>
                <a:effectLst>
                  <a:outerShdw blurRad="38100" dist="38100" dir="2700000" algn="tl">
                    <a:srgbClr val="000000"/>
                  </a:outerShdw>
                </a:effectLst>
                <a:latin typeface=".VnTime" pitchFamily="34" charset="0"/>
                <a:cs typeface="Arial" charset="0"/>
              </a:rPr>
              <a:t>Hết</a:t>
            </a:r>
            <a:r>
              <a:rPr lang="en-US" sz="2100" dirty="0">
                <a:solidFill>
                  <a:srgbClr val="FF0000"/>
                </a:solidFill>
                <a:effectLst>
                  <a:outerShdw blurRad="38100" dist="38100" dir="2700000" algn="tl">
                    <a:srgbClr val="000000"/>
                  </a:outerShdw>
                </a:effectLst>
                <a:latin typeface=".VnTime" pitchFamily="34" charset="0"/>
                <a:cs typeface="Arial" charset="0"/>
              </a:rPr>
              <a:t> </a:t>
            </a:r>
            <a:r>
              <a:rPr lang="en-US" sz="2100" dirty="0" err="1">
                <a:solidFill>
                  <a:srgbClr val="FF0000"/>
                </a:solidFill>
                <a:effectLst>
                  <a:outerShdw blurRad="38100" dist="38100" dir="2700000" algn="tl">
                    <a:srgbClr val="000000"/>
                  </a:outerShdw>
                </a:effectLst>
                <a:latin typeface=".VnTime" pitchFamily="34" charset="0"/>
                <a:cs typeface="Arial" charset="0"/>
              </a:rPr>
              <a:t>giờ</a:t>
            </a:r>
            <a:endParaRPr lang="en-US" sz="2100" dirty="0">
              <a:solidFill>
                <a:srgbClr val="FF0000"/>
              </a:solidFill>
              <a:effectLst>
                <a:outerShdw blurRad="38100" dist="38100" dir="2700000" algn="tl">
                  <a:srgbClr val="000000"/>
                </a:outerShdw>
              </a:effectLst>
              <a:latin typeface=".VnTime" pitchFamily="34" charset="0"/>
              <a:cs typeface="Arial" charset="0"/>
            </a:endParaRPr>
          </a:p>
        </p:txBody>
      </p:sp>
      <p:sp>
        <p:nvSpPr>
          <p:cNvPr id="15372" name="Text Box 12"/>
          <p:cNvSpPr txBox="1">
            <a:spLocks noChangeArrowheads="1"/>
          </p:cNvSpPr>
          <p:nvPr/>
        </p:nvSpPr>
        <p:spPr bwMode="auto">
          <a:xfrm>
            <a:off x="2471738" y="228600"/>
            <a:ext cx="4000500" cy="461665"/>
          </a:xfrm>
          <a:prstGeom prst="rect">
            <a:avLst/>
          </a:prstGeom>
          <a:gradFill rotWithShape="1">
            <a:gsLst>
              <a:gs pos="0">
                <a:srgbClr val="FF66CC"/>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b="1">
              <a:solidFill>
                <a:srgbClr val="0000CC"/>
              </a:solidFill>
              <a:latin typeface="Times New Roman" panose="02020603050405020304" pitchFamily="18" charset="0"/>
              <a:cs typeface="Arial" panose="020B0604020202020204" pitchFamily="34" charset="0"/>
            </a:endParaRPr>
          </a:p>
        </p:txBody>
      </p:sp>
      <p:grpSp>
        <p:nvGrpSpPr>
          <p:cNvPr id="15373" name="Group 13"/>
          <p:cNvGrpSpPr>
            <a:grpSpLocks/>
          </p:cNvGrpSpPr>
          <p:nvPr/>
        </p:nvGrpSpPr>
        <p:grpSpPr bwMode="auto">
          <a:xfrm rot="20310998">
            <a:off x="571500" y="0"/>
            <a:ext cx="2400300" cy="1143000"/>
            <a:chOff x="1958" y="372"/>
            <a:chExt cx="1884" cy="742"/>
          </a:xfrm>
        </p:grpSpPr>
        <p:pic>
          <p:nvPicPr>
            <p:cNvPr id="15378" name="Picture 14" descr="flower1_div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58" y="372"/>
              <a:ext cx="188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5"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6" y="480"/>
              <a:ext cx="8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74" name="Picture 22" descr="672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15150" y="171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8"/>
          <p:cNvSpPr txBox="1">
            <a:spLocks noChangeArrowheads="1"/>
          </p:cNvSpPr>
          <p:nvPr/>
        </p:nvSpPr>
        <p:spPr bwMode="auto">
          <a:xfrm>
            <a:off x="2514600" y="800101"/>
            <a:ext cx="385643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solidFill>
                  <a:srgbClr val="0000FF"/>
                </a:solidFill>
                <a:latin typeface="UNI Chu truyen thong" pitchFamily="66" charset="0"/>
              </a:rPr>
              <a:t>Đúng ghi Đ, sai ghi S</a:t>
            </a:r>
          </a:p>
        </p:txBody>
      </p:sp>
      <p:sp>
        <p:nvSpPr>
          <p:cNvPr id="26" name="Text Box 9"/>
          <p:cNvSpPr txBox="1">
            <a:spLocks noChangeArrowheads="1"/>
          </p:cNvSpPr>
          <p:nvPr/>
        </p:nvSpPr>
        <p:spPr bwMode="auto">
          <a:xfrm>
            <a:off x="1787128" y="2137172"/>
            <a:ext cx="50994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b="1">
                <a:latin typeface="UNI Chu truyen thong" pitchFamily="66" charset="0"/>
              </a:rPr>
              <a:t>    80 - 62,5 = 17,5 </a:t>
            </a:r>
          </a:p>
        </p:txBody>
      </p:sp>
      <p:sp>
        <p:nvSpPr>
          <p:cNvPr id="27" name="Text Box 17"/>
          <p:cNvSpPr txBox="1">
            <a:spLocks noChangeArrowheads="1"/>
          </p:cNvSpPr>
          <p:nvPr/>
        </p:nvSpPr>
        <p:spPr bwMode="auto">
          <a:xfrm>
            <a:off x="6365082" y="2171700"/>
            <a:ext cx="378619" cy="41549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FF3300"/>
                </a:solidFill>
                <a:latin typeface="UNI Chu truyen thong" pitchFamily="66" charset="0"/>
              </a:rPr>
              <a:t>Đ</a:t>
            </a:r>
          </a:p>
        </p:txBody>
      </p:sp>
    </p:spTree>
    <p:extLst>
      <p:ext uri="{BB962C8B-B14F-4D97-AF65-F5344CB8AC3E}">
        <p14:creationId xmlns:p14="http://schemas.microsoft.com/office/powerpoint/2010/main" val="38490686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4283"/>
                                        </p:tgtEl>
                                        <p:attrNameLst>
                                          <p:attrName>style.visibility</p:attrName>
                                        </p:attrNameLst>
                                      </p:cBhvr>
                                      <p:to>
                                        <p:strVal val="visible"/>
                                      </p:to>
                                    </p:set>
                                    <p:animEffect transition="in" filter="checkerboard(across)">
                                      <p:cBhvr>
                                        <p:cTn id="17" dur="500"/>
                                        <p:tgtEl>
                                          <p:spTgt spid="54283"/>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54284"/>
                                        </p:tgtEl>
                                        <p:attrNameLst>
                                          <p:attrName>style.visibility</p:attrName>
                                        </p:attrNameLst>
                                      </p:cBhvr>
                                      <p:to>
                                        <p:strVal val="visible"/>
                                      </p:to>
                                    </p:set>
                                    <p:animEffect transition="in" filter="checkerboard(across)">
                                      <p:cBhvr>
                                        <p:cTn id="20" dur="500"/>
                                        <p:tgtEl>
                                          <p:spTgt spid="54284"/>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54285"/>
                                        </p:tgtEl>
                                        <p:attrNameLst>
                                          <p:attrName>style.visibility</p:attrName>
                                        </p:attrNameLst>
                                      </p:cBhvr>
                                      <p:to>
                                        <p:strVal val="visible"/>
                                      </p:to>
                                    </p:set>
                                    <p:animEffect transition="in" filter="checkerboard(across)">
                                      <p:cBhvr>
                                        <p:cTn id="23" dur="500"/>
                                        <p:tgtEl>
                                          <p:spTgt spid="54285"/>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54286"/>
                                        </p:tgtEl>
                                        <p:attrNameLst>
                                          <p:attrName>style.visibility</p:attrName>
                                        </p:attrNameLst>
                                      </p:cBhvr>
                                      <p:to>
                                        <p:strVal val="visible"/>
                                      </p:to>
                                    </p:set>
                                    <p:animEffect transition="in" filter="checkerboard(across)">
                                      <p:cBhvr>
                                        <p:cTn id="26" dur="500"/>
                                        <p:tgtEl>
                                          <p:spTgt spid="54286"/>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54287"/>
                                        </p:tgtEl>
                                        <p:attrNameLst>
                                          <p:attrName>style.visibility</p:attrName>
                                        </p:attrNameLst>
                                      </p:cBhvr>
                                      <p:to>
                                        <p:strVal val="visible"/>
                                      </p:to>
                                    </p:set>
                                    <p:animEffect transition="in" filter="checkerboard(across)">
                                      <p:cBhvr>
                                        <p:cTn id="29" dur="500"/>
                                        <p:tgtEl>
                                          <p:spTgt spid="54287"/>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54288"/>
                                        </p:tgtEl>
                                        <p:attrNameLst>
                                          <p:attrName>style.visibility</p:attrName>
                                        </p:attrNameLst>
                                      </p:cBhvr>
                                      <p:to>
                                        <p:strVal val="visible"/>
                                      </p:to>
                                    </p:set>
                                    <p:animEffect transition="in" filter="checkerboard(across)">
                                      <p:cBhvr>
                                        <p:cTn id="32" dur="500"/>
                                        <p:tgtEl>
                                          <p:spTgt spid="54288"/>
                                        </p:tgtEl>
                                      </p:cBhvr>
                                    </p:animEffect>
                                  </p:childTnLst>
                                </p:cTn>
                              </p:par>
                            </p:childTnLst>
                          </p:cTn>
                        </p:par>
                        <p:par>
                          <p:cTn id="33" fill="hold" nodeType="afterGroup">
                            <p:stCondLst>
                              <p:cond delay="500"/>
                            </p:stCondLst>
                            <p:childTnLst>
                              <p:par>
                                <p:cTn id="34" presetID="9" presetClass="exit" presetSubtype="0" fill="hold" grpId="0" nodeType="afterEffect">
                                  <p:stCondLst>
                                    <p:cond delay="0"/>
                                  </p:stCondLst>
                                  <p:childTnLst>
                                    <p:animEffect transition="out" filter="dissolve">
                                      <p:cBhvr>
                                        <p:cTn id="35" dur="1000"/>
                                        <p:tgtEl>
                                          <p:spTgt spid="54288"/>
                                        </p:tgtEl>
                                      </p:cBhvr>
                                    </p:animEffect>
                                    <p:set>
                                      <p:cBhvr>
                                        <p:cTn id="36" dur="1" fill="hold">
                                          <p:stCondLst>
                                            <p:cond delay="999"/>
                                          </p:stCondLst>
                                        </p:cTn>
                                        <p:tgtEl>
                                          <p:spTgt spid="5428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7" fill="hold" nodeType="afterGroup">
                            <p:stCondLst>
                              <p:cond delay="1500"/>
                            </p:stCondLst>
                            <p:childTnLst>
                              <p:par>
                                <p:cTn id="38" presetID="9" presetClass="exit" presetSubtype="0" fill="hold" grpId="0" nodeType="afterEffect">
                                  <p:stCondLst>
                                    <p:cond delay="0"/>
                                  </p:stCondLst>
                                  <p:childTnLst>
                                    <p:animEffect transition="out" filter="dissolve">
                                      <p:cBhvr>
                                        <p:cTn id="39" dur="1000"/>
                                        <p:tgtEl>
                                          <p:spTgt spid="54287"/>
                                        </p:tgtEl>
                                      </p:cBhvr>
                                    </p:animEffect>
                                    <p:set>
                                      <p:cBhvr>
                                        <p:cTn id="40" dur="1" fill="hold">
                                          <p:stCondLst>
                                            <p:cond delay="999"/>
                                          </p:stCondLst>
                                        </p:cTn>
                                        <p:tgtEl>
                                          <p:spTgt spid="5428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1" fill="hold" nodeType="afterGroup">
                            <p:stCondLst>
                              <p:cond delay="2500"/>
                            </p:stCondLst>
                            <p:childTnLst>
                              <p:par>
                                <p:cTn id="42" presetID="9" presetClass="exit" presetSubtype="0" fill="hold" grpId="0" nodeType="afterEffect">
                                  <p:stCondLst>
                                    <p:cond delay="0"/>
                                  </p:stCondLst>
                                  <p:childTnLst>
                                    <p:animEffect transition="out" filter="dissolve">
                                      <p:cBhvr>
                                        <p:cTn id="43" dur="1000"/>
                                        <p:tgtEl>
                                          <p:spTgt spid="54286"/>
                                        </p:tgtEl>
                                      </p:cBhvr>
                                    </p:animEffect>
                                    <p:set>
                                      <p:cBhvr>
                                        <p:cTn id="44" dur="1" fill="hold">
                                          <p:stCondLst>
                                            <p:cond delay="999"/>
                                          </p:stCondLst>
                                        </p:cTn>
                                        <p:tgtEl>
                                          <p:spTgt spid="5428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nodeType="afterGroup">
                            <p:stCondLst>
                              <p:cond delay="3500"/>
                            </p:stCondLst>
                            <p:childTnLst>
                              <p:par>
                                <p:cTn id="46" presetID="9" presetClass="exit" presetSubtype="0" fill="hold" grpId="0" nodeType="afterEffect">
                                  <p:stCondLst>
                                    <p:cond delay="0"/>
                                  </p:stCondLst>
                                  <p:childTnLst>
                                    <p:animEffect transition="out" filter="dissolve">
                                      <p:cBhvr>
                                        <p:cTn id="47" dur="1000"/>
                                        <p:tgtEl>
                                          <p:spTgt spid="54285"/>
                                        </p:tgtEl>
                                      </p:cBhvr>
                                    </p:animEffect>
                                    <p:set>
                                      <p:cBhvr>
                                        <p:cTn id="48" dur="1" fill="hold">
                                          <p:stCondLst>
                                            <p:cond delay="999"/>
                                          </p:stCondLst>
                                        </p:cTn>
                                        <p:tgtEl>
                                          <p:spTgt spid="5428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9" fill="hold" nodeType="afterGroup">
                            <p:stCondLst>
                              <p:cond delay="4500"/>
                            </p:stCondLst>
                            <p:childTnLst>
                              <p:par>
                                <p:cTn id="50" presetID="9" presetClass="exit" presetSubtype="0" fill="hold" grpId="0" nodeType="afterEffect">
                                  <p:stCondLst>
                                    <p:cond delay="0"/>
                                  </p:stCondLst>
                                  <p:childTnLst>
                                    <p:animEffect transition="out" filter="dissolve">
                                      <p:cBhvr>
                                        <p:cTn id="51" dur="1000"/>
                                        <p:tgtEl>
                                          <p:spTgt spid="54284"/>
                                        </p:tgtEl>
                                      </p:cBhvr>
                                    </p:animEffect>
                                    <p:set>
                                      <p:cBhvr>
                                        <p:cTn id="52" dur="1" fill="hold">
                                          <p:stCondLst>
                                            <p:cond delay="999"/>
                                          </p:stCondLst>
                                        </p:cTn>
                                        <p:tgtEl>
                                          <p:spTgt spid="5428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explode.wav"/>
                                        </p:tgtEl>
                                      </p:cMediaNode>
                                    </p:audio>
                                  </p:subTnLst>
                                </p:cTn>
                              </p:par>
                            </p:childTnLst>
                          </p:cTn>
                        </p:par>
                        <p:par>
                          <p:cTn id="53" fill="hold" nodeType="afterGroup">
                            <p:stCondLst>
                              <p:cond delay="5500"/>
                            </p:stCondLst>
                            <p:childTnLst>
                              <p:par>
                                <p:cTn id="54" presetID="5" presetClass="entr" presetSubtype="10" fill="hold" grpId="0" nodeType="afterEffect">
                                  <p:stCondLst>
                                    <p:cond delay="0"/>
                                  </p:stCondLst>
                                  <p:childTnLst>
                                    <p:set>
                                      <p:cBhvr>
                                        <p:cTn id="55" dur="1" fill="hold">
                                          <p:stCondLst>
                                            <p:cond delay="0"/>
                                          </p:stCondLst>
                                        </p:cTn>
                                        <p:tgtEl>
                                          <p:spTgt spid="54299"/>
                                        </p:tgtEl>
                                        <p:attrNameLst>
                                          <p:attrName>style.visibility</p:attrName>
                                        </p:attrNameLst>
                                      </p:cBhvr>
                                      <p:to>
                                        <p:strVal val="visible"/>
                                      </p:to>
                                    </p:set>
                                    <p:animEffect transition="in" filter="checkerboard(across)">
                                      <p:cBhvr>
                                        <p:cTn id="56" dur="1000"/>
                                        <p:tgtEl>
                                          <p:spTgt spid="5429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P spid="54284" grpId="1" animBg="1"/>
      <p:bldP spid="54285" grpId="0" animBg="1"/>
      <p:bldP spid="54285" grpId="1" animBg="1"/>
      <p:bldP spid="54286" grpId="0" animBg="1"/>
      <p:bldP spid="54286" grpId="1" animBg="1"/>
      <p:bldP spid="54287" grpId="0" animBg="1"/>
      <p:bldP spid="54287" grpId="1" animBg="1"/>
      <p:bldP spid="54288" grpId="0" animBg="1"/>
      <p:bldP spid="54288" grpId="1" animBg="1"/>
      <p:bldP spid="54299" grpId="0" animBg="1"/>
      <p:bldP spid="25" grpId="0"/>
      <p:bldP spid="26" grpId="0"/>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Text Box 6"/>
          <p:cNvSpPr txBox="1">
            <a:spLocks noChangeArrowheads="1"/>
          </p:cNvSpPr>
          <p:nvPr/>
        </p:nvSpPr>
        <p:spPr bwMode="auto">
          <a:xfrm>
            <a:off x="3314700" y="1485900"/>
            <a:ext cx="262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rPr>
              <a:t>   </a:t>
            </a:r>
            <a:r>
              <a:rPr lang="en-US" altLang="en-US" sz="2400" b="1" dirty="0" smtClean="0">
                <a:latin typeface="Times New Roman" panose="02020603050405020304" pitchFamily="18" charset="0"/>
              </a:rPr>
              <a:t>27,4 </a:t>
            </a:r>
            <a:endParaRPr lang="en-US" altLang="en-US" sz="2400" b="1" dirty="0">
              <a:latin typeface="Times New Roman" panose="02020603050405020304" pitchFamily="18" charset="0"/>
            </a:endParaRPr>
          </a:p>
          <a:p>
            <a:pPr eaLnBrk="1" hangingPunct="1"/>
            <a:r>
              <a:rPr lang="en-US" altLang="en-US" sz="2400" b="1" dirty="0">
                <a:latin typeface="Times New Roman" panose="02020603050405020304" pitchFamily="18" charset="0"/>
              </a:rPr>
              <a:t>   16,5 </a:t>
            </a:r>
          </a:p>
          <a:p>
            <a:pPr eaLnBrk="1" hangingPunct="1"/>
            <a:r>
              <a:rPr lang="en-US" altLang="en-US" sz="2400" b="1" dirty="0">
                <a:latin typeface="Times New Roman" panose="02020603050405020304" pitchFamily="18" charset="0"/>
              </a:rPr>
              <a:t>  </a:t>
            </a:r>
            <a:r>
              <a:rPr lang="en-US" altLang="en-US" sz="2400" b="1" dirty="0" smtClean="0">
                <a:latin typeface="Times New Roman" panose="02020603050405020304" pitchFamily="18" charset="0"/>
              </a:rPr>
              <a:t> 10,9 </a:t>
            </a:r>
            <a:endParaRPr lang="en-US" altLang="en-US" sz="2400" b="1" dirty="0">
              <a:latin typeface="Times New Roman" panose="02020603050405020304" pitchFamily="18" charset="0"/>
            </a:endParaRPr>
          </a:p>
        </p:txBody>
      </p:sp>
      <p:cxnSp>
        <p:nvCxnSpPr>
          <p:cNvPr id="19" name="Straight Connector 18"/>
          <p:cNvCxnSpPr>
            <a:cxnSpLocks noChangeShapeType="1"/>
          </p:cNvCxnSpPr>
          <p:nvPr/>
        </p:nvCxnSpPr>
        <p:spPr bwMode="auto">
          <a:xfrm>
            <a:off x="3543300" y="2228850"/>
            <a:ext cx="628650" cy="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3314700" y="1657351"/>
            <a:ext cx="685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a:t>
            </a:r>
          </a:p>
        </p:txBody>
      </p:sp>
      <p:sp>
        <p:nvSpPr>
          <p:cNvPr id="16389" name="TextBox 25"/>
          <p:cNvSpPr txBox="1">
            <a:spLocks noChangeArrowheads="1"/>
          </p:cNvSpPr>
          <p:nvPr/>
        </p:nvSpPr>
        <p:spPr bwMode="auto">
          <a:xfrm>
            <a:off x="2000250" y="400050"/>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Đúng ghi Đ, sai ghi S</a:t>
            </a:r>
          </a:p>
        </p:txBody>
      </p:sp>
      <p:pic>
        <p:nvPicPr>
          <p:cNvPr id="16390"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
            <a:ext cx="958454"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44333" y="1786"/>
            <a:ext cx="958454"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042548" y="4188619"/>
            <a:ext cx="958453"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43596" y="4186834"/>
            <a:ext cx="958453"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dongho"/>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450" y="3486150"/>
            <a:ext cx="809625"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p:cNvSpPr>
            <a:spLocks noChangeArrowheads="1"/>
          </p:cNvSpPr>
          <p:nvPr/>
        </p:nvSpPr>
        <p:spPr bwMode="auto">
          <a:xfrm>
            <a:off x="4873229"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5</a:t>
            </a:r>
          </a:p>
        </p:txBody>
      </p:sp>
      <p:sp>
        <p:nvSpPr>
          <p:cNvPr id="34" name="Rectangle 15"/>
          <p:cNvSpPr>
            <a:spLocks noChangeArrowheads="1"/>
          </p:cNvSpPr>
          <p:nvPr/>
        </p:nvSpPr>
        <p:spPr bwMode="auto">
          <a:xfrm>
            <a:off x="429696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4</a:t>
            </a:r>
          </a:p>
        </p:txBody>
      </p:sp>
      <p:sp>
        <p:nvSpPr>
          <p:cNvPr id="35" name="Rectangle 14"/>
          <p:cNvSpPr>
            <a:spLocks noChangeArrowheads="1"/>
          </p:cNvSpPr>
          <p:nvPr/>
        </p:nvSpPr>
        <p:spPr bwMode="auto">
          <a:xfrm>
            <a:off x="366831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3</a:t>
            </a:r>
          </a:p>
        </p:txBody>
      </p:sp>
      <p:sp>
        <p:nvSpPr>
          <p:cNvPr id="36" name="Rectangle 13"/>
          <p:cNvSpPr>
            <a:spLocks noChangeArrowheads="1"/>
          </p:cNvSpPr>
          <p:nvPr/>
        </p:nvSpPr>
        <p:spPr bwMode="auto">
          <a:xfrm>
            <a:off x="303966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2</a:t>
            </a:r>
          </a:p>
        </p:txBody>
      </p:sp>
      <p:sp>
        <p:nvSpPr>
          <p:cNvPr id="37" name="Rectangle 12"/>
          <p:cNvSpPr>
            <a:spLocks noChangeArrowheads="1"/>
          </p:cNvSpPr>
          <p:nvPr/>
        </p:nvSpPr>
        <p:spPr bwMode="auto">
          <a:xfrm>
            <a:off x="241101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1</a:t>
            </a:r>
          </a:p>
        </p:txBody>
      </p:sp>
      <p:sp>
        <p:nvSpPr>
          <p:cNvPr id="38" name="AutoShape 27"/>
          <p:cNvSpPr>
            <a:spLocks noChangeArrowheads="1"/>
          </p:cNvSpPr>
          <p:nvPr/>
        </p:nvSpPr>
        <p:spPr bwMode="auto">
          <a:xfrm>
            <a:off x="6115050" y="3886200"/>
            <a:ext cx="1543050" cy="857250"/>
          </a:xfrm>
          <a:prstGeom prst="cloudCallout">
            <a:avLst>
              <a:gd name="adj1" fmla="val -108949"/>
              <a:gd name="adj2" fmla="val 36806"/>
            </a:avLst>
          </a:prstGeom>
          <a:solidFill>
            <a:srgbClr val="FFFF99"/>
          </a:solidFill>
          <a:ln w="9525">
            <a:solidFill>
              <a:srgbClr val="FF9900"/>
            </a:solidFill>
            <a:round/>
            <a:headEnd/>
            <a:tailEnd/>
          </a:ln>
          <a:effectLst/>
        </p:spPr>
        <p:txBody>
          <a:bodyPr anchor="ctr"/>
          <a:lstStyle/>
          <a:p>
            <a:pPr eaLnBrk="1" hangingPunct="1">
              <a:defRPr/>
            </a:pPr>
            <a:r>
              <a:rPr lang="en-US" sz="2100" dirty="0" err="1">
                <a:solidFill>
                  <a:srgbClr val="FF0000"/>
                </a:solidFill>
                <a:effectLst>
                  <a:outerShdw blurRad="38100" dist="38100" dir="2700000" algn="tl">
                    <a:srgbClr val="000000"/>
                  </a:outerShdw>
                </a:effectLst>
                <a:latin typeface=".VnTime" pitchFamily="34" charset="0"/>
                <a:cs typeface="Arial" charset="0"/>
              </a:rPr>
              <a:t>Hết</a:t>
            </a:r>
            <a:r>
              <a:rPr lang="en-US" sz="2100" dirty="0">
                <a:solidFill>
                  <a:srgbClr val="FF0000"/>
                </a:solidFill>
                <a:effectLst>
                  <a:outerShdw blurRad="38100" dist="38100" dir="2700000" algn="tl">
                    <a:srgbClr val="000000"/>
                  </a:outerShdw>
                </a:effectLst>
                <a:latin typeface=".VnTime" pitchFamily="34" charset="0"/>
                <a:cs typeface="Arial" charset="0"/>
              </a:rPr>
              <a:t> </a:t>
            </a:r>
            <a:r>
              <a:rPr lang="en-US" sz="2100" dirty="0" err="1">
                <a:solidFill>
                  <a:srgbClr val="FF0000"/>
                </a:solidFill>
                <a:effectLst>
                  <a:outerShdw blurRad="38100" dist="38100" dir="2700000" algn="tl">
                    <a:srgbClr val="000000"/>
                  </a:outerShdw>
                </a:effectLst>
                <a:latin typeface=".VnTime" pitchFamily="34" charset="0"/>
                <a:cs typeface="Arial" charset="0"/>
              </a:rPr>
              <a:t>giờ</a:t>
            </a:r>
            <a:endParaRPr lang="en-US" sz="2100" dirty="0">
              <a:solidFill>
                <a:srgbClr val="FF0000"/>
              </a:solidFill>
              <a:effectLst>
                <a:outerShdw blurRad="38100" dist="38100" dir="2700000" algn="tl">
                  <a:srgbClr val="000000"/>
                </a:outerShdw>
              </a:effectLst>
              <a:latin typeface=".VnTime" pitchFamily="34" charset="0"/>
              <a:cs typeface="Arial" charset="0"/>
            </a:endParaRPr>
          </a:p>
        </p:txBody>
      </p:sp>
      <p:sp>
        <p:nvSpPr>
          <p:cNvPr id="39" name="Rectangle 8"/>
          <p:cNvSpPr>
            <a:spLocks noChangeArrowheads="1"/>
          </p:cNvSpPr>
          <p:nvPr/>
        </p:nvSpPr>
        <p:spPr bwMode="auto">
          <a:xfrm>
            <a:off x="4914900" y="1828800"/>
            <a:ext cx="800100" cy="514350"/>
          </a:xfrm>
          <a:prstGeom prst="rect">
            <a:avLst/>
          </a:prstGeom>
          <a:solidFill>
            <a:schemeClr val="bg1"/>
          </a:solidFill>
          <a:ln w="28575">
            <a:solidFill>
              <a:srgbClr val="FF00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700" b="1" dirty="0">
                <a:solidFill>
                  <a:srgbClr val="FF0066"/>
                </a:solidFill>
                <a:latin typeface="Times New Roman" panose="02020603050405020304" pitchFamily="18" charset="0"/>
              </a:rPr>
              <a:t>Đ</a:t>
            </a:r>
          </a:p>
        </p:txBody>
      </p:sp>
    </p:spTree>
    <p:extLst>
      <p:ext uri="{BB962C8B-B14F-4D97-AF65-F5344CB8AC3E}">
        <p14:creationId xmlns:p14="http://schemas.microsoft.com/office/powerpoint/2010/main" val="186357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770" decel="100000"/>
                                        <p:tgtEl>
                                          <p:spTgt spid="99334"/>
                                        </p:tgtEl>
                                      </p:cBhvr>
                                    </p:animEffect>
                                    <p:animScale>
                                      <p:cBhvr>
                                        <p:cTn id="8" dur="770" decel="100000"/>
                                        <p:tgtEl>
                                          <p:spTgt spid="99334"/>
                                        </p:tgtEl>
                                      </p:cBhvr>
                                      <p:from x="10000" y="10000"/>
                                      <p:to x="200000" y="450000"/>
                                    </p:animScale>
                                    <p:animScale>
                                      <p:cBhvr>
                                        <p:cTn id="9" dur="1230" accel="100000" fill="hold">
                                          <p:stCondLst>
                                            <p:cond delay="770"/>
                                          </p:stCondLst>
                                        </p:cTn>
                                        <p:tgtEl>
                                          <p:spTgt spid="99334"/>
                                        </p:tgtEl>
                                      </p:cBhvr>
                                      <p:from x="200000" y="450000"/>
                                      <p:to x="100000" y="100000"/>
                                    </p:animScale>
                                    <p:set>
                                      <p:cBhvr>
                                        <p:cTn id="10" dur="770" fill="hold"/>
                                        <p:tgtEl>
                                          <p:spTgt spid="99334"/>
                                        </p:tgtEl>
                                        <p:attrNameLst>
                                          <p:attrName>ppt_x</p:attrName>
                                        </p:attrNameLst>
                                      </p:cBhvr>
                                      <p:to>
                                        <p:strVal val="(0.5)"/>
                                      </p:to>
                                    </p:set>
                                    <p:anim from="(0.5)" to="(#ppt_x)" calcmode="lin" valueType="num">
                                      <p:cBhvr>
                                        <p:cTn id="11" dur="1230" accel="100000" fill="hold">
                                          <p:stCondLst>
                                            <p:cond delay="770"/>
                                          </p:stCondLst>
                                        </p:cTn>
                                        <p:tgtEl>
                                          <p:spTgt spid="99334"/>
                                        </p:tgtEl>
                                        <p:attrNameLst>
                                          <p:attrName>ppt_x</p:attrName>
                                        </p:attrNameLst>
                                      </p:cBhvr>
                                    </p:anim>
                                    <p:set>
                                      <p:cBhvr>
                                        <p:cTn id="12" dur="770" fill="hold"/>
                                        <p:tgtEl>
                                          <p:spTgt spid="99334"/>
                                        </p:tgtEl>
                                        <p:attrNameLst>
                                          <p:attrName>ppt_y</p:attrName>
                                        </p:attrNameLst>
                                      </p:cBhvr>
                                      <p:to>
                                        <p:strVal val="(#ppt_y+0.4)"/>
                                      </p:to>
                                    </p:set>
                                    <p:anim from="(#ppt_y+0.4)" to="(#ppt_y)" calcmode="lin" valueType="num">
                                      <p:cBhvr>
                                        <p:cTn id="13" dur="1230" accel="100000" fill="hold">
                                          <p:stCondLst>
                                            <p:cond delay="770"/>
                                          </p:stCondLst>
                                        </p:cTn>
                                        <p:tgtEl>
                                          <p:spTgt spid="99334"/>
                                        </p:tgtEl>
                                        <p:attrNameLst>
                                          <p:attrName>ppt_y</p:attrName>
                                        </p:attrNameLst>
                                      </p:cBhvr>
                                    </p:anim>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4"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heckerboard(across)">
                                      <p:cBhvr>
                                        <p:cTn id="24" dur="500"/>
                                        <p:tgtEl>
                                          <p:spTgt spid="26"/>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heckerboard(across)">
                                      <p:cBhvr>
                                        <p:cTn id="27" dur="500"/>
                                        <p:tgtEl>
                                          <p:spTgt spid="33"/>
                                        </p:tgtEl>
                                      </p:cBhvr>
                                    </p:animEffect>
                                  </p:childTnLst>
                                </p:cTn>
                              </p:par>
                            </p:childTnLst>
                          </p:cTn>
                        </p:par>
                        <p:par>
                          <p:cTn id="28" fill="hold" nodeType="afterGroup">
                            <p:stCondLst>
                              <p:cond delay="500"/>
                            </p:stCondLst>
                            <p:childTnLst>
                              <p:par>
                                <p:cTn id="29" presetID="9" presetClass="exit" presetSubtype="0" fill="hold" grpId="0" nodeType="afterEffect">
                                  <p:stCondLst>
                                    <p:cond delay="0"/>
                                  </p:stCondLst>
                                  <p:childTnLst>
                                    <p:animEffect transition="out" filter="dissolve">
                                      <p:cBhvr>
                                        <p:cTn id="30" dur="1000"/>
                                        <p:tgtEl>
                                          <p:spTgt spid="33"/>
                                        </p:tgtEl>
                                      </p:cBhvr>
                                    </p:animEffect>
                                    <p:set>
                                      <p:cBhvr>
                                        <p:cTn id="31"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5" presetClass="entr" presetSubtype="10"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par>
                          <p:cTn id="35" fill="hold" nodeType="afterGroup">
                            <p:stCondLst>
                              <p:cond delay="1500"/>
                            </p:stCondLst>
                            <p:childTnLst>
                              <p:par>
                                <p:cTn id="36" presetID="9" presetClass="exit" presetSubtype="0" fill="hold" grpId="0" nodeType="afterEffect">
                                  <p:stCondLst>
                                    <p:cond delay="0"/>
                                  </p:stCondLst>
                                  <p:childTnLst>
                                    <p:animEffect transition="out" filter="dissolve">
                                      <p:cBhvr>
                                        <p:cTn id="37" dur="1000"/>
                                        <p:tgtEl>
                                          <p:spTgt spid="34"/>
                                        </p:tgtEl>
                                      </p:cBhvr>
                                    </p:animEffect>
                                    <p:set>
                                      <p:cBhvr>
                                        <p:cTn id="38"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par>
                                <p:cTn id="39" presetID="5" presetClass="entr" presetSubtype="10" fill="hold" grpId="1"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heckerboard(across)">
                                      <p:cBhvr>
                                        <p:cTn id="41" dur="500"/>
                                        <p:tgtEl>
                                          <p:spTgt spid="35"/>
                                        </p:tgtEl>
                                      </p:cBhvr>
                                    </p:animEffect>
                                  </p:childTnLst>
                                </p:cTn>
                              </p:par>
                            </p:childTnLst>
                          </p:cTn>
                        </p:par>
                        <p:par>
                          <p:cTn id="42" fill="hold" nodeType="afterGroup">
                            <p:stCondLst>
                              <p:cond delay="2500"/>
                            </p:stCondLst>
                            <p:childTnLst>
                              <p:par>
                                <p:cTn id="43" presetID="9" presetClass="exit" presetSubtype="0" fill="hold" grpId="0" nodeType="afterEffect">
                                  <p:stCondLst>
                                    <p:cond delay="0"/>
                                  </p:stCondLst>
                                  <p:childTnLst>
                                    <p:animEffect transition="out" filter="dissolve">
                                      <p:cBhvr>
                                        <p:cTn id="44" dur="1000"/>
                                        <p:tgtEl>
                                          <p:spTgt spid="35"/>
                                        </p:tgtEl>
                                      </p:cBhvr>
                                    </p:animEffect>
                                    <p:set>
                                      <p:cBhvr>
                                        <p:cTn id="4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5" presetClass="entr" presetSubtype="10" fill="hold" grpId="1"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heckerboard(across)">
                                      <p:cBhvr>
                                        <p:cTn id="48" dur="500"/>
                                        <p:tgtEl>
                                          <p:spTgt spid="36"/>
                                        </p:tgtEl>
                                      </p:cBhvr>
                                    </p:animEffect>
                                  </p:childTnLst>
                                </p:cTn>
                              </p:par>
                            </p:childTnLst>
                          </p:cTn>
                        </p:par>
                        <p:par>
                          <p:cTn id="49" fill="hold" nodeType="afterGroup">
                            <p:stCondLst>
                              <p:cond delay="3500"/>
                            </p:stCondLst>
                            <p:childTnLst>
                              <p:par>
                                <p:cTn id="50" presetID="9" presetClass="exit" presetSubtype="0" fill="hold" grpId="0" nodeType="afterEffect">
                                  <p:stCondLst>
                                    <p:cond delay="0"/>
                                  </p:stCondLst>
                                  <p:childTnLst>
                                    <p:animEffect transition="out" filter="dissolve">
                                      <p:cBhvr>
                                        <p:cTn id="51" dur="1000"/>
                                        <p:tgtEl>
                                          <p:spTgt spid="36"/>
                                        </p:tgtEl>
                                      </p:cBhvr>
                                    </p:animEffect>
                                    <p:set>
                                      <p:cBhvr>
                                        <p:cTn id="52"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5" presetClass="entr" presetSubtype="10" fill="hold" grpId="1"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heckerboard(across)">
                                      <p:cBhvr>
                                        <p:cTn id="55" dur="500"/>
                                        <p:tgtEl>
                                          <p:spTgt spid="37"/>
                                        </p:tgtEl>
                                      </p:cBhvr>
                                    </p:animEffect>
                                  </p:childTnLst>
                                </p:cTn>
                              </p:par>
                            </p:childTnLst>
                          </p:cTn>
                        </p:par>
                        <p:par>
                          <p:cTn id="56" fill="hold" nodeType="afterGroup">
                            <p:stCondLst>
                              <p:cond delay="4500"/>
                            </p:stCondLst>
                            <p:childTnLst>
                              <p:par>
                                <p:cTn id="57" presetID="9" presetClass="exit" presetSubtype="0" fill="hold" grpId="0" nodeType="afterEffect">
                                  <p:stCondLst>
                                    <p:cond delay="0"/>
                                  </p:stCondLst>
                                  <p:childTnLst>
                                    <p:animEffect transition="out" filter="dissolve">
                                      <p:cBhvr>
                                        <p:cTn id="58" dur="1000"/>
                                        <p:tgtEl>
                                          <p:spTgt spid="37"/>
                                        </p:tgtEl>
                                      </p:cBhvr>
                                    </p:animEffect>
                                    <p:set>
                                      <p:cBhvr>
                                        <p:cTn id="59"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par>
                          <p:cTn id="60" fill="hold" nodeType="afterGroup">
                            <p:stCondLst>
                              <p:cond delay="5500"/>
                            </p:stCondLst>
                            <p:childTnLst>
                              <p:par>
                                <p:cTn id="61" presetID="5" presetClass="entr" presetSubtype="1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checkerboard(across)">
                                      <p:cBhvr>
                                        <p:cTn id="63" dur="1000"/>
                                        <p:tgtEl>
                                          <p:spTgt spid="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70" decel="100000"/>
                                        <p:tgtEl>
                                          <p:spTgt spid="39"/>
                                        </p:tgtEl>
                                      </p:cBhvr>
                                    </p:animEffect>
                                    <p:animScale>
                                      <p:cBhvr>
                                        <p:cTn id="69" dur="770" decel="100000"/>
                                        <p:tgtEl>
                                          <p:spTgt spid="39"/>
                                        </p:tgtEl>
                                      </p:cBhvr>
                                      <p:from x="10000" y="10000"/>
                                      <p:to x="200000" y="450000"/>
                                    </p:animScale>
                                    <p:animScale>
                                      <p:cBhvr>
                                        <p:cTn id="70" dur="1230" accel="100000" fill="hold">
                                          <p:stCondLst>
                                            <p:cond delay="770"/>
                                          </p:stCondLst>
                                        </p:cTn>
                                        <p:tgtEl>
                                          <p:spTgt spid="39"/>
                                        </p:tgtEl>
                                      </p:cBhvr>
                                      <p:from x="200000" y="450000"/>
                                      <p:to x="100000" y="100000"/>
                                    </p:animScale>
                                    <p:set>
                                      <p:cBhvr>
                                        <p:cTn id="71" dur="770" fill="hold"/>
                                        <p:tgtEl>
                                          <p:spTgt spid="39"/>
                                        </p:tgtEl>
                                        <p:attrNameLst>
                                          <p:attrName>ppt_x</p:attrName>
                                        </p:attrNameLst>
                                      </p:cBhvr>
                                      <p:to>
                                        <p:strVal val="(0.5)"/>
                                      </p:to>
                                    </p:set>
                                    <p:anim from="(0.5)" to="(#ppt_x)" calcmode="lin" valueType="num">
                                      <p:cBhvr>
                                        <p:cTn id="72" dur="1230" accel="100000" fill="hold">
                                          <p:stCondLst>
                                            <p:cond delay="770"/>
                                          </p:stCondLst>
                                        </p:cTn>
                                        <p:tgtEl>
                                          <p:spTgt spid="39"/>
                                        </p:tgtEl>
                                        <p:attrNameLst>
                                          <p:attrName>ppt_x</p:attrName>
                                        </p:attrNameLst>
                                      </p:cBhvr>
                                    </p:anim>
                                    <p:set>
                                      <p:cBhvr>
                                        <p:cTn id="73" dur="770" fill="hold"/>
                                        <p:tgtEl>
                                          <p:spTgt spid="39"/>
                                        </p:tgtEl>
                                        <p:attrNameLst>
                                          <p:attrName>ppt_y</p:attrName>
                                        </p:attrNameLst>
                                      </p:cBhvr>
                                      <p:to>
                                        <p:strVal val="(#ppt_y+0.4)"/>
                                      </p:to>
                                    </p:set>
                                    <p:anim from="(#ppt_y+0.4)" to="(#ppt_y)" calcmode="lin" valueType="num">
                                      <p:cBhvr>
                                        <p:cTn id="74" dur="1230" accel="100000" fill="hold">
                                          <p:stCondLst>
                                            <p:cond delay="770"/>
                                          </p:stCondLst>
                                        </p:cTn>
                                        <p:tgtEl>
                                          <p:spTgt spid="3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P spid="24" grpId="0"/>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Text Box 6"/>
          <p:cNvSpPr txBox="1">
            <a:spLocks noChangeArrowheads="1"/>
          </p:cNvSpPr>
          <p:nvPr/>
        </p:nvSpPr>
        <p:spPr bwMode="auto">
          <a:xfrm>
            <a:off x="3314700" y="1485900"/>
            <a:ext cx="2628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rPr>
              <a:t>   55,2 </a:t>
            </a:r>
          </a:p>
          <a:p>
            <a:pPr eaLnBrk="1" hangingPunct="1"/>
            <a:r>
              <a:rPr lang="en-US" altLang="en-US" sz="2400" b="1" dirty="0">
                <a:latin typeface="Times New Roman" panose="02020603050405020304" pitchFamily="18" charset="0"/>
              </a:rPr>
              <a:t>   4,18 </a:t>
            </a:r>
          </a:p>
          <a:p>
            <a:pPr eaLnBrk="1" hangingPunct="1"/>
            <a:r>
              <a:rPr lang="en-US" altLang="en-US" sz="2400" b="1" dirty="0">
                <a:latin typeface="Times New Roman" panose="02020603050405020304" pitchFamily="18" charset="0"/>
              </a:rPr>
              <a:t>  </a:t>
            </a:r>
            <a:r>
              <a:rPr lang="en-US" altLang="en-US" sz="2400" b="1" dirty="0" smtClean="0">
                <a:latin typeface="Times New Roman" panose="02020603050405020304" pitchFamily="18" charset="0"/>
              </a:rPr>
              <a:t> 1,34 </a:t>
            </a:r>
            <a:endParaRPr lang="en-US" altLang="en-US" sz="2400" b="1" dirty="0">
              <a:latin typeface="Times New Roman" panose="02020603050405020304" pitchFamily="18" charset="0"/>
            </a:endParaRPr>
          </a:p>
        </p:txBody>
      </p:sp>
      <p:cxnSp>
        <p:nvCxnSpPr>
          <p:cNvPr id="19" name="Straight Connector 18"/>
          <p:cNvCxnSpPr>
            <a:cxnSpLocks noChangeShapeType="1"/>
          </p:cNvCxnSpPr>
          <p:nvPr/>
        </p:nvCxnSpPr>
        <p:spPr bwMode="auto">
          <a:xfrm>
            <a:off x="3543300" y="2228850"/>
            <a:ext cx="628650" cy="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sp>
        <p:nvSpPr>
          <p:cNvPr id="24" name="TextBox 23"/>
          <p:cNvSpPr txBox="1">
            <a:spLocks noChangeArrowheads="1"/>
          </p:cNvSpPr>
          <p:nvPr/>
        </p:nvSpPr>
        <p:spPr bwMode="auto">
          <a:xfrm>
            <a:off x="3314700" y="1657351"/>
            <a:ext cx="685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t>-</a:t>
            </a:r>
          </a:p>
        </p:txBody>
      </p:sp>
      <p:sp>
        <p:nvSpPr>
          <p:cNvPr id="17413" name="TextBox 25"/>
          <p:cNvSpPr txBox="1">
            <a:spLocks noChangeArrowheads="1"/>
          </p:cNvSpPr>
          <p:nvPr/>
        </p:nvSpPr>
        <p:spPr bwMode="auto">
          <a:xfrm>
            <a:off x="2000250" y="400050"/>
            <a:ext cx="3600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Đúng ghi Đ, sai ghi S</a:t>
            </a:r>
          </a:p>
        </p:txBody>
      </p:sp>
      <p:pic>
        <p:nvPicPr>
          <p:cNvPr id="17414"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
            <a:ext cx="958454"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44333" y="1786"/>
            <a:ext cx="958454"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042548" y="4188619"/>
            <a:ext cx="958453"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43596" y="4186834"/>
            <a:ext cx="958453"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dongho"/>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4450" y="3486150"/>
            <a:ext cx="809625"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p:cNvSpPr>
            <a:spLocks noChangeArrowheads="1"/>
          </p:cNvSpPr>
          <p:nvPr/>
        </p:nvSpPr>
        <p:spPr bwMode="auto">
          <a:xfrm>
            <a:off x="4873229"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5</a:t>
            </a:r>
          </a:p>
        </p:txBody>
      </p:sp>
      <p:sp>
        <p:nvSpPr>
          <p:cNvPr id="34" name="Rectangle 15"/>
          <p:cNvSpPr>
            <a:spLocks noChangeArrowheads="1"/>
          </p:cNvSpPr>
          <p:nvPr/>
        </p:nvSpPr>
        <p:spPr bwMode="auto">
          <a:xfrm>
            <a:off x="429696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4</a:t>
            </a:r>
          </a:p>
        </p:txBody>
      </p:sp>
      <p:sp>
        <p:nvSpPr>
          <p:cNvPr id="35" name="Rectangle 14"/>
          <p:cNvSpPr>
            <a:spLocks noChangeArrowheads="1"/>
          </p:cNvSpPr>
          <p:nvPr/>
        </p:nvSpPr>
        <p:spPr bwMode="auto">
          <a:xfrm>
            <a:off x="366831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3</a:t>
            </a:r>
          </a:p>
        </p:txBody>
      </p:sp>
      <p:sp>
        <p:nvSpPr>
          <p:cNvPr id="36" name="Rectangle 13"/>
          <p:cNvSpPr>
            <a:spLocks noChangeArrowheads="1"/>
          </p:cNvSpPr>
          <p:nvPr/>
        </p:nvSpPr>
        <p:spPr bwMode="auto">
          <a:xfrm>
            <a:off x="303966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2</a:t>
            </a:r>
          </a:p>
        </p:txBody>
      </p:sp>
      <p:sp>
        <p:nvSpPr>
          <p:cNvPr id="37" name="Rectangle 12"/>
          <p:cNvSpPr>
            <a:spLocks noChangeArrowheads="1"/>
          </p:cNvSpPr>
          <p:nvPr/>
        </p:nvSpPr>
        <p:spPr bwMode="auto">
          <a:xfrm>
            <a:off x="241101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1</a:t>
            </a:r>
          </a:p>
        </p:txBody>
      </p:sp>
      <p:sp>
        <p:nvSpPr>
          <p:cNvPr id="38" name="AutoShape 27"/>
          <p:cNvSpPr>
            <a:spLocks noChangeArrowheads="1"/>
          </p:cNvSpPr>
          <p:nvPr/>
        </p:nvSpPr>
        <p:spPr bwMode="auto">
          <a:xfrm>
            <a:off x="6115050" y="3886200"/>
            <a:ext cx="1543050" cy="857250"/>
          </a:xfrm>
          <a:prstGeom prst="cloudCallout">
            <a:avLst>
              <a:gd name="adj1" fmla="val -108949"/>
              <a:gd name="adj2" fmla="val 36806"/>
            </a:avLst>
          </a:prstGeom>
          <a:solidFill>
            <a:srgbClr val="FFFF99"/>
          </a:solidFill>
          <a:ln w="9525">
            <a:solidFill>
              <a:srgbClr val="FF9900"/>
            </a:solidFill>
            <a:round/>
            <a:headEnd/>
            <a:tailEnd/>
          </a:ln>
          <a:effectLst/>
        </p:spPr>
        <p:txBody>
          <a:bodyPr anchor="ctr"/>
          <a:lstStyle/>
          <a:p>
            <a:pPr eaLnBrk="1" hangingPunct="1">
              <a:defRPr/>
            </a:pPr>
            <a:r>
              <a:rPr lang="en-US" sz="2100" dirty="0" err="1">
                <a:solidFill>
                  <a:srgbClr val="FF0000"/>
                </a:solidFill>
                <a:effectLst>
                  <a:outerShdw blurRad="38100" dist="38100" dir="2700000" algn="tl">
                    <a:srgbClr val="000000"/>
                  </a:outerShdw>
                </a:effectLst>
                <a:latin typeface=".VnTime" pitchFamily="34" charset="0"/>
                <a:cs typeface="Arial" charset="0"/>
              </a:rPr>
              <a:t>Hết</a:t>
            </a:r>
            <a:r>
              <a:rPr lang="en-US" sz="2100" dirty="0">
                <a:solidFill>
                  <a:srgbClr val="FF0000"/>
                </a:solidFill>
                <a:effectLst>
                  <a:outerShdw blurRad="38100" dist="38100" dir="2700000" algn="tl">
                    <a:srgbClr val="000000"/>
                  </a:outerShdw>
                </a:effectLst>
                <a:latin typeface=".VnTime" pitchFamily="34" charset="0"/>
                <a:cs typeface="Arial" charset="0"/>
              </a:rPr>
              <a:t> </a:t>
            </a:r>
            <a:r>
              <a:rPr lang="en-US" sz="2100" dirty="0" err="1">
                <a:solidFill>
                  <a:srgbClr val="FF0000"/>
                </a:solidFill>
                <a:effectLst>
                  <a:outerShdw blurRad="38100" dist="38100" dir="2700000" algn="tl">
                    <a:srgbClr val="000000"/>
                  </a:outerShdw>
                </a:effectLst>
                <a:latin typeface=".VnTime" pitchFamily="34" charset="0"/>
                <a:cs typeface="Arial" charset="0"/>
              </a:rPr>
              <a:t>giờ</a:t>
            </a:r>
            <a:endParaRPr lang="en-US" sz="2100" dirty="0">
              <a:solidFill>
                <a:srgbClr val="FF0000"/>
              </a:solidFill>
              <a:effectLst>
                <a:outerShdw blurRad="38100" dist="38100" dir="2700000" algn="tl">
                  <a:srgbClr val="000000"/>
                </a:outerShdw>
              </a:effectLst>
              <a:latin typeface=".VnTime" pitchFamily="34" charset="0"/>
              <a:cs typeface="Arial" charset="0"/>
            </a:endParaRPr>
          </a:p>
        </p:txBody>
      </p:sp>
      <p:sp>
        <p:nvSpPr>
          <p:cNvPr id="39" name="Rectangle 8"/>
          <p:cNvSpPr>
            <a:spLocks noChangeArrowheads="1"/>
          </p:cNvSpPr>
          <p:nvPr/>
        </p:nvSpPr>
        <p:spPr bwMode="auto">
          <a:xfrm>
            <a:off x="4914900" y="1828800"/>
            <a:ext cx="800100" cy="514350"/>
          </a:xfrm>
          <a:prstGeom prst="rect">
            <a:avLst/>
          </a:prstGeom>
          <a:solidFill>
            <a:schemeClr val="bg1"/>
          </a:solidFill>
          <a:ln w="28575">
            <a:solidFill>
              <a:srgbClr val="FF0066"/>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700" b="1">
                <a:solidFill>
                  <a:srgbClr val="FF0066"/>
                </a:solidFill>
                <a:latin typeface="Times New Roman" panose="02020603050405020304" pitchFamily="18" charset="0"/>
              </a:rPr>
              <a:t>S</a:t>
            </a:r>
          </a:p>
        </p:txBody>
      </p:sp>
    </p:spTree>
    <p:extLst>
      <p:ext uri="{BB962C8B-B14F-4D97-AF65-F5344CB8AC3E}">
        <p14:creationId xmlns:p14="http://schemas.microsoft.com/office/powerpoint/2010/main" val="355071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770" decel="100000"/>
                                        <p:tgtEl>
                                          <p:spTgt spid="99334"/>
                                        </p:tgtEl>
                                      </p:cBhvr>
                                    </p:animEffect>
                                    <p:animScale>
                                      <p:cBhvr>
                                        <p:cTn id="8" dur="770" decel="100000"/>
                                        <p:tgtEl>
                                          <p:spTgt spid="99334"/>
                                        </p:tgtEl>
                                      </p:cBhvr>
                                      <p:from x="10000" y="10000"/>
                                      <p:to x="200000" y="450000"/>
                                    </p:animScale>
                                    <p:animScale>
                                      <p:cBhvr>
                                        <p:cTn id="9" dur="1230" accel="100000" fill="hold">
                                          <p:stCondLst>
                                            <p:cond delay="770"/>
                                          </p:stCondLst>
                                        </p:cTn>
                                        <p:tgtEl>
                                          <p:spTgt spid="99334"/>
                                        </p:tgtEl>
                                      </p:cBhvr>
                                      <p:from x="200000" y="450000"/>
                                      <p:to x="100000" y="100000"/>
                                    </p:animScale>
                                    <p:set>
                                      <p:cBhvr>
                                        <p:cTn id="10" dur="770" fill="hold"/>
                                        <p:tgtEl>
                                          <p:spTgt spid="99334"/>
                                        </p:tgtEl>
                                        <p:attrNameLst>
                                          <p:attrName>ppt_x</p:attrName>
                                        </p:attrNameLst>
                                      </p:cBhvr>
                                      <p:to>
                                        <p:strVal val="(0.5)"/>
                                      </p:to>
                                    </p:set>
                                    <p:anim from="(0.5)" to="(#ppt_x)" calcmode="lin" valueType="num">
                                      <p:cBhvr>
                                        <p:cTn id="11" dur="1230" accel="100000" fill="hold">
                                          <p:stCondLst>
                                            <p:cond delay="770"/>
                                          </p:stCondLst>
                                        </p:cTn>
                                        <p:tgtEl>
                                          <p:spTgt spid="99334"/>
                                        </p:tgtEl>
                                        <p:attrNameLst>
                                          <p:attrName>ppt_x</p:attrName>
                                        </p:attrNameLst>
                                      </p:cBhvr>
                                    </p:anim>
                                    <p:set>
                                      <p:cBhvr>
                                        <p:cTn id="12" dur="770" fill="hold"/>
                                        <p:tgtEl>
                                          <p:spTgt spid="99334"/>
                                        </p:tgtEl>
                                        <p:attrNameLst>
                                          <p:attrName>ppt_y</p:attrName>
                                        </p:attrNameLst>
                                      </p:cBhvr>
                                      <p:to>
                                        <p:strVal val="(#ppt_y+0.4)"/>
                                      </p:to>
                                    </p:set>
                                    <p:anim from="(#ppt_y+0.4)" to="(#ppt_y)" calcmode="lin" valueType="num">
                                      <p:cBhvr>
                                        <p:cTn id="13" dur="1230" accel="100000" fill="hold">
                                          <p:stCondLst>
                                            <p:cond delay="770"/>
                                          </p:stCondLst>
                                        </p:cTn>
                                        <p:tgtEl>
                                          <p:spTgt spid="99334"/>
                                        </p:tgtEl>
                                        <p:attrNameLst>
                                          <p:attrName>ppt_y</p:attrName>
                                        </p:attrNameLst>
                                      </p:cBhvr>
                                    </p:anim>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4"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ox(in)">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heckerboard(across)">
                                      <p:cBhvr>
                                        <p:cTn id="24" dur="500"/>
                                        <p:tgtEl>
                                          <p:spTgt spid="26"/>
                                        </p:tgtEl>
                                      </p:cBhvr>
                                    </p:animEffect>
                                  </p:childTnLst>
                                </p:cTn>
                              </p:par>
                              <p:par>
                                <p:cTn id="25" presetID="5" presetClass="entr" presetSubtype="10" fill="hold" grpId="1"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heckerboard(across)">
                                      <p:cBhvr>
                                        <p:cTn id="27" dur="500"/>
                                        <p:tgtEl>
                                          <p:spTgt spid="33"/>
                                        </p:tgtEl>
                                      </p:cBhvr>
                                    </p:animEffect>
                                  </p:childTnLst>
                                </p:cTn>
                              </p:par>
                            </p:childTnLst>
                          </p:cTn>
                        </p:par>
                        <p:par>
                          <p:cTn id="28" fill="hold" nodeType="afterGroup">
                            <p:stCondLst>
                              <p:cond delay="500"/>
                            </p:stCondLst>
                            <p:childTnLst>
                              <p:par>
                                <p:cTn id="29" presetID="9" presetClass="exit" presetSubtype="0" fill="hold" grpId="0" nodeType="afterEffect">
                                  <p:stCondLst>
                                    <p:cond delay="0"/>
                                  </p:stCondLst>
                                  <p:childTnLst>
                                    <p:animEffect transition="out" filter="dissolve">
                                      <p:cBhvr>
                                        <p:cTn id="30" dur="1000"/>
                                        <p:tgtEl>
                                          <p:spTgt spid="33"/>
                                        </p:tgtEl>
                                      </p:cBhvr>
                                    </p:animEffect>
                                    <p:set>
                                      <p:cBhvr>
                                        <p:cTn id="31"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5" presetClass="entr" presetSubtype="10"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par>
                          <p:cTn id="35" fill="hold" nodeType="afterGroup">
                            <p:stCondLst>
                              <p:cond delay="1500"/>
                            </p:stCondLst>
                            <p:childTnLst>
                              <p:par>
                                <p:cTn id="36" presetID="9" presetClass="exit" presetSubtype="0" fill="hold" grpId="0" nodeType="afterEffect">
                                  <p:stCondLst>
                                    <p:cond delay="0"/>
                                  </p:stCondLst>
                                  <p:childTnLst>
                                    <p:animEffect transition="out" filter="dissolve">
                                      <p:cBhvr>
                                        <p:cTn id="37" dur="1000"/>
                                        <p:tgtEl>
                                          <p:spTgt spid="34"/>
                                        </p:tgtEl>
                                      </p:cBhvr>
                                    </p:animEffect>
                                    <p:set>
                                      <p:cBhvr>
                                        <p:cTn id="38"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par>
                                <p:cTn id="39" presetID="5" presetClass="entr" presetSubtype="10" fill="hold" grpId="1"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heckerboard(across)">
                                      <p:cBhvr>
                                        <p:cTn id="41" dur="500"/>
                                        <p:tgtEl>
                                          <p:spTgt spid="35"/>
                                        </p:tgtEl>
                                      </p:cBhvr>
                                    </p:animEffect>
                                  </p:childTnLst>
                                </p:cTn>
                              </p:par>
                            </p:childTnLst>
                          </p:cTn>
                        </p:par>
                        <p:par>
                          <p:cTn id="42" fill="hold" nodeType="afterGroup">
                            <p:stCondLst>
                              <p:cond delay="2500"/>
                            </p:stCondLst>
                            <p:childTnLst>
                              <p:par>
                                <p:cTn id="43" presetID="9" presetClass="exit" presetSubtype="0" fill="hold" grpId="0" nodeType="afterEffect">
                                  <p:stCondLst>
                                    <p:cond delay="0"/>
                                  </p:stCondLst>
                                  <p:childTnLst>
                                    <p:animEffect transition="out" filter="dissolve">
                                      <p:cBhvr>
                                        <p:cTn id="44" dur="1000"/>
                                        <p:tgtEl>
                                          <p:spTgt spid="35"/>
                                        </p:tgtEl>
                                      </p:cBhvr>
                                    </p:animEffect>
                                    <p:set>
                                      <p:cBhvr>
                                        <p:cTn id="4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par>
                                <p:cTn id="46" presetID="5" presetClass="entr" presetSubtype="10" fill="hold" grpId="1"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heckerboard(across)">
                                      <p:cBhvr>
                                        <p:cTn id="48" dur="500"/>
                                        <p:tgtEl>
                                          <p:spTgt spid="36"/>
                                        </p:tgtEl>
                                      </p:cBhvr>
                                    </p:animEffect>
                                  </p:childTnLst>
                                </p:cTn>
                              </p:par>
                            </p:childTnLst>
                          </p:cTn>
                        </p:par>
                        <p:par>
                          <p:cTn id="49" fill="hold" nodeType="afterGroup">
                            <p:stCondLst>
                              <p:cond delay="3500"/>
                            </p:stCondLst>
                            <p:childTnLst>
                              <p:par>
                                <p:cTn id="50" presetID="9" presetClass="exit" presetSubtype="0" fill="hold" grpId="0" nodeType="afterEffect">
                                  <p:stCondLst>
                                    <p:cond delay="0"/>
                                  </p:stCondLst>
                                  <p:childTnLst>
                                    <p:animEffect transition="out" filter="dissolve">
                                      <p:cBhvr>
                                        <p:cTn id="51" dur="1000"/>
                                        <p:tgtEl>
                                          <p:spTgt spid="36"/>
                                        </p:tgtEl>
                                      </p:cBhvr>
                                    </p:animEffect>
                                    <p:set>
                                      <p:cBhvr>
                                        <p:cTn id="52"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5" presetClass="entr" presetSubtype="10" fill="hold" grpId="1"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heckerboard(across)">
                                      <p:cBhvr>
                                        <p:cTn id="55" dur="500"/>
                                        <p:tgtEl>
                                          <p:spTgt spid="37"/>
                                        </p:tgtEl>
                                      </p:cBhvr>
                                    </p:animEffect>
                                  </p:childTnLst>
                                </p:cTn>
                              </p:par>
                            </p:childTnLst>
                          </p:cTn>
                        </p:par>
                        <p:par>
                          <p:cTn id="56" fill="hold" nodeType="afterGroup">
                            <p:stCondLst>
                              <p:cond delay="4500"/>
                            </p:stCondLst>
                            <p:childTnLst>
                              <p:par>
                                <p:cTn id="57" presetID="9" presetClass="exit" presetSubtype="0" fill="hold" grpId="0" nodeType="afterEffect">
                                  <p:stCondLst>
                                    <p:cond delay="0"/>
                                  </p:stCondLst>
                                  <p:childTnLst>
                                    <p:animEffect transition="out" filter="dissolve">
                                      <p:cBhvr>
                                        <p:cTn id="58" dur="1000"/>
                                        <p:tgtEl>
                                          <p:spTgt spid="37"/>
                                        </p:tgtEl>
                                      </p:cBhvr>
                                    </p:animEffect>
                                    <p:set>
                                      <p:cBhvr>
                                        <p:cTn id="59"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par>
                          <p:cTn id="60" fill="hold" nodeType="afterGroup">
                            <p:stCondLst>
                              <p:cond delay="5500"/>
                            </p:stCondLst>
                            <p:childTnLst>
                              <p:par>
                                <p:cTn id="61" presetID="5" presetClass="entr" presetSubtype="1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checkerboard(across)">
                                      <p:cBhvr>
                                        <p:cTn id="63" dur="1000"/>
                                        <p:tgtEl>
                                          <p:spTgt spid="3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70" decel="100000"/>
                                        <p:tgtEl>
                                          <p:spTgt spid="39"/>
                                        </p:tgtEl>
                                      </p:cBhvr>
                                    </p:animEffect>
                                    <p:animScale>
                                      <p:cBhvr>
                                        <p:cTn id="69" dur="770" decel="100000"/>
                                        <p:tgtEl>
                                          <p:spTgt spid="39"/>
                                        </p:tgtEl>
                                      </p:cBhvr>
                                      <p:from x="10000" y="10000"/>
                                      <p:to x="200000" y="450000"/>
                                    </p:animScale>
                                    <p:animScale>
                                      <p:cBhvr>
                                        <p:cTn id="70" dur="1230" accel="100000" fill="hold">
                                          <p:stCondLst>
                                            <p:cond delay="770"/>
                                          </p:stCondLst>
                                        </p:cTn>
                                        <p:tgtEl>
                                          <p:spTgt spid="39"/>
                                        </p:tgtEl>
                                      </p:cBhvr>
                                      <p:from x="200000" y="450000"/>
                                      <p:to x="100000" y="100000"/>
                                    </p:animScale>
                                    <p:set>
                                      <p:cBhvr>
                                        <p:cTn id="71" dur="770" fill="hold"/>
                                        <p:tgtEl>
                                          <p:spTgt spid="39"/>
                                        </p:tgtEl>
                                        <p:attrNameLst>
                                          <p:attrName>ppt_x</p:attrName>
                                        </p:attrNameLst>
                                      </p:cBhvr>
                                      <p:to>
                                        <p:strVal val="(0.5)"/>
                                      </p:to>
                                    </p:set>
                                    <p:anim from="(0.5)" to="(#ppt_x)" calcmode="lin" valueType="num">
                                      <p:cBhvr>
                                        <p:cTn id="72" dur="1230" accel="100000" fill="hold">
                                          <p:stCondLst>
                                            <p:cond delay="770"/>
                                          </p:stCondLst>
                                        </p:cTn>
                                        <p:tgtEl>
                                          <p:spTgt spid="39"/>
                                        </p:tgtEl>
                                        <p:attrNameLst>
                                          <p:attrName>ppt_x</p:attrName>
                                        </p:attrNameLst>
                                      </p:cBhvr>
                                    </p:anim>
                                    <p:set>
                                      <p:cBhvr>
                                        <p:cTn id="73" dur="770" fill="hold"/>
                                        <p:tgtEl>
                                          <p:spTgt spid="39"/>
                                        </p:tgtEl>
                                        <p:attrNameLst>
                                          <p:attrName>ppt_y</p:attrName>
                                        </p:attrNameLst>
                                      </p:cBhvr>
                                      <p:to>
                                        <p:strVal val="(#ppt_y+0.4)"/>
                                      </p:to>
                                    </p:set>
                                    <p:anim from="(#ppt_y+0.4)" to="(#ppt_y)" calcmode="lin" valueType="num">
                                      <p:cBhvr>
                                        <p:cTn id="74" dur="1230" accel="100000" fill="hold">
                                          <p:stCondLst>
                                            <p:cond delay="770"/>
                                          </p:stCondLst>
                                        </p:cTn>
                                        <p:tgtEl>
                                          <p:spTgt spid="3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P spid="24" grpId="0"/>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3001" y="-2769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sp>
        <p:nvSpPr>
          <p:cNvPr id="18435" name="Rectangle 3"/>
          <p:cNvSpPr>
            <a:spLocks noChangeArrowheads="1"/>
          </p:cNvSpPr>
          <p:nvPr/>
        </p:nvSpPr>
        <p:spPr bwMode="auto">
          <a:xfrm>
            <a:off x="1143001" y="-29843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sp>
        <p:nvSpPr>
          <p:cNvPr id="18436" name="Rectangle 4"/>
          <p:cNvSpPr>
            <a:spLocks noChangeArrowheads="1"/>
          </p:cNvSpPr>
          <p:nvPr/>
        </p:nvSpPr>
        <p:spPr bwMode="auto">
          <a:xfrm>
            <a:off x="1143001" y="2123302"/>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000">
              <a:cs typeface="Arial" panose="020B0604020202020204" pitchFamily="34" charset="0"/>
            </a:endParaRPr>
          </a:p>
        </p:txBody>
      </p:sp>
      <p:pic>
        <p:nvPicPr>
          <p:cNvPr id="54283" name="Picture 11" descr="dongho"/>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4450" y="3486150"/>
            <a:ext cx="809625"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4" name="Rectangle 12"/>
          <p:cNvSpPr>
            <a:spLocks noChangeArrowheads="1"/>
          </p:cNvSpPr>
          <p:nvPr/>
        </p:nvSpPr>
        <p:spPr bwMode="auto">
          <a:xfrm>
            <a:off x="241101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1</a:t>
            </a:r>
          </a:p>
        </p:txBody>
      </p:sp>
      <p:sp>
        <p:nvSpPr>
          <p:cNvPr id="54285" name="Rectangle 13"/>
          <p:cNvSpPr>
            <a:spLocks noChangeArrowheads="1"/>
          </p:cNvSpPr>
          <p:nvPr/>
        </p:nvSpPr>
        <p:spPr bwMode="auto">
          <a:xfrm>
            <a:off x="3039666" y="3886200"/>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2</a:t>
            </a:r>
          </a:p>
        </p:txBody>
      </p:sp>
      <p:sp>
        <p:nvSpPr>
          <p:cNvPr id="54286" name="Rectangle 14"/>
          <p:cNvSpPr>
            <a:spLocks noChangeArrowheads="1"/>
          </p:cNvSpPr>
          <p:nvPr/>
        </p:nvSpPr>
        <p:spPr bwMode="auto">
          <a:xfrm>
            <a:off x="366831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3</a:t>
            </a:r>
          </a:p>
        </p:txBody>
      </p:sp>
      <p:sp>
        <p:nvSpPr>
          <p:cNvPr id="54287" name="Rectangle 15"/>
          <p:cNvSpPr>
            <a:spLocks noChangeArrowheads="1"/>
          </p:cNvSpPr>
          <p:nvPr/>
        </p:nvSpPr>
        <p:spPr bwMode="auto">
          <a:xfrm>
            <a:off x="4296966"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4</a:t>
            </a:r>
          </a:p>
        </p:txBody>
      </p:sp>
      <p:sp>
        <p:nvSpPr>
          <p:cNvPr id="54288" name="Rectangle 16"/>
          <p:cNvSpPr>
            <a:spLocks noChangeArrowheads="1"/>
          </p:cNvSpPr>
          <p:nvPr/>
        </p:nvSpPr>
        <p:spPr bwMode="auto">
          <a:xfrm>
            <a:off x="4873229" y="3877866"/>
            <a:ext cx="628650" cy="3429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cs typeface="Arial" panose="020B0604020202020204" pitchFamily="34" charset="0"/>
              </a:rPr>
              <a:t>5</a:t>
            </a:r>
          </a:p>
        </p:txBody>
      </p:sp>
      <p:sp>
        <p:nvSpPr>
          <p:cNvPr id="54299" name="AutoShape 27"/>
          <p:cNvSpPr>
            <a:spLocks noChangeArrowheads="1"/>
          </p:cNvSpPr>
          <p:nvPr/>
        </p:nvSpPr>
        <p:spPr bwMode="auto">
          <a:xfrm>
            <a:off x="6115050" y="4057650"/>
            <a:ext cx="1543050" cy="857250"/>
          </a:xfrm>
          <a:prstGeom prst="cloudCallout">
            <a:avLst>
              <a:gd name="adj1" fmla="val -108949"/>
              <a:gd name="adj2" fmla="val 36806"/>
            </a:avLst>
          </a:prstGeom>
          <a:solidFill>
            <a:srgbClr val="FFFF99"/>
          </a:solidFill>
          <a:ln w="9525">
            <a:solidFill>
              <a:srgbClr val="FF9900"/>
            </a:solidFill>
            <a:round/>
            <a:headEnd/>
            <a:tailEnd/>
          </a:ln>
          <a:effectLst/>
        </p:spPr>
        <p:txBody>
          <a:bodyPr anchor="ctr"/>
          <a:lstStyle/>
          <a:p>
            <a:pPr eaLnBrk="1" hangingPunct="1">
              <a:defRPr/>
            </a:pPr>
            <a:r>
              <a:rPr lang="en-US" sz="2100" dirty="0" err="1">
                <a:solidFill>
                  <a:srgbClr val="FF0000"/>
                </a:solidFill>
                <a:effectLst>
                  <a:outerShdw blurRad="38100" dist="38100" dir="2700000" algn="tl">
                    <a:srgbClr val="000000"/>
                  </a:outerShdw>
                </a:effectLst>
                <a:latin typeface=".VnTime" pitchFamily="34" charset="0"/>
                <a:cs typeface="Arial" charset="0"/>
              </a:rPr>
              <a:t>Hết</a:t>
            </a:r>
            <a:r>
              <a:rPr lang="en-US" sz="2100" dirty="0">
                <a:solidFill>
                  <a:srgbClr val="FF0000"/>
                </a:solidFill>
                <a:effectLst>
                  <a:outerShdw blurRad="38100" dist="38100" dir="2700000" algn="tl">
                    <a:srgbClr val="000000"/>
                  </a:outerShdw>
                </a:effectLst>
                <a:latin typeface=".VnTime" pitchFamily="34" charset="0"/>
                <a:cs typeface="Arial" charset="0"/>
              </a:rPr>
              <a:t> </a:t>
            </a:r>
            <a:r>
              <a:rPr lang="en-US" sz="2100" dirty="0" err="1">
                <a:solidFill>
                  <a:srgbClr val="FF0000"/>
                </a:solidFill>
                <a:effectLst>
                  <a:outerShdw blurRad="38100" dist="38100" dir="2700000" algn="tl">
                    <a:srgbClr val="000000"/>
                  </a:outerShdw>
                </a:effectLst>
                <a:latin typeface=".VnTime" pitchFamily="34" charset="0"/>
                <a:cs typeface="Arial" charset="0"/>
              </a:rPr>
              <a:t>giờ</a:t>
            </a:r>
            <a:endParaRPr lang="en-US" sz="2100" dirty="0">
              <a:solidFill>
                <a:srgbClr val="FF0000"/>
              </a:solidFill>
              <a:effectLst>
                <a:outerShdw blurRad="38100" dist="38100" dir="2700000" algn="tl">
                  <a:srgbClr val="000000"/>
                </a:outerShdw>
              </a:effectLst>
              <a:latin typeface=".VnTime" pitchFamily="34" charset="0"/>
              <a:cs typeface="Arial" charset="0"/>
            </a:endParaRPr>
          </a:p>
        </p:txBody>
      </p:sp>
      <p:sp>
        <p:nvSpPr>
          <p:cNvPr id="18444" name="Text Box 12"/>
          <p:cNvSpPr txBox="1">
            <a:spLocks noChangeArrowheads="1"/>
          </p:cNvSpPr>
          <p:nvPr/>
        </p:nvSpPr>
        <p:spPr bwMode="auto">
          <a:xfrm>
            <a:off x="2471738" y="228600"/>
            <a:ext cx="4000500" cy="461665"/>
          </a:xfrm>
          <a:prstGeom prst="rect">
            <a:avLst/>
          </a:prstGeom>
          <a:gradFill rotWithShape="1">
            <a:gsLst>
              <a:gs pos="0">
                <a:srgbClr val="FF66CC"/>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400" b="1">
              <a:solidFill>
                <a:srgbClr val="0000CC"/>
              </a:solidFill>
              <a:latin typeface="Times New Roman" panose="02020603050405020304" pitchFamily="18" charset="0"/>
              <a:cs typeface="Arial" panose="020B0604020202020204" pitchFamily="34" charset="0"/>
            </a:endParaRPr>
          </a:p>
        </p:txBody>
      </p:sp>
      <p:grpSp>
        <p:nvGrpSpPr>
          <p:cNvPr id="18445" name="Group 13"/>
          <p:cNvGrpSpPr>
            <a:grpSpLocks/>
          </p:cNvGrpSpPr>
          <p:nvPr/>
        </p:nvGrpSpPr>
        <p:grpSpPr bwMode="auto">
          <a:xfrm rot="20310998">
            <a:off x="571500" y="0"/>
            <a:ext cx="2400300" cy="1143000"/>
            <a:chOff x="1958" y="372"/>
            <a:chExt cx="1884" cy="742"/>
          </a:xfrm>
        </p:grpSpPr>
        <p:pic>
          <p:nvPicPr>
            <p:cNvPr id="18450" name="Picture 14" descr="flower1_div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58" y="372"/>
              <a:ext cx="188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5"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6" y="480"/>
              <a:ext cx="8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6" name="Picture 22" descr="672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915150" y="1714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8"/>
          <p:cNvSpPr txBox="1">
            <a:spLocks noChangeArrowheads="1"/>
          </p:cNvSpPr>
          <p:nvPr/>
        </p:nvSpPr>
        <p:spPr bwMode="auto">
          <a:xfrm>
            <a:off x="2514600" y="800101"/>
            <a:ext cx="385643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solidFill>
                  <a:srgbClr val="0000FF"/>
                </a:solidFill>
                <a:latin typeface="UNI Chu truyen thong" pitchFamily="66" charset="0"/>
              </a:rPr>
              <a:t>Đúng ghi Đ, sai ghi S</a:t>
            </a:r>
          </a:p>
        </p:txBody>
      </p:sp>
      <p:sp>
        <p:nvSpPr>
          <p:cNvPr id="26" name="Text Box 9"/>
          <p:cNvSpPr txBox="1">
            <a:spLocks noChangeArrowheads="1"/>
          </p:cNvSpPr>
          <p:nvPr/>
        </p:nvSpPr>
        <p:spPr bwMode="auto">
          <a:xfrm>
            <a:off x="1787128" y="2137172"/>
            <a:ext cx="509944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000" b="1">
                <a:latin typeface="UNI Chu truyen thong" pitchFamily="66" charset="0"/>
              </a:rPr>
              <a:t>   2,5 - 2,46 = 0,44 </a:t>
            </a:r>
          </a:p>
        </p:txBody>
      </p:sp>
      <p:sp>
        <p:nvSpPr>
          <p:cNvPr id="27" name="Text Box 17"/>
          <p:cNvSpPr txBox="1">
            <a:spLocks noChangeArrowheads="1"/>
          </p:cNvSpPr>
          <p:nvPr/>
        </p:nvSpPr>
        <p:spPr bwMode="auto">
          <a:xfrm>
            <a:off x="6365082" y="2171700"/>
            <a:ext cx="378619" cy="46166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UNI Chu truyen thong" pitchFamily="66" charset="0"/>
              </a:rPr>
              <a:t>S</a:t>
            </a:r>
          </a:p>
        </p:txBody>
      </p:sp>
    </p:spTree>
    <p:extLst>
      <p:ext uri="{BB962C8B-B14F-4D97-AF65-F5344CB8AC3E}">
        <p14:creationId xmlns:p14="http://schemas.microsoft.com/office/powerpoint/2010/main" val="25675412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4283"/>
                                        </p:tgtEl>
                                        <p:attrNameLst>
                                          <p:attrName>style.visibility</p:attrName>
                                        </p:attrNameLst>
                                      </p:cBhvr>
                                      <p:to>
                                        <p:strVal val="visible"/>
                                      </p:to>
                                    </p:set>
                                    <p:animEffect transition="in" filter="checkerboard(across)">
                                      <p:cBhvr>
                                        <p:cTn id="17" dur="500"/>
                                        <p:tgtEl>
                                          <p:spTgt spid="54283"/>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54284"/>
                                        </p:tgtEl>
                                        <p:attrNameLst>
                                          <p:attrName>style.visibility</p:attrName>
                                        </p:attrNameLst>
                                      </p:cBhvr>
                                      <p:to>
                                        <p:strVal val="visible"/>
                                      </p:to>
                                    </p:set>
                                    <p:animEffect transition="in" filter="checkerboard(across)">
                                      <p:cBhvr>
                                        <p:cTn id="20" dur="500"/>
                                        <p:tgtEl>
                                          <p:spTgt spid="54284"/>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54285"/>
                                        </p:tgtEl>
                                        <p:attrNameLst>
                                          <p:attrName>style.visibility</p:attrName>
                                        </p:attrNameLst>
                                      </p:cBhvr>
                                      <p:to>
                                        <p:strVal val="visible"/>
                                      </p:to>
                                    </p:set>
                                    <p:animEffect transition="in" filter="checkerboard(across)">
                                      <p:cBhvr>
                                        <p:cTn id="23" dur="500"/>
                                        <p:tgtEl>
                                          <p:spTgt spid="54285"/>
                                        </p:tgtEl>
                                      </p:cBhvr>
                                    </p:animEffect>
                                  </p:childTnLst>
                                </p:cTn>
                              </p:par>
                              <p:par>
                                <p:cTn id="24" presetID="5" presetClass="entr" presetSubtype="10" fill="hold" grpId="1" nodeType="withEffect">
                                  <p:stCondLst>
                                    <p:cond delay="0"/>
                                  </p:stCondLst>
                                  <p:childTnLst>
                                    <p:set>
                                      <p:cBhvr>
                                        <p:cTn id="25" dur="1" fill="hold">
                                          <p:stCondLst>
                                            <p:cond delay="0"/>
                                          </p:stCondLst>
                                        </p:cTn>
                                        <p:tgtEl>
                                          <p:spTgt spid="54286"/>
                                        </p:tgtEl>
                                        <p:attrNameLst>
                                          <p:attrName>style.visibility</p:attrName>
                                        </p:attrNameLst>
                                      </p:cBhvr>
                                      <p:to>
                                        <p:strVal val="visible"/>
                                      </p:to>
                                    </p:set>
                                    <p:animEffect transition="in" filter="checkerboard(across)">
                                      <p:cBhvr>
                                        <p:cTn id="26" dur="500"/>
                                        <p:tgtEl>
                                          <p:spTgt spid="54286"/>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54287"/>
                                        </p:tgtEl>
                                        <p:attrNameLst>
                                          <p:attrName>style.visibility</p:attrName>
                                        </p:attrNameLst>
                                      </p:cBhvr>
                                      <p:to>
                                        <p:strVal val="visible"/>
                                      </p:to>
                                    </p:set>
                                    <p:animEffect transition="in" filter="checkerboard(across)">
                                      <p:cBhvr>
                                        <p:cTn id="29" dur="500"/>
                                        <p:tgtEl>
                                          <p:spTgt spid="54287"/>
                                        </p:tgtEl>
                                      </p:cBhvr>
                                    </p:animEffect>
                                  </p:childTnLst>
                                </p:cTn>
                              </p:par>
                              <p:par>
                                <p:cTn id="30" presetID="5" presetClass="entr" presetSubtype="10" fill="hold" grpId="1" nodeType="withEffect">
                                  <p:stCondLst>
                                    <p:cond delay="0"/>
                                  </p:stCondLst>
                                  <p:childTnLst>
                                    <p:set>
                                      <p:cBhvr>
                                        <p:cTn id="31" dur="1" fill="hold">
                                          <p:stCondLst>
                                            <p:cond delay="0"/>
                                          </p:stCondLst>
                                        </p:cTn>
                                        <p:tgtEl>
                                          <p:spTgt spid="54288"/>
                                        </p:tgtEl>
                                        <p:attrNameLst>
                                          <p:attrName>style.visibility</p:attrName>
                                        </p:attrNameLst>
                                      </p:cBhvr>
                                      <p:to>
                                        <p:strVal val="visible"/>
                                      </p:to>
                                    </p:set>
                                    <p:animEffect transition="in" filter="checkerboard(across)">
                                      <p:cBhvr>
                                        <p:cTn id="32" dur="500"/>
                                        <p:tgtEl>
                                          <p:spTgt spid="54288"/>
                                        </p:tgtEl>
                                      </p:cBhvr>
                                    </p:animEffect>
                                  </p:childTnLst>
                                </p:cTn>
                              </p:par>
                            </p:childTnLst>
                          </p:cTn>
                        </p:par>
                        <p:par>
                          <p:cTn id="33" fill="hold" nodeType="afterGroup">
                            <p:stCondLst>
                              <p:cond delay="500"/>
                            </p:stCondLst>
                            <p:childTnLst>
                              <p:par>
                                <p:cTn id="34" presetID="9" presetClass="exit" presetSubtype="0" fill="hold" grpId="0" nodeType="afterEffect">
                                  <p:stCondLst>
                                    <p:cond delay="0"/>
                                  </p:stCondLst>
                                  <p:childTnLst>
                                    <p:animEffect transition="out" filter="dissolve">
                                      <p:cBhvr>
                                        <p:cTn id="35" dur="1000"/>
                                        <p:tgtEl>
                                          <p:spTgt spid="54288"/>
                                        </p:tgtEl>
                                      </p:cBhvr>
                                    </p:animEffect>
                                    <p:set>
                                      <p:cBhvr>
                                        <p:cTn id="36" dur="1" fill="hold">
                                          <p:stCondLst>
                                            <p:cond delay="999"/>
                                          </p:stCondLst>
                                        </p:cTn>
                                        <p:tgtEl>
                                          <p:spTgt spid="5428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hammer.wav"/>
                                        </p:tgtEl>
                                      </p:cMediaNode>
                                    </p:audio>
                                  </p:subTnLst>
                                </p:cTn>
                              </p:par>
                            </p:childTnLst>
                          </p:cTn>
                        </p:par>
                        <p:par>
                          <p:cTn id="37" fill="hold" nodeType="afterGroup">
                            <p:stCondLst>
                              <p:cond delay="1500"/>
                            </p:stCondLst>
                            <p:childTnLst>
                              <p:par>
                                <p:cTn id="38" presetID="9" presetClass="exit" presetSubtype="0" fill="hold" grpId="0" nodeType="afterEffect">
                                  <p:stCondLst>
                                    <p:cond delay="0"/>
                                  </p:stCondLst>
                                  <p:childTnLst>
                                    <p:animEffect transition="out" filter="dissolve">
                                      <p:cBhvr>
                                        <p:cTn id="39" dur="1000"/>
                                        <p:tgtEl>
                                          <p:spTgt spid="54287"/>
                                        </p:tgtEl>
                                      </p:cBhvr>
                                    </p:animEffect>
                                    <p:set>
                                      <p:cBhvr>
                                        <p:cTn id="40" dur="1" fill="hold">
                                          <p:stCondLst>
                                            <p:cond delay="999"/>
                                          </p:stCondLst>
                                        </p:cTn>
                                        <p:tgtEl>
                                          <p:spTgt spid="5428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childTnLst>
                          </p:cTn>
                        </p:par>
                        <p:par>
                          <p:cTn id="41" fill="hold" nodeType="afterGroup">
                            <p:stCondLst>
                              <p:cond delay="2500"/>
                            </p:stCondLst>
                            <p:childTnLst>
                              <p:par>
                                <p:cTn id="42" presetID="9" presetClass="exit" presetSubtype="0" fill="hold" grpId="0" nodeType="afterEffect">
                                  <p:stCondLst>
                                    <p:cond delay="0"/>
                                  </p:stCondLst>
                                  <p:childTnLst>
                                    <p:animEffect transition="out" filter="dissolve">
                                      <p:cBhvr>
                                        <p:cTn id="43" dur="1000"/>
                                        <p:tgtEl>
                                          <p:spTgt spid="54286"/>
                                        </p:tgtEl>
                                      </p:cBhvr>
                                    </p:animEffect>
                                    <p:set>
                                      <p:cBhvr>
                                        <p:cTn id="44" dur="1" fill="hold">
                                          <p:stCondLst>
                                            <p:cond delay="999"/>
                                          </p:stCondLst>
                                        </p:cTn>
                                        <p:tgtEl>
                                          <p:spTgt spid="5428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nodeType="afterGroup">
                            <p:stCondLst>
                              <p:cond delay="3500"/>
                            </p:stCondLst>
                            <p:childTnLst>
                              <p:par>
                                <p:cTn id="46" presetID="9" presetClass="exit" presetSubtype="0" fill="hold" grpId="0" nodeType="afterEffect">
                                  <p:stCondLst>
                                    <p:cond delay="0"/>
                                  </p:stCondLst>
                                  <p:childTnLst>
                                    <p:animEffect transition="out" filter="dissolve">
                                      <p:cBhvr>
                                        <p:cTn id="47" dur="1000"/>
                                        <p:tgtEl>
                                          <p:spTgt spid="54285"/>
                                        </p:tgtEl>
                                      </p:cBhvr>
                                    </p:animEffect>
                                    <p:set>
                                      <p:cBhvr>
                                        <p:cTn id="48" dur="1" fill="hold">
                                          <p:stCondLst>
                                            <p:cond delay="999"/>
                                          </p:stCondLst>
                                        </p:cTn>
                                        <p:tgtEl>
                                          <p:spTgt spid="5428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hammer.wav"/>
                                        </p:tgtEl>
                                      </p:cMediaNode>
                                    </p:audio>
                                  </p:subTnLst>
                                </p:cTn>
                              </p:par>
                            </p:childTnLst>
                          </p:cTn>
                        </p:par>
                        <p:par>
                          <p:cTn id="49" fill="hold" nodeType="afterGroup">
                            <p:stCondLst>
                              <p:cond delay="4500"/>
                            </p:stCondLst>
                            <p:childTnLst>
                              <p:par>
                                <p:cTn id="50" presetID="9" presetClass="exit" presetSubtype="0" fill="hold" grpId="0" nodeType="afterEffect">
                                  <p:stCondLst>
                                    <p:cond delay="0"/>
                                  </p:stCondLst>
                                  <p:childTnLst>
                                    <p:animEffect transition="out" filter="dissolve">
                                      <p:cBhvr>
                                        <p:cTn id="51" dur="1000"/>
                                        <p:tgtEl>
                                          <p:spTgt spid="54284"/>
                                        </p:tgtEl>
                                      </p:cBhvr>
                                    </p:animEffect>
                                    <p:set>
                                      <p:cBhvr>
                                        <p:cTn id="52" dur="1" fill="hold">
                                          <p:stCondLst>
                                            <p:cond delay="999"/>
                                          </p:stCondLst>
                                        </p:cTn>
                                        <p:tgtEl>
                                          <p:spTgt spid="5428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explode.wav"/>
                                        </p:tgtEl>
                                      </p:cMediaNode>
                                    </p:audio>
                                  </p:subTnLst>
                                </p:cTn>
                              </p:par>
                            </p:childTnLst>
                          </p:cTn>
                        </p:par>
                        <p:par>
                          <p:cTn id="53" fill="hold" nodeType="afterGroup">
                            <p:stCondLst>
                              <p:cond delay="5500"/>
                            </p:stCondLst>
                            <p:childTnLst>
                              <p:par>
                                <p:cTn id="54" presetID="5" presetClass="entr" presetSubtype="10" fill="hold" grpId="0" nodeType="afterEffect">
                                  <p:stCondLst>
                                    <p:cond delay="0"/>
                                  </p:stCondLst>
                                  <p:childTnLst>
                                    <p:set>
                                      <p:cBhvr>
                                        <p:cTn id="55" dur="1" fill="hold">
                                          <p:stCondLst>
                                            <p:cond delay="0"/>
                                          </p:stCondLst>
                                        </p:cTn>
                                        <p:tgtEl>
                                          <p:spTgt spid="54299"/>
                                        </p:tgtEl>
                                        <p:attrNameLst>
                                          <p:attrName>style.visibility</p:attrName>
                                        </p:attrNameLst>
                                      </p:cBhvr>
                                      <p:to>
                                        <p:strVal val="visible"/>
                                      </p:to>
                                    </p:set>
                                    <p:animEffect transition="in" filter="checkerboard(across)">
                                      <p:cBhvr>
                                        <p:cTn id="56" dur="1000"/>
                                        <p:tgtEl>
                                          <p:spTgt spid="5429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P spid="54284" grpId="1" animBg="1"/>
      <p:bldP spid="54285" grpId="0" animBg="1"/>
      <p:bldP spid="54285" grpId="1" animBg="1"/>
      <p:bldP spid="54286" grpId="0" animBg="1"/>
      <p:bldP spid="54286" grpId="1" animBg="1"/>
      <p:bldP spid="54287" grpId="0" animBg="1"/>
      <p:bldP spid="54287" grpId="1" animBg="1"/>
      <p:bldP spid="54288" grpId="0" animBg="1"/>
      <p:bldP spid="54288" grpId="1" animBg="1"/>
      <p:bldP spid="54299" grpId="0" animBg="1"/>
      <p:bldP spid="25" grpId="0"/>
      <p:bldP spid="26" grpId="0"/>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1398985" y="1152526"/>
            <a:ext cx="6261497" cy="2775347"/>
          </a:xfrm>
          <a:prstGeom prst="irregularSeal1">
            <a:avLst/>
          </a:prstGeom>
          <a:solidFill>
            <a:srgbClr val="00B050"/>
          </a:solidFill>
          <a:ln w="25400" cap="flat" cmpd="sng" algn="ctr">
            <a:solidFill>
              <a:srgbClr val="C00000"/>
            </a:solidFill>
            <a:prstDash val="solid"/>
          </a:ln>
          <a:effectLst/>
        </p:spPr>
        <p:txBody>
          <a:bodyPr lIns="68291" tIns="34141" rIns="68291" bIns="34141" anchor="ctr"/>
          <a:lstStyle/>
          <a:p>
            <a:pPr>
              <a:defRPr/>
            </a:pPr>
            <a:r>
              <a:rPr lang="vi-VN" sz="3300" kern="0" dirty="0">
                <a:solidFill>
                  <a:srgbClr val="FFFF00"/>
                </a:solidFill>
                <a:latin typeface="Aaril"/>
                <a:cs typeface="Arial" pitchFamily="34" charset="0"/>
              </a:rPr>
              <a:t>CHÚC MỪNG CÁC EM</a:t>
            </a:r>
            <a:r>
              <a:rPr lang="en-US" sz="3300" kern="0" dirty="0">
                <a:solidFill>
                  <a:srgbClr val="FFFF00"/>
                </a:solidFill>
                <a:latin typeface="Aaril"/>
                <a:cs typeface="Arial" pitchFamily="34" charset="0"/>
              </a:rPr>
              <a:t>!</a:t>
            </a:r>
            <a:r>
              <a:rPr lang="vi-VN" sz="3300" kern="0" dirty="0">
                <a:solidFill>
                  <a:srgbClr val="FFFF00"/>
                </a:solidFill>
                <a:latin typeface="Aaril"/>
                <a:cs typeface="Arial" pitchFamily="34" charset="0"/>
              </a:rPr>
              <a:t> </a:t>
            </a:r>
            <a:endParaRPr lang="en-US" sz="3300" kern="0" dirty="0">
              <a:solidFill>
                <a:srgbClr val="FFFF00"/>
              </a:solidFill>
              <a:latin typeface="Aaril"/>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183386">
            <a:off x="5169694" y="3365898"/>
            <a:ext cx="1465660" cy="92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vi-VN" altLang="en-US" sz="1350">
              <a:solidFill>
                <a:srgbClr val="000000"/>
              </a:solidFill>
              <a:cs typeface="Arial" panose="020B0604020202020204" pitchFamily="34" charset="0"/>
            </a:endParaRPr>
          </a:p>
        </p:txBody>
      </p:sp>
    </p:spTree>
    <p:extLst>
      <p:ext uri="{BB962C8B-B14F-4D97-AF65-F5344CB8AC3E}">
        <p14:creationId xmlns:p14="http://schemas.microsoft.com/office/powerpoint/2010/main" val="2770286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1308099" y="194137"/>
            <a:ext cx="1531010" cy="182415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2997174" y="438512"/>
            <a:ext cx="946406" cy="1091168"/>
          </a:xfrm>
          <a:prstGeom prst="rect">
            <a:avLst/>
          </a:prstGeom>
        </p:spPr>
      </p:pic>
      <p:pic>
        <p:nvPicPr>
          <p:cNvPr id="35" name="图片 34" descr="1"/>
          <p:cNvPicPr>
            <a:picLocks noChangeAspect="1"/>
          </p:cNvPicPr>
          <p:nvPr/>
        </p:nvPicPr>
        <p:blipFill>
          <a:blip r:embed="rId6"/>
          <a:stretch>
            <a:fillRect/>
          </a:stretch>
        </p:blipFill>
        <p:spPr>
          <a:xfrm>
            <a:off x="1139072" y="2900373"/>
            <a:ext cx="6865501" cy="2287429"/>
          </a:xfrm>
          <a:prstGeom prst="rect">
            <a:avLst/>
          </a:prstGeom>
        </p:spPr>
      </p:pic>
      <p:pic>
        <p:nvPicPr>
          <p:cNvPr id="52" name="图片 51" descr="36f9a2a7dc2088575b3175c2c9b24629"/>
          <p:cNvPicPr>
            <a:picLocks noChangeAspect="1"/>
          </p:cNvPicPr>
          <p:nvPr/>
        </p:nvPicPr>
        <p:blipFill>
          <a:blip r:embed="rId7"/>
          <a:stretch>
            <a:fillRect/>
          </a:stretch>
        </p:blipFill>
        <p:spPr>
          <a:xfrm>
            <a:off x="3609028" y="3546634"/>
            <a:ext cx="2198489" cy="1545908"/>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9275" y="3600460"/>
            <a:ext cx="654725" cy="1438751"/>
          </a:xfrm>
          <a:prstGeom prst="rect">
            <a:avLst/>
          </a:prstGeom>
        </p:spPr>
      </p:pic>
      <p:sp>
        <p:nvSpPr>
          <p:cNvPr id="16" name="WordArt 5"/>
          <p:cNvSpPr>
            <a:spLocks noChangeArrowheads="1" noChangeShapeType="1" noTextEdit="1"/>
          </p:cNvSpPr>
          <p:nvPr/>
        </p:nvSpPr>
        <p:spPr bwMode="auto">
          <a:xfrm>
            <a:off x="1657351" y="1200150"/>
            <a:ext cx="5657346" cy="2514600"/>
          </a:xfrm>
          <a:prstGeom prst="rect">
            <a:avLst/>
          </a:prstGeom>
        </p:spPr>
        <p:txBody>
          <a:bodyPr wrap="none" lIns="68548" tIns="34274" rIns="68548" bIns="34274" numCol="1"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685473" eaLnBrk="0" fontAlgn="base" hangingPunct="0">
              <a:spcBef>
                <a:spcPct val="0"/>
              </a:spcBef>
              <a:spcAft>
                <a:spcPct val="0"/>
              </a:spcAft>
            </a:pPr>
            <a:r>
              <a:rPr lang="en-US" sz="2700" b="1" kern="10" dirty="0">
                <a:ln w="9525">
                  <a:round/>
                  <a:headEnd/>
                  <a:tailEnd/>
                </a:ln>
                <a:solidFill>
                  <a:srgbClr val="002060"/>
                </a:solidFill>
                <a:latin typeface="Arial"/>
                <a:cs typeface="Arial"/>
              </a:rPr>
              <a:t>KHỞI ĐỘNG</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4063417" y="-34464"/>
            <a:ext cx="1531010" cy="1824158"/>
          </a:xfrm>
          <a:prstGeom prst="rect">
            <a:avLst/>
          </a:prstGeom>
        </p:spPr>
      </p:pic>
      <p:pic>
        <p:nvPicPr>
          <p:cNvPr id="9"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457200"/>
            <a:ext cx="1371600" cy="73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727954"/>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35916" y="2951817"/>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z="1350">
              <a:solidFill>
                <a:prstClr val="black"/>
              </a:solidFill>
              <a:latin typeface="Times New Roman" pitchFamily="18" charset="0"/>
              <a:cs typeface="Arial" charset="0"/>
            </a:endParaRPr>
          </a:p>
        </p:txBody>
      </p:sp>
      <p:pic>
        <p:nvPicPr>
          <p:cNvPr id="13"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0" y="130969"/>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482" y="118063"/>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799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648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0"/>
          <p:cNvSpPr>
            <a:spLocks noChangeArrowheads="1"/>
          </p:cNvSpPr>
          <p:nvPr/>
        </p:nvSpPr>
        <p:spPr bwMode="auto">
          <a:xfrm>
            <a:off x="1694329" y="115673"/>
            <a:ext cx="5638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1" u="sng" dirty="0" err="1" smtClean="0">
                <a:solidFill>
                  <a:schemeClr val="bg1"/>
                </a:solidFill>
                <a:latin typeface="Times New Roman" panose="02020603050405020304" pitchFamily="18" charset="0"/>
                <a:cs typeface="Times New Roman" panose="02020603050405020304" pitchFamily="18" charset="0"/>
              </a:rPr>
              <a:t>Toán</a:t>
            </a:r>
            <a:endParaRPr lang="en-US" sz="2000" b="1" u="sng" dirty="0">
              <a:solidFill>
                <a:schemeClr val="bg1"/>
              </a:solidFill>
              <a:latin typeface="Times New Roman" panose="02020603050405020304" pitchFamily="18" charset="0"/>
              <a:cs typeface="Times New Roman" panose="02020603050405020304" pitchFamily="18" charset="0"/>
            </a:endParaRPr>
          </a:p>
          <a:p>
            <a:pPr algn="ctr"/>
            <a:r>
              <a:rPr lang="en-US" sz="2000" b="1" dirty="0">
                <a:solidFill>
                  <a:srgbClr val="FFFF00"/>
                </a:solidFill>
                <a:latin typeface="Times New Roman" panose="02020603050405020304" pitchFamily="18" charset="0"/>
                <a:cs typeface="Times New Roman" panose="02020603050405020304" pitchFamily="18" charset="0"/>
              </a:rPr>
              <a:t>Bài 32: Trừ hai số thập phân (tiết </a:t>
            </a:r>
            <a:r>
              <a:rPr lang="en-US" sz="2000" b="1" dirty="0" smtClean="0">
                <a:solidFill>
                  <a:srgbClr val="FFFF00"/>
                </a:solidFill>
                <a:latin typeface="Times New Roman" panose="02020603050405020304" pitchFamily="18" charset="0"/>
                <a:cs typeface="Times New Roman" panose="02020603050405020304" pitchFamily="18" charset="0"/>
              </a:rPr>
              <a:t>2)</a:t>
            </a:r>
            <a:endParaRPr lang="en-US" sz="2000" b="1" dirty="0">
              <a:solidFill>
                <a:srgbClr val="FFFF00"/>
              </a:solidFill>
              <a:latin typeface="Times New Roman" panose="02020603050405020304" pitchFamily="18" charset="0"/>
              <a:cs typeface="Times New Roman" panose="02020603050405020304" pitchFamily="18" charset="0"/>
            </a:endParaRPr>
          </a:p>
        </p:txBody>
      </p:sp>
      <p:pic>
        <p:nvPicPr>
          <p:cNvPr id="7" name="Picture 7" descr="Book-03-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0882" y="1034097"/>
            <a:ext cx="5867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2743200" y="1352055"/>
            <a:ext cx="3981450" cy="46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53" tIns="45520" rIns="91053" bIns="45520">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r>
              <a:rPr lang="en-US" altLang="en-US" sz="2400" dirty="0">
                <a:solidFill>
                  <a:srgbClr val="0000CC"/>
                </a:solidFill>
                <a:latin typeface="Arial" panose="020B0604020202020204" pitchFamily="34" charset="0"/>
                <a:cs typeface="Arial" panose="020B0604020202020204" pitchFamily="34" charset="0"/>
              </a:rPr>
              <a:t>Hướng dẫn học trang </a:t>
            </a:r>
            <a:r>
              <a:rPr lang="en-US" altLang="en-US" sz="2400" dirty="0" smtClean="0">
                <a:solidFill>
                  <a:srgbClr val="0000CC"/>
                </a:solidFill>
                <a:latin typeface="Arial" panose="020B0604020202020204" pitchFamily="34" charset="0"/>
                <a:cs typeface="Arial" panose="020B0604020202020204" pitchFamily="34" charset="0"/>
              </a:rPr>
              <a:t>89</a:t>
            </a:r>
            <a:endParaRPr lang="en-US" altLang="en-US" sz="2400" dirty="0">
              <a:solidFill>
                <a:srgbClr val="0000CC"/>
              </a:solidFill>
              <a:latin typeface="Arial" panose="020B0604020202020204" pitchFamily="34" charset="0"/>
              <a:cs typeface="Arial" panose="020B0604020202020204" pitchFamily="34" charset="0"/>
            </a:endParaRPr>
          </a:p>
        </p:txBody>
      </p:sp>
      <p:sp>
        <p:nvSpPr>
          <p:cNvPr id="9" name="Horizontal Scroll 8"/>
          <p:cNvSpPr/>
          <p:nvPr/>
        </p:nvSpPr>
        <p:spPr>
          <a:xfrm>
            <a:off x="419100" y="1661627"/>
            <a:ext cx="8153400" cy="3816313"/>
          </a:xfrm>
          <a:prstGeom prst="horizontalScroll">
            <a:avLst>
              <a:gd name="adj" fmla="val 17614"/>
            </a:avLst>
          </a:prstGeom>
          <a:solidFill>
            <a:srgbClr val="FFFF00"/>
          </a:solidFill>
          <a:ln w="55000" cap="flat" cmpd="thickThin" algn="ctr">
            <a:solidFill>
              <a:srgbClr val="2DA2BF">
                <a:shade val="50000"/>
              </a:srgbClr>
            </a:solidFill>
            <a:prstDash val="solid"/>
          </a:ln>
          <a:effectLst/>
        </p:spPr>
        <p:txBody>
          <a:bodyPr lIns="68291" tIns="34141" rIns="68291" bIns="34141" anchor="ctr"/>
          <a:lstStyle/>
          <a:p>
            <a:pPr eaLnBrk="0" hangingPunct="0">
              <a:defRPr/>
            </a:pPr>
            <a:r>
              <a:rPr lang="en-US" sz="2000" b="1" u="sng" kern="0" dirty="0">
                <a:solidFill>
                  <a:srgbClr val="C00000"/>
                </a:solidFill>
                <a:latin typeface="Times New Roman" panose="02020603050405020304" pitchFamily="18" charset="0"/>
                <a:cs typeface="Times New Roman" panose="02020603050405020304" pitchFamily="18" charset="0"/>
              </a:rPr>
              <a:t>MỤC </a:t>
            </a:r>
            <a:r>
              <a:rPr lang="en-US" sz="2000" b="1" u="sng" kern="0" dirty="0" smtClean="0">
                <a:solidFill>
                  <a:srgbClr val="C00000"/>
                </a:solidFill>
                <a:latin typeface="Times New Roman" panose="02020603050405020304" pitchFamily="18" charset="0"/>
                <a:cs typeface="Times New Roman" panose="02020603050405020304" pitchFamily="18" charset="0"/>
              </a:rPr>
              <a:t>TIÊU  </a:t>
            </a:r>
            <a:r>
              <a:rPr lang="en-US" sz="2400" dirty="0" smtClean="0"/>
              <a:t>Em </a:t>
            </a:r>
            <a:r>
              <a:rPr lang="en-US" sz="2400" dirty="0"/>
              <a:t>biết </a:t>
            </a:r>
            <a:r>
              <a:rPr lang="en-US" sz="2400" dirty="0" smtClean="0"/>
              <a:t>:</a:t>
            </a:r>
          </a:p>
          <a:p>
            <a:pPr eaLnBrk="0" hangingPunct="0">
              <a:defRPr/>
            </a:pPr>
            <a:r>
              <a:rPr lang="en-US" sz="2400" dirty="0" smtClean="0"/>
              <a:t>- Trừ </a:t>
            </a:r>
            <a:r>
              <a:rPr lang="en-US" sz="2400" dirty="0"/>
              <a:t>hai số thập phân</a:t>
            </a:r>
            <a:endParaRPr lang="en-US" sz="2400" dirty="0">
              <a:solidFill>
                <a:srgbClr val="660066"/>
              </a:solidFill>
              <a:latin typeface="Times New Roman" panose="02020603050405020304" pitchFamily="18" charset="0"/>
              <a:cs typeface="Times New Roman" panose="02020603050405020304" pitchFamily="18" charset="0"/>
            </a:endParaRPr>
          </a:p>
          <a:p>
            <a:r>
              <a:rPr lang="en-US" sz="2400" dirty="0" smtClean="0"/>
              <a:t>- </a:t>
            </a:r>
            <a:r>
              <a:rPr lang="en-US" sz="2400" dirty="0"/>
              <a:t>Tìm một thành phần chưa biết của phép cộng,  phép trừ các số thập phân.</a:t>
            </a:r>
          </a:p>
          <a:p>
            <a:r>
              <a:rPr lang="en-US" sz="2400" dirty="0"/>
              <a:t>- Cách trừ một số cho một tổng.</a:t>
            </a:r>
          </a:p>
          <a:p>
            <a:r>
              <a:rPr lang="en-US" sz="2400" dirty="0"/>
              <a:t>- Giải bài toán với phép trừ các số thập phân.</a:t>
            </a:r>
          </a:p>
          <a:p>
            <a:pPr marL="609600" indent="-609600">
              <a:defRPr/>
            </a:pPr>
            <a:endParaRPr lang="en-US" sz="2400" dirty="0">
              <a:solidFill>
                <a:srgbClr val="66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88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02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209550"/>
            <a:ext cx="8686800" cy="1138773"/>
          </a:xfrm>
          <a:prstGeom prst="rect">
            <a:avLst/>
          </a:prstGeom>
        </p:spPr>
        <p:txBody>
          <a:bodyPr wrap="square">
            <a:spAutoFit/>
          </a:bodyPr>
          <a:lstStyle/>
          <a:p>
            <a:pPr algn="just">
              <a:spcBef>
                <a:spcPts val="600"/>
              </a:spcBef>
              <a:spcAft>
                <a:spcPts val="600"/>
              </a:spcAft>
            </a:pPr>
            <a:r>
              <a:rPr lang="en-US" b="1" dirty="0" smtClean="0">
                <a:solidFill>
                  <a:schemeClr val="bg1"/>
                </a:solidFill>
                <a:latin typeface="Times New Roman" panose="02020603050405020304" pitchFamily="18" charset="0"/>
                <a:ea typeface="Arial" panose="020B0604020202020204" pitchFamily="34" charset="0"/>
              </a:rPr>
              <a:t>HĐTH3 (trang 89) </a:t>
            </a:r>
            <a:r>
              <a:rPr lang="en-US" dirty="0" smtClean="0">
                <a:solidFill>
                  <a:schemeClr val="bg1"/>
                </a:solidFill>
                <a:latin typeface="Times New Roman" panose="02020603050405020304" pitchFamily="18" charset="0"/>
                <a:ea typeface="Arial" panose="020B0604020202020204" pitchFamily="34" charset="0"/>
              </a:rPr>
              <a:t>Giải </a:t>
            </a:r>
            <a:r>
              <a:rPr lang="en-US" dirty="0">
                <a:solidFill>
                  <a:schemeClr val="bg1"/>
                </a:solidFill>
                <a:latin typeface="Times New Roman" panose="02020603050405020304" pitchFamily="18" charset="0"/>
                <a:ea typeface="Arial" panose="020B0604020202020204" pitchFamily="34" charset="0"/>
              </a:rPr>
              <a:t>bài toán sau: </a:t>
            </a:r>
            <a:endParaRPr lang="en-US" dirty="0" smtClean="0">
              <a:solidFill>
                <a:schemeClr val="bg1"/>
              </a:solidFill>
              <a:latin typeface="Times New Roman" panose="02020603050405020304" pitchFamily="18" charset="0"/>
              <a:ea typeface="Arial" panose="020B0604020202020204" pitchFamily="34" charset="0"/>
            </a:endParaRPr>
          </a:p>
          <a:p>
            <a:pPr algn="just">
              <a:spcBef>
                <a:spcPts val="600"/>
              </a:spcBef>
              <a:spcAft>
                <a:spcPts val="600"/>
              </a:spcAft>
            </a:pPr>
            <a:r>
              <a:rPr lang="en-US" dirty="0">
                <a:solidFill>
                  <a:schemeClr val="bg1"/>
                </a:solidFill>
                <a:latin typeface="Times New Roman" panose="02020603050405020304" pitchFamily="18" charset="0"/>
                <a:ea typeface="Arial" panose="020B0604020202020204" pitchFamily="34" charset="0"/>
              </a:rPr>
              <a:t> </a:t>
            </a:r>
            <a:r>
              <a:rPr lang="en-US" dirty="0" smtClean="0">
                <a:solidFill>
                  <a:schemeClr val="bg1"/>
                </a:solidFill>
                <a:latin typeface="Times New Roman" panose="02020603050405020304" pitchFamily="18" charset="0"/>
                <a:ea typeface="Arial" panose="020B0604020202020204" pitchFamily="34" charset="0"/>
              </a:rPr>
              <a:t>          </a:t>
            </a:r>
            <a:r>
              <a:rPr lang="vi-VN" sz="2000" dirty="0">
                <a:solidFill>
                  <a:schemeClr val="bg1"/>
                </a:solidFill>
                <a:latin typeface="+mj-lt"/>
              </a:rPr>
              <a:t>Một thùng đựng 26,75kg gạo. Người ta lấy từ thùng đó ra 10,5kg gạo, sau đó lại lấy ra 9kg gạo nữa. Hỏi trong thùng còn bao nhiêu ki-lô-gam gạo ?</a:t>
            </a:r>
            <a:endParaRPr lang="en-US" sz="2000" dirty="0">
              <a:solidFill>
                <a:schemeClr val="bg1"/>
              </a:solidFill>
              <a:effectLst/>
              <a:latin typeface="+mj-lt"/>
              <a:ea typeface="SimSun" panose="02010600030101010101" pitchFamily="2" charset="-122"/>
            </a:endParaRPr>
          </a:p>
        </p:txBody>
      </p:sp>
      <p:sp>
        <p:nvSpPr>
          <p:cNvPr id="4" name="Rectangle 3"/>
          <p:cNvSpPr/>
          <p:nvPr/>
        </p:nvSpPr>
        <p:spPr>
          <a:xfrm>
            <a:off x="50915" y="1407450"/>
            <a:ext cx="4800600" cy="2246769"/>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Cách </a:t>
            </a:r>
            <a:r>
              <a:rPr lang="en-US" sz="2000" b="1" dirty="0" smtClean="0">
                <a:solidFill>
                  <a:srgbClr val="FFFF00"/>
                </a:solidFill>
                <a:latin typeface="Times New Roman" panose="02020603050405020304" pitchFamily="18" charset="0"/>
                <a:cs typeface="Times New Roman" panose="02020603050405020304" pitchFamily="18" charset="0"/>
              </a:rPr>
              <a:t>1:</a:t>
            </a:r>
            <a:endParaRPr lang="en-US" sz="2000" b="1" dirty="0">
              <a:solidFill>
                <a:srgbClr val="FFFF00"/>
              </a:solidFill>
              <a:latin typeface="Times New Roman" panose="02020603050405020304" pitchFamily="18" charset="0"/>
              <a:cs typeface="Times New Roman" panose="02020603050405020304" pitchFamily="18" charset="0"/>
            </a:endParaRPr>
          </a:p>
          <a:p>
            <a:pPr algn="ctr"/>
            <a:r>
              <a:rPr lang="en-US" sz="2000" u="sng" dirty="0" smtClean="0">
                <a:solidFill>
                  <a:srgbClr val="FFFF00"/>
                </a:solidFill>
                <a:latin typeface="Times New Roman" panose="02020603050405020304" pitchFamily="18" charset="0"/>
                <a:cs typeface="Times New Roman" panose="02020603050405020304" pitchFamily="18" charset="0"/>
              </a:rPr>
              <a:t>Bài giải</a:t>
            </a:r>
          </a:p>
          <a:p>
            <a:pPr algn="ctr"/>
            <a:r>
              <a:rPr lang="vi-VN" sz="2000" dirty="0" smtClean="0">
                <a:solidFill>
                  <a:srgbClr val="FFFF00"/>
                </a:solidFill>
                <a:latin typeface="Times New Roman" panose="02020603050405020304" pitchFamily="18" charset="0"/>
                <a:cs typeface="Times New Roman" panose="02020603050405020304" pitchFamily="18" charset="0"/>
              </a:rPr>
              <a:t>Người </a:t>
            </a:r>
            <a:r>
              <a:rPr lang="vi-VN" sz="2000" dirty="0">
                <a:solidFill>
                  <a:srgbClr val="FFFF00"/>
                </a:solidFill>
                <a:latin typeface="Times New Roman" panose="02020603050405020304" pitchFamily="18" charset="0"/>
                <a:cs typeface="Times New Roman" panose="02020603050405020304" pitchFamily="18" charset="0"/>
              </a:rPr>
              <a:t>ta đã lấy ra tất cả số ki-lô-gam gạo </a:t>
            </a:r>
            <a:r>
              <a:rPr lang="vi-VN" sz="2000" dirty="0" smtClean="0">
                <a:solidFill>
                  <a:srgbClr val="FFFF00"/>
                </a:solidFill>
                <a:latin typeface="Times New Roman" panose="02020603050405020304" pitchFamily="18" charset="0"/>
                <a:cs typeface="Times New Roman" panose="02020603050405020304" pitchFamily="18" charset="0"/>
              </a:rPr>
              <a:t>là:</a:t>
            </a:r>
            <a:endParaRPr lang="vi-VN" sz="2000" dirty="0">
              <a:solidFill>
                <a:srgbClr val="FFFF00"/>
              </a:solidFill>
              <a:latin typeface="Times New Roman" panose="02020603050405020304" pitchFamily="18" charset="0"/>
              <a:cs typeface="Times New Roman" panose="02020603050405020304" pitchFamily="18" charset="0"/>
            </a:endParaRPr>
          </a:p>
          <a:p>
            <a:pPr algn="ctr"/>
            <a:r>
              <a:rPr lang="vi-VN" sz="2000" dirty="0">
                <a:solidFill>
                  <a:srgbClr val="FFFF00"/>
                </a:solidFill>
                <a:latin typeface="Times New Roman" panose="02020603050405020304" pitchFamily="18" charset="0"/>
                <a:cs typeface="Times New Roman" panose="02020603050405020304" pitchFamily="18" charset="0"/>
              </a:rPr>
              <a:t>10,5 + 9 = 19,5 (kg)</a:t>
            </a:r>
          </a:p>
          <a:p>
            <a:pPr algn="ctr"/>
            <a:r>
              <a:rPr lang="vi-VN" sz="2000" dirty="0">
                <a:solidFill>
                  <a:srgbClr val="FFFF00"/>
                </a:solidFill>
                <a:latin typeface="Times New Roman" panose="02020603050405020304" pitchFamily="18" charset="0"/>
                <a:cs typeface="Times New Roman" panose="02020603050405020304" pitchFamily="18" charset="0"/>
              </a:rPr>
              <a:t>Trong thùng còn số ki-lô-gam gạo là :</a:t>
            </a:r>
          </a:p>
          <a:p>
            <a:pPr algn="ctr"/>
            <a:r>
              <a:rPr lang="vi-VN" sz="2000" dirty="0">
                <a:solidFill>
                  <a:srgbClr val="FFFF00"/>
                </a:solidFill>
                <a:latin typeface="Times New Roman" panose="02020603050405020304" pitchFamily="18" charset="0"/>
                <a:cs typeface="Times New Roman" panose="02020603050405020304" pitchFamily="18" charset="0"/>
              </a:rPr>
              <a:t> 26,75 – 19,5 = 7,25 (kg)</a:t>
            </a:r>
          </a:p>
          <a:p>
            <a:pPr algn="ctr"/>
            <a:r>
              <a:rPr lang="vi-VN" sz="2000" dirty="0">
                <a:solidFill>
                  <a:srgbClr val="FFFF00"/>
                </a:solidFill>
                <a:latin typeface="Times New Roman" panose="02020603050405020304" pitchFamily="18" charset="0"/>
                <a:cs typeface="Times New Roman" panose="02020603050405020304" pitchFamily="18" charset="0"/>
              </a:rPr>
              <a:t>                        Đáp số : 7,25kg.</a:t>
            </a:r>
            <a:endParaRPr lang="vi-VN" sz="2000" b="0" i="0" dirty="0">
              <a:solidFill>
                <a:srgbClr val="FFFF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016385" y="1407450"/>
            <a:ext cx="3903406" cy="2554545"/>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Cách </a:t>
            </a:r>
            <a:r>
              <a:rPr lang="en-US" sz="2000" b="1" dirty="0" smtClean="0">
                <a:solidFill>
                  <a:srgbClr val="FFFF00"/>
                </a:solidFill>
                <a:latin typeface="Times New Roman" panose="02020603050405020304" pitchFamily="18" charset="0"/>
                <a:cs typeface="Times New Roman" panose="02020603050405020304" pitchFamily="18" charset="0"/>
              </a:rPr>
              <a:t>2:</a:t>
            </a:r>
          </a:p>
          <a:p>
            <a:pPr algn="ctr"/>
            <a:r>
              <a:rPr lang="en-US" sz="2000" u="sng" dirty="0" smtClean="0">
                <a:solidFill>
                  <a:srgbClr val="FFFF00"/>
                </a:solidFill>
                <a:latin typeface="Times New Roman" panose="02020603050405020304" pitchFamily="18" charset="0"/>
                <a:cs typeface="Times New Roman" panose="02020603050405020304" pitchFamily="18" charset="0"/>
              </a:rPr>
              <a:t>Bài giải</a:t>
            </a:r>
            <a:endParaRPr lang="en-US" sz="2000" dirty="0">
              <a:solidFill>
                <a:srgbClr val="FFFF00"/>
              </a:solidFill>
              <a:latin typeface="Times New Roman" panose="02020603050405020304" pitchFamily="18" charset="0"/>
              <a:cs typeface="Times New Roman" panose="02020603050405020304" pitchFamily="18" charset="0"/>
            </a:endParaRPr>
          </a:p>
          <a:p>
            <a:r>
              <a:rPr lang="en-US" sz="2000" dirty="0">
                <a:solidFill>
                  <a:srgbClr val="FFFF00"/>
                </a:solidFill>
                <a:latin typeface="Times New Roman" panose="02020603050405020304" pitchFamily="18" charset="0"/>
                <a:cs typeface="Times New Roman" panose="02020603050405020304" pitchFamily="18" charset="0"/>
              </a:rPr>
              <a:t>Số </a:t>
            </a:r>
            <a:r>
              <a:rPr lang="vi-VN" sz="2000" dirty="0">
                <a:solidFill>
                  <a:srgbClr val="FFFF00"/>
                </a:solidFill>
                <a:latin typeface="Times New Roman" panose="02020603050405020304" pitchFamily="18" charset="0"/>
                <a:cs typeface="Times New Roman" panose="02020603050405020304" pitchFamily="18" charset="0"/>
              </a:rPr>
              <a:t>gạo</a:t>
            </a:r>
            <a:r>
              <a:rPr lang="en-US" sz="2000" dirty="0" smtClean="0">
                <a:solidFill>
                  <a:srgbClr val="FFFF00"/>
                </a:solidFill>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còn lại trong thùng sau khi người ta lấy lần một là:</a:t>
            </a:r>
          </a:p>
          <a:p>
            <a:r>
              <a:rPr lang="en-US" sz="2000" dirty="0">
                <a:solidFill>
                  <a:srgbClr val="FFFF00"/>
                </a:solidFill>
                <a:latin typeface="Times New Roman" panose="02020603050405020304" pitchFamily="18" charset="0"/>
                <a:cs typeface="Times New Roman" panose="02020603050405020304" pitchFamily="18" charset="0"/>
              </a:rPr>
              <a:t>               </a:t>
            </a:r>
            <a:r>
              <a:rPr lang="en-US" sz="2000" dirty="0" smtClean="0">
                <a:solidFill>
                  <a:srgbClr val="FFFF00"/>
                </a:solidFill>
                <a:latin typeface="Times New Roman" panose="02020603050405020304" pitchFamily="18" charset="0"/>
                <a:cs typeface="Times New Roman" panose="02020603050405020304" pitchFamily="18" charset="0"/>
              </a:rPr>
              <a:t>26,75 </a:t>
            </a:r>
            <a:r>
              <a:rPr lang="en-US" sz="2000" dirty="0">
                <a:solidFill>
                  <a:srgbClr val="FFFF00"/>
                </a:solidFill>
                <a:latin typeface="Times New Roman" panose="02020603050405020304" pitchFamily="18" charset="0"/>
                <a:cs typeface="Times New Roman" panose="02020603050405020304" pitchFamily="18" charset="0"/>
              </a:rPr>
              <a:t>- 10,5 = </a:t>
            </a:r>
            <a:r>
              <a:rPr lang="en-US" sz="2000" dirty="0" smtClean="0">
                <a:solidFill>
                  <a:srgbClr val="FFFF00"/>
                </a:solidFill>
                <a:latin typeface="Times New Roman" panose="02020603050405020304" pitchFamily="18" charset="0"/>
                <a:cs typeface="Times New Roman" panose="02020603050405020304" pitchFamily="18" charset="0"/>
              </a:rPr>
              <a:t>16,25 </a:t>
            </a:r>
            <a:r>
              <a:rPr lang="en-US" sz="2000" dirty="0">
                <a:solidFill>
                  <a:srgbClr val="FFFF00"/>
                </a:solidFill>
                <a:latin typeface="Times New Roman" panose="02020603050405020304" pitchFamily="18" charset="0"/>
                <a:cs typeface="Times New Roman" panose="02020603050405020304" pitchFamily="18" charset="0"/>
              </a:rPr>
              <a:t>(kg)</a:t>
            </a:r>
          </a:p>
          <a:p>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 ki-lô-gam gạo còn lại trong thùng là : </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smtClean="0">
                <a:solidFill>
                  <a:srgbClr val="FFFF00"/>
                </a:solidFill>
                <a:latin typeface="Times New Roman" panose="02020603050405020304" pitchFamily="18" charset="0"/>
                <a:cs typeface="Times New Roman" panose="02020603050405020304" pitchFamily="18" charset="0"/>
              </a:rPr>
              <a:t> 16,25 </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smtClean="0">
                <a:solidFill>
                  <a:srgbClr val="FFFF00"/>
                </a:solidFill>
                <a:latin typeface="Times New Roman" panose="02020603050405020304" pitchFamily="18" charset="0"/>
                <a:cs typeface="Times New Roman" panose="02020603050405020304" pitchFamily="18" charset="0"/>
              </a:rPr>
              <a:t>9 = 7,25 </a:t>
            </a:r>
            <a:r>
              <a:rPr lang="en-US" sz="2000" dirty="0">
                <a:solidFill>
                  <a:srgbClr val="FFFF00"/>
                </a:solidFill>
                <a:latin typeface="Times New Roman" panose="02020603050405020304" pitchFamily="18" charset="0"/>
                <a:cs typeface="Times New Roman" panose="02020603050405020304" pitchFamily="18" charset="0"/>
              </a:rPr>
              <a:t>(kg)</a:t>
            </a:r>
          </a:p>
          <a:p>
            <a:r>
              <a:rPr lang="en-US" sz="2000" dirty="0">
                <a:solidFill>
                  <a:srgbClr val="FFFF00"/>
                </a:solidFill>
                <a:latin typeface="Times New Roman" panose="02020603050405020304" pitchFamily="18" charset="0"/>
                <a:cs typeface="Times New Roman" panose="02020603050405020304" pitchFamily="18" charset="0"/>
              </a:rPr>
              <a:t>                      Đáp số: </a:t>
            </a:r>
            <a:r>
              <a:rPr lang="en-US" sz="2000" dirty="0" smtClean="0">
                <a:solidFill>
                  <a:srgbClr val="FFFF00"/>
                </a:solidFill>
                <a:latin typeface="Times New Roman" panose="02020603050405020304" pitchFamily="18" charset="0"/>
                <a:cs typeface="Times New Roman" panose="02020603050405020304" pitchFamily="18" charset="0"/>
              </a:rPr>
              <a:t>7,25 kg</a:t>
            </a:r>
            <a:endParaRPr lang="en-US" sz="2000" dirty="0">
              <a:solidFill>
                <a:srgbClr val="FFFF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4703506" y="1598058"/>
            <a:ext cx="8424" cy="3258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7400" y="971550"/>
            <a:ext cx="1752600" cy="2765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05600" y="999203"/>
            <a:ext cx="1210776" cy="1667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1276350"/>
            <a:ext cx="1210776" cy="1667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74448" y="1276350"/>
            <a:ext cx="3412152" cy="1667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 Box 56"/>
          <p:cNvSpPr txBox="1">
            <a:spLocks noChangeArrowheads="1"/>
          </p:cNvSpPr>
          <p:nvPr/>
        </p:nvSpPr>
        <p:spPr bwMode="auto">
          <a:xfrm>
            <a:off x="4657763" y="3904629"/>
            <a:ext cx="4476405" cy="1046440"/>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600" i="1" dirty="0">
                <a:solidFill>
                  <a:srgbClr val="000099"/>
                </a:solidFill>
                <a:effectLst>
                  <a:outerShdw blurRad="38100" dist="38100" dir="2700000" algn="tl">
                    <a:srgbClr val="C0C0C0"/>
                  </a:outerShdw>
                </a:effectLst>
              </a:rPr>
              <a:t>    </a:t>
            </a:r>
            <a:r>
              <a:rPr lang="en-US" alt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ki-lô-gam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gạo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còn lại trong thùng là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:26,75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10,5 –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7,25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(kg</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eaLnBrk="1" hangingPunct="1">
              <a:defRPr/>
            </a:pP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Đáp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 :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7,25 kg</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65139" y="3619523"/>
            <a:ext cx="4624144" cy="1292662"/>
          </a:xfrm>
          <a:prstGeom prst="rect">
            <a:avLst/>
          </a:prstGeom>
        </p:spPr>
        <p:txBody>
          <a:bodyPr wrap="square">
            <a:spAutoFit/>
          </a:bodyPr>
          <a:lstStyle/>
          <a:p>
            <a:pPr>
              <a:spcBef>
                <a:spcPct val="50000"/>
              </a:spcBef>
              <a:defRPr/>
            </a:pPr>
            <a:r>
              <a:rPr lang="en-US" sz="2400" i="1" dirty="0">
                <a:solidFill>
                  <a:srgbClr val="000099"/>
                </a:solidFill>
                <a:effectLst>
                  <a:outerShdw blurRad="38100" dist="38100" dir="2700000" algn="tl">
                    <a:srgbClr val="C0C0C0"/>
                  </a:outerShdw>
                </a:effectLst>
              </a:rPr>
              <a:t> </a:t>
            </a:r>
            <a:r>
              <a:rPr lang="en-US" altLang="en-US" b="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 </a:t>
            </a:r>
            <a:r>
              <a:rPr lang="en-US" dirty="0" smtClean="0">
                <a:solidFill>
                  <a:schemeClr val="bg1"/>
                </a:solidFill>
                <a:latin typeface="Times New Roman" panose="02020603050405020304" pitchFamily="18" charset="0"/>
                <a:cs typeface="Times New Roman" panose="02020603050405020304" pitchFamily="18" charset="0"/>
              </a:rPr>
              <a:t>Số </a:t>
            </a:r>
            <a:r>
              <a:rPr lang="en-US" dirty="0">
                <a:solidFill>
                  <a:schemeClr val="bg1"/>
                </a:solidFill>
                <a:latin typeface="Times New Roman" panose="02020603050405020304" pitchFamily="18" charset="0"/>
                <a:cs typeface="Times New Roman" panose="02020603050405020304" pitchFamily="18" charset="0"/>
              </a:rPr>
              <a:t>ki-lô-gam gạo còn lại trong thùng là :</a:t>
            </a:r>
          </a:p>
          <a:p>
            <a:pPr>
              <a:spcBef>
                <a:spcPct val="50000"/>
              </a:spcBef>
              <a:defRPr/>
            </a:pPr>
            <a:r>
              <a:rPr lang="en-US" dirty="0" smtClean="0">
                <a:solidFill>
                  <a:schemeClr val="bg1"/>
                </a:solidFill>
                <a:latin typeface="Times New Roman" panose="02020603050405020304" pitchFamily="18" charset="0"/>
                <a:cs typeface="Times New Roman" panose="02020603050405020304" pitchFamily="18" charset="0"/>
              </a:rPr>
              <a:t>                26,75 </a:t>
            </a:r>
            <a:r>
              <a:rPr lang="en-US" dirty="0">
                <a:solidFill>
                  <a:schemeClr val="bg1"/>
                </a:solidFill>
                <a:latin typeface="Times New Roman" panose="02020603050405020304" pitchFamily="18" charset="0"/>
                <a:cs typeface="Times New Roman" panose="02020603050405020304" pitchFamily="18" charset="0"/>
              </a:rPr>
              <a:t>– (10,5 + 9) = 7,25 (kg)</a:t>
            </a:r>
          </a:p>
          <a:p>
            <a:pPr>
              <a:spcBef>
                <a:spcPct val="50000"/>
              </a:spcBef>
              <a:defRPr/>
            </a:pPr>
            <a:r>
              <a:rPr lang="en-US" dirty="0" smtClean="0">
                <a:solidFill>
                  <a:schemeClr val="bg1"/>
                </a:solidFill>
                <a:latin typeface="Times New Roman" panose="02020603050405020304" pitchFamily="18" charset="0"/>
                <a:cs typeface="Times New Roman" panose="02020603050405020304" pitchFamily="18" charset="0"/>
              </a:rPr>
              <a:t>                                         Đáp </a:t>
            </a:r>
            <a:r>
              <a:rPr lang="en-US" dirty="0">
                <a:solidFill>
                  <a:schemeClr val="bg1"/>
                </a:solidFill>
                <a:latin typeface="Times New Roman" panose="02020603050405020304" pitchFamily="18" charset="0"/>
                <a:cs typeface="Times New Roman" panose="02020603050405020304" pitchFamily="18" charset="0"/>
              </a:rPr>
              <a:t>số : 7,25 kg</a:t>
            </a:r>
          </a:p>
        </p:txBody>
      </p:sp>
    </p:spTree>
    <p:extLst>
      <p:ext uri="{BB962C8B-B14F-4D97-AF65-F5344CB8AC3E}">
        <p14:creationId xmlns:p14="http://schemas.microsoft.com/office/powerpoint/2010/main" val="2455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0625" y="4327525"/>
            <a:ext cx="6934200" cy="1143000"/>
          </a:xfrm>
          <a:prstGeom prst="rect">
            <a:avLst/>
          </a:prstGeom>
          <a:noFill/>
        </p:spPr>
        <p:txBody>
          <a:bodyPr wrap="square" rtlCol="0">
            <a:spAutoFit/>
          </a:bodyPr>
          <a:lstStyle/>
          <a:p>
            <a:endParaRPr lang="en-US" dirty="0"/>
          </a:p>
        </p:txBody>
      </p:sp>
      <p:sp>
        <p:nvSpPr>
          <p:cNvPr id="3" name="Rectangle 2"/>
          <p:cNvSpPr/>
          <p:nvPr/>
        </p:nvSpPr>
        <p:spPr>
          <a:xfrm>
            <a:off x="381000" y="209550"/>
            <a:ext cx="8610600" cy="3385542"/>
          </a:xfrm>
          <a:prstGeom prst="rect">
            <a:avLst/>
          </a:prstGeom>
        </p:spPr>
        <p:txBody>
          <a:bodyPr wrap="square">
            <a:spAutoFit/>
          </a:bodyPr>
          <a:lstStyle/>
          <a:p>
            <a:pPr algn="just">
              <a:lnSpc>
                <a:spcPct val="150000"/>
              </a:lnSpc>
              <a:spcBef>
                <a:spcPts val="600"/>
              </a:spcBef>
              <a:spcAft>
                <a:spcPts val="600"/>
              </a:spcAft>
            </a:pPr>
            <a:r>
              <a:rPr lang="en-US" sz="2000" b="1" dirty="0" smtClean="0">
                <a:solidFill>
                  <a:schemeClr val="bg1"/>
                </a:solidFill>
                <a:latin typeface="Times New Roman" panose="02020603050405020304" pitchFamily="18" charset="0"/>
                <a:ea typeface="Arial" panose="020B0604020202020204" pitchFamily="34" charset="0"/>
              </a:rPr>
              <a:t>HĐTH4 (trang 89) </a:t>
            </a:r>
            <a:r>
              <a:rPr lang="en-US" sz="2000" dirty="0" smtClean="0">
                <a:solidFill>
                  <a:schemeClr val="bg1"/>
                </a:solidFill>
                <a:latin typeface="Times New Roman" panose="02020603050405020304" pitchFamily="18" charset="0"/>
                <a:ea typeface="Arial" panose="020B0604020202020204" pitchFamily="34" charset="0"/>
              </a:rPr>
              <a:t>Tìm </a:t>
            </a:r>
            <a:r>
              <a:rPr lang="en-US" sz="2000" dirty="0">
                <a:solidFill>
                  <a:schemeClr val="bg1"/>
                </a:solidFill>
                <a:latin typeface="Times New Roman" panose="02020603050405020304" pitchFamily="18" charset="0"/>
                <a:ea typeface="Arial" panose="020B0604020202020204" pitchFamily="34" charset="0"/>
              </a:rPr>
              <a:t>x, biết:</a:t>
            </a:r>
            <a:endParaRPr lang="en-US" sz="2000" dirty="0">
              <a:solidFill>
                <a:schemeClr val="bg1"/>
              </a:solidFill>
              <a:latin typeface="Times New Roman" panose="02020603050405020304" pitchFamily="18" charset="0"/>
              <a:ea typeface="SimSun" panose="02010600030101010101" pitchFamily="2" charset="-122"/>
            </a:endParaRPr>
          </a:p>
          <a:p>
            <a:pPr algn="just">
              <a:lnSpc>
                <a:spcPct val="150000"/>
              </a:lnSpc>
              <a:spcBef>
                <a:spcPts val="600"/>
              </a:spcBef>
              <a:spcAft>
                <a:spcPts val="600"/>
              </a:spcAft>
            </a:pPr>
            <a:r>
              <a:rPr lang="en-US" sz="2400" dirty="0">
                <a:solidFill>
                  <a:schemeClr val="bg1"/>
                </a:solidFill>
                <a:latin typeface="Times New Roman" panose="02020603050405020304" pitchFamily="18" charset="0"/>
                <a:ea typeface="Arial" panose="020B0604020202020204" pitchFamily="34" charset="0"/>
              </a:rPr>
              <a:t>a. x + 5,34 = 7,65          </a:t>
            </a:r>
            <a:r>
              <a:rPr lang="en-US" sz="2400" dirty="0" smtClean="0">
                <a:solidFill>
                  <a:schemeClr val="bg1"/>
                </a:solidFill>
                <a:latin typeface="Times New Roman" panose="02020603050405020304" pitchFamily="18" charset="0"/>
                <a:ea typeface="Arial" panose="020B0604020202020204" pitchFamily="34" charset="0"/>
              </a:rPr>
              <a:t>                     b</a:t>
            </a:r>
            <a:r>
              <a:rPr lang="en-US" sz="2400" dirty="0">
                <a:solidFill>
                  <a:schemeClr val="bg1"/>
                </a:solidFill>
                <a:latin typeface="Times New Roman" panose="02020603050405020304" pitchFamily="18" charset="0"/>
                <a:ea typeface="Arial" panose="020B0604020202020204" pitchFamily="34" charset="0"/>
              </a:rPr>
              <a:t>. 7,95 + x = 10,29</a:t>
            </a:r>
            <a:endParaRPr lang="en-US" sz="2400" dirty="0">
              <a:solidFill>
                <a:schemeClr val="bg1"/>
              </a:solidFill>
              <a:latin typeface="Times New Roman" panose="02020603050405020304" pitchFamily="18" charset="0"/>
              <a:ea typeface="SimSun" panose="02010600030101010101" pitchFamily="2" charset="-122"/>
            </a:endParaRPr>
          </a:p>
          <a:p>
            <a:pPr algn="just">
              <a:lnSpc>
                <a:spcPct val="150000"/>
              </a:lnSpc>
              <a:spcBef>
                <a:spcPts val="600"/>
              </a:spcBef>
              <a:spcAft>
                <a:spcPts val="600"/>
              </a:spcAft>
            </a:pPr>
            <a:endParaRPr lang="en-US" sz="2400" dirty="0" smtClean="0">
              <a:solidFill>
                <a:schemeClr val="bg1"/>
              </a:solidFill>
              <a:latin typeface="Times New Roman" panose="02020603050405020304" pitchFamily="18" charset="0"/>
              <a:ea typeface="Arial" panose="020B0604020202020204" pitchFamily="34" charset="0"/>
            </a:endParaRPr>
          </a:p>
          <a:p>
            <a:pPr algn="just">
              <a:lnSpc>
                <a:spcPct val="150000"/>
              </a:lnSpc>
              <a:spcBef>
                <a:spcPts val="600"/>
              </a:spcBef>
              <a:spcAft>
                <a:spcPts val="600"/>
              </a:spcAft>
            </a:pPr>
            <a:endParaRPr lang="en-US" sz="2400" dirty="0">
              <a:solidFill>
                <a:schemeClr val="bg1"/>
              </a:solidFill>
              <a:latin typeface="Times New Roman" panose="02020603050405020304" pitchFamily="18" charset="0"/>
              <a:ea typeface="Arial" panose="020B0604020202020204" pitchFamily="34" charset="0"/>
            </a:endParaRPr>
          </a:p>
          <a:p>
            <a:pPr algn="just">
              <a:lnSpc>
                <a:spcPct val="150000"/>
              </a:lnSpc>
              <a:spcBef>
                <a:spcPts val="600"/>
              </a:spcBef>
              <a:spcAft>
                <a:spcPts val="600"/>
              </a:spcAft>
            </a:pPr>
            <a:r>
              <a:rPr lang="en-US" sz="2400" dirty="0" smtClean="0">
                <a:solidFill>
                  <a:schemeClr val="bg1"/>
                </a:solidFill>
                <a:latin typeface="Times New Roman" panose="02020603050405020304" pitchFamily="18" charset="0"/>
                <a:ea typeface="Arial" panose="020B0604020202020204" pitchFamily="34" charset="0"/>
              </a:rPr>
              <a:t>c</a:t>
            </a:r>
            <a:r>
              <a:rPr lang="en-US" sz="2400" dirty="0">
                <a:solidFill>
                  <a:schemeClr val="bg1"/>
                </a:solidFill>
                <a:latin typeface="Times New Roman" panose="02020603050405020304" pitchFamily="18" charset="0"/>
                <a:ea typeface="Arial" panose="020B0604020202020204" pitchFamily="34" charset="0"/>
              </a:rPr>
              <a:t>. x – 3,78 = 6,49            </a:t>
            </a:r>
            <a:r>
              <a:rPr lang="en-US" sz="2400" dirty="0" smtClean="0">
                <a:solidFill>
                  <a:schemeClr val="bg1"/>
                </a:solidFill>
                <a:latin typeface="Times New Roman" panose="02020603050405020304" pitchFamily="18" charset="0"/>
                <a:ea typeface="Arial" panose="020B0604020202020204" pitchFamily="34" charset="0"/>
              </a:rPr>
              <a:t>                       d</a:t>
            </a:r>
            <a:r>
              <a:rPr lang="en-US" sz="2400" dirty="0">
                <a:solidFill>
                  <a:schemeClr val="bg1"/>
                </a:solidFill>
                <a:latin typeface="Times New Roman" panose="02020603050405020304" pitchFamily="18" charset="0"/>
                <a:ea typeface="Arial" panose="020B0604020202020204" pitchFamily="34" charset="0"/>
              </a:rPr>
              <a:t>. 8,4 – x = 3,6</a:t>
            </a:r>
            <a:endParaRPr lang="en-US" sz="2400" dirty="0">
              <a:solidFill>
                <a:schemeClr val="bg1"/>
              </a:solidFill>
              <a:effectLst/>
              <a:latin typeface="Times New Roman" panose="02020603050405020304" pitchFamily="18" charset="0"/>
              <a:ea typeface="SimSun" panose="02010600030101010101" pitchFamily="2" charset="-122"/>
            </a:endParaRPr>
          </a:p>
        </p:txBody>
      </p:sp>
      <p:sp>
        <p:nvSpPr>
          <p:cNvPr id="4" name="Rectangle 3"/>
          <p:cNvSpPr/>
          <p:nvPr/>
        </p:nvSpPr>
        <p:spPr>
          <a:xfrm>
            <a:off x="1295400" y="1129395"/>
            <a:ext cx="2590800" cy="1092607"/>
          </a:xfrm>
          <a:prstGeom prst="rect">
            <a:avLst/>
          </a:prstGeom>
        </p:spPr>
        <p:txBody>
          <a:bodyPr wrap="square">
            <a:spAutoFit/>
          </a:bodyPr>
          <a:lstStyle/>
          <a:p>
            <a:pPr marL="228600" algn="just">
              <a:lnSpc>
                <a:spcPct val="150000"/>
              </a:lnSpc>
              <a:spcBef>
                <a:spcPts val="600"/>
              </a:spcBef>
              <a:spcAft>
                <a:spcPts val="600"/>
              </a:spcAft>
            </a:pPr>
            <a:r>
              <a:rPr lang="en-US" sz="2400" dirty="0">
                <a:solidFill>
                  <a:srgbClr val="FFFF00"/>
                </a:solidFill>
                <a:latin typeface="Times New Roman" panose="02020603050405020304" pitchFamily="18" charset="0"/>
                <a:ea typeface="Arial" panose="020B0604020202020204" pitchFamily="34" charset="0"/>
              </a:rPr>
              <a:t>x = 7,65 – </a:t>
            </a:r>
            <a:r>
              <a:rPr lang="en-US" sz="2400" dirty="0" smtClean="0">
                <a:solidFill>
                  <a:srgbClr val="FFFF00"/>
                </a:solidFill>
                <a:latin typeface="Times New Roman" panose="02020603050405020304" pitchFamily="18" charset="0"/>
                <a:ea typeface="Arial" panose="020B0604020202020204" pitchFamily="34" charset="0"/>
              </a:rPr>
              <a:t>5,34  </a:t>
            </a:r>
            <a:r>
              <a:rPr lang="en-US" sz="2400" dirty="0">
                <a:solidFill>
                  <a:srgbClr val="FFFF00"/>
                </a:solidFill>
                <a:latin typeface="Times New Roman" panose="02020603050405020304" pitchFamily="18" charset="0"/>
                <a:ea typeface="Arial" panose="020B0604020202020204" pitchFamily="34" charset="0"/>
              </a:rPr>
              <a:t> </a:t>
            </a:r>
            <a:endParaRPr lang="en-US" sz="2400" dirty="0">
              <a:solidFill>
                <a:srgbClr val="FFFF00"/>
              </a:solidFill>
              <a:latin typeface="Times New Roman" panose="02020603050405020304" pitchFamily="18" charset="0"/>
              <a:ea typeface="SimSun" panose="02010600030101010101" pitchFamily="2" charset="-122"/>
            </a:endParaRPr>
          </a:p>
          <a:p>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Calibri" panose="020F0502020204030204" pitchFamily="34" charset="0"/>
                <a:ea typeface="Arial" panose="020B0604020202020204" pitchFamily="34" charset="0"/>
                <a:cs typeface="Times New Roman" panose="02020603050405020304" pitchFamily="18" charset="0"/>
              </a:rPr>
              <a:t>  </a:t>
            </a:r>
            <a:r>
              <a:rPr lang="en-US" sz="2400" dirty="0" smtClean="0">
                <a:solidFill>
                  <a:srgbClr val="FFFF00"/>
                </a:solidFill>
                <a:latin typeface="Times New Roman" panose="02020603050405020304" pitchFamily="18" charset="0"/>
                <a:ea typeface="Arial" panose="020B0604020202020204" pitchFamily="34" charset="0"/>
              </a:rPr>
              <a:t>x </a:t>
            </a:r>
            <a:r>
              <a:rPr lang="en-US" sz="2400" dirty="0">
                <a:solidFill>
                  <a:srgbClr val="FFFF00"/>
                </a:solidFill>
                <a:latin typeface="Times New Roman" panose="02020603050405020304" pitchFamily="18" charset="0"/>
                <a:ea typeface="Arial" panose="020B0604020202020204" pitchFamily="34" charset="0"/>
              </a:rPr>
              <a:t>= 2,31</a:t>
            </a:r>
            <a:endParaRPr lang="en-US" sz="2400" dirty="0">
              <a:solidFill>
                <a:srgbClr val="FFFF00"/>
              </a:solidFill>
            </a:endParaRPr>
          </a:p>
        </p:txBody>
      </p:sp>
      <p:sp>
        <p:nvSpPr>
          <p:cNvPr id="7" name="Rectangle 6"/>
          <p:cNvSpPr/>
          <p:nvPr/>
        </p:nvSpPr>
        <p:spPr>
          <a:xfrm>
            <a:off x="5867400" y="1177242"/>
            <a:ext cx="3124200" cy="1092607"/>
          </a:xfrm>
          <a:prstGeom prst="rect">
            <a:avLst/>
          </a:prstGeom>
        </p:spPr>
        <p:txBody>
          <a:bodyPr wrap="square">
            <a:spAutoFit/>
          </a:bodyPr>
          <a:lstStyle/>
          <a:p>
            <a:pPr marL="228600" algn="just">
              <a:lnSpc>
                <a:spcPct val="150000"/>
              </a:lnSpc>
              <a:spcBef>
                <a:spcPts val="600"/>
              </a:spcBef>
              <a:spcAft>
                <a:spcPts val="600"/>
              </a:spcAft>
            </a:pPr>
            <a:r>
              <a:rPr lang="en-US" sz="2400" dirty="0">
                <a:solidFill>
                  <a:srgbClr val="FFFF00"/>
                </a:solidFill>
                <a:latin typeface="Times New Roman" panose="02020603050405020304" pitchFamily="18" charset="0"/>
                <a:ea typeface="Arial" panose="020B0604020202020204" pitchFamily="34" charset="0"/>
              </a:rPr>
              <a:t>x = </a:t>
            </a:r>
            <a:r>
              <a:rPr lang="en-US" sz="2400" dirty="0" smtClean="0">
                <a:solidFill>
                  <a:srgbClr val="FFFF00"/>
                </a:solidFill>
                <a:latin typeface="Times New Roman" panose="02020603050405020304" pitchFamily="18" charset="0"/>
                <a:ea typeface="Arial" panose="020B0604020202020204" pitchFamily="34" charset="0"/>
              </a:rPr>
              <a:t>10,29 </a:t>
            </a:r>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Times New Roman" panose="02020603050405020304" pitchFamily="18" charset="0"/>
                <a:ea typeface="Arial" panose="020B0604020202020204" pitchFamily="34" charset="0"/>
              </a:rPr>
              <a:t>7,95  </a:t>
            </a:r>
            <a:r>
              <a:rPr lang="en-US" sz="2400" dirty="0">
                <a:solidFill>
                  <a:srgbClr val="FFFF00"/>
                </a:solidFill>
                <a:latin typeface="Times New Roman" panose="02020603050405020304" pitchFamily="18" charset="0"/>
                <a:ea typeface="Arial" panose="020B0604020202020204" pitchFamily="34" charset="0"/>
              </a:rPr>
              <a:t> </a:t>
            </a:r>
            <a:endParaRPr lang="en-US" sz="2400" dirty="0">
              <a:solidFill>
                <a:srgbClr val="FFFF00"/>
              </a:solidFill>
              <a:latin typeface="Times New Roman" panose="02020603050405020304" pitchFamily="18" charset="0"/>
              <a:ea typeface="SimSun" panose="02010600030101010101" pitchFamily="2" charset="-122"/>
            </a:endParaRPr>
          </a:p>
          <a:p>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Calibri" panose="020F0502020204030204" pitchFamily="34" charset="0"/>
                <a:ea typeface="Arial" panose="020B0604020202020204" pitchFamily="34" charset="0"/>
                <a:cs typeface="Times New Roman" panose="02020603050405020304" pitchFamily="18" charset="0"/>
              </a:rPr>
              <a:t>  </a:t>
            </a:r>
            <a:r>
              <a:rPr lang="en-US" sz="2400" dirty="0" smtClean="0">
                <a:solidFill>
                  <a:srgbClr val="FFFF00"/>
                </a:solidFill>
                <a:latin typeface="Times New Roman" panose="02020603050405020304" pitchFamily="18" charset="0"/>
                <a:ea typeface="Arial" panose="020B0604020202020204" pitchFamily="34" charset="0"/>
              </a:rPr>
              <a:t>x </a:t>
            </a:r>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Times New Roman" panose="02020603050405020304" pitchFamily="18" charset="0"/>
                <a:ea typeface="Arial" panose="020B0604020202020204" pitchFamily="34" charset="0"/>
              </a:rPr>
              <a:t>2,34</a:t>
            </a:r>
            <a:endParaRPr lang="en-US" sz="2400" dirty="0">
              <a:solidFill>
                <a:srgbClr val="FFFF00"/>
              </a:solidFill>
            </a:endParaRPr>
          </a:p>
        </p:txBody>
      </p:sp>
      <p:sp>
        <p:nvSpPr>
          <p:cNvPr id="8" name="Rectangle 7"/>
          <p:cNvSpPr/>
          <p:nvPr/>
        </p:nvSpPr>
        <p:spPr>
          <a:xfrm>
            <a:off x="1295400" y="3276688"/>
            <a:ext cx="2590800" cy="1092607"/>
          </a:xfrm>
          <a:prstGeom prst="rect">
            <a:avLst/>
          </a:prstGeom>
        </p:spPr>
        <p:txBody>
          <a:bodyPr wrap="square">
            <a:spAutoFit/>
          </a:bodyPr>
          <a:lstStyle/>
          <a:p>
            <a:pPr marL="228600" algn="just">
              <a:lnSpc>
                <a:spcPct val="150000"/>
              </a:lnSpc>
              <a:spcBef>
                <a:spcPts val="600"/>
              </a:spcBef>
              <a:spcAft>
                <a:spcPts val="600"/>
              </a:spcAft>
            </a:pPr>
            <a:r>
              <a:rPr lang="en-US" sz="2400" dirty="0">
                <a:solidFill>
                  <a:srgbClr val="FFFF00"/>
                </a:solidFill>
                <a:latin typeface="Times New Roman" panose="02020603050405020304" pitchFamily="18" charset="0"/>
                <a:ea typeface="Arial" panose="020B0604020202020204" pitchFamily="34" charset="0"/>
              </a:rPr>
              <a:t>x = </a:t>
            </a:r>
            <a:r>
              <a:rPr lang="en-US" sz="2400" dirty="0" smtClean="0">
                <a:solidFill>
                  <a:srgbClr val="FFFF00"/>
                </a:solidFill>
                <a:latin typeface="Times New Roman" panose="02020603050405020304" pitchFamily="18" charset="0"/>
                <a:ea typeface="Arial" panose="020B0604020202020204" pitchFamily="34" charset="0"/>
              </a:rPr>
              <a:t>6,49 + 3,78  </a:t>
            </a:r>
            <a:r>
              <a:rPr lang="en-US" sz="2400" dirty="0">
                <a:solidFill>
                  <a:srgbClr val="FFFF00"/>
                </a:solidFill>
                <a:latin typeface="Times New Roman" panose="02020603050405020304" pitchFamily="18" charset="0"/>
                <a:ea typeface="Arial" panose="020B0604020202020204" pitchFamily="34" charset="0"/>
              </a:rPr>
              <a:t> </a:t>
            </a:r>
            <a:endParaRPr lang="en-US" sz="2400" dirty="0">
              <a:solidFill>
                <a:srgbClr val="FFFF00"/>
              </a:solidFill>
              <a:latin typeface="Times New Roman" panose="02020603050405020304" pitchFamily="18" charset="0"/>
              <a:ea typeface="SimSun" panose="02010600030101010101" pitchFamily="2" charset="-122"/>
            </a:endParaRPr>
          </a:p>
          <a:p>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Calibri" panose="020F0502020204030204" pitchFamily="34" charset="0"/>
                <a:ea typeface="Arial" panose="020B0604020202020204" pitchFamily="34" charset="0"/>
                <a:cs typeface="Times New Roman" panose="02020603050405020304" pitchFamily="18" charset="0"/>
              </a:rPr>
              <a:t>  </a:t>
            </a:r>
            <a:r>
              <a:rPr lang="en-US" sz="2400" dirty="0" smtClean="0">
                <a:solidFill>
                  <a:srgbClr val="FFFF00"/>
                </a:solidFill>
                <a:latin typeface="Times New Roman" panose="02020603050405020304" pitchFamily="18" charset="0"/>
                <a:ea typeface="Arial" panose="020B0604020202020204" pitchFamily="34" charset="0"/>
              </a:rPr>
              <a:t>x </a:t>
            </a:r>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Times New Roman" panose="02020603050405020304" pitchFamily="18" charset="0"/>
                <a:ea typeface="Arial" panose="020B0604020202020204" pitchFamily="34" charset="0"/>
              </a:rPr>
              <a:t>10,27</a:t>
            </a:r>
            <a:endParaRPr lang="en-US" sz="2400" dirty="0">
              <a:solidFill>
                <a:srgbClr val="FFFF00"/>
              </a:solidFill>
            </a:endParaRPr>
          </a:p>
        </p:txBody>
      </p:sp>
      <p:sp>
        <p:nvSpPr>
          <p:cNvPr id="9" name="Rectangle 8"/>
          <p:cNvSpPr/>
          <p:nvPr/>
        </p:nvSpPr>
        <p:spPr>
          <a:xfrm>
            <a:off x="6018213" y="3324856"/>
            <a:ext cx="2590800" cy="1092607"/>
          </a:xfrm>
          <a:prstGeom prst="rect">
            <a:avLst/>
          </a:prstGeom>
        </p:spPr>
        <p:txBody>
          <a:bodyPr wrap="square">
            <a:spAutoFit/>
          </a:bodyPr>
          <a:lstStyle/>
          <a:p>
            <a:pPr marL="228600" algn="just">
              <a:lnSpc>
                <a:spcPct val="150000"/>
              </a:lnSpc>
              <a:spcBef>
                <a:spcPts val="600"/>
              </a:spcBef>
              <a:spcAft>
                <a:spcPts val="600"/>
              </a:spcAft>
            </a:pPr>
            <a:r>
              <a:rPr lang="en-US" sz="2400" dirty="0">
                <a:solidFill>
                  <a:srgbClr val="FFFF00"/>
                </a:solidFill>
                <a:latin typeface="Times New Roman" panose="02020603050405020304" pitchFamily="18" charset="0"/>
                <a:ea typeface="Arial" panose="020B0604020202020204" pitchFamily="34" charset="0"/>
              </a:rPr>
              <a:t>x = </a:t>
            </a:r>
            <a:r>
              <a:rPr lang="en-US" sz="2400" dirty="0" smtClean="0">
                <a:solidFill>
                  <a:srgbClr val="FFFF00"/>
                </a:solidFill>
                <a:latin typeface="Times New Roman" panose="02020603050405020304" pitchFamily="18" charset="0"/>
                <a:ea typeface="Arial" panose="020B0604020202020204" pitchFamily="34" charset="0"/>
              </a:rPr>
              <a:t>8,4 </a:t>
            </a:r>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Times New Roman" panose="02020603050405020304" pitchFamily="18" charset="0"/>
                <a:ea typeface="Arial" panose="020B0604020202020204" pitchFamily="34" charset="0"/>
              </a:rPr>
              <a:t>3,6  </a:t>
            </a:r>
            <a:r>
              <a:rPr lang="en-US" sz="2400" dirty="0">
                <a:solidFill>
                  <a:srgbClr val="FFFF00"/>
                </a:solidFill>
                <a:latin typeface="Times New Roman" panose="02020603050405020304" pitchFamily="18" charset="0"/>
                <a:ea typeface="Arial" panose="020B0604020202020204" pitchFamily="34" charset="0"/>
              </a:rPr>
              <a:t> </a:t>
            </a:r>
            <a:endParaRPr lang="en-US" sz="2400" dirty="0">
              <a:solidFill>
                <a:srgbClr val="FFFF00"/>
              </a:solidFill>
              <a:latin typeface="Times New Roman" panose="02020603050405020304" pitchFamily="18" charset="0"/>
              <a:ea typeface="SimSun" panose="02010600030101010101" pitchFamily="2" charset="-122"/>
            </a:endParaRPr>
          </a:p>
          <a:p>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Calibri" panose="020F0502020204030204" pitchFamily="34" charset="0"/>
                <a:ea typeface="Arial" panose="020B0604020202020204" pitchFamily="34" charset="0"/>
                <a:cs typeface="Times New Roman" panose="02020603050405020304" pitchFamily="18" charset="0"/>
              </a:rPr>
              <a:t>  </a:t>
            </a:r>
            <a:r>
              <a:rPr lang="en-US" sz="2400" dirty="0" smtClean="0">
                <a:solidFill>
                  <a:srgbClr val="FFFF00"/>
                </a:solidFill>
                <a:latin typeface="Times New Roman" panose="02020603050405020304" pitchFamily="18" charset="0"/>
                <a:ea typeface="Arial" panose="020B0604020202020204" pitchFamily="34" charset="0"/>
              </a:rPr>
              <a:t>x </a:t>
            </a:r>
            <a:r>
              <a:rPr lang="en-US" sz="2400" dirty="0">
                <a:solidFill>
                  <a:srgbClr val="FFFF00"/>
                </a:solidFill>
                <a:latin typeface="Times New Roman" panose="02020603050405020304" pitchFamily="18" charset="0"/>
                <a:ea typeface="Arial" panose="020B0604020202020204" pitchFamily="34" charset="0"/>
              </a:rPr>
              <a:t>= </a:t>
            </a:r>
            <a:r>
              <a:rPr lang="en-US" sz="2400" dirty="0" smtClean="0">
                <a:solidFill>
                  <a:srgbClr val="FFFF00"/>
                </a:solidFill>
                <a:latin typeface="Times New Roman" panose="02020603050405020304" pitchFamily="18" charset="0"/>
                <a:ea typeface="Arial" panose="020B0604020202020204" pitchFamily="34" charset="0"/>
              </a:rPr>
              <a:t>4,8</a:t>
            </a:r>
            <a:endParaRPr lang="en-US" sz="2400" dirty="0">
              <a:solidFill>
                <a:srgbClr val="FFFF00"/>
              </a:solidFill>
            </a:endParaRPr>
          </a:p>
        </p:txBody>
      </p:sp>
    </p:spTree>
    <p:extLst>
      <p:ext uri="{BB962C8B-B14F-4D97-AF65-F5344CB8AC3E}">
        <p14:creationId xmlns:p14="http://schemas.microsoft.com/office/powerpoint/2010/main" val="2329241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067446445"/>
              </p:ext>
            </p:extLst>
          </p:nvPr>
        </p:nvGraphicFramePr>
        <p:xfrm>
          <a:off x="194187" y="886224"/>
          <a:ext cx="8588478" cy="2719712"/>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xmlns="" val="3271754782"/>
                    </a:ext>
                  </a:extLst>
                </a:gridCol>
                <a:gridCol w="838200">
                  <a:extLst>
                    <a:ext uri="{9D8B030D-6E8A-4147-A177-3AD203B41FA5}">
                      <a16:colId xmlns:a16="http://schemas.microsoft.com/office/drawing/2014/main" xmlns="" val="1222251322"/>
                    </a:ext>
                  </a:extLst>
                </a:gridCol>
                <a:gridCol w="838200">
                  <a:extLst>
                    <a:ext uri="{9D8B030D-6E8A-4147-A177-3AD203B41FA5}">
                      <a16:colId xmlns:a16="http://schemas.microsoft.com/office/drawing/2014/main" xmlns="" val="3321971567"/>
                    </a:ext>
                  </a:extLst>
                </a:gridCol>
                <a:gridCol w="2971800">
                  <a:extLst>
                    <a:ext uri="{9D8B030D-6E8A-4147-A177-3AD203B41FA5}">
                      <a16:colId xmlns:a16="http://schemas.microsoft.com/office/drawing/2014/main" xmlns="" val="1021302104"/>
                    </a:ext>
                  </a:extLst>
                </a:gridCol>
                <a:gridCol w="2949678">
                  <a:extLst>
                    <a:ext uri="{9D8B030D-6E8A-4147-A177-3AD203B41FA5}">
                      <a16:colId xmlns:a16="http://schemas.microsoft.com/office/drawing/2014/main" xmlns="" val="2006689421"/>
                    </a:ext>
                  </a:extLst>
                </a:gridCol>
              </a:tblGrid>
              <a:tr h="435701">
                <a:tc>
                  <a:txBody>
                    <a:bodyPr/>
                    <a:lstStyle/>
                    <a:p>
                      <a:pPr algn="ctr">
                        <a:lnSpc>
                          <a:spcPct val="150000"/>
                        </a:lnSpc>
                        <a:spcBef>
                          <a:spcPts val="600"/>
                        </a:spcBef>
                        <a:spcAft>
                          <a:spcPts val="600"/>
                        </a:spcAft>
                      </a:pPr>
                      <a:r>
                        <a:rPr lang="en-US" sz="2000" b="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a </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b</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c</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a – b - c</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a – (b+ c)</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solidFill>
                      <a:srgbClr val="92D050"/>
                    </a:solidFill>
                  </a:tcPr>
                </a:tc>
                <a:extLst>
                  <a:ext uri="{0D108BD9-81ED-4DB2-BD59-A6C34878D82A}">
                    <a16:rowId xmlns:a16="http://schemas.microsoft.com/office/drawing/2014/main" xmlns="" val="2367753630"/>
                  </a:ext>
                </a:extLst>
              </a:tr>
              <a:tr h="730676">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9,8</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smtClean="0">
                          <a:solidFill>
                            <a:schemeClr val="tx1">
                              <a:lumMod val="75000"/>
                              <a:lumOff val="25000"/>
                            </a:schemeClr>
                          </a:solidFill>
                          <a:effectLst/>
                          <a:latin typeface="Times New Roman" panose="02020603050405020304" pitchFamily="18" charset="0"/>
                          <a:cs typeface="Times New Roman" panose="02020603050405020304" pitchFamily="18" charset="0"/>
                        </a:rPr>
                        <a:t>5,4</a:t>
                      </a: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1,2</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extLst>
                  <a:ext uri="{0D108BD9-81ED-4DB2-BD59-A6C34878D82A}">
                    <a16:rowId xmlns:a16="http://schemas.microsoft.com/office/drawing/2014/main" xmlns="" val="626177207"/>
                  </a:ext>
                </a:extLst>
              </a:tr>
              <a:tr h="762000">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26,38</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7,5</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3,16</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extLst>
                  <a:ext uri="{0D108BD9-81ED-4DB2-BD59-A6C34878D82A}">
                    <a16:rowId xmlns:a16="http://schemas.microsoft.com/office/drawing/2014/main" xmlns="" val="629272221"/>
                  </a:ext>
                </a:extLst>
              </a:tr>
              <a:tr h="674586">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37,86</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a:solidFill>
                            <a:schemeClr val="tx1">
                              <a:lumMod val="75000"/>
                              <a:lumOff val="25000"/>
                            </a:schemeClr>
                          </a:solidFill>
                          <a:effectLst/>
                          <a:latin typeface="Times New Roman" panose="02020603050405020304" pitchFamily="18" charset="0"/>
                          <a:cs typeface="Times New Roman" panose="02020603050405020304" pitchFamily="18" charset="0"/>
                        </a:rPr>
                        <a:t>9,2</a:t>
                      </a:r>
                      <a:endParaRPr lang="en-US" sz="2000" b="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a:solidFill>
                            <a:schemeClr val="tx1">
                              <a:lumMod val="75000"/>
                              <a:lumOff val="25000"/>
                            </a:schemeClr>
                          </a:solidFill>
                          <a:effectLst/>
                          <a:latin typeface="Times New Roman" panose="02020603050405020304" pitchFamily="18" charset="0"/>
                          <a:cs typeface="Times New Roman" panose="02020603050405020304" pitchFamily="18" charset="0"/>
                        </a:rPr>
                        <a:t>4,8</a:t>
                      </a:r>
                      <a:endParaRPr lang="en-US" sz="2000" b="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tc>
                  <a:txBody>
                    <a:bodyPr/>
                    <a:lstStyle/>
                    <a:p>
                      <a:pPr algn="ctr">
                        <a:lnSpc>
                          <a:spcPct val="150000"/>
                        </a:lnSpc>
                        <a:spcBef>
                          <a:spcPts val="600"/>
                        </a:spcBef>
                        <a:spcAft>
                          <a:spcPts val="600"/>
                        </a:spcAft>
                      </a:pPr>
                      <a:r>
                        <a:rPr lang="en-US" sz="2000" b="0" dirty="0">
                          <a:solidFill>
                            <a:schemeClr val="tx1">
                              <a:lumMod val="75000"/>
                              <a:lumOff val="25000"/>
                            </a:schemeClr>
                          </a:solidFill>
                          <a:effectLst/>
                          <a:latin typeface="Times New Roman" panose="02020603050405020304" pitchFamily="18" charset="0"/>
                          <a:cs typeface="Times New Roman" panose="02020603050405020304" pitchFamily="18" charset="0"/>
                        </a:rPr>
                        <a:t> </a:t>
                      </a:r>
                      <a:endParaRPr lang="en-US" sz="2000" b="0" dirty="0">
                        <a:solidFill>
                          <a:schemeClr val="tx1">
                            <a:lumMod val="75000"/>
                            <a:lumOff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7625" marR="47625" marT="47625" marB="47625" anchor="ctr">
                    <a:solidFill>
                      <a:srgbClr val="92D050"/>
                    </a:solidFill>
                  </a:tcPr>
                </a:tc>
                <a:extLst>
                  <a:ext uri="{0D108BD9-81ED-4DB2-BD59-A6C34878D82A}">
                    <a16:rowId xmlns:a16="http://schemas.microsoft.com/office/drawing/2014/main" xmlns="" val="1443066454"/>
                  </a:ext>
                </a:extLst>
              </a:tr>
            </a:tbl>
          </a:graphicData>
        </a:graphic>
      </p:graphicFrame>
      <p:sp>
        <p:nvSpPr>
          <p:cNvPr id="4" name="Rectangle 1"/>
          <p:cNvSpPr>
            <a:spLocks noChangeArrowheads="1"/>
          </p:cNvSpPr>
          <p:nvPr/>
        </p:nvSpPr>
        <p:spPr bwMode="auto">
          <a:xfrm>
            <a:off x="194187" y="60416"/>
            <a:ext cx="7162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n-US" sz="2000" b="1" dirty="0" smtClean="0">
                <a:solidFill>
                  <a:schemeClr val="bg1"/>
                </a:solidFill>
                <a:latin typeface="Times New Roman" panose="02020603050405020304" pitchFamily="18" charset="0"/>
                <a:ea typeface="Arial" panose="020B0604020202020204" pitchFamily="34" charset="0"/>
              </a:rPr>
              <a:t>HĐTH5 </a:t>
            </a:r>
            <a:r>
              <a:rPr lang="en-US" sz="2000" b="1" dirty="0">
                <a:solidFill>
                  <a:schemeClr val="bg1"/>
                </a:solidFill>
                <a:latin typeface="Times New Roman" panose="02020603050405020304" pitchFamily="18" charset="0"/>
                <a:ea typeface="Arial" panose="020B0604020202020204" pitchFamily="34" charset="0"/>
              </a:rPr>
              <a:t>(trang 89</a:t>
            </a:r>
            <a:r>
              <a:rPr lang="en-US" sz="2000" b="1" dirty="0" smtClean="0">
                <a:solidFill>
                  <a:schemeClr val="bg1"/>
                </a:solidFill>
                <a:latin typeface="Times New Roman" panose="02020603050405020304" pitchFamily="18" charset="0"/>
                <a:ea typeface="Arial" panose="020B0604020202020204" pitchFamily="34" charset="0"/>
              </a:rPr>
              <a:t>)</a:t>
            </a:r>
            <a:endParaRPr kumimoji="0" lang="en-US" altLang="zh-CN" sz="20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 Tính rồi so sánh giá trị a – b – c và a – (b+ c)</a:t>
            </a:r>
            <a:endParaRPr kumimoji="0" lang="en-US" altLang="zh-CN" sz="2000" b="0" i="0" u="none" strike="noStrike" cap="none" normalizeH="0" baseline="0" dirty="0" smtClean="0">
              <a:ln>
                <a:noFill/>
              </a:ln>
              <a:solidFill>
                <a:schemeClr val="bg1"/>
              </a:solidFill>
              <a:effectLst/>
              <a:latin typeface="Arial" panose="020B0604020202020204" pitchFamily="34" charset="0"/>
            </a:endParaRPr>
          </a:p>
        </p:txBody>
      </p:sp>
      <p:sp>
        <p:nvSpPr>
          <p:cNvPr id="5" name="Rectangle 4"/>
          <p:cNvSpPr/>
          <p:nvPr/>
        </p:nvSpPr>
        <p:spPr>
          <a:xfrm>
            <a:off x="3071351" y="1377527"/>
            <a:ext cx="2480188" cy="677108"/>
          </a:xfrm>
          <a:prstGeom prst="rect">
            <a:avLst/>
          </a:prstGeom>
        </p:spPr>
        <p:txBody>
          <a:bodyPr wrap="square">
            <a:spAutoFit/>
          </a:bodyPr>
          <a:lstStyle/>
          <a:p>
            <a:pPr algn="just"/>
            <a:r>
              <a:rPr lang="en-US" sz="2000" dirty="0" smtClean="0">
                <a:latin typeface="Times New Roman" panose="02020603050405020304" pitchFamily="18" charset="0"/>
                <a:ea typeface="Arial" panose="020B0604020202020204" pitchFamily="34" charset="0"/>
              </a:rPr>
              <a:t>   </a:t>
            </a:r>
            <a:r>
              <a:rPr lang="en-US" dirty="0" smtClean="0">
                <a:latin typeface="Times New Roman" panose="02020603050405020304" pitchFamily="18" charset="0"/>
                <a:ea typeface="Arial" panose="020B0604020202020204" pitchFamily="34" charset="0"/>
              </a:rPr>
              <a:t>9,8 </a:t>
            </a:r>
            <a:r>
              <a:rPr lang="en-US" dirty="0">
                <a:latin typeface="Times New Roman" panose="02020603050405020304" pitchFamily="18" charset="0"/>
                <a:ea typeface="Arial" panose="020B0604020202020204" pitchFamily="34" charset="0"/>
              </a:rPr>
              <a:t>– 5,4 – </a:t>
            </a:r>
            <a:r>
              <a:rPr lang="en-US" dirty="0" smtClean="0">
                <a:latin typeface="Times New Roman" panose="02020603050405020304" pitchFamily="18" charset="0"/>
                <a:ea typeface="Arial" panose="020B0604020202020204" pitchFamily="34" charset="0"/>
              </a:rPr>
              <a:t>1,2</a:t>
            </a:r>
            <a:r>
              <a:rPr lang="en-US" dirty="0" smtClean="0">
                <a:latin typeface="Times New Roman" panose="02020603050405020304" pitchFamily="18" charset="0"/>
                <a:ea typeface="SimSun" panose="02010600030101010101" pitchFamily="2" charset="-122"/>
              </a:rPr>
              <a:t> </a:t>
            </a:r>
          </a:p>
          <a:p>
            <a:pPr algn="just"/>
            <a:r>
              <a:rPr lang="en-US" dirty="0" smtClean="0">
                <a:latin typeface="Times New Roman" panose="02020603050405020304" pitchFamily="18" charset="0"/>
                <a:ea typeface="Arial" panose="020B0604020202020204" pitchFamily="34" charset="0"/>
              </a:rPr>
              <a:t>= </a:t>
            </a:r>
            <a:r>
              <a:rPr lang="en-US" dirty="0">
                <a:latin typeface="Times New Roman" panose="02020603050405020304" pitchFamily="18" charset="0"/>
                <a:ea typeface="Arial" panose="020B0604020202020204" pitchFamily="34" charset="0"/>
              </a:rPr>
              <a:t>3,2</a:t>
            </a:r>
            <a:endParaRPr lang="en-US" dirty="0"/>
          </a:p>
        </p:txBody>
      </p:sp>
      <p:sp>
        <p:nvSpPr>
          <p:cNvPr id="6" name="Rectangle 5"/>
          <p:cNvSpPr/>
          <p:nvPr/>
        </p:nvSpPr>
        <p:spPr>
          <a:xfrm>
            <a:off x="5978012" y="1260809"/>
            <a:ext cx="2450691" cy="784830"/>
          </a:xfrm>
          <a:prstGeom prst="rect">
            <a:avLst/>
          </a:prstGeom>
        </p:spPr>
        <p:txBody>
          <a:bodyPr wrap="square">
            <a:spAutoFit/>
          </a:bodyPr>
          <a:lstStyle/>
          <a:p>
            <a:pPr algn="just">
              <a:lnSpc>
                <a:spcPct val="150000"/>
              </a:lnSpc>
            </a:pPr>
            <a:r>
              <a:rPr lang="en-US" dirty="0" smtClean="0">
                <a:latin typeface="Times New Roman" panose="02020603050405020304" pitchFamily="18" charset="0"/>
                <a:ea typeface="Arial" panose="020B0604020202020204" pitchFamily="34" charset="0"/>
              </a:rPr>
              <a:t>   9,8 </a:t>
            </a:r>
            <a:r>
              <a:rPr lang="en-US" dirty="0">
                <a:latin typeface="Times New Roman" panose="02020603050405020304" pitchFamily="18" charset="0"/>
                <a:ea typeface="Arial" panose="020B0604020202020204" pitchFamily="34" charset="0"/>
              </a:rPr>
              <a:t>– (5,4 + 1,2)</a:t>
            </a:r>
            <a:endParaRPr lang="en-US" dirty="0">
              <a:latin typeface="Times New Roman" panose="02020603050405020304" pitchFamily="18" charset="0"/>
              <a:ea typeface="SimSun" panose="02010600030101010101" pitchFamily="2" charset="-122"/>
            </a:endParaRPr>
          </a:p>
          <a:p>
            <a:r>
              <a:rPr lang="en-US" dirty="0">
                <a:latin typeface="Times New Roman" panose="02020603050405020304" pitchFamily="18" charset="0"/>
                <a:ea typeface="Arial" panose="020B0604020202020204" pitchFamily="34" charset="0"/>
              </a:rPr>
              <a:t>= 9,8 – 6,6 = 3,2</a:t>
            </a:r>
            <a:endParaRPr lang="en-US" dirty="0"/>
          </a:p>
        </p:txBody>
      </p:sp>
      <p:sp>
        <p:nvSpPr>
          <p:cNvPr id="8" name="Rectangle 7"/>
          <p:cNvSpPr/>
          <p:nvPr/>
        </p:nvSpPr>
        <p:spPr>
          <a:xfrm>
            <a:off x="2987162" y="2122482"/>
            <a:ext cx="2480188" cy="677108"/>
          </a:xfrm>
          <a:prstGeom prst="rect">
            <a:avLst/>
          </a:prstGeom>
        </p:spPr>
        <p:txBody>
          <a:bodyPr wrap="square">
            <a:spAutoFit/>
          </a:bodyPr>
          <a:lstStyle/>
          <a:p>
            <a:r>
              <a:rPr lang="en-US" sz="2000" dirty="0" smtClean="0">
                <a:solidFill>
                  <a:schemeClr val="dk1"/>
                </a:solidFill>
                <a:latin typeface="Times New Roman" panose="02020603050405020304" pitchFamily="18" charset="0"/>
                <a:cs typeface="Times New Roman" panose="02020603050405020304" pitchFamily="18" charset="0"/>
              </a:rPr>
              <a:t>   </a:t>
            </a:r>
            <a:r>
              <a:rPr lang="en-US" dirty="0" smtClean="0">
                <a:solidFill>
                  <a:schemeClr val="dk1"/>
                </a:solidFill>
                <a:latin typeface="Times New Roman" panose="02020603050405020304" pitchFamily="18" charset="0"/>
                <a:cs typeface="Times New Roman" panose="02020603050405020304" pitchFamily="18" charset="0"/>
              </a:rPr>
              <a:t>26,38 </a:t>
            </a:r>
            <a:r>
              <a:rPr lang="en-US" dirty="0">
                <a:solidFill>
                  <a:schemeClr val="dk1"/>
                </a:solidFill>
                <a:latin typeface="Times New Roman" panose="02020603050405020304" pitchFamily="18" charset="0"/>
                <a:cs typeface="Times New Roman" panose="02020603050405020304" pitchFamily="18" charset="0"/>
              </a:rPr>
              <a:t>– 7,5 – 3,16</a:t>
            </a:r>
          </a:p>
          <a:p>
            <a:r>
              <a:rPr lang="en-US" dirty="0">
                <a:solidFill>
                  <a:schemeClr val="dk1"/>
                </a:solidFill>
                <a:latin typeface="Times New Roman" panose="02020603050405020304" pitchFamily="18" charset="0"/>
                <a:cs typeface="Times New Roman" panose="02020603050405020304" pitchFamily="18" charset="0"/>
              </a:rPr>
              <a:t>= 15,72</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Rectangle 8"/>
          <p:cNvSpPr/>
          <p:nvPr/>
        </p:nvSpPr>
        <p:spPr>
          <a:xfrm>
            <a:off x="5959577" y="2180294"/>
            <a:ext cx="3189339" cy="677108"/>
          </a:xfrm>
          <a:prstGeom prst="rect">
            <a:avLst/>
          </a:prstGeom>
        </p:spPr>
        <p:txBody>
          <a:bodyPr wrap="square">
            <a:spAutoFit/>
          </a:bodyPr>
          <a:lstStyle/>
          <a:p>
            <a:r>
              <a:rPr lang="en-US" sz="2000" dirty="0" smtClean="0">
                <a:solidFill>
                  <a:schemeClr val="dk1"/>
                </a:solidFill>
                <a:latin typeface="Times New Roman" panose="02020603050405020304" pitchFamily="18" charset="0"/>
                <a:cs typeface="Times New Roman" panose="02020603050405020304" pitchFamily="18" charset="0"/>
              </a:rPr>
              <a:t>   </a:t>
            </a:r>
            <a:r>
              <a:rPr lang="en-US" dirty="0" smtClean="0">
                <a:solidFill>
                  <a:schemeClr val="dk1"/>
                </a:solidFill>
                <a:latin typeface="Times New Roman" panose="02020603050405020304" pitchFamily="18" charset="0"/>
                <a:cs typeface="Times New Roman" panose="02020603050405020304" pitchFamily="18" charset="0"/>
              </a:rPr>
              <a:t>26,38 </a:t>
            </a:r>
            <a:r>
              <a:rPr lang="en-US" dirty="0">
                <a:solidFill>
                  <a:schemeClr val="dk1"/>
                </a:solidFill>
                <a:latin typeface="Times New Roman" panose="02020603050405020304" pitchFamily="18" charset="0"/>
                <a:cs typeface="Times New Roman" panose="02020603050405020304" pitchFamily="18" charset="0"/>
              </a:rPr>
              <a:t>– (7,5 + 3,16)</a:t>
            </a:r>
          </a:p>
          <a:p>
            <a:r>
              <a:rPr lang="en-US" dirty="0">
                <a:solidFill>
                  <a:schemeClr val="dk1"/>
                </a:solidFill>
                <a:latin typeface="Times New Roman" panose="02020603050405020304" pitchFamily="18" charset="0"/>
                <a:cs typeface="Times New Roman" panose="02020603050405020304" pitchFamily="18" charset="0"/>
              </a:rPr>
              <a:t>= 26,38 – 10,66 = 15,72</a:t>
            </a:r>
            <a:endParaRPr lang="en-US"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ectangle 9"/>
          <p:cNvSpPr/>
          <p:nvPr/>
        </p:nvSpPr>
        <p:spPr>
          <a:xfrm>
            <a:off x="2982246" y="2892094"/>
            <a:ext cx="3189339"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    37,86 </a:t>
            </a:r>
            <a:r>
              <a:rPr lang="en-US" dirty="0">
                <a:latin typeface="Times New Roman" panose="02020603050405020304" pitchFamily="18" charset="0"/>
                <a:cs typeface="Times New Roman" panose="02020603050405020304" pitchFamily="18" charset="0"/>
              </a:rPr>
              <a:t>– 9,2 – 4,8</a:t>
            </a:r>
          </a:p>
          <a:p>
            <a:r>
              <a:rPr lang="en-US" dirty="0">
                <a:latin typeface="Times New Roman" panose="02020603050405020304" pitchFamily="18" charset="0"/>
                <a:cs typeface="Times New Roman" panose="02020603050405020304" pitchFamily="18" charset="0"/>
              </a:rPr>
              <a:t>= 23, 86</a:t>
            </a:r>
            <a:endParaRPr lang="en-US"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Rectangle 10"/>
          <p:cNvSpPr/>
          <p:nvPr/>
        </p:nvSpPr>
        <p:spPr>
          <a:xfrm>
            <a:off x="5968180" y="2915282"/>
            <a:ext cx="2660855" cy="677108"/>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37,86 </a:t>
            </a:r>
            <a:r>
              <a:rPr lang="en-US" dirty="0">
                <a:latin typeface="Times New Roman" panose="02020603050405020304" pitchFamily="18" charset="0"/>
                <a:cs typeface="Times New Roman" panose="02020603050405020304" pitchFamily="18" charset="0"/>
              </a:rPr>
              <a:t>– (9,2 + 4,8)</a:t>
            </a:r>
          </a:p>
          <a:p>
            <a:r>
              <a:rPr lang="en-US" dirty="0">
                <a:latin typeface="Times New Roman" panose="02020603050405020304" pitchFamily="18" charset="0"/>
                <a:cs typeface="Times New Roman" panose="02020603050405020304" pitchFamily="18" charset="0"/>
              </a:rPr>
              <a:t>= 37,86 – 14 = 23,86</a:t>
            </a:r>
            <a:endParaRPr lang="en-US" dirty="0">
              <a:solidFill>
                <a:schemeClr val="tx1">
                  <a:lumMod val="75000"/>
                  <a:lumOff val="25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2"/>
          <p:cNvSpPr>
            <a:spLocks noChangeArrowheads="1"/>
          </p:cNvSpPr>
          <p:nvPr/>
        </p:nvSpPr>
        <p:spPr bwMode="auto">
          <a:xfrm>
            <a:off x="385916" y="4379045"/>
            <a:ext cx="2814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b) Tính bằng hai cách </a:t>
            </a:r>
            <a:r>
              <a:rPr kumimoji="0" lang="en-US" altLang="en-US" sz="1200" b="0" i="0" u="none" strike="noStrike" cap="none" normalizeH="0" baseline="0" dirty="0" smtClean="0">
                <a:ln>
                  <a:noFill/>
                </a:ln>
                <a:solidFill>
                  <a:schemeClr val="bg1"/>
                </a:solidFill>
                <a:effectLst/>
                <a:latin typeface="BlinkMacSystemFont"/>
              </a:rPr>
              <a:t>:</a:t>
            </a:r>
            <a:endParaRPr kumimoji="0" lang="en-US" altLang="en-US" sz="800" b="0" i="0" u="none" strike="noStrike" cap="none" normalizeH="0" baseline="0" dirty="0" smtClean="0">
              <a:ln>
                <a:noFill/>
              </a:ln>
              <a:solidFill>
                <a:schemeClr val="bg1"/>
              </a:solidFill>
              <a:effectLst/>
            </a:endParaRPr>
          </a:p>
        </p:txBody>
      </p:sp>
      <p:pic>
        <p:nvPicPr>
          <p:cNvPr id="4099" name="Picture 3" descr="https://img.loigiaihay.com/picture/2019/0927/b5b-tr89-vnen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127" y="4286460"/>
            <a:ext cx="5305425" cy="6667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93158" y="3615578"/>
            <a:ext cx="4283177" cy="461665"/>
          </a:xfrm>
          <a:prstGeom prst="rect">
            <a:avLst/>
          </a:prstGeom>
          <a:solidFill>
            <a:srgbClr val="FFFF66"/>
          </a:solidFill>
        </p:spPr>
        <p:txBody>
          <a:bodyPr wrap="square" rtlCol="0">
            <a:spAutoFit/>
          </a:bodyPr>
          <a:lstStyle/>
          <a:p>
            <a:r>
              <a:rPr lang="en-US" sz="2400" dirty="0">
                <a:solidFill>
                  <a:srgbClr val="FF0000"/>
                </a:solidFill>
              </a:rPr>
              <a:t>Nhận xét: a – b – c = a – (b+ c</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462700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circle(in)">
                                      <p:cBhvr>
                                        <p:cTn id="49"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7"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7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361950"/>
            <a:ext cx="2438400" cy="1277273"/>
          </a:xfrm>
          <a:prstGeom prst="rect">
            <a:avLst/>
          </a:prstGeom>
        </p:spPr>
        <p:txBody>
          <a:bodyPr wrap="square">
            <a:spAutoFit/>
          </a:bodyPr>
          <a:lstStyle/>
          <a:p>
            <a:pPr algn="just">
              <a:spcBef>
                <a:spcPts val="600"/>
              </a:spcBef>
              <a:spcAft>
                <a:spcPts val="600"/>
              </a:spcAft>
            </a:pPr>
            <a:r>
              <a:rPr lang="en-US" dirty="0">
                <a:solidFill>
                  <a:schemeClr val="bg1"/>
                </a:solidFill>
                <a:latin typeface="Times New Roman" panose="02020603050405020304" pitchFamily="18" charset="0"/>
                <a:ea typeface="Arial" panose="020B0604020202020204" pitchFamily="34" charset="0"/>
              </a:rPr>
              <a:t>b. Tính bằng hai cách:</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a:solidFill>
                  <a:schemeClr val="bg1"/>
                </a:solidFill>
                <a:latin typeface="Times New Roman" panose="02020603050405020304" pitchFamily="18" charset="0"/>
                <a:ea typeface="Arial" panose="020B0604020202020204" pitchFamily="34" charset="0"/>
              </a:rPr>
              <a:t>C1.  9,4 – 2,5 – 4,7     </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a:solidFill>
                  <a:schemeClr val="bg1"/>
                </a:solidFill>
                <a:latin typeface="Times New Roman" panose="02020603050405020304" pitchFamily="18" charset="0"/>
                <a:ea typeface="Arial" panose="020B0604020202020204" pitchFamily="34" charset="0"/>
              </a:rPr>
              <a:t>      = 6,9 – 4,7 </a:t>
            </a:r>
          </a:p>
          <a:p>
            <a:pPr algn="just"/>
            <a:r>
              <a:rPr lang="en-US" dirty="0">
                <a:solidFill>
                  <a:schemeClr val="bg1"/>
                </a:solidFill>
                <a:latin typeface="Times New Roman" panose="02020603050405020304" pitchFamily="18" charset="0"/>
                <a:ea typeface="Arial" panose="020B0604020202020204" pitchFamily="34" charset="0"/>
              </a:rPr>
              <a:t>      = 2,2                     </a:t>
            </a:r>
            <a:endParaRPr lang="en-US" sz="1600" dirty="0">
              <a:solidFill>
                <a:schemeClr val="bg1"/>
              </a:solidFill>
              <a:latin typeface="Times New Roman" panose="02020603050405020304" pitchFamily="18" charset="0"/>
              <a:ea typeface="SimSun" panose="02010600030101010101" pitchFamily="2" charset="-122"/>
            </a:endParaRPr>
          </a:p>
        </p:txBody>
      </p:sp>
      <p:sp>
        <p:nvSpPr>
          <p:cNvPr id="8" name="Rectangle 7"/>
          <p:cNvSpPr/>
          <p:nvPr/>
        </p:nvSpPr>
        <p:spPr>
          <a:xfrm>
            <a:off x="4267200" y="815201"/>
            <a:ext cx="2971800" cy="1200329"/>
          </a:xfrm>
          <a:prstGeom prst="rect">
            <a:avLst/>
          </a:prstGeom>
        </p:spPr>
        <p:txBody>
          <a:bodyPr wrap="square">
            <a:spAutoFit/>
          </a:bodyPr>
          <a:lstStyle/>
          <a:p>
            <a:pPr algn="just"/>
            <a:r>
              <a:rPr lang="en-US" dirty="0" smtClean="0">
                <a:solidFill>
                  <a:schemeClr val="bg1"/>
                </a:solidFill>
                <a:latin typeface="Times New Roman" panose="02020603050405020304" pitchFamily="18" charset="0"/>
                <a:ea typeface="Arial" panose="020B0604020202020204" pitchFamily="34" charset="0"/>
              </a:rPr>
              <a:t>C2.    9,4 </a:t>
            </a:r>
            <a:r>
              <a:rPr lang="en-US" dirty="0">
                <a:solidFill>
                  <a:schemeClr val="bg1"/>
                </a:solidFill>
                <a:latin typeface="Times New Roman" panose="02020603050405020304" pitchFamily="18" charset="0"/>
                <a:ea typeface="Arial" panose="020B0604020202020204" pitchFamily="34" charset="0"/>
              </a:rPr>
              <a:t>– 2,5 – 4,7     </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a:solidFill>
                  <a:schemeClr val="bg1"/>
                </a:solidFill>
                <a:latin typeface="Times New Roman" panose="02020603050405020304" pitchFamily="18" charset="0"/>
                <a:ea typeface="Arial" panose="020B0604020202020204" pitchFamily="34" charset="0"/>
              </a:rPr>
              <a:t>      </a:t>
            </a:r>
            <a:r>
              <a:rPr lang="en-US" dirty="0" smtClean="0">
                <a:solidFill>
                  <a:schemeClr val="bg1"/>
                </a:solidFill>
                <a:latin typeface="Times New Roman" panose="02020603050405020304" pitchFamily="18" charset="0"/>
                <a:ea typeface="Arial" panose="020B0604020202020204" pitchFamily="34" charset="0"/>
              </a:rPr>
              <a:t> = </a:t>
            </a:r>
            <a:r>
              <a:rPr lang="en-US" dirty="0">
                <a:solidFill>
                  <a:schemeClr val="bg1"/>
                </a:solidFill>
                <a:latin typeface="Times New Roman" panose="02020603050405020304" pitchFamily="18" charset="0"/>
                <a:ea typeface="Arial" panose="020B0604020202020204" pitchFamily="34" charset="0"/>
              </a:rPr>
              <a:t>9,4 – (2,5 + 4,7</a:t>
            </a:r>
            <a:r>
              <a:rPr lang="en-US" dirty="0" smtClean="0">
                <a:solidFill>
                  <a:schemeClr val="bg1"/>
                </a:solidFill>
                <a:latin typeface="Times New Roman" panose="02020603050405020304" pitchFamily="18" charset="0"/>
                <a:ea typeface="Arial" panose="020B0604020202020204" pitchFamily="34" charset="0"/>
              </a:rPr>
              <a:t>) </a:t>
            </a:r>
          </a:p>
          <a:p>
            <a:pPr algn="just"/>
            <a:r>
              <a:rPr lang="en-US" dirty="0">
                <a:solidFill>
                  <a:schemeClr val="bg1"/>
                </a:solidFill>
                <a:latin typeface="Times New Roman" panose="02020603050405020304" pitchFamily="18" charset="0"/>
                <a:ea typeface="Arial" panose="020B0604020202020204" pitchFamily="34" charset="0"/>
              </a:rPr>
              <a:t> </a:t>
            </a:r>
            <a:r>
              <a:rPr lang="en-US" dirty="0" smtClean="0">
                <a:solidFill>
                  <a:schemeClr val="bg1"/>
                </a:solidFill>
                <a:latin typeface="Times New Roman" panose="02020603050405020304" pitchFamily="18" charset="0"/>
                <a:ea typeface="Arial" panose="020B0604020202020204" pitchFamily="34" charset="0"/>
              </a:rPr>
              <a:t>      = </a:t>
            </a:r>
            <a:r>
              <a:rPr lang="en-US" dirty="0">
                <a:solidFill>
                  <a:schemeClr val="bg1"/>
                </a:solidFill>
                <a:latin typeface="Times New Roman" panose="02020603050405020304" pitchFamily="18" charset="0"/>
                <a:ea typeface="Arial" panose="020B0604020202020204" pitchFamily="34" charset="0"/>
              </a:rPr>
              <a:t>9,4 – </a:t>
            </a:r>
            <a:r>
              <a:rPr lang="en-US" dirty="0" smtClean="0">
                <a:solidFill>
                  <a:schemeClr val="bg1"/>
                </a:solidFill>
                <a:latin typeface="Times New Roman" panose="02020603050405020304" pitchFamily="18" charset="0"/>
                <a:ea typeface="Arial" panose="020B0604020202020204" pitchFamily="34" charset="0"/>
              </a:rPr>
              <a:t>      7,2 </a:t>
            </a:r>
          </a:p>
          <a:p>
            <a:pPr algn="just"/>
            <a:r>
              <a:rPr lang="en-US" dirty="0">
                <a:solidFill>
                  <a:schemeClr val="bg1"/>
                </a:solidFill>
                <a:latin typeface="Times New Roman" panose="02020603050405020304" pitchFamily="18" charset="0"/>
                <a:ea typeface="Arial" panose="020B0604020202020204" pitchFamily="34" charset="0"/>
              </a:rPr>
              <a:t> </a:t>
            </a:r>
            <a:r>
              <a:rPr lang="en-US" dirty="0" smtClean="0">
                <a:solidFill>
                  <a:schemeClr val="bg1"/>
                </a:solidFill>
                <a:latin typeface="Times New Roman" panose="02020603050405020304" pitchFamily="18" charset="0"/>
                <a:ea typeface="Arial" panose="020B0604020202020204" pitchFamily="34" charset="0"/>
              </a:rPr>
              <a:t>      =     2,2</a:t>
            </a:r>
            <a:r>
              <a:rPr lang="en-US" dirty="0">
                <a:solidFill>
                  <a:schemeClr val="bg1"/>
                </a:solidFill>
                <a:latin typeface="Times New Roman" panose="02020603050405020304" pitchFamily="18" charset="0"/>
                <a:ea typeface="Arial" panose="020B0604020202020204" pitchFamily="34" charset="0"/>
              </a:rPr>
              <a:t>                     </a:t>
            </a:r>
            <a:endParaRPr lang="en-US" sz="1600" dirty="0">
              <a:solidFill>
                <a:schemeClr val="bg1"/>
              </a:solidFill>
              <a:latin typeface="Times New Roman" panose="02020603050405020304" pitchFamily="18" charset="0"/>
              <a:ea typeface="SimSun" panose="02010600030101010101" pitchFamily="2" charset="-122"/>
            </a:endParaRPr>
          </a:p>
        </p:txBody>
      </p:sp>
      <p:sp>
        <p:nvSpPr>
          <p:cNvPr id="9" name="Rectangle 8"/>
          <p:cNvSpPr/>
          <p:nvPr/>
        </p:nvSpPr>
        <p:spPr>
          <a:xfrm>
            <a:off x="457200" y="2379950"/>
            <a:ext cx="3352800" cy="1000274"/>
          </a:xfrm>
          <a:prstGeom prst="rect">
            <a:avLst/>
          </a:prstGeom>
        </p:spPr>
        <p:txBody>
          <a:bodyPr wrap="square">
            <a:spAutoFit/>
          </a:bodyPr>
          <a:lstStyle/>
          <a:p>
            <a:pPr algn="just">
              <a:spcBef>
                <a:spcPts val="600"/>
              </a:spcBef>
              <a:spcAft>
                <a:spcPts val="600"/>
              </a:spcAft>
            </a:pPr>
            <a:r>
              <a:rPr lang="en-US" dirty="0" smtClean="0">
                <a:solidFill>
                  <a:schemeClr val="bg1"/>
                </a:solidFill>
                <a:latin typeface="Times New Roman" panose="02020603050405020304" pitchFamily="18" charset="0"/>
                <a:ea typeface="Arial" panose="020B0604020202020204" pitchFamily="34" charset="0"/>
              </a:rPr>
              <a:t> C1.  23,58 </a:t>
            </a:r>
            <a:r>
              <a:rPr lang="en-US" dirty="0">
                <a:solidFill>
                  <a:schemeClr val="bg1"/>
                </a:solidFill>
                <a:latin typeface="Times New Roman" panose="02020603050405020304" pitchFamily="18" charset="0"/>
                <a:ea typeface="Arial" panose="020B0604020202020204" pitchFamily="34" charset="0"/>
              </a:rPr>
              <a:t>– (6,38 + 12,4)    </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a:solidFill>
                  <a:schemeClr val="bg1"/>
                </a:solidFill>
                <a:latin typeface="Times New Roman" panose="02020603050405020304" pitchFamily="18" charset="0"/>
                <a:ea typeface="Arial" panose="020B0604020202020204" pitchFamily="34" charset="0"/>
              </a:rPr>
              <a:t> </a:t>
            </a:r>
            <a:r>
              <a:rPr lang="en-US" dirty="0" smtClean="0">
                <a:solidFill>
                  <a:schemeClr val="bg1"/>
                </a:solidFill>
                <a:latin typeface="Times New Roman" panose="02020603050405020304" pitchFamily="18" charset="0"/>
                <a:ea typeface="Arial" panose="020B0604020202020204" pitchFamily="34" charset="0"/>
              </a:rPr>
              <a:t>    = 23,58 –       18,78 </a:t>
            </a:r>
          </a:p>
          <a:p>
            <a:pPr algn="just"/>
            <a:r>
              <a:rPr lang="en-US" dirty="0" smtClean="0">
                <a:solidFill>
                  <a:schemeClr val="bg1"/>
                </a:solidFill>
                <a:latin typeface="Times New Roman" panose="02020603050405020304" pitchFamily="18" charset="0"/>
                <a:ea typeface="Arial" panose="020B0604020202020204" pitchFamily="34" charset="0"/>
              </a:rPr>
              <a:t>     =        4,8</a:t>
            </a:r>
            <a:r>
              <a:rPr lang="en-US" dirty="0">
                <a:solidFill>
                  <a:schemeClr val="bg1"/>
                </a:solidFill>
                <a:latin typeface="Times New Roman" panose="02020603050405020304" pitchFamily="18" charset="0"/>
                <a:ea typeface="Arial" panose="020B0604020202020204" pitchFamily="34" charset="0"/>
              </a:rPr>
              <a:t>             </a:t>
            </a:r>
            <a:endParaRPr lang="en-US" sz="1600" dirty="0">
              <a:solidFill>
                <a:schemeClr val="bg1"/>
              </a:solidFill>
              <a:latin typeface="Times New Roman" panose="02020603050405020304" pitchFamily="18" charset="0"/>
              <a:ea typeface="SimSun" panose="02010600030101010101" pitchFamily="2" charset="-122"/>
            </a:endParaRPr>
          </a:p>
        </p:txBody>
      </p:sp>
      <p:sp>
        <p:nvSpPr>
          <p:cNvPr id="10" name="Rectangle 9"/>
          <p:cNvSpPr/>
          <p:nvPr/>
        </p:nvSpPr>
        <p:spPr>
          <a:xfrm>
            <a:off x="4267200" y="2347009"/>
            <a:ext cx="3124200" cy="1631216"/>
          </a:xfrm>
          <a:prstGeom prst="rect">
            <a:avLst/>
          </a:prstGeom>
        </p:spPr>
        <p:txBody>
          <a:bodyPr wrap="square">
            <a:spAutoFit/>
          </a:bodyPr>
          <a:lstStyle/>
          <a:p>
            <a:pPr algn="just"/>
            <a:r>
              <a:rPr lang="en-US" dirty="0" smtClean="0">
                <a:solidFill>
                  <a:schemeClr val="bg1"/>
                </a:solidFill>
                <a:latin typeface="Times New Roman" panose="02020603050405020304" pitchFamily="18" charset="0"/>
                <a:ea typeface="Arial" panose="020B0604020202020204" pitchFamily="34" charset="0"/>
              </a:rPr>
              <a:t>C2.    23,58 </a:t>
            </a:r>
            <a:r>
              <a:rPr lang="en-US" dirty="0">
                <a:solidFill>
                  <a:schemeClr val="bg1"/>
                </a:solidFill>
                <a:latin typeface="Times New Roman" panose="02020603050405020304" pitchFamily="18" charset="0"/>
                <a:ea typeface="Arial" panose="020B0604020202020204" pitchFamily="34" charset="0"/>
              </a:rPr>
              <a:t>– (6,38 + 12,4) </a:t>
            </a:r>
            <a:endParaRPr lang="en-US" dirty="0" smtClean="0">
              <a:solidFill>
                <a:schemeClr val="bg1"/>
              </a:solidFill>
              <a:latin typeface="Times New Roman" panose="02020603050405020304" pitchFamily="18" charset="0"/>
              <a:ea typeface="Arial" panose="020B0604020202020204" pitchFamily="34" charset="0"/>
            </a:endParaRPr>
          </a:p>
          <a:p>
            <a:pPr algn="just">
              <a:spcBef>
                <a:spcPts val="600"/>
              </a:spcBef>
              <a:spcAft>
                <a:spcPts val="600"/>
              </a:spcAft>
            </a:pPr>
            <a:r>
              <a:rPr lang="en-US" dirty="0">
                <a:solidFill>
                  <a:schemeClr val="bg1"/>
                </a:solidFill>
                <a:latin typeface="Times New Roman" panose="02020603050405020304" pitchFamily="18" charset="0"/>
                <a:ea typeface="Arial" panose="020B0604020202020204" pitchFamily="34" charset="0"/>
              </a:rPr>
              <a:t>      = 23, 58 – 6,38 – 12,4</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smtClean="0">
                <a:solidFill>
                  <a:schemeClr val="bg1"/>
                </a:solidFill>
                <a:latin typeface="Times New Roman" panose="02020603050405020304" pitchFamily="18" charset="0"/>
                <a:ea typeface="Arial" panose="020B0604020202020204" pitchFamily="34" charset="0"/>
              </a:rPr>
              <a:t>     </a:t>
            </a:r>
            <a:r>
              <a:rPr lang="en-US" dirty="0">
                <a:solidFill>
                  <a:schemeClr val="bg1"/>
                </a:solidFill>
                <a:latin typeface="Times New Roman" panose="02020603050405020304" pitchFamily="18" charset="0"/>
                <a:ea typeface="Arial" panose="020B0604020202020204" pitchFamily="34" charset="0"/>
              </a:rPr>
              <a:t> = </a:t>
            </a:r>
            <a:r>
              <a:rPr lang="en-US" dirty="0" smtClean="0">
                <a:solidFill>
                  <a:schemeClr val="bg1"/>
                </a:solidFill>
                <a:latin typeface="Times New Roman" panose="02020603050405020304" pitchFamily="18" charset="0"/>
                <a:ea typeface="Arial" panose="020B0604020202020204" pitchFamily="34" charset="0"/>
              </a:rPr>
              <a:t>        17,2       – </a:t>
            </a:r>
            <a:r>
              <a:rPr lang="en-US" dirty="0">
                <a:solidFill>
                  <a:schemeClr val="bg1"/>
                </a:solidFill>
                <a:latin typeface="Times New Roman" panose="02020603050405020304" pitchFamily="18" charset="0"/>
                <a:ea typeface="Arial" panose="020B0604020202020204" pitchFamily="34" charset="0"/>
              </a:rPr>
              <a:t>12,4 </a:t>
            </a:r>
            <a:endParaRPr lang="en-US" dirty="0" smtClean="0">
              <a:solidFill>
                <a:schemeClr val="bg1"/>
              </a:solidFill>
              <a:latin typeface="Times New Roman" panose="02020603050405020304" pitchFamily="18" charset="0"/>
              <a:ea typeface="Arial" panose="020B0604020202020204" pitchFamily="34" charset="0"/>
            </a:endParaRPr>
          </a:p>
          <a:p>
            <a:pPr algn="just"/>
            <a:r>
              <a:rPr lang="en-US" dirty="0" smtClean="0">
                <a:solidFill>
                  <a:schemeClr val="bg1"/>
                </a:solidFill>
                <a:latin typeface="Times New Roman" panose="02020603050405020304" pitchFamily="18" charset="0"/>
                <a:ea typeface="Arial" panose="020B0604020202020204" pitchFamily="34" charset="0"/>
              </a:rPr>
              <a:t>      = </a:t>
            </a:r>
            <a:r>
              <a:rPr lang="en-US" dirty="0">
                <a:solidFill>
                  <a:schemeClr val="bg1"/>
                </a:solidFill>
                <a:latin typeface="Times New Roman" panose="02020603050405020304" pitchFamily="18" charset="0"/>
                <a:ea typeface="Arial" panose="020B0604020202020204" pitchFamily="34" charset="0"/>
              </a:rPr>
              <a:t>4,8</a:t>
            </a:r>
            <a:endParaRPr lang="en-US" sz="1600" dirty="0">
              <a:solidFill>
                <a:schemeClr val="bg1"/>
              </a:solidFill>
              <a:latin typeface="Times New Roman" panose="02020603050405020304" pitchFamily="18" charset="0"/>
              <a:ea typeface="SimSun" panose="02010600030101010101" pitchFamily="2" charset="-122"/>
            </a:endParaRPr>
          </a:p>
          <a:p>
            <a:pPr algn="just"/>
            <a:r>
              <a:rPr lang="en-US" dirty="0">
                <a:solidFill>
                  <a:schemeClr val="bg1"/>
                </a:solidFill>
                <a:latin typeface="Times New Roman" panose="02020603050405020304" pitchFamily="18" charset="0"/>
                <a:ea typeface="Arial" panose="020B0604020202020204" pitchFamily="34" charset="0"/>
              </a:rPr>
              <a:t>                     </a:t>
            </a:r>
            <a:endParaRPr lang="en-US" sz="1600" dirty="0">
              <a:solidFill>
                <a:schemeClr val="bg1"/>
              </a:solidFill>
              <a:latin typeface="Times New Roman" panose="02020603050405020304" pitchFamily="18" charset="0"/>
              <a:ea typeface="SimSun" panose="02010600030101010101" pitchFamily="2" charset="-122"/>
            </a:endParaRPr>
          </a:p>
        </p:txBody>
      </p:sp>
      <p:sp>
        <p:nvSpPr>
          <p:cNvPr id="11" name="TextBox 10"/>
          <p:cNvSpPr txBox="1"/>
          <p:nvPr/>
        </p:nvSpPr>
        <p:spPr>
          <a:xfrm>
            <a:off x="1981200" y="3826680"/>
            <a:ext cx="4283177" cy="461665"/>
          </a:xfrm>
          <a:prstGeom prst="rect">
            <a:avLst/>
          </a:prstGeom>
          <a:solidFill>
            <a:srgbClr val="FFFF66"/>
          </a:solidFill>
        </p:spPr>
        <p:txBody>
          <a:bodyPr wrap="square" rtlCol="0">
            <a:spAutoFit/>
          </a:bodyPr>
          <a:lstStyle/>
          <a:p>
            <a:r>
              <a:rPr lang="en-US" sz="2400" dirty="0">
                <a:solidFill>
                  <a:srgbClr val="FF0000"/>
                </a:solidFill>
              </a:rPr>
              <a:t>Nhận xét: a – b – c = a – (b+ c</a:t>
            </a:r>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669019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ircle(in)">
                                      <p:cBhvr>
                                        <p:cTn id="32" dur="20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circle(in)">
                                      <p:cBhvr>
                                        <p:cTn id="37" dur="20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circle(in)">
                                      <p:cBhvr>
                                        <p:cTn id="42" dur="20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circle(in)">
                                      <p:cBhvr>
                                        <p:cTn id="47" dur="20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circle(in)">
                                      <p:cBhvr>
                                        <p:cTn id="52" dur="20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circle(in)">
                                      <p:cBhvr>
                                        <p:cTn id="57" dur="20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circle(in)">
                                      <p:cBhvr>
                                        <p:cTn id="62" dur="2000"/>
                                        <p:tgtEl>
                                          <p:spTgt spid="1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circle(in)">
                                      <p:cBhvr>
                                        <p:cTn id="67" dur="20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circle(in)">
                                      <p:cBhvr>
                                        <p:cTn id="72" dur="20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circle(in)">
                                      <p:cBhvr>
                                        <p:cTn id="77" dur="2000"/>
                                        <p:tgtEl>
                                          <p:spTgt spid="1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0">
                                            <p:txEl>
                                              <p:pRg st="4" end="4"/>
                                            </p:txEl>
                                          </p:spTgt>
                                        </p:tgtEl>
                                        <p:attrNameLst>
                                          <p:attrName>style.visibility</p:attrName>
                                        </p:attrNameLst>
                                      </p:cBhvr>
                                      <p:to>
                                        <p:strVal val="visible"/>
                                      </p:to>
                                    </p:set>
                                    <p:animEffect transition="in" filter="circle(in)">
                                      <p:cBhvr>
                                        <p:cTn id="82" dur="2000"/>
                                        <p:tgtEl>
                                          <p:spTgt spid="10">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0625" y="4327525"/>
            <a:ext cx="6934200" cy="1143000"/>
          </a:xfrm>
          <a:prstGeom prst="rect">
            <a:avLst/>
          </a:prstGeom>
          <a:noFill/>
        </p:spPr>
        <p:txBody>
          <a:bodyPr wrap="square" rtlCol="0">
            <a:spAutoFit/>
          </a:bodyPr>
          <a:lstStyle/>
          <a:p>
            <a:endParaRPr lang="en-US" dirty="0"/>
          </a:p>
        </p:txBody>
      </p:sp>
      <p:sp>
        <p:nvSpPr>
          <p:cNvPr id="3" name="Rectangle 2"/>
          <p:cNvSpPr/>
          <p:nvPr/>
        </p:nvSpPr>
        <p:spPr>
          <a:xfrm>
            <a:off x="152400" y="133350"/>
            <a:ext cx="8839200" cy="1169551"/>
          </a:xfrm>
          <a:prstGeom prst="rect">
            <a:avLst/>
          </a:prstGeom>
        </p:spPr>
        <p:txBody>
          <a:bodyPr wrap="square">
            <a:spAutoFit/>
          </a:bodyPr>
          <a:lstStyle/>
          <a:p>
            <a:pPr algn="just">
              <a:spcBef>
                <a:spcPts val="600"/>
              </a:spcBef>
              <a:spcAft>
                <a:spcPts val="600"/>
              </a:spcAft>
            </a:pPr>
            <a:r>
              <a:rPr lang="en-US" sz="2000" b="1" dirty="0" smtClean="0">
                <a:solidFill>
                  <a:schemeClr val="bg1"/>
                </a:solidFill>
                <a:latin typeface="Times New Roman" panose="02020603050405020304" pitchFamily="18" charset="0"/>
                <a:ea typeface="Arial" panose="020B0604020202020204" pitchFamily="34" charset="0"/>
              </a:rPr>
              <a:t>HĐTH6: (trang 90) </a:t>
            </a:r>
            <a:r>
              <a:rPr lang="en-US" sz="2000" dirty="0" smtClean="0">
                <a:solidFill>
                  <a:schemeClr val="bg1"/>
                </a:solidFill>
                <a:latin typeface="Times New Roman" panose="02020603050405020304" pitchFamily="18" charset="0"/>
                <a:ea typeface="Arial" panose="020B0604020202020204" pitchFamily="34" charset="0"/>
              </a:rPr>
              <a:t>Giải </a:t>
            </a:r>
            <a:r>
              <a:rPr lang="en-US" sz="2000" dirty="0">
                <a:solidFill>
                  <a:schemeClr val="bg1"/>
                </a:solidFill>
                <a:latin typeface="Times New Roman" panose="02020603050405020304" pitchFamily="18" charset="0"/>
                <a:ea typeface="Arial" panose="020B0604020202020204" pitchFamily="34" charset="0"/>
              </a:rPr>
              <a:t>bài toán sau: </a:t>
            </a:r>
            <a:endParaRPr lang="en-US" sz="2000" dirty="0" smtClean="0">
              <a:solidFill>
                <a:schemeClr val="bg1"/>
              </a:solidFill>
              <a:latin typeface="Times New Roman" panose="02020603050405020304" pitchFamily="18" charset="0"/>
              <a:ea typeface="Arial" panose="020B0604020202020204" pitchFamily="34" charset="0"/>
            </a:endParaRPr>
          </a:p>
          <a:p>
            <a:pPr algn="just">
              <a:spcBef>
                <a:spcPts val="600"/>
              </a:spcBef>
              <a:spcAft>
                <a:spcPts val="600"/>
              </a:spcAft>
            </a:pPr>
            <a:r>
              <a:rPr lang="en-US" sz="2000" dirty="0">
                <a:solidFill>
                  <a:schemeClr val="bg1"/>
                </a:solidFill>
                <a:latin typeface="Times New Roman" panose="02020603050405020304" pitchFamily="18" charset="0"/>
                <a:ea typeface="Arial" panose="020B0604020202020204" pitchFamily="34" charset="0"/>
              </a:rPr>
              <a:t> </a:t>
            </a:r>
            <a:r>
              <a:rPr lang="en-US" sz="2000" dirty="0" smtClean="0">
                <a:solidFill>
                  <a:schemeClr val="bg1"/>
                </a:solidFill>
                <a:latin typeface="Times New Roman" panose="02020603050405020304" pitchFamily="18" charset="0"/>
                <a:ea typeface="Arial" panose="020B0604020202020204" pitchFamily="34" charset="0"/>
              </a:rPr>
              <a:t>       Ba </a:t>
            </a:r>
            <a:r>
              <a:rPr lang="en-US" sz="2000" dirty="0" err="1">
                <a:solidFill>
                  <a:schemeClr val="bg1"/>
                </a:solidFill>
                <a:latin typeface="Times New Roman" panose="02020603050405020304" pitchFamily="18" charset="0"/>
                <a:ea typeface="Arial" panose="020B0604020202020204" pitchFamily="34" charset="0"/>
              </a:rPr>
              <a:t>qủa</a:t>
            </a:r>
            <a:r>
              <a:rPr lang="en-US" sz="2000" dirty="0">
                <a:solidFill>
                  <a:schemeClr val="bg1"/>
                </a:solidFill>
                <a:latin typeface="Times New Roman" panose="02020603050405020304" pitchFamily="18" charset="0"/>
                <a:ea typeface="Arial" panose="020B0604020202020204" pitchFamily="34" charset="0"/>
              </a:rPr>
              <a:t> bí cân nặng 13,5 kg. Quả thứ nhất nặng 5,9 kg, quả thứ hai nhẹ hơn quả thứ nhất 1,5kg. Hỏi quả thứ ba nặng bao nhiêu kg?</a:t>
            </a:r>
            <a:endParaRPr lang="en-US" sz="2000" dirty="0">
              <a:solidFill>
                <a:schemeClr val="bg1"/>
              </a:solidFill>
              <a:effectLst/>
              <a:latin typeface="Times New Roman" panose="02020603050405020304" pitchFamily="18" charset="0"/>
              <a:ea typeface="SimSun" panose="02010600030101010101" pitchFamily="2" charset="-122"/>
            </a:endParaRPr>
          </a:p>
        </p:txBody>
      </p:sp>
      <p:cxnSp>
        <p:nvCxnSpPr>
          <p:cNvPr id="5" name="Straight Connector 4"/>
          <p:cNvCxnSpPr/>
          <p:nvPr/>
        </p:nvCxnSpPr>
        <p:spPr>
          <a:xfrm>
            <a:off x="1752600" y="895350"/>
            <a:ext cx="1752600" cy="2765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923003"/>
            <a:ext cx="1752600" cy="27653"/>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936829"/>
            <a:ext cx="1752600" cy="13827"/>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270331"/>
            <a:ext cx="1447800" cy="3257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000" y="1200150"/>
            <a:ext cx="2971800" cy="22864"/>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2398525"/>
            <a:ext cx="4572000" cy="1938992"/>
          </a:xfrm>
          <a:prstGeom prst="rect">
            <a:avLst/>
          </a:prstGeom>
        </p:spPr>
        <p:txBody>
          <a:bodyPr>
            <a:spAutoFit/>
          </a:bodyPr>
          <a:lstStyle/>
          <a:p>
            <a:pPr algn="ctr"/>
            <a:r>
              <a:rPr lang="en-US" sz="2000" u="sng" dirty="0">
                <a:solidFill>
                  <a:srgbClr val="FFFF00"/>
                </a:solidFill>
                <a:latin typeface="Times New Roman" panose="02020603050405020304" pitchFamily="18" charset="0"/>
                <a:cs typeface="Times New Roman" panose="02020603050405020304" pitchFamily="18" charset="0"/>
              </a:rPr>
              <a:t>Bài giải</a:t>
            </a:r>
          </a:p>
          <a:p>
            <a:pPr algn="ctr"/>
            <a:r>
              <a:rPr lang="en-US" sz="2000" dirty="0" smtClean="0">
                <a:solidFill>
                  <a:srgbClr val="FFFF00"/>
                </a:solidFill>
                <a:latin typeface="Times New Roman" panose="02020603050405020304" pitchFamily="18" charset="0"/>
                <a:cs typeface="Times New Roman" panose="02020603050405020304" pitchFamily="18" charset="0"/>
              </a:rPr>
              <a:t>Quả </a:t>
            </a:r>
            <a:r>
              <a:rPr lang="en-US" sz="2000" dirty="0">
                <a:solidFill>
                  <a:srgbClr val="FFFF00"/>
                </a:solidFill>
                <a:latin typeface="Times New Roman" panose="02020603050405020304" pitchFamily="18" charset="0"/>
                <a:cs typeface="Times New Roman" panose="02020603050405020304" pitchFamily="18" charset="0"/>
              </a:rPr>
              <a:t>thứ hai nặng số ki-lô-gam là :</a:t>
            </a:r>
          </a:p>
          <a:p>
            <a:pPr algn="ctr"/>
            <a:r>
              <a:rPr lang="en-US" sz="2000" dirty="0">
                <a:solidFill>
                  <a:srgbClr val="FFFF00"/>
                </a:solidFill>
                <a:latin typeface="Times New Roman" panose="02020603050405020304" pitchFamily="18" charset="0"/>
                <a:cs typeface="Times New Roman" panose="02020603050405020304" pitchFamily="18" charset="0"/>
              </a:rPr>
              <a:t>5,9 – 1,5 = 4,4 (kg)</a:t>
            </a:r>
          </a:p>
          <a:p>
            <a:pPr algn="ctr"/>
            <a:r>
              <a:rPr lang="en-US" sz="2000" dirty="0">
                <a:solidFill>
                  <a:srgbClr val="FFFF00"/>
                </a:solidFill>
                <a:latin typeface="Times New Roman" panose="02020603050405020304" pitchFamily="18" charset="0"/>
                <a:cs typeface="Times New Roman" panose="02020603050405020304" pitchFamily="18" charset="0"/>
              </a:rPr>
              <a:t>Quả thứ ba nặng số ki-lô-gam là :</a:t>
            </a:r>
          </a:p>
          <a:p>
            <a:pPr algn="ctr"/>
            <a:r>
              <a:rPr lang="en-US" sz="2000" dirty="0">
                <a:solidFill>
                  <a:srgbClr val="FFFF00"/>
                </a:solidFill>
                <a:latin typeface="Times New Roman" panose="02020603050405020304" pitchFamily="18" charset="0"/>
                <a:cs typeface="Times New Roman" panose="02020603050405020304" pitchFamily="18" charset="0"/>
              </a:rPr>
              <a:t>13,5 – (5,9 + 4,4) = 3,2 (kg)</a:t>
            </a:r>
          </a:p>
          <a:p>
            <a:pPr algn="ctr"/>
            <a:r>
              <a:rPr lang="en-US" sz="2000" dirty="0">
                <a:solidFill>
                  <a:srgbClr val="FFFF00"/>
                </a:solidFill>
                <a:latin typeface="Times New Roman" panose="02020603050405020304" pitchFamily="18" charset="0"/>
                <a:cs typeface="Times New Roman" panose="02020603050405020304" pitchFamily="18" charset="0"/>
              </a:rPr>
              <a:t>                        Đáp số: 3,2kg.</a:t>
            </a:r>
            <a:endParaRPr lang="en-US" sz="2000" i="0" dirty="0">
              <a:solidFill>
                <a:srgbClr val="FFFF00"/>
              </a:solidFill>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152400" y="1525971"/>
            <a:ext cx="8686800" cy="923330"/>
          </a:xfrm>
          <a:prstGeom prst="rect">
            <a:avLst/>
          </a:prstGeom>
        </p:spPr>
        <p:txBody>
          <a:bodyPr wrap="square">
            <a:spAutoFit/>
          </a:bodyPr>
          <a:lstStyle/>
          <a:p>
            <a:r>
              <a:rPr lang="en-US" dirty="0" smtClean="0">
                <a:solidFill>
                  <a:srgbClr val="FFFF00"/>
                </a:solidFill>
                <a:latin typeface="BlinkMacSystemFont"/>
              </a:rPr>
              <a:t>Gợi ý:- </a:t>
            </a:r>
            <a:r>
              <a:rPr lang="en-US" dirty="0">
                <a:solidFill>
                  <a:srgbClr val="FFFF00"/>
                </a:solidFill>
                <a:latin typeface="BlinkMacSystemFont"/>
              </a:rPr>
              <a:t>Cân nặng quả thứ hai = cân nặng quả thứ nhất – 1,5kg.</a:t>
            </a:r>
          </a:p>
          <a:p>
            <a:r>
              <a:rPr lang="en-US" dirty="0" smtClean="0">
                <a:solidFill>
                  <a:srgbClr val="FFFF00"/>
                </a:solidFill>
                <a:latin typeface="BlinkMacSystemFont"/>
              </a:rPr>
              <a:t>          - </a:t>
            </a:r>
            <a:r>
              <a:rPr lang="en-US" dirty="0">
                <a:solidFill>
                  <a:srgbClr val="FFFF00"/>
                </a:solidFill>
                <a:latin typeface="BlinkMacSystemFont"/>
              </a:rPr>
              <a:t>Cân nặng quả thứ ba = cân nặng của cả ba quả – (cân nặng quả thứ nhất + cân nặng quả thứ hai</a:t>
            </a:r>
            <a:r>
              <a:rPr lang="en-US" dirty="0" smtClean="0">
                <a:solidFill>
                  <a:srgbClr val="FFFF00"/>
                </a:solidFill>
                <a:latin typeface="BlinkMacSystemFont"/>
              </a:rPr>
              <a:t>).</a:t>
            </a:r>
            <a:endParaRPr lang="en-US" dirty="0">
              <a:solidFill>
                <a:srgbClr val="FFFF00"/>
              </a:solidFill>
              <a:latin typeface="BlinkMacSystemFont"/>
            </a:endParaRPr>
          </a:p>
        </p:txBody>
      </p:sp>
    </p:spTree>
    <p:extLst>
      <p:ext uri="{BB962C8B-B14F-4D97-AF65-F5344CB8AC3E}">
        <p14:creationId xmlns:p14="http://schemas.microsoft.com/office/powerpoint/2010/main" val="3757265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1303735" y="1394222"/>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2465785" y="311944"/>
            <a:ext cx="94654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图片 34" descr="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428" y="2900363"/>
            <a:ext cx="6865145" cy="22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8785" y="3546873"/>
            <a:ext cx="2199084"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9869" y="3600450"/>
            <a:ext cx="653654"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WordArt 5"/>
          <p:cNvSpPr>
            <a:spLocks noChangeArrowheads="1" noChangeShapeType="1" noTextEdit="1"/>
          </p:cNvSpPr>
          <p:nvPr/>
        </p:nvSpPr>
        <p:spPr bwMode="auto">
          <a:xfrm>
            <a:off x="2343150" y="1200150"/>
            <a:ext cx="4972050" cy="25146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r>
              <a:rPr lang="en-US" sz="2700" kern="10" dirty="0">
                <a:ln w="9525">
                  <a:round/>
                  <a:headEnd/>
                  <a:tailEnd/>
                </a:ln>
                <a:solidFill>
                  <a:srgbClr val="FF0000"/>
                </a:solidFill>
                <a:cs typeface="Times New Roman" panose="02020603050405020304" pitchFamily="18" charset="0"/>
              </a:rPr>
              <a:t>HOẠT ĐỘNG </a:t>
            </a:r>
            <a:r>
              <a:rPr lang="en-US" sz="2700" kern="10" dirty="0" smtClean="0">
                <a:ln w="9525">
                  <a:round/>
                  <a:headEnd/>
                  <a:tailEnd/>
                </a:ln>
                <a:solidFill>
                  <a:srgbClr val="FF0000"/>
                </a:solidFill>
                <a:cs typeface="Times New Roman" panose="02020603050405020304" pitchFamily="18" charset="0"/>
              </a:rPr>
              <a:t>ỨNG DỤNG </a:t>
            </a:r>
            <a:endParaRPr lang="en-US" sz="2700" kern="10" dirty="0">
              <a:ln w="9525">
                <a:round/>
                <a:headEnd/>
                <a:tailEnd/>
              </a:ln>
              <a:solidFill>
                <a:srgbClr val="FF0000"/>
              </a:solidFill>
              <a:cs typeface="Times New Roman" panose="02020603050405020304" pitchFamily="18" charset="0"/>
            </a:endParaRP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4063604" y="105966"/>
            <a:ext cx="1531144" cy="182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34691" y="857250"/>
            <a:ext cx="1257300" cy="74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82529" y="1313260"/>
            <a:ext cx="1257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372100" y="457200"/>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vi-VN" altLang="en-US" sz="1350">
              <a:solidFill>
                <a:srgbClr val="000000"/>
              </a:solidFill>
              <a:cs typeface="Arial" panose="020B0604020202020204" pitchFamily="34" charset="0"/>
            </a:endParaRPr>
          </a:p>
        </p:txBody>
      </p:sp>
      <p:pic>
        <p:nvPicPr>
          <p:cNvPr id="13" name="Picture 12" descr="Book-09-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01435">
            <a:off x="4891088" y="2736057"/>
            <a:ext cx="1456135"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18" descr="Day hoa 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33060" y="109537"/>
            <a:ext cx="67151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15" descr="Flash Lang hoa de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03709" y="-27385"/>
            <a:ext cx="1170385"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0680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0625" y="4327525"/>
            <a:ext cx="6934200" cy="1143000"/>
          </a:xfrm>
          <a:prstGeom prst="rect">
            <a:avLst/>
          </a:prstGeom>
          <a:noFill/>
        </p:spPr>
        <p:txBody>
          <a:bodyPr wrap="square" rtlCol="0">
            <a:spAutoFit/>
          </a:bodyPr>
          <a:lstStyle/>
          <a:p>
            <a:endParaRPr lang="en-US" dirty="0"/>
          </a:p>
        </p:txBody>
      </p:sp>
      <p:sp>
        <p:nvSpPr>
          <p:cNvPr id="3" name="Rectangle 2"/>
          <p:cNvSpPr/>
          <p:nvPr/>
        </p:nvSpPr>
        <p:spPr>
          <a:xfrm>
            <a:off x="228600" y="31020"/>
            <a:ext cx="8229600" cy="1569660"/>
          </a:xfrm>
          <a:prstGeom prst="rect">
            <a:avLst/>
          </a:prstGeom>
        </p:spPr>
        <p:txBody>
          <a:bodyPr wrap="square">
            <a:spAutoFit/>
          </a:bodyPr>
          <a:lstStyle/>
          <a:p>
            <a:r>
              <a:rPr lang="vi-VN" sz="1600" b="1" dirty="0">
                <a:solidFill>
                  <a:schemeClr val="bg1"/>
                </a:solidFill>
                <a:latin typeface="Times New Roman" panose="02020603050405020304" pitchFamily="18" charset="0"/>
                <a:cs typeface="Times New Roman" panose="02020603050405020304" pitchFamily="18" charset="0"/>
              </a:rPr>
              <a:t>Câu 1</a:t>
            </a:r>
            <a:endParaRPr lang="vi-VN" sz="1600" dirty="0">
              <a:solidFill>
                <a:schemeClr val="bg1"/>
              </a:solidFill>
              <a:latin typeface="Times New Roman" panose="02020603050405020304" pitchFamily="18" charset="0"/>
              <a:cs typeface="Times New Roman" panose="02020603050405020304" pitchFamily="18" charset="0"/>
            </a:endParaRPr>
          </a:p>
          <a:p>
            <a:r>
              <a:rPr lang="vi-VN" sz="1600" b="1" dirty="0">
                <a:solidFill>
                  <a:schemeClr val="bg1"/>
                </a:solidFill>
                <a:latin typeface="Times New Roman" panose="02020603050405020304" pitchFamily="18" charset="0"/>
                <a:cs typeface="Times New Roman" panose="02020603050405020304" pitchFamily="18" charset="0"/>
              </a:rPr>
              <a:t>Đọc thông tin sau cho người lớn nghe :</a:t>
            </a:r>
            <a:endParaRPr lang="vi-VN" sz="1600" dirty="0">
              <a:solidFill>
                <a:schemeClr val="bg1"/>
              </a:solidFill>
              <a:latin typeface="Times New Roman" panose="02020603050405020304" pitchFamily="18" charset="0"/>
              <a:cs typeface="Times New Roman" panose="02020603050405020304" pitchFamily="18" charset="0"/>
            </a:endParaRPr>
          </a:p>
          <a:p>
            <a:r>
              <a:rPr lang="vi-VN" sz="1600" dirty="0">
                <a:solidFill>
                  <a:schemeClr val="bg1"/>
                </a:solidFill>
                <a:latin typeface="Times New Roman" panose="02020603050405020304" pitchFamily="18" charset="0"/>
                <a:cs typeface="Times New Roman" panose="02020603050405020304" pitchFamily="18" charset="0"/>
              </a:rPr>
              <a:t>Nhiều người cho rằng não người càng to thì càng thông minh. Nhưng những số liệu của các nhà khoa học chứng minh rằng trọng lượng của não không tỉ lệ thuận với trí thông minh. Nhà bác học thiên tài người Đức Albert Einstein có bộ não nặng 1,28kg, trong khi não của người trưởng thành bình thường nặng 1,4kg.</a:t>
            </a:r>
            <a:endParaRPr lang="vi-VN" sz="1600" b="0" i="0" dirty="0">
              <a:solidFill>
                <a:schemeClr val="bg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304800" y="1576714"/>
            <a:ext cx="8458200" cy="923330"/>
          </a:xfrm>
          <a:prstGeom prst="rect">
            <a:avLst/>
          </a:prstGeom>
        </p:spPr>
        <p:txBody>
          <a:bodyPr wrap="square">
            <a:spAutoFit/>
          </a:bodyPr>
          <a:lstStyle/>
          <a:p>
            <a:r>
              <a:rPr lang="vi-VN" b="1" dirty="0">
                <a:solidFill>
                  <a:schemeClr val="bg1"/>
                </a:solidFill>
                <a:latin typeface="Times New Roman" panose="02020603050405020304" pitchFamily="18" charset="0"/>
                <a:cs typeface="Times New Roman" panose="02020603050405020304" pitchFamily="18" charset="0"/>
              </a:rPr>
              <a:t>Câu 2</a:t>
            </a:r>
            <a:endParaRPr lang="vi-VN" dirty="0">
              <a:solidFill>
                <a:schemeClr val="bg1"/>
              </a:solidFill>
              <a:latin typeface="Times New Roman" panose="02020603050405020304" pitchFamily="18" charset="0"/>
              <a:cs typeface="Times New Roman" panose="02020603050405020304" pitchFamily="18" charset="0"/>
            </a:endParaRPr>
          </a:p>
          <a:p>
            <a:r>
              <a:rPr lang="vi-VN" dirty="0">
                <a:solidFill>
                  <a:schemeClr val="bg1"/>
                </a:solidFill>
                <a:latin typeface="Times New Roman" panose="02020603050405020304" pitchFamily="18" charset="0"/>
                <a:cs typeface="Times New Roman" panose="02020603050405020304" pitchFamily="18" charset="0"/>
              </a:rPr>
              <a:t>Em tính xem bộ não của nhà bác học Albert Einstein nhẹ hơn bộ não của người trưởng thành bình thường bao nhiêu ki-lô-gam ?</a:t>
            </a:r>
            <a:endParaRPr lang="vi-VN" b="0" i="0" dirty="0">
              <a:solidFill>
                <a:schemeClr val="bg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70387" y="2500044"/>
            <a:ext cx="8763000" cy="1200329"/>
          </a:xfrm>
          <a:prstGeom prst="rect">
            <a:avLst/>
          </a:prstGeom>
        </p:spPr>
        <p:txBody>
          <a:bodyPr wrap="square">
            <a:spAutoFit/>
          </a:bodyPr>
          <a:lstStyle/>
          <a:p>
            <a:r>
              <a:rPr lang="vi-VN" b="1" i="1" dirty="0">
                <a:solidFill>
                  <a:srgbClr val="FFFF00"/>
                </a:solidFill>
                <a:latin typeface="+mj-lt"/>
              </a:rPr>
              <a:t>Phương pháp :</a:t>
            </a:r>
            <a:endParaRPr lang="vi-VN" i="1" dirty="0">
              <a:solidFill>
                <a:srgbClr val="FFFF00"/>
              </a:solidFill>
              <a:latin typeface="+mj-lt"/>
            </a:endParaRPr>
          </a:p>
          <a:p>
            <a:r>
              <a:rPr lang="vi-VN" i="1" dirty="0">
                <a:solidFill>
                  <a:srgbClr val="FFFF00"/>
                </a:solidFill>
                <a:latin typeface="+mj-lt"/>
              </a:rPr>
              <a:t>Để tìm xem bộ não của nhà bác học Albert Einstein nhẹ hơn bộ não của người trưởng thành bình thường bao nhiêu ki-lô-gam ta lấy cân nặng bộ não của người bình thường trừ đi cân nặng bộ não của nhà bác học Albert Einstein</a:t>
            </a:r>
            <a:r>
              <a:rPr lang="vi-VN" i="1" dirty="0" smtClean="0">
                <a:solidFill>
                  <a:srgbClr val="FFFF00"/>
                </a:solidFill>
                <a:latin typeface="+mj-lt"/>
              </a:rPr>
              <a:t>.</a:t>
            </a:r>
            <a:endParaRPr lang="vi-VN" i="1" dirty="0">
              <a:solidFill>
                <a:srgbClr val="FFFF00"/>
              </a:solidFill>
              <a:latin typeface="+mj-lt"/>
            </a:endParaRPr>
          </a:p>
        </p:txBody>
      </p:sp>
      <p:sp>
        <p:nvSpPr>
          <p:cNvPr id="6" name="Rectangle 5"/>
          <p:cNvSpPr/>
          <p:nvPr/>
        </p:nvSpPr>
        <p:spPr>
          <a:xfrm>
            <a:off x="381000" y="3746540"/>
            <a:ext cx="8382000" cy="1200329"/>
          </a:xfrm>
          <a:prstGeom prst="rect">
            <a:avLst/>
          </a:prstGeom>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Bài </a:t>
            </a:r>
            <a:r>
              <a:rPr lang="vi-VN" b="1" dirty="0" smtClean="0">
                <a:solidFill>
                  <a:srgbClr val="FFFF00"/>
                </a:solidFill>
                <a:latin typeface="Times New Roman" panose="02020603050405020304" pitchFamily="18" charset="0"/>
                <a:cs typeface="Times New Roman" panose="02020603050405020304" pitchFamily="18" charset="0"/>
              </a:rPr>
              <a:t>giải </a:t>
            </a:r>
            <a:r>
              <a:rPr lang="vi-VN" b="1" dirty="0">
                <a:solidFill>
                  <a:srgbClr val="FFFF00"/>
                </a:solidFill>
                <a:latin typeface="Times New Roman" panose="02020603050405020304" pitchFamily="18" charset="0"/>
                <a:cs typeface="Times New Roman" panose="02020603050405020304" pitchFamily="18" charset="0"/>
              </a:rPr>
              <a:t>:</a:t>
            </a:r>
            <a:endParaRPr lang="vi-VN" dirty="0">
              <a:solidFill>
                <a:srgbClr val="FFFF00"/>
              </a:solidFill>
              <a:latin typeface="Times New Roman" panose="02020603050405020304" pitchFamily="18" charset="0"/>
              <a:cs typeface="Times New Roman" panose="02020603050405020304" pitchFamily="18" charset="0"/>
            </a:endParaRPr>
          </a:p>
          <a:p>
            <a:pPr algn="ctr"/>
            <a:r>
              <a:rPr lang="vi-VN" dirty="0">
                <a:solidFill>
                  <a:srgbClr val="FFFF00"/>
                </a:solidFill>
                <a:latin typeface="Times New Roman" panose="02020603050405020304" pitchFamily="18" charset="0"/>
                <a:cs typeface="Times New Roman" panose="02020603050405020304" pitchFamily="18" charset="0"/>
              </a:rPr>
              <a:t>Bộ não của nhà bác học Albert Einstein nhẹ hơn bộ não của người trưởng thành bình thường số ki-lô-gam </a:t>
            </a:r>
            <a:r>
              <a:rPr lang="vi-VN" dirty="0" smtClean="0">
                <a:solidFill>
                  <a:srgbClr val="FFFF00"/>
                </a:solidFill>
                <a:latin typeface="Times New Roman" panose="02020603050405020304" pitchFamily="18" charset="0"/>
                <a:cs typeface="Times New Roman" panose="02020603050405020304" pitchFamily="18" charset="0"/>
              </a:rPr>
              <a:t>là</a:t>
            </a:r>
            <a:r>
              <a:rPr lang="en-US" dirty="0" smtClean="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panose="02020603050405020304" pitchFamily="18" charset="0"/>
                <a:cs typeface="Times New Roman" panose="02020603050405020304" pitchFamily="18" charset="0"/>
              </a:rPr>
              <a:t> 1,4 – 1,28 = 0,12 (kg)</a:t>
            </a:r>
          </a:p>
          <a:p>
            <a:pPr algn="ctr"/>
            <a:r>
              <a:rPr lang="vi-VN"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panose="02020603050405020304" pitchFamily="18" charset="0"/>
                <a:cs typeface="Times New Roman" panose="02020603050405020304" pitchFamily="18" charset="0"/>
              </a:rPr>
              <a:t>   Đáp số: 0,12kg.</a:t>
            </a:r>
          </a:p>
        </p:txBody>
      </p:sp>
    </p:spTree>
    <p:extLst>
      <p:ext uri="{BB962C8B-B14F-4D97-AF65-F5344CB8AC3E}">
        <p14:creationId xmlns:p14="http://schemas.microsoft.com/office/powerpoint/2010/main" val="3238201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1308498" y="194072"/>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70041">
            <a:off x="2996803" y="438150"/>
            <a:ext cx="946547" cy="109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图片 34" descr="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428" y="2900363"/>
            <a:ext cx="6865145" cy="22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descr="36f9a2a7dc2088575b3175c2c9b246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8785" y="3546873"/>
            <a:ext cx="2199084"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9869" y="3600450"/>
            <a:ext cx="653654"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WordArt 5"/>
          <p:cNvSpPr>
            <a:spLocks noChangeArrowheads="1" noChangeShapeType="1" noTextEdit="1"/>
          </p:cNvSpPr>
          <p:nvPr/>
        </p:nvSpPr>
        <p:spPr bwMode="auto">
          <a:xfrm>
            <a:off x="2074069" y="1200150"/>
            <a:ext cx="5241131" cy="211455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0000"/>
              </a:contourClr>
            </a:sp3d>
          </a:bodyPr>
          <a:lstStyle/>
          <a:p>
            <a:r>
              <a:rPr lang="en-US" sz="2700" kern="10">
                <a:ln w="9525">
                  <a:round/>
                  <a:headEnd/>
                  <a:tailEnd/>
                </a:ln>
                <a:solidFill>
                  <a:srgbClr val="FF0000"/>
                </a:solidFill>
                <a:latin typeface="Arial" panose="020B0604020202020204" pitchFamily="34" charset="0"/>
                <a:cs typeface="Arial" panose="020B0604020202020204" pitchFamily="34" charset="0"/>
              </a:rPr>
              <a:t>DẶN DÒ</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02768">
            <a:off x="4063604" y="-34528"/>
            <a:ext cx="1531144"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457200"/>
            <a:ext cx="1371600" cy="7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1669256"/>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86300" y="2899172"/>
            <a:ext cx="1371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endParaRPr lang="vi-VN" altLang="en-US" sz="1350" b="0">
              <a:solidFill>
                <a:srgbClr val="000000"/>
              </a:solidFill>
              <a:cs typeface="Arial" panose="020B0604020202020204" pitchFamily="34" charset="0"/>
            </a:endParaRPr>
          </a:p>
        </p:txBody>
      </p:sp>
      <p:pic>
        <p:nvPicPr>
          <p:cNvPr id="62477"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0" y="130969"/>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5" descr="Flash Lang hoa dep"/>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9482" y="117872"/>
            <a:ext cx="72151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15" descr="Flash Lang hoa de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974682" y="4319588"/>
            <a:ext cx="13311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702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nodeType="afterGroup">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7350" y="1499935"/>
            <a:ext cx="6229350" cy="1107996"/>
          </a:xfrm>
          <a:prstGeom prst="rect">
            <a:avLst/>
          </a:prstGeom>
          <a:solidFill>
            <a:srgbClr val="FFFF0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28625" indent="-428625" algn="just">
              <a:buFont typeface="Wingdings" pitchFamily="2" charset="2"/>
              <a:buChar char="Ø"/>
              <a:defRPr/>
            </a:pPr>
            <a:r>
              <a:rPr lang="vi-VN" sz="3000" dirty="0">
                <a:solidFill>
                  <a:srgbClr val="002060"/>
                </a:solidFill>
                <a:latin typeface="Tahoma"/>
              </a:rPr>
              <a:t> </a:t>
            </a:r>
            <a:r>
              <a:rPr lang="vi-VN" sz="3300" dirty="0">
                <a:solidFill>
                  <a:srgbClr val="002060"/>
                </a:solidFill>
                <a:latin typeface="Tahoma"/>
                <a:ea typeface="Tahoma" pitchFamily="34" charset="0"/>
                <a:cs typeface="Tahoma" pitchFamily="34" charset="0"/>
              </a:rPr>
              <a:t>Học kĩ</a:t>
            </a:r>
            <a:r>
              <a:rPr lang="en-US" sz="3300" dirty="0">
                <a:solidFill>
                  <a:srgbClr val="002060"/>
                </a:solidFill>
                <a:latin typeface="Tahoma" pitchFamily="34" charset="0"/>
                <a:ea typeface="Tahoma" pitchFamily="34" charset="0"/>
                <a:cs typeface="Tahoma" pitchFamily="34" charset="0"/>
              </a:rPr>
              <a:t> </a:t>
            </a:r>
            <a:r>
              <a:rPr lang="en-US" sz="3300" dirty="0" err="1">
                <a:solidFill>
                  <a:srgbClr val="002060"/>
                </a:solidFill>
                <a:latin typeface="Tahoma" pitchFamily="34" charset="0"/>
                <a:ea typeface="Tahoma" pitchFamily="34" charset="0"/>
                <a:cs typeface="Tahoma" pitchFamily="34" charset="0"/>
              </a:rPr>
              <a:t>phần</a:t>
            </a:r>
            <a:r>
              <a:rPr lang="en-US" sz="3300" dirty="0">
                <a:solidFill>
                  <a:srgbClr val="002060"/>
                </a:solidFill>
                <a:latin typeface="Tahoma" pitchFamily="34" charset="0"/>
                <a:ea typeface="Tahoma" pitchFamily="34" charset="0"/>
                <a:cs typeface="Tahoma" pitchFamily="34" charset="0"/>
              </a:rPr>
              <a:t> </a:t>
            </a:r>
            <a:r>
              <a:rPr lang="en-US" sz="3300" dirty="0" err="1">
                <a:solidFill>
                  <a:srgbClr val="002060"/>
                </a:solidFill>
                <a:latin typeface="Tahoma" pitchFamily="34" charset="0"/>
                <a:ea typeface="Tahoma" pitchFamily="34" charset="0"/>
                <a:cs typeface="Tahoma" pitchFamily="34" charset="0"/>
              </a:rPr>
              <a:t>Ghi</a:t>
            </a:r>
            <a:r>
              <a:rPr lang="en-US" sz="3300" dirty="0">
                <a:solidFill>
                  <a:srgbClr val="002060"/>
                </a:solidFill>
                <a:latin typeface="Tahoma" pitchFamily="34" charset="0"/>
                <a:ea typeface="Tahoma" pitchFamily="34" charset="0"/>
                <a:cs typeface="Tahoma" pitchFamily="34" charset="0"/>
              </a:rPr>
              <a:t> </a:t>
            </a:r>
            <a:r>
              <a:rPr lang="en-US" sz="3300" dirty="0" err="1">
                <a:solidFill>
                  <a:srgbClr val="002060"/>
                </a:solidFill>
                <a:latin typeface="Tahoma" pitchFamily="34" charset="0"/>
                <a:ea typeface="Tahoma" pitchFamily="34" charset="0"/>
                <a:cs typeface="Tahoma" pitchFamily="34" charset="0"/>
              </a:rPr>
              <a:t>nhớ</a:t>
            </a:r>
            <a:r>
              <a:rPr lang="vi-VN" sz="3300" dirty="0">
                <a:solidFill>
                  <a:srgbClr val="002060"/>
                </a:solidFill>
                <a:latin typeface="Tahoma"/>
                <a:ea typeface="Tahoma" pitchFamily="34" charset="0"/>
                <a:cs typeface="Tahoma" pitchFamily="34" charset="0"/>
              </a:rPr>
              <a:t> . </a:t>
            </a:r>
            <a:endParaRPr lang="en-US" sz="3300" dirty="0">
              <a:solidFill>
                <a:srgbClr val="002060"/>
              </a:solidFill>
              <a:latin typeface="Tahoma" pitchFamily="34" charset="0"/>
              <a:ea typeface="Tahoma" pitchFamily="34" charset="0"/>
              <a:cs typeface="Tahoma" pitchFamily="34" charset="0"/>
            </a:endParaRPr>
          </a:p>
          <a:p>
            <a:pPr marL="428625" indent="-428625" algn="just">
              <a:buFont typeface="Wingdings" pitchFamily="2" charset="2"/>
              <a:buChar char="Ø"/>
              <a:defRPr/>
            </a:pPr>
            <a:r>
              <a:rPr lang="en-US" sz="3300" dirty="0">
                <a:solidFill>
                  <a:srgbClr val="002060"/>
                </a:solidFill>
                <a:latin typeface="Tahoma" pitchFamily="34" charset="0"/>
                <a:ea typeface="Tahoma" pitchFamily="34" charset="0"/>
                <a:cs typeface="Tahoma" pitchFamily="34" charset="0"/>
              </a:rPr>
              <a:t> </a:t>
            </a:r>
            <a:r>
              <a:rPr lang="vi-VN" sz="3300" dirty="0">
                <a:solidFill>
                  <a:srgbClr val="002060"/>
                </a:solidFill>
                <a:latin typeface="Tahoma"/>
                <a:ea typeface="Tahoma" pitchFamily="34" charset="0"/>
                <a:cs typeface="Tahoma" pitchFamily="34" charset="0"/>
              </a:rPr>
              <a:t>Chuẩn bị bài</a:t>
            </a:r>
            <a:r>
              <a:rPr lang="en-US" sz="3300" dirty="0">
                <a:solidFill>
                  <a:srgbClr val="002060"/>
                </a:solidFill>
                <a:latin typeface="Tahoma" pitchFamily="34" charset="0"/>
                <a:ea typeface="Tahoma" pitchFamily="34" charset="0"/>
                <a:cs typeface="Tahoma" pitchFamily="34" charset="0"/>
              </a:rPr>
              <a:t> </a:t>
            </a:r>
            <a:r>
              <a:rPr lang="en-US" sz="3300" dirty="0" err="1">
                <a:solidFill>
                  <a:srgbClr val="002060"/>
                </a:solidFill>
                <a:latin typeface="Tahoma" pitchFamily="34" charset="0"/>
                <a:ea typeface="Tahoma" pitchFamily="34" charset="0"/>
                <a:cs typeface="Tahoma" pitchFamily="34" charset="0"/>
              </a:rPr>
              <a:t>sau</a:t>
            </a:r>
            <a:r>
              <a:rPr lang="vi-VN" sz="3300" dirty="0">
                <a:solidFill>
                  <a:srgbClr val="002060"/>
                </a:solidFill>
                <a:latin typeface="Tahoma"/>
                <a:ea typeface="Tahoma" pitchFamily="34" charset="0"/>
                <a:cs typeface="Tahoma" pitchFamily="34" charset="0"/>
              </a:rPr>
              <a:t>.</a:t>
            </a:r>
            <a:endParaRPr lang="en-US" sz="3300" dirty="0">
              <a:solidFill>
                <a:srgbClr val="002060"/>
              </a:solidFill>
              <a:latin typeface="Tahoma" pitchFamily="34" charset="0"/>
              <a:ea typeface="Tahoma" pitchFamily="34" charset="0"/>
              <a:cs typeface="Tahoma" pitchFamily="34" charset="0"/>
            </a:endParaRPr>
          </a:p>
        </p:txBody>
      </p:sp>
      <p:pic>
        <p:nvPicPr>
          <p:cNvPr id="6349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857500"/>
            <a:ext cx="33718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1143000" y="13097"/>
            <a:ext cx="6858000" cy="51435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b="1">
                <a:solidFill>
                  <a:schemeClr val="tx1"/>
                </a:solidFill>
                <a:latin typeface="Times New Roman" panose="02020603050405020304" pitchFamily="18" charset="0"/>
              </a:defRPr>
            </a:lvl9pPr>
          </a:lstStyle>
          <a:p>
            <a:pPr algn="l" eaLnBrk="1" hangingPunct="1"/>
            <a:endParaRPr lang="vi-VN" altLang="en-US" sz="1350" b="0">
              <a:solidFill>
                <a:srgbClr val="000000"/>
              </a:solidFill>
              <a:cs typeface="Arial" panose="020B0604020202020204" pitchFamily="34" charset="0"/>
            </a:endParaRPr>
          </a:p>
        </p:txBody>
      </p:sp>
      <p:pic>
        <p:nvPicPr>
          <p:cNvPr id="63493" name="Picture 3" descr="hinh_rungchuôngva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75160" y="3000375"/>
            <a:ext cx="1371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8666" y="2584848"/>
            <a:ext cx="1257300" cy="144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637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1314450" y="1275635"/>
            <a:ext cx="6400800" cy="3524966"/>
          </a:xfrm>
          <a:prstGeom prst="rect">
            <a:avLst/>
          </a:prstGeom>
          <a:noFill/>
        </p:spPr>
        <p:txBody>
          <a:bodyPr wrap="none" lIns="68548" tIns="34274" rIns="68548" bIns="34274" numCol="1" fromWordArt="1">
            <a:prstTxWarp prst="textCascadeUp">
              <a:avLst>
                <a:gd name="adj" fmla="val 7556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defRPr/>
            </a:pPr>
            <a:r>
              <a:rPr lang="en-US" sz="2700" b="1" kern="0" dirty="0">
                <a:ln w="1905"/>
                <a:solidFill>
                  <a:srgbClr val="FF0000"/>
                </a:solidFill>
                <a:effectLst>
                  <a:innerShdw blurRad="69850" dist="43180" dir="5400000">
                    <a:srgbClr val="000000">
                      <a:alpha val="65000"/>
                    </a:srgbClr>
                  </a:innerShdw>
                </a:effectLst>
                <a:latin typeface="Arial" pitchFamily="34" charset="0"/>
                <a:cs typeface="Arial" pitchFamily="34" charset="0"/>
              </a:rPr>
              <a:t>TRÒ CHƠI: </a:t>
            </a:r>
          </a:p>
          <a:p>
            <a:pPr algn="ctr">
              <a:defRPr/>
            </a:pPr>
            <a:r>
              <a:rPr lang="vi-VN" sz="2700" b="1" kern="0" dirty="0">
                <a:ln w="1905"/>
                <a:solidFill>
                  <a:srgbClr val="FF0000"/>
                </a:solidFill>
                <a:effectLst>
                  <a:innerShdw blurRad="69850" dist="43180" dir="5400000">
                    <a:srgbClr val="000000">
                      <a:alpha val="65000"/>
                    </a:srgbClr>
                  </a:innerShdw>
                </a:effectLst>
                <a:latin typeface="Arial" pitchFamily="34" charset="0"/>
                <a:cs typeface="Arial" pitchFamily="34" charset="0"/>
              </a:rPr>
              <a:t>XEM AI NHỚ NHẤT</a:t>
            </a:r>
            <a:r>
              <a:rPr lang="en-US" sz="2700" b="1" kern="0" dirty="0">
                <a:ln w="1905"/>
                <a:solidFill>
                  <a:srgbClr val="FF0000"/>
                </a:solidFill>
                <a:effectLst>
                  <a:innerShdw blurRad="69850" dist="43180" dir="5400000">
                    <a:srgbClr val="000000">
                      <a:alpha val="65000"/>
                    </a:srgbClr>
                  </a:innerShdw>
                </a:effectLst>
                <a:latin typeface="Arial" pitchFamily="34" charset="0"/>
                <a:cs typeface="Arial" pitchFamily="34" charset="0"/>
              </a:rPr>
              <a:t>?</a:t>
            </a:r>
          </a:p>
        </p:txBody>
      </p:sp>
      <p:pic>
        <p:nvPicPr>
          <p:cNvPr id="3" name="Picture 5" descr="1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1" y="76507"/>
            <a:ext cx="914400" cy="1314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xmlns="" id="{7B9ACB02-FDA9-43EA-A9A9-291C767AC7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76507"/>
            <a:ext cx="2800350" cy="1199128"/>
          </a:xfrm>
          <a:prstGeom prst="rect">
            <a:avLst/>
          </a:prstGeom>
          <a:solidFill>
            <a:srgbClr val="00B0F0"/>
          </a:solidFill>
          <a:ln>
            <a:noFill/>
          </a:ln>
          <a:extLst/>
        </p:spPr>
      </p:pic>
      <p:sp>
        <p:nvSpPr>
          <p:cNvPr id="6" name="Rectangle 36"/>
          <p:cNvSpPr>
            <a:spLocks noChangeArrowheads="1"/>
          </p:cNvSpPr>
          <p:nvPr/>
        </p:nvSpPr>
        <p:spPr bwMode="auto">
          <a:xfrm>
            <a:off x="1143000" y="0"/>
            <a:ext cx="6858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a:solidFill>
                <a:prstClr val="black"/>
              </a:solidFill>
              <a:latin typeface="Times New Roman" pitchFamily="18" charset="0"/>
            </a:endParaRPr>
          </a:p>
        </p:txBody>
      </p:sp>
      <p:pic>
        <p:nvPicPr>
          <p:cNvPr id="7" name="图片 6">
            <a:extLst>
              <a:ext uri="{FF2B5EF4-FFF2-40B4-BE49-F238E27FC236}">
                <a16:creationId xmlns:a16="http://schemas.microsoft.com/office/drawing/2014/main" xmlns="" id="{7DA46919-DCA7-4F97-B4EA-BADDA348B9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229349" y="0"/>
            <a:ext cx="1771650" cy="2868035"/>
          </a:xfrm>
          <a:prstGeom prst="rect">
            <a:avLst/>
          </a:prstGeom>
        </p:spPr>
      </p:pic>
      <p:grpSp>
        <p:nvGrpSpPr>
          <p:cNvPr id="8" name="Group 30"/>
          <p:cNvGrpSpPr>
            <a:grpSpLocks/>
          </p:cNvGrpSpPr>
          <p:nvPr/>
        </p:nvGrpSpPr>
        <p:grpSpPr bwMode="auto">
          <a:xfrm>
            <a:off x="1356266" y="1363157"/>
            <a:ext cx="1600200" cy="1182609"/>
            <a:chOff x="144" y="0"/>
            <a:chExt cx="1248" cy="1056"/>
          </a:xfrm>
        </p:grpSpPr>
        <p:pic>
          <p:nvPicPr>
            <p:cNvPr id="9" name="Picture 31" descr="BOOKANI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 y="349"/>
              <a:ext cx="1248"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2" descr="TORC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8" y="0"/>
              <a:ext cx="986"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6724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4" y="0"/>
            <a:ext cx="9126116"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7"/>
          <p:cNvSpPr txBox="1">
            <a:spLocks noChangeArrowheads="1"/>
          </p:cNvSpPr>
          <p:nvPr/>
        </p:nvSpPr>
        <p:spPr bwMode="auto">
          <a:xfrm>
            <a:off x="2590800" y="905530"/>
            <a:ext cx="5257800" cy="523220"/>
          </a:xfrm>
          <a:prstGeom prst="rect">
            <a:avLst/>
          </a:prstGeom>
          <a:solidFill>
            <a:srgbClr val="FFFF66"/>
          </a:solidFill>
          <a:ln w="9525">
            <a:solidFill>
              <a:srgbClr val="0000CC"/>
            </a:solidFill>
            <a:miter lim="800000"/>
            <a:headEnd/>
            <a:tailEnd/>
          </a:ln>
          <a:effectLst>
            <a:prstShdw prst="shdw17" dist="17961" dir="13500000">
              <a:srgbClr val="99993D"/>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CC"/>
                </a:solidFill>
              </a:rPr>
              <a:t>Trò chơi Xem ai nhớ nhất!</a:t>
            </a:r>
          </a:p>
        </p:txBody>
      </p:sp>
      <p:sp>
        <p:nvSpPr>
          <p:cNvPr id="14" name="TextBox 13"/>
          <p:cNvSpPr txBox="1"/>
          <p:nvPr/>
        </p:nvSpPr>
        <p:spPr>
          <a:xfrm>
            <a:off x="779884" y="2039600"/>
            <a:ext cx="7525916" cy="1815882"/>
          </a:xfrm>
          <a:prstGeom prst="rect">
            <a:avLst/>
          </a:prstGeom>
          <a:noFill/>
        </p:spPr>
        <p:txBody>
          <a:bodyPr wrap="square" rtlCol="0">
            <a:spAutoFit/>
          </a:bodyPr>
          <a:lstStyle/>
          <a:p>
            <a:r>
              <a:rPr lang="en-US" sz="2000" b="1" u="sng" dirty="0" smtClean="0">
                <a:solidFill>
                  <a:srgbClr val="FFFF00"/>
                </a:solidFill>
                <a:latin typeface="Times New Roman" panose="02020603050405020304" pitchFamily="18" charset="0"/>
                <a:cs typeface="Times New Roman" panose="02020603050405020304" pitchFamily="18" charset="0"/>
              </a:rPr>
              <a:t>Câu </a:t>
            </a:r>
            <a:r>
              <a:rPr lang="en-US" sz="2200" b="1" u="sng" dirty="0" smtClean="0">
                <a:solidFill>
                  <a:srgbClr val="FFFF00"/>
                </a:solidFill>
                <a:latin typeface="Times New Roman" panose="02020603050405020304" pitchFamily="18" charset="0"/>
                <a:cs typeface="Times New Roman" panose="02020603050405020304" pitchFamily="18" charset="0"/>
              </a:rPr>
              <a:t>1</a:t>
            </a:r>
            <a:r>
              <a:rPr lang="en-US" sz="2200" b="1" dirty="0" smtClean="0">
                <a:solidFill>
                  <a:srgbClr val="FFFF00"/>
                </a:solidFill>
                <a:latin typeface="Times New Roman" panose="02020603050405020304" pitchFamily="18" charset="0"/>
                <a:cs typeface="Times New Roman" panose="02020603050405020304" pitchFamily="18" charset="0"/>
              </a:rPr>
              <a:t> : Kết quả của phép tính:</a:t>
            </a:r>
            <a:r>
              <a:rPr lang="en-US" sz="2200" b="1" dirty="0" smtClean="0">
                <a:solidFill>
                  <a:prstClr val="white"/>
                </a:solidFill>
                <a:latin typeface="Times New Roman" panose="02020603050405020304" pitchFamily="18" charset="0"/>
                <a:cs typeface="Times New Roman" panose="02020603050405020304" pitchFamily="18" charset="0"/>
              </a:rPr>
              <a:t> </a:t>
            </a:r>
            <a:r>
              <a:rPr lang="en-US" altLang="en-US" sz="2400" dirty="0">
                <a:solidFill>
                  <a:srgbClr val="FFFF00"/>
                </a:solidFill>
                <a:latin typeface="Times New Roman" panose="02020603050405020304" pitchFamily="18" charset="0"/>
                <a:cs typeface="Times New Roman" panose="02020603050405020304" pitchFamily="18" charset="0"/>
              </a:rPr>
              <a:t>2,56 + 2,7 + 1,44 </a:t>
            </a:r>
          </a:p>
          <a:p>
            <a:r>
              <a:rPr lang="en-US" sz="2200" dirty="0" smtClean="0">
                <a:solidFill>
                  <a:prstClr val="white"/>
                </a:solidFill>
              </a:rPr>
              <a:t>           A. 6,7</a:t>
            </a:r>
          </a:p>
          <a:p>
            <a:r>
              <a:rPr lang="en-US" sz="2200" dirty="0">
                <a:solidFill>
                  <a:prstClr val="white"/>
                </a:solidFill>
              </a:rPr>
              <a:t> </a:t>
            </a:r>
            <a:r>
              <a:rPr lang="en-US" sz="2200" dirty="0" smtClean="0">
                <a:solidFill>
                  <a:prstClr val="white"/>
                </a:solidFill>
              </a:rPr>
              <a:t>          B. 5,07</a:t>
            </a:r>
          </a:p>
          <a:p>
            <a:r>
              <a:rPr lang="en-US" sz="2200" dirty="0">
                <a:solidFill>
                  <a:prstClr val="white"/>
                </a:solidFill>
              </a:rPr>
              <a:t> </a:t>
            </a:r>
            <a:r>
              <a:rPr lang="en-US" sz="2200" dirty="0" smtClean="0">
                <a:solidFill>
                  <a:prstClr val="white"/>
                </a:solidFill>
              </a:rPr>
              <a:t>          C. 6,74</a:t>
            </a:r>
            <a:endParaRPr lang="en-US" sz="2200" dirty="0">
              <a:solidFill>
                <a:prstClr val="white"/>
              </a:solidFill>
            </a:endParaRPr>
          </a:p>
          <a:p>
            <a:r>
              <a:rPr lang="en-US" sz="2200" dirty="0">
                <a:solidFill>
                  <a:prstClr val="white"/>
                </a:solidFill>
              </a:rPr>
              <a:t>           D. </a:t>
            </a:r>
            <a:r>
              <a:rPr lang="en-US" sz="2200" dirty="0" smtClean="0">
                <a:solidFill>
                  <a:prstClr val="white"/>
                </a:solidFill>
              </a:rPr>
              <a:t>7,7</a:t>
            </a:r>
            <a:endParaRPr lang="en-US" sz="2200" dirty="0">
              <a:solidFill>
                <a:prstClr val="white"/>
              </a:solidFill>
            </a:endParaRPr>
          </a:p>
        </p:txBody>
      </p:sp>
      <p:sp>
        <p:nvSpPr>
          <p:cNvPr id="20" name="Rectangle 40"/>
          <p:cNvSpPr>
            <a:spLocks noChangeArrowheads="1"/>
          </p:cNvSpPr>
          <p:nvPr/>
        </p:nvSpPr>
        <p:spPr bwMode="auto">
          <a:xfrm>
            <a:off x="7772400" y="3409950"/>
            <a:ext cx="647700" cy="6858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1</a:t>
            </a:r>
          </a:p>
        </p:txBody>
      </p:sp>
      <p:sp>
        <p:nvSpPr>
          <p:cNvPr id="21" name="Rectangle 41"/>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2</a:t>
            </a:r>
          </a:p>
        </p:txBody>
      </p:sp>
      <p:sp>
        <p:nvSpPr>
          <p:cNvPr id="22" name="Rectangle 42"/>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3</a:t>
            </a:r>
          </a:p>
        </p:txBody>
      </p:sp>
      <p:sp>
        <p:nvSpPr>
          <p:cNvPr id="23" name="Rectangle 43"/>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4</a:t>
            </a:r>
          </a:p>
        </p:txBody>
      </p:sp>
      <p:sp>
        <p:nvSpPr>
          <p:cNvPr id="24" name="Rectangle 44"/>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5</a:t>
            </a:r>
          </a:p>
        </p:txBody>
      </p:sp>
      <p:sp>
        <p:nvSpPr>
          <p:cNvPr id="25" name="Rectangle 45"/>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6</a:t>
            </a:r>
          </a:p>
        </p:txBody>
      </p:sp>
      <p:sp>
        <p:nvSpPr>
          <p:cNvPr id="26" name="Rectangle 46"/>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7</a:t>
            </a:r>
          </a:p>
        </p:txBody>
      </p:sp>
      <p:sp>
        <p:nvSpPr>
          <p:cNvPr id="27" name="Rectangle 47"/>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8</a:t>
            </a:r>
          </a:p>
        </p:txBody>
      </p:sp>
      <p:sp>
        <p:nvSpPr>
          <p:cNvPr id="28" name="Rectangle 48"/>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9</a:t>
            </a:r>
          </a:p>
        </p:txBody>
      </p:sp>
      <p:sp>
        <p:nvSpPr>
          <p:cNvPr id="29" name="Rectangle 49"/>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10</a:t>
            </a:r>
          </a:p>
        </p:txBody>
      </p:sp>
      <p:sp>
        <p:nvSpPr>
          <p:cNvPr id="31" name="TextBox 30"/>
          <p:cNvSpPr txBox="1"/>
          <p:nvPr/>
        </p:nvSpPr>
        <p:spPr>
          <a:xfrm>
            <a:off x="457200" y="590550"/>
            <a:ext cx="1905000" cy="461665"/>
          </a:xfrm>
          <a:prstGeom prst="rect">
            <a:avLst/>
          </a:prstGeom>
          <a:noFill/>
        </p:spPr>
        <p:txBody>
          <a:bodyPr wrap="square" rtlCol="0">
            <a:spAutoFit/>
          </a:bodyPr>
          <a:lstStyle/>
          <a:p>
            <a:pPr algn="ctr"/>
            <a:r>
              <a:rPr lang="en-US" sz="2400" b="1" dirty="0" smtClean="0">
                <a:solidFill>
                  <a:srgbClr val="FFFF00"/>
                </a:solidFill>
              </a:rPr>
              <a:t>1. </a:t>
            </a:r>
            <a:r>
              <a:rPr lang="en-US" sz="2400" b="1" dirty="0" err="1" smtClean="0">
                <a:solidFill>
                  <a:srgbClr val="FFFF00"/>
                </a:solidFill>
              </a:rPr>
              <a:t>Khởi</a:t>
            </a:r>
            <a:r>
              <a:rPr lang="en-US" sz="2400" b="1" dirty="0" smtClean="0">
                <a:solidFill>
                  <a:srgbClr val="FFFF00"/>
                </a:solidFill>
              </a:rPr>
              <a:t> </a:t>
            </a:r>
            <a:r>
              <a:rPr lang="en-US" sz="2400" b="1" dirty="0" err="1" smtClean="0">
                <a:solidFill>
                  <a:srgbClr val="FFFF00"/>
                </a:solidFill>
              </a:rPr>
              <a:t>động</a:t>
            </a:r>
            <a:r>
              <a:rPr lang="en-US" sz="2400" b="1" dirty="0" smtClean="0">
                <a:solidFill>
                  <a:srgbClr val="FFFF00"/>
                </a:solidFill>
              </a:rPr>
              <a:t>:</a:t>
            </a:r>
            <a:endParaRPr lang="en-US" sz="2400" b="1" dirty="0">
              <a:solidFill>
                <a:srgbClr val="FFFF00"/>
              </a:solidFill>
            </a:endParaRPr>
          </a:p>
        </p:txBody>
      </p:sp>
      <p:pic>
        <p:nvPicPr>
          <p:cNvPr id="32" name="Picture 32" descr="Bellcoll">
            <a:hlinkClick r:id="" action="ppaction://hlinkshowjump?jump=firs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362679"/>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971800" y="209550"/>
            <a:ext cx="2895600" cy="400110"/>
          </a:xfrm>
          <a:prstGeom prst="rect">
            <a:avLst/>
          </a:prstGeom>
          <a:noFill/>
        </p:spPr>
        <p:txBody>
          <a:bodyPr wrap="square" rtlCol="0">
            <a:spAutoFit/>
          </a:bodyPr>
          <a:lstStyle/>
          <a:p>
            <a:pPr algn="ctr"/>
            <a:r>
              <a:rPr lang="en-US" sz="2000" b="1" u="sng" dirty="0" err="1" smtClean="0">
                <a:solidFill>
                  <a:prstClr val="white"/>
                </a:solidFill>
              </a:rPr>
              <a:t>Toán</a:t>
            </a:r>
            <a:endParaRPr lang="en-US" sz="2000" b="1" u="sng" dirty="0" smtClean="0">
              <a:solidFill>
                <a:prstClr val="white"/>
              </a:solidFill>
            </a:endParaRPr>
          </a:p>
        </p:txBody>
      </p:sp>
      <p:sp>
        <p:nvSpPr>
          <p:cNvPr id="34" name="Oval 303"/>
          <p:cNvSpPr>
            <a:spLocks noChangeArrowheads="1"/>
          </p:cNvSpPr>
          <p:nvPr/>
        </p:nvSpPr>
        <p:spPr bwMode="auto">
          <a:xfrm>
            <a:off x="1485900" y="2435143"/>
            <a:ext cx="381000" cy="374543"/>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759817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2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4"/>
                                        </p:tgtEl>
                                        <p:attrNameLst>
                                          <p:attrName>ppt_x</p:attrName>
                                          <p:attrName>ppt_y</p:attrName>
                                        </p:attrNameLst>
                                      </p:cBhvr>
                                    </p:animMotion>
                                    <p:animEffect transition="in" filter="fade">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250"/>
                                        <p:tgtEl>
                                          <p:spTgt spid="29"/>
                                        </p:tgtEl>
                                      </p:cBhvr>
                                    </p:animEffect>
                                    <p:set>
                                      <p:cBhvr>
                                        <p:cTn id="19" dur="1" fill="hold">
                                          <p:stCondLst>
                                            <p:cond delay="1249"/>
                                          </p:stCondLst>
                                        </p:cTn>
                                        <p:tgtEl>
                                          <p:spTgt spid="2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par>
                          <p:cTn id="20" fill="hold">
                            <p:stCondLst>
                              <p:cond delay="1250"/>
                            </p:stCondLst>
                            <p:childTnLst>
                              <p:par>
                                <p:cTn id="21" presetID="9" presetClass="exit" presetSubtype="0" fill="hold" grpId="0" nodeType="afterEffect">
                                  <p:stCondLst>
                                    <p:cond delay="0"/>
                                  </p:stCondLst>
                                  <p:childTnLst>
                                    <p:animEffect transition="out" filter="dissolve">
                                      <p:cBhvr>
                                        <p:cTn id="22" dur="1250"/>
                                        <p:tgtEl>
                                          <p:spTgt spid="28"/>
                                        </p:tgtEl>
                                      </p:cBhvr>
                                    </p:animEffect>
                                    <p:set>
                                      <p:cBhvr>
                                        <p:cTn id="23" dur="1" fill="hold">
                                          <p:stCondLst>
                                            <p:cond delay="1249"/>
                                          </p:stCondLst>
                                        </p:cTn>
                                        <p:tgtEl>
                                          <p:spTgt spid="2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par>
                          <p:cTn id="24" fill="hold">
                            <p:stCondLst>
                              <p:cond delay="2500"/>
                            </p:stCondLst>
                            <p:childTnLst>
                              <p:par>
                                <p:cTn id="25" presetID="9" presetClass="exit" presetSubtype="0" fill="hold" grpId="0" nodeType="afterEffect">
                                  <p:stCondLst>
                                    <p:cond delay="0"/>
                                  </p:stCondLst>
                                  <p:childTnLst>
                                    <p:animEffect transition="out" filter="dissolve">
                                      <p:cBhvr>
                                        <p:cTn id="26" dur="1250"/>
                                        <p:tgtEl>
                                          <p:spTgt spid="27"/>
                                        </p:tgtEl>
                                      </p:cBhvr>
                                    </p:animEffect>
                                    <p:set>
                                      <p:cBhvr>
                                        <p:cTn id="27" dur="1" fill="hold">
                                          <p:stCondLst>
                                            <p:cond delay="1249"/>
                                          </p:stCondLst>
                                        </p:cTn>
                                        <p:tgtEl>
                                          <p:spTgt spid="2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par>
                          <p:cTn id="28" fill="hold">
                            <p:stCondLst>
                              <p:cond delay="3750"/>
                            </p:stCondLst>
                            <p:childTnLst>
                              <p:par>
                                <p:cTn id="29" presetID="9" presetClass="exit" presetSubtype="0" fill="hold" grpId="0" nodeType="afterEffect">
                                  <p:stCondLst>
                                    <p:cond delay="0"/>
                                  </p:stCondLst>
                                  <p:childTnLst>
                                    <p:animEffect transition="out" filter="dissolve">
                                      <p:cBhvr>
                                        <p:cTn id="30" dur="1250"/>
                                        <p:tgtEl>
                                          <p:spTgt spid="26"/>
                                        </p:tgtEl>
                                      </p:cBhvr>
                                    </p:animEffect>
                                    <p:set>
                                      <p:cBhvr>
                                        <p:cTn id="31" dur="1" fill="hold">
                                          <p:stCondLst>
                                            <p:cond delay="1249"/>
                                          </p:stCondLst>
                                        </p:cTn>
                                        <p:tgtEl>
                                          <p:spTgt spid="2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childTnLst>
                          </p:cTn>
                        </p:par>
                        <p:par>
                          <p:cTn id="32" fill="hold">
                            <p:stCondLst>
                              <p:cond delay="5000"/>
                            </p:stCondLst>
                            <p:childTnLst>
                              <p:par>
                                <p:cTn id="33" presetID="9" presetClass="exit" presetSubtype="0" fill="hold" grpId="0" nodeType="afterEffect">
                                  <p:stCondLst>
                                    <p:cond delay="0"/>
                                  </p:stCondLst>
                                  <p:childTnLst>
                                    <p:animEffect transition="out" filter="dissolve">
                                      <p:cBhvr>
                                        <p:cTn id="34" dur="1250"/>
                                        <p:tgtEl>
                                          <p:spTgt spid="25"/>
                                        </p:tgtEl>
                                      </p:cBhvr>
                                    </p:animEffect>
                                    <p:set>
                                      <p:cBhvr>
                                        <p:cTn id="35" dur="1" fill="hold">
                                          <p:stCondLst>
                                            <p:cond delay="1249"/>
                                          </p:stCondLst>
                                        </p:cTn>
                                        <p:tgtEl>
                                          <p:spTgt spid="2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par>
                          <p:cTn id="36" fill="hold">
                            <p:stCondLst>
                              <p:cond delay="6250"/>
                            </p:stCondLst>
                            <p:childTnLst>
                              <p:par>
                                <p:cTn id="37" presetID="9" presetClass="exit" presetSubtype="0" fill="hold" grpId="0" nodeType="afterEffect">
                                  <p:stCondLst>
                                    <p:cond delay="0"/>
                                  </p:stCondLst>
                                  <p:childTnLst>
                                    <p:animEffect transition="out" filter="dissolve">
                                      <p:cBhvr>
                                        <p:cTn id="38" dur="1250"/>
                                        <p:tgtEl>
                                          <p:spTgt spid="24"/>
                                        </p:tgtEl>
                                      </p:cBhvr>
                                    </p:animEffect>
                                    <p:set>
                                      <p:cBhvr>
                                        <p:cTn id="39" dur="1" fill="hold">
                                          <p:stCondLst>
                                            <p:cond delay="1249"/>
                                          </p:stCondLst>
                                        </p:cTn>
                                        <p:tgtEl>
                                          <p:spTgt spid="2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childTnLst>
                          </p:cTn>
                        </p:par>
                        <p:par>
                          <p:cTn id="40" fill="hold">
                            <p:stCondLst>
                              <p:cond delay="7500"/>
                            </p:stCondLst>
                            <p:childTnLst>
                              <p:par>
                                <p:cTn id="41" presetID="9" presetClass="exit" presetSubtype="0" fill="hold" grpId="0" nodeType="afterEffect">
                                  <p:stCondLst>
                                    <p:cond delay="0"/>
                                  </p:stCondLst>
                                  <p:childTnLst>
                                    <p:animEffect transition="out" filter="dissolve">
                                      <p:cBhvr>
                                        <p:cTn id="42" dur="1250"/>
                                        <p:tgtEl>
                                          <p:spTgt spid="23"/>
                                        </p:tgtEl>
                                      </p:cBhvr>
                                    </p:animEffect>
                                    <p:set>
                                      <p:cBhvr>
                                        <p:cTn id="43" dur="1" fill="hold">
                                          <p:stCondLst>
                                            <p:cond delay="1249"/>
                                          </p:stCondLst>
                                        </p:cTn>
                                        <p:tgtEl>
                                          <p:spTgt spid="2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par>
                          <p:cTn id="44" fill="hold">
                            <p:stCondLst>
                              <p:cond delay="8750"/>
                            </p:stCondLst>
                            <p:childTnLst>
                              <p:par>
                                <p:cTn id="45" presetID="9" presetClass="exit" presetSubtype="0" fill="hold" grpId="0" nodeType="afterEffect">
                                  <p:stCondLst>
                                    <p:cond delay="0"/>
                                  </p:stCondLst>
                                  <p:childTnLst>
                                    <p:animEffect transition="out" filter="dissolve">
                                      <p:cBhvr>
                                        <p:cTn id="46" dur="1250"/>
                                        <p:tgtEl>
                                          <p:spTgt spid="22"/>
                                        </p:tgtEl>
                                      </p:cBhvr>
                                    </p:animEffect>
                                    <p:set>
                                      <p:cBhvr>
                                        <p:cTn id="47" dur="1" fill="hold">
                                          <p:stCondLst>
                                            <p:cond delay="1249"/>
                                          </p:stCondLst>
                                        </p:cTn>
                                        <p:tgtEl>
                                          <p:spTgt spid="2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8" fill="hold">
                            <p:stCondLst>
                              <p:cond delay="10000"/>
                            </p:stCondLst>
                            <p:childTnLst>
                              <p:par>
                                <p:cTn id="49" presetID="9" presetClass="exit" presetSubtype="0" fill="hold" grpId="0" nodeType="afterEffect">
                                  <p:stCondLst>
                                    <p:cond delay="0"/>
                                  </p:stCondLst>
                                  <p:childTnLst>
                                    <p:animEffect transition="out" filter="dissolve">
                                      <p:cBhvr>
                                        <p:cTn id="50" dur="1250"/>
                                        <p:tgtEl>
                                          <p:spTgt spid="21"/>
                                        </p:tgtEl>
                                      </p:cBhvr>
                                    </p:animEffect>
                                    <p:set>
                                      <p:cBhvr>
                                        <p:cTn id="51" dur="1" fill="hold">
                                          <p:stCondLst>
                                            <p:cond delay="1249"/>
                                          </p:stCondLst>
                                        </p:cTn>
                                        <p:tgtEl>
                                          <p:spTgt spid="2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childTnLst>
                          </p:cTn>
                        </p:par>
                        <p:par>
                          <p:cTn id="52" fill="hold">
                            <p:stCondLst>
                              <p:cond delay="11250"/>
                            </p:stCondLst>
                            <p:childTnLst>
                              <p:par>
                                <p:cTn id="53" presetID="9" presetClass="exit" presetSubtype="0" fill="hold" grpId="0" nodeType="afterEffect">
                                  <p:stCondLst>
                                    <p:cond delay="0"/>
                                  </p:stCondLst>
                                  <p:childTnLst>
                                    <p:animEffect transition="out" filter="dissolve">
                                      <p:cBhvr>
                                        <p:cTn id="54" dur="1250"/>
                                        <p:tgtEl>
                                          <p:spTgt spid="20"/>
                                        </p:tgtEl>
                                      </p:cBhvr>
                                    </p:animEffect>
                                    <p:set>
                                      <p:cBhvr>
                                        <p:cTn id="55" dur="1" fill="hold">
                                          <p:stCondLst>
                                            <p:cond delay="1249"/>
                                          </p:stCondLst>
                                        </p:cTn>
                                        <p:tgtEl>
                                          <p:spTgt spid="20"/>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himes 3-CL (2).wav"/>
                                        </p:tgtEl>
                                      </p:cMediaNode>
                                    </p:audio>
                                  </p:sub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amond(in)">
                                      <p:cBhvr>
                                        <p:cTn id="60" dur="2000"/>
                                        <p:tgtEl>
                                          <p:spTgt spid="34"/>
                                        </p:tgtEl>
                                      </p:cBhvr>
                                    </p:animEffec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1" grpId="0" animBg="1"/>
      <p:bldP spid="22" grpId="0" animBg="1"/>
      <p:bldP spid="23" grpId="0" animBg="1"/>
      <p:bldP spid="24" grpId="0" animBg="1"/>
      <p:bldP spid="25" grpId="0" animBg="1"/>
      <p:bldP spid="26" grpId="0" animBg="1"/>
      <p:bldP spid="27" grpId="0" animBg="1"/>
      <p:bldP spid="28"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94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0"/>
          <p:cNvSpPr>
            <a:spLocks noChangeArrowheads="1"/>
          </p:cNvSpPr>
          <p:nvPr/>
        </p:nvSpPr>
        <p:spPr bwMode="auto">
          <a:xfrm>
            <a:off x="7772400" y="3409950"/>
            <a:ext cx="647700" cy="6858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1</a:t>
            </a:r>
          </a:p>
        </p:txBody>
      </p:sp>
      <p:sp>
        <p:nvSpPr>
          <p:cNvPr id="21" name="Rectangle 41"/>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2</a:t>
            </a:r>
          </a:p>
        </p:txBody>
      </p:sp>
      <p:sp>
        <p:nvSpPr>
          <p:cNvPr id="22" name="Rectangle 42"/>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3</a:t>
            </a:r>
          </a:p>
        </p:txBody>
      </p:sp>
      <p:sp>
        <p:nvSpPr>
          <p:cNvPr id="23" name="Rectangle 43"/>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4</a:t>
            </a:r>
          </a:p>
        </p:txBody>
      </p:sp>
      <p:sp>
        <p:nvSpPr>
          <p:cNvPr id="24" name="Rectangle 44"/>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5</a:t>
            </a:r>
          </a:p>
        </p:txBody>
      </p:sp>
      <p:sp>
        <p:nvSpPr>
          <p:cNvPr id="25" name="Rectangle 45"/>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6</a:t>
            </a:r>
          </a:p>
        </p:txBody>
      </p:sp>
      <p:sp>
        <p:nvSpPr>
          <p:cNvPr id="26" name="Rectangle 46"/>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7</a:t>
            </a:r>
          </a:p>
        </p:txBody>
      </p:sp>
      <p:sp>
        <p:nvSpPr>
          <p:cNvPr id="27" name="Rectangle 47"/>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8</a:t>
            </a:r>
          </a:p>
        </p:txBody>
      </p:sp>
      <p:sp>
        <p:nvSpPr>
          <p:cNvPr id="28" name="Rectangle 48"/>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9</a:t>
            </a:r>
          </a:p>
        </p:txBody>
      </p:sp>
      <p:sp>
        <p:nvSpPr>
          <p:cNvPr id="29" name="Rectangle 49"/>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10</a:t>
            </a:r>
          </a:p>
        </p:txBody>
      </p:sp>
      <p:sp>
        <p:nvSpPr>
          <p:cNvPr id="17" name="TextBox 16"/>
          <p:cNvSpPr txBox="1"/>
          <p:nvPr/>
        </p:nvSpPr>
        <p:spPr>
          <a:xfrm>
            <a:off x="457200" y="901014"/>
            <a:ext cx="1905000" cy="461665"/>
          </a:xfrm>
          <a:prstGeom prst="rect">
            <a:avLst/>
          </a:prstGeom>
          <a:noFill/>
        </p:spPr>
        <p:txBody>
          <a:bodyPr wrap="square" rtlCol="0">
            <a:spAutoFit/>
          </a:bodyPr>
          <a:lstStyle/>
          <a:p>
            <a:pPr algn="ctr"/>
            <a:r>
              <a:rPr lang="en-US" sz="2400" b="1" dirty="0" smtClean="0">
                <a:solidFill>
                  <a:srgbClr val="FFFF00"/>
                </a:solidFill>
              </a:rPr>
              <a:t>1. </a:t>
            </a:r>
            <a:r>
              <a:rPr lang="en-US" sz="2400" b="1" dirty="0" err="1" smtClean="0">
                <a:solidFill>
                  <a:srgbClr val="FFFF00"/>
                </a:solidFill>
              </a:rPr>
              <a:t>Khởi</a:t>
            </a:r>
            <a:r>
              <a:rPr lang="en-US" sz="2400" b="1" dirty="0" smtClean="0">
                <a:solidFill>
                  <a:srgbClr val="FFFF00"/>
                </a:solidFill>
              </a:rPr>
              <a:t> </a:t>
            </a:r>
            <a:r>
              <a:rPr lang="en-US" sz="2400" b="1" dirty="0" err="1" smtClean="0">
                <a:solidFill>
                  <a:srgbClr val="FFFF00"/>
                </a:solidFill>
              </a:rPr>
              <a:t>động</a:t>
            </a:r>
            <a:r>
              <a:rPr lang="en-US" sz="2400" b="1" dirty="0" smtClean="0">
                <a:solidFill>
                  <a:srgbClr val="FFFF00"/>
                </a:solidFill>
              </a:rPr>
              <a:t>:</a:t>
            </a:r>
            <a:endParaRPr lang="en-US" sz="2400" b="1" dirty="0">
              <a:solidFill>
                <a:srgbClr val="FFFF00"/>
              </a:solidFill>
            </a:endParaRPr>
          </a:p>
        </p:txBody>
      </p:sp>
      <p:sp>
        <p:nvSpPr>
          <p:cNvPr id="18" name="TextBox 17"/>
          <p:cNvSpPr txBox="1"/>
          <p:nvPr/>
        </p:nvSpPr>
        <p:spPr>
          <a:xfrm>
            <a:off x="2971800" y="209550"/>
            <a:ext cx="2895600" cy="400110"/>
          </a:xfrm>
          <a:prstGeom prst="rect">
            <a:avLst/>
          </a:prstGeom>
          <a:noFill/>
        </p:spPr>
        <p:txBody>
          <a:bodyPr wrap="square" rtlCol="0">
            <a:spAutoFit/>
          </a:bodyPr>
          <a:lstStyle/>
          <a:p>
            <a:pPr algn="ctr"/>
            <a:r>
              <a:rPr lang="en-US" sz="2000" b="1" u="sng" dirty="0" err="1" smtClean="0">
                <a:solidFill>
                  <a:prstClr val="white"/>
                </a:solidFill>
              </a:rPr>
              <a:t>Toán</a:t>
            </a:r>
            <a:endParaRPr lang="en-US" sz="2000" b="1" u="sng" dirty="0" smtClean="0">
              <a:solidFill>
                <a:prstClr val="white"/>
              </a:solidFill>
            </a:endParaRPr>
          </a:p>
        </p:txBody>
      </p:sp>
      <p:sp>
        <p:nvSpPr>
          <p:cNvPr id="19" name="Text Box 7"/>
          <p:cNvSpPr txBox="1">
            <a:spLocks noChangeArrowheads="1"/>
          </p:cNvSpPr>
          <p:nvPr/>
        </p:nvSpPr>
        <p:spPr bwMode="auto">
          <a:xfrm>
            <a:off x="2590800" y="1143192"/>
            <a:ext cx="4876800" cy="523220"/>
          </a:xfrm>
          <a:prstGeom prst="rect">
            <a:avLst/>
          </a:prstGeom>
          <a:solidFill>
            <a:srgbClr val="FFFF66"/>
          </a:solidFill>
          <a:ln w="9525">
            <a:solidFill>
              <a:srgbClr val="0000CC"/>
            </a:solidFill>
            <a:miter lim="800000"/>
            <a:headEnd/>
            <a:tailEnd/>
          </a:ln>
          <a:effectLst>
            <a:prstShdw prst="shdw17" dist="17961" dir="13500000">
              <a:srgbClr val="99993D"/>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CC"/>
                </a:solidFill>
              </a:rPr>
              <a:t>Trò chơi Xem ai nhớ nhất!</a:t>
            </a:r>
          </a:p>
        </p:txBody>
      </p:sp>
      <p:pic>
        <p:nvPicPr>
          <p:cNvPr id="30" name="Picture 32" descr="Bellcoll">
            <a:hlinkClick r:id="" action="ppaction://hlinkshowjump?jump=firstslide"/>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362679"/>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1295400" y="2038350"/>
            <a:ext cx="6934200" cy="1169551"/>
          </a:xfrm>
          <a:prstGeom prst="rect">
            <a:avLst/>
          </a:prstGeom>
          <a:noFill/>
        </p:spPr>
        <p:txBody>
          <a:bodyPr wrap="square" rtlCol="0">
            <a:spAutoFit/>
          </a:bodyPr>
          <a:lstStyle/>
          <a:p>
            <a:pPr>
              <a:spcBef>
                <a:spcPct val="50000"/>
              </a:spcBef>
            </a:pPr>
            <a:r>
              <a:rPr lang="en-US" sz="2800" b="1" dirty="0">
                <a:solidFill>
                  <a:srgbClr val="FFFF00"/>
                </a:solidFill>
                <a:latin typeface="Times New Roman" panose="02020603050405020304" pitchFamily="18" charset="0"/>
                <a:cs typeface="Times New Roman" panose="02020603050405020304" pitchFamily="18" charset="0"/>
              </a:rPr>
              <a:t>1 / Điền dấu &lt;, &gt;, =  vào chỗ chấm :</a:t>
            </a:r>
          </a:p>
          <a:p>
            <a:pPr>
              <a:spcBef>
                <a:spcPct val="50000"/>
              </a:spcBef>
            </a:pPr>
            <a:r>
              <a:rPr lang="en-US" sz="2800" b="1" dirty="0">
                <a:solidFill>
                  <a:srgbClr val="FFFF00"/>
                </a:solidFill>
                <a:latin typeface="Times New Roman" panose="02020603050405020304" pitchFamily="18" charset="0"/>
                <a:cs typeface="Times New Roman" panose="02020603050405020304" pitchFamily="18" charset="0"/>
              </a:rPr>
              <a:t>           </a:t>
            </a:r>
          </a:p>
        </p:txBody>
      </p:sp>
      <p:sp>
        <p:nvSpPr>
          <p:cNvPr id="33" name="TextBox 32"/>
          <p:cNvSpPr txBox="1"/>
          <p:nvPr/>
        </p:nvSpPr>
        <p:spPr>
          <a:xfrm>
            <a:off x="1953768" y="2514813"/>
            <a:ext cx="4294632" cy="523220"/>
          </a:xfrm>
          <a:prstGeom prst="rect">
            <a:avLst/>
          </a:prstGeom>
          <a:noFill/>
        </p:spPr>
        <p:txBody>
          <a:bodyPr wrap="square" rtlCol="0">
            <a:spAutoFit/>
          </a:bodyPr>
          <a:lstStyle/>
          <a:p>
            <a:pPr>
              <a:spcBef>
                <a:spcPct val="50000"/>
              </a:spcBef>
            </a:pPr>
            <a:r>
              <a:rPr lang="en-US" sz="2800" b="1" dirty="0">
                <a:solidFill>
                  <a:srgbClr val="FFFF00"/>
                </a:solidFill>
                <a:latin typeface="Times New Roman" panose="02020603050405020304" pitchFamily="18" charset="0"/>
                <a:cs typeface="Times New Roman" panose="02020603050405020304" pitchFamily="18" charset="0"/>
              </a:rPr>
              <a:t>14,7 + 5,6 </a:t>
            </a:r>
            <a:r>
              <a:rPr lang="en-US" sz="2800" b="1" dirty="0" smtClean="0">
                <a:solidFill>
                  <a:srgbClr val="FFFF00"/>
                </a:solidFill>
                <a:latin typeface="Times New Roman" panose="02020603050405020304" pitchFamily="18" charset="0"/>
                <a:cs typeface="Times New Roman" panose="02020603050405020304" pitchFamily="18" charset="0"/>
              </a:rPr>
              <a:t>       9,8 </a:t>
            </a:r>
            <a:r>
              <a:rPr lang="en-US" sz="2800" b="1" dirty="0">
                <a:solidFill>
                  <a:srgbClr val="FFFF00"/>
                </a:solidFill>
                <a:latin typeface="Times New Roman" panose="02020603050405020304" pitchFamily="18" charset="0"/>
                <a:cs typeface="Times New Roman" panose="02020603050405020304" pitchFamily="18" charset="0"/>
              </a:rPr>
              <a:t>+ 9,75</a:t>
            </a:r>
          </a:p>
        </p:txBody>
      </p:sp>
      <p:sp>
        <p:nvSpPr>
          <p:cNvPr id="32" name="TextBox 31"/>
          <p:cNvSpPr txBox="1"/>
          <p:nvPr/>
        </p:nvSpPr>
        <p:spPr>
          <a:xfrm>
            <a:off x="3657600" y="2524096"/>
            <a:ext cx="533400" cy="523220"/>
          </a:xfrm>
          <a:prstGeom prst="rect">
            <a:avLst/>
          </a:prstGeom>
          <a:noFill/>
        </p:spPr>
        <p:txBody>
          <a:bodyPr wrap="square" rtlCol="0">
            <a:spAutoFit/>
          </a:bodyPr>
          <a:lstStyle/>
          <a:p>
            <a:r>
              <a:rPr lang="en-US" sz="2800" b="1" dirty="0">
                <a:solidFill>
                  <a:srgbClr val="FFFF00"/>
                </a:solidFill>
              </a:rPr>
              <a:t>&gt;</a:t>
            </a:r>
          </a:p>
        </p:txBody>
      </p:sp>
    </p:spTree>
    <p:extLst>
      <p:ext uri="{BB962C8B-B14F-4D97-AF65-F5344CB8AC3E}">
        <p14:creationId xmlns:p14="http://schemas.microsoft.com/office/powerpoint/2010/main" val="3455339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Scale>
                                      <p:cBhvr>
                                        <p:cTn id="12" dur="2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1"/>
                                        </p:tgtEl>
                                        <p:attrNameLst>
                                          <p:attrName>ppt_x</p:attrName>
                                          <p:attrName>ppt_y</p:attrName>
                                        </p:attrNameLst>
                                      </p:cBhvr>
                                    </p:animMotion>
                                    <p:animEffect transition="in" filter="fade">
                                      <p:cBhvr>
                                        <p:cTn id="14" dur="2000"/>
                                        <p:tgtEl>
                                          <p:spTgt spid="31"/>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1250"/>
                                        <p:tgtEl>
                                          <p:spTgt spid="29"/>
                                        </p:tgtEl>
                                      </p:cBhvr>
                                    </p:animEffect>
                                    <p:set>
                                      <p:cBhvr>
                                        <p:cTn id="25" dur="1" fill="hold">
                                          <p:stCondLst>
                                            <p:cond delay="1249"/>
                                          </p:stCondLst>
                                        </p:cTn>
                                        <p:tgtEl>
                                          <p:spTgt spid="2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hammer.wav"/>
                                        </p:tgtEl>
                                      </p:cMediaNode>
                                    </p:audio>
                                  </p:subTnLst>
                                </p:cTn>
                              </p:par>
                            </p:childTnLst>
                          </p:cTn>
                        </p:par>
                        <p:par>
                          <p:cTn id="26" fill="hold">
                            <p:stCondLst>
                              <p:cond delay="1250"/>
                            </p:stCondLst>
                            <p:childTnLst>
                              <p:par>
                                <p:cTn id="27" presetID="9" presetClass="exit" presetSubtype="0" fill="hold" grpId="0" nodeType="afterEffect">
                                  <p:stCondLst>
                                    <p:cond delay="0"/>
                                  </p:stCondLst>
                                  <p:childTnLst>
                                    <p:animEffect transition="out" filter="dissolve">
                                      <p:cBhvr>
                                        <p:cTn id="28" dur="1250"/>
                                        <p:tgtEl>
                                          <p:spTgt spid="28"/>
                                        </p:tgtEl>
                                      </p:cBhvr>
                                    </p:animEffect>
                                    <p:set>
                                      <p:cBhvr>
                                        <p:cTn id="29" dur="1" fill="hold">
                                          <p:stCondLst>
                                            <p:cond delay="1249"/>
                                          </p:stCondLst>
                                        </p:cTn>
                                        <p:tgtEl>
                                          <p:spTgt spid="2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hammer.wav"/>
                                        </p:tgtEl>
                                      </p:cMediaNode>
                                    </p:audio>
                                  </p:subTnLst>
                                </p:cTn>
                              </p:par>
                            </p:childTnLst>
                          </p:cTn>
                        </p:par>
                        <p:par>
                          <p:cTn id="30" fill="hold">
                            <p:stCondLst>
                              <p:cond delay="2500"/>
                            </p:stCondLst>
                            <p:childTnLst>
                              <p:par>
                                <p:cTn id="31" presetID="9" presetClass="exit" presetSubtype="0" fill="hold" grpId="0" nodeType="afterEffect">
                                  <p:stCondLst>
                                    <p:cond delay="0"/>
                                  </p:stCondLst>
                                  <p:childTnLst>
                                    <p:animEffect transition="out" filter="dissolve">
                                      <p:cBhvr>
                                        <p:cTn id="32" dur="1250"/>
                                        <p:tgtEl>
                                          <p:spTgt spid="27"/>
                                        </p:tgtEl>
                                      </p:cBhvr>
                                    </p:animEffect>
                                    <p:set>
                                      <p:cBhvr>
                                        <p:cTn id="33" dur="1" fill="hold">
                                          <p:stCondLst>
                                            <p:cond delay="1249"/>
                                          </p:stCondLst>
                                        </p:cTn>
                                        <p:tgtEl>
                                          <p:spTgt spid="2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hammer.wav"/>
                                        </p:tgtEl>
                                      </p:cMediaNode>
                                    </p:audio>
                                  </p:subTnLst>
                                </p:cTn>
                              </p:par>
                            </p:childTnLst>
                          </p:cTn>
                        </p:par>
                        <p:par>
                          <p:cTn id="34" fill="hold">
                            <p:stCondLst>
                              <p:cond delay="3750"/>
                            </p:stCondLst>
                            <p:childTnLst>
                              <p:par>
                                <p:cTn id="35" presetID="9" presetClass="exit" presetSubtype="0" fill="hold" grpId="0" nodeType="afterEffect">
                                  <p:stCondLst>
                                    <p:cond delay="0"/>
                                  </p:stCondLst>
                                  <p:childTnLst>
                                    <p:animEffect transition="out" filter="dissolve">
                                      <p:cBhvr>
                                        <p:cTn id="36" dur="1250"/>
                                        <p:tgtEl>
                                          <p:spTgt spid="26"/>
                                        </p:tgtEl>
                                      </p:cBhvr>
                                    </p:animEffect>
                                    <p:set>
                                      <p:cBhvr>
                                        <p:cTn id="37" dur="1" fill="hold">
                                          <p:stCondLst>
                                            <p:cond delay="1249"/>
                                          </p:stCondLst>
                                        </p:cTn>
                                        <p:tgtEl>
                                          <p:spTgt spid="2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hammer.wav"/>
                                        </p:tgtEl>
                                      </p:cMediaNode>
                                    </p:audio>
                                  </p:subTnLst>
                                </p:cTn>
                              </p:par>
                            </p:childTnLst>
                          </p:cTn>
                        </p:par>
                        <p:par>
                          <p:cTn id="38" fill="hold">
                            <p:stCondLst>
                              <p:cond delay="5000"/>
                            </p:stCondLst>
                            <p:childTnLst>
                              <p:par>
                                <p:cTn id="39" presetID="9" presetClass="exit" presetSubtype="0" fill="hold" grpId="0" nodeType="afterEffect">
                                  <p:stCondLst>
                                    <p:cond delay="0"/>
                                  </p:stCondLst>
                                  <p:childTnLst>
                                    <p:animEffect transition="out" filter="dissolve">
                                      <p:cBhvr>
                                        <p:cTn id="40" dur="1250"/>
                                        <p:tgtEl>
                                          <p:spTgt spid="25"/>
                                        </p:tgtEl>
                                      </p:cBhvr>
                                    </p:animEffect>
                                    <p:set>
                                      <p:cBhvr>
                                        <p:cTn id="41" dur="1" fill="hold">
                                          <p:stCondLst>
                                            <p:cond delay="1249"/>
                                          </p:stCondLst>
                                        </p:cTn>
                                        <p:tgtEl>
                                          <p:spTgt spid="2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childTnLst>
                          </p:cTn>
                        </p:par>
                        <p:par>
                          <p:cTn id="42" fill="hold">
                            <p:stCondLst>
                              <p:cond delay="6250"/>
                            </p:stCondLst>
                            <p:childTnLst>
                              <p:par>
                                <p:cTn id="43" presetID="9" presetClass="exit" presetSubtype="0" fill="hold" grpId="0" nodeType="afterEffect">
                                  <p:stCondLst>
                                    <p:cond delay="0"/>
                                  </p:stCondLst>
                                  <p:childTnLst>
                                    <p:animEffect transition="out" filter="dissolve">
                                      <p:cBhvr>
                                        <p:cTn id="44" dur="1250"/>
                                        <p:tgtEl>
                                          <p:spTgt spid="24"/>
                                        </p:tgtEl>
                                      </p:cBhvr>
                                    </p:animEffect>
                                    <p:set>
                                      <p:cBhvr>
                                        <p:cTn id="45" dur="1" fill="hold">
                                          <p:stCondLst>
                                            <p:cond delay="1249"/>
                                          </p:stCondLst>
                                        </p:cTn>
                                        <p:tgtEl>
                                          <p:spTgt spid="2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hammer.wav"/>
                                        </p:tgtEl>
                                      </p:cMediaNode>
                                    </p:audio>
                                  </p:subTnLst>
                                </p:cTn>
                              </p:par>
                            </p:childTnLst>
                          </p:cTn>
                        </p:par>
                        <p:par>
                          <p:cTn id="46" fill="hold">
                            <p:stCondLst>
                              <p:cond delay="7500"/>
                            </p:stCondLst>
                            <p:childTnLst>
                              <p:par>
                                <p:cTn id="47" presetID="9" presetClass="exit" presetSubtype="0" fill="hold" grpId="0" nodeType="afterEffect">
                                  <p:stCondLst>
                                    <p:cond delay="0"/>
                                  </p:stCondLst>
                                  <p:childTnLst>
                                    <p:animEffect transition="out" filter="dissolve">
                                      <p:cBhvr>
                                        <p:cTn id="48" dur="1250"/>
                                        <p:tgtEl>
                                          <p:spTgt spid="23"/>
                                        </p:tgtEl>
                                      </p:cBhvr>
                                    </p:animEffect>
                                    <p:set>
                                      <p:cBhvr>
                                        <p:cTn id="49" dur="1" fill="hold">
                                          <p:stCondLst>
                                            <p:cond delay="1249"/>
                                          </p:stCondLst>
                                        </p:cTn>
                                        <p:tgtEl>
                                          <p:spTgt spid="2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hammer.wav"/>
                                        </p:tgtEl>
                                      </p:cMediaNode>
                                    </p:audio>
                                  </p:subTnLst>
                                </p:cTn>
                              </p:par>
                            </p:childTnLst>
                          </p:cTn>
                        </p:par>
                        <p:par>
                          <p:cTn id="50" fill="hold">
                            <p:stCondLst>
                              <p:cond delay="8750"/>
                            </p:stCondLst>
                            <p:childTnLst>
                              <p:par>
                                <p:cTn id="51" presetID="9" presetClass="exit" presetSubtype="0" fill="hold" grpId="0" nodeType="afterEffect">
                                  <p:stCondLst>
                                    <p:cond delay="0"/>
                                  </p:stCondLst>
                                  <p:childTnLst>
                                    <p:animEffect transition="out" filter="dissolve">
                                      <p:cBhvr>
                                        <p:cTn id="52" dur="1250"/>
                                        <p:tgtEl>
                                          <p:spTgt spid="22"/>
                                        </p:tgtEl>
                                      </p:cBhvr>
                                    </p:animEffect>
                                    <p:set>
                                      <p:cBhvr>
                                        <p:cTn id="53" dur="1" fill="hold">
                                          <p:stCondLst>
                                            <p:cond delay="1249"/>
                                          </p:stCondLst>
                                        </p:cTn>
                                        <p:tgtEl>
                                          <p:spTgt spid="22"/>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childTnLst>
                          </p:cTn>
                        </p:par>
                        <p:par>
                          <p:cTn id="54" fill="hold">
                            <p:stCondLst>
                              <p:cond delay="10000"/>
                            </p:stCondLst>
                            <p:childTnLst>
                              <p:par>
                                <p:cTn id="55" presetID="9" presetClass="exit" presetSubtype="0" fill="hold" grpId="0" nodeType="afterEffect">
                                  <p:stCondLst>
                                    <p:cond delay="0"/>
                                  </p:stCondLst>
                                  <p:childTnLst>
                                    <p:animEffect transition="out" filter="dissolve">
                                      <p:cBhvr>
                                        <p:cTn id="56" dur="1250"/>
                                        <p:tgtEl>
                                          <p:spTgt spid="21"/>
                                        </p:tgtEl>
                                      </p:cBhvr>
                                    </p:animEffect>
                                    <p:set>
                                      <p:cBhvr>
                                        <p:cTn id="57" dur="1" fill="hold">
                                          <p:stCondLst>
                                            <p:cond delay="1249"/>
                                          </p:stCondLst>
                                        </p:cTn>
                                        <p:tgtEl>
                                          <p:spTgt spid="21"/>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hammer.wav"/>
                                        </p:tgtEl>
                                      </p:cMediaNode>
                                    </p:audio>
                                  </p:subTnLst>
                                </p:cTn>
                              </p:par>
                            </p:childTnLst>
                          </p:cTn>
                        </p:par>
                        <p:par>
                          <p:cTn id="58" fill="hold">
                            <p:stCondLst>
                              <p:cond delay="11250"/>
                            </p:stCondLst>
                            <p:childTnLst>
                              <p:par>
                                <p:cTn id="59" presetID="9" presetClass="exit" presetSubtype="0" fill="hold" grpId="0" nodeType="afterEffect">
                                  <p:stCondLst>
                                    <p:cond delay="0"/>
                                  </p:stCondLst>
                                  <p:childTnLst>
                                    <p:animEffect transition="out" filter="dissolve">
                                      <p:cBhvr>
                                        <p:cTn id="60" dur="1250"/>
                                        <p:tgtEl>
                                          <p:spTgt spid="20"/>
                                        </p:tgtEl>
                                      </p:cBhvr>
                                    </p:animEffect>
                                    <p:set>
                                      <p:cBhvr>
                                        <p:cTn id="61" dur="1" fill="hold">
                                          <p:stCondLst>
                                            <p:cond delay="1249"/>
                                          </p:stCondLst>
                                        </p:cTn>
                                        <p:tgtEl>
                                          <p:spTgt spid="20"/>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himes 3-CL (2).wav"/>
                                        </p:tgtEl>
                                      </p:cMediaNode>
                                    </p:audio>
                                  </p:sub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2">
                                            <p:txEl>
                                              <p:pRg st="0" end="0"/>
                                            </p:txEl>
                                          </p:spTgt>
                                        </p:tgtEl>
                                        <p:attrNameLst>
                                          <p:attrName>style.visibility</p:attrName>
                                        </p:attrNameLst>
                                      </p:cBhvr>
                                      <p:to>
                                        <p:strVal val="visible"/>
                                      </p:to>
                                    </p:set>
                                    <p:animEffect transition="in" filter="fade">
                                      <p:cBhvr>
                                        <p:cTn id="66" dur="1000"/>
                                        <p:tgtEl>
                                          <p:spTgt spid="32">
                                            <p:txEl>
                                              <p:pRg st="0" end="0"/>
                                            </p:txEl>
                                          </p:spTgt>
                                        </p:tgtEl>
                                      </p:cBhvr>
                                    </p:animEffect>
                                    <p:anim calcmode="lin" valueType="num">
                                      <p:cBhvr>
                                        <p:cTn id="6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3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14" y="0"/>
            <a:ext cx="9026586"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285750"/>
            <a:ext cx="3505200" cy="461665"/>
          </a:xfrm>
          <a:prstGeom prst="rect">
            <a:avLst/>
          </a:prstGeom>
          <a:noFill/>
        </p:spPr>
        <p:txBody>
          <a:bodyPr wrap="square" rtlCol="0">
            <a:spAutoFit/>
          </a:bodyPr>
          <a:lstStyle/>
          <a:p>
            <a:pPr algn="ctr"/>
            <a:r>
              <a:rPr lang="en-US" sz="2400" b="1" dirty="0" err="1" smtClean="0">
                <a:solidFill>
                  <a:srgbClr val="FFFF00"/>
                </a:solidFill>
              </a:rPr>
              <a:t>Hoạt</a:t>
            </a:r>
            <a:r>
              <a:rPr lang="en-US" sz="2400" b="1" dirty="0" smtClean="0">
                <a:solidFill>
                  <a:srgbClr val="FFFF00"/>
                </a:solidFill>
              </a:rPr>
              <a:t> </a:t>
            </a:r>
            <a:r>
              <a:rPr lang="en-US" sz="2400" b="1" dirty="0" err="1" smtClean="0">
                <a:solidFill>
                  <a:srgbClr val="FFFF00"/>
                </a:solidFill>
              </a:rPr>
              <a:t>động</a:t>
            </a:r>
            <a:r>
              <a:rPr lang="en-US" sz="2400" b="1" dirty="0" smtClean="0">
                <a:solidFill>
                  <a:srgbClr val="FFFF00"/>
                </a:solidFill>
              </a:rPr>
              <a:t> </a:t>
            </a:r>
            <a:r>
              <a:rPr lang="en-US" sz="2400" b="1" dirty="0" err="1" smtClean="0">
                <a:solidFill>
                  <a:srgbClr val="FFFF00"/>
                </a:solidFill>
              </a:rPr>
              <a:t>khởi</a:t>
            </a:r>
            <a:r>
              <a:rPr lang="en-US" sz="2400" b="1" dirty="0" smtClean="0">
                <a:solidFill>
                  <a:srgbClr val="FFFF00"/>
                </a:solidFill>
              </a:rPr>
              <a:t> </a:t>
            </a:r>
            <a:r>
              <a:rPr lang="en-US" sz="2400" b="1" dirty="0" err="1" smtClean="0">
                <a:solidFill>
                  <a:srgbClr val="FFFF00"/>
                </a:solidFill>
              </a:rPr>
              <a:t>động</a:t>
            </a:r>
            <a:r>
              <a:rPr lang="en-US" sz="2400" b="1" dirty="0" smtClean="0">
                <a:solidFill>
                  <a:srgbClr val="FFFF00"/>
                </a:solidFill>
              </a:rPr>
              <a:t>:</a:t>
            </a:r>
            <a:endParaRPr lang="en-US" sz="2400" b="1" dirty="0">
              <a:solidFill>
                <a:srgbClr val="FFFF00"/>
              </a:solidFill>
            </a:endParaRPr>
          </a:p>
        </p:txBody>
      </p:sp>
      <p:sp>
        <p:nvSpPr>
          <p:cNvPr id="8" name="Text Box 7"/>
          <p:cNvSpPr txBox="1">
            <a:spLocks noChangeArrowheads="1"/>
          </p:cNvSpPr>
          <p:nvPr/>
        </p:nvSpPr>
        <p:spPr bwMode="auto">
          <a:xfrm>
            <a:off x="2286000" y="819150"/>
            <a:ext cx="4800600" cy="523220"/>
          </a:xfrm>
          <a:prstGeom prst="rect">
            <a:avLst/>
          </a:prstGeom>
          <a:solidFill>
            <a:srgbClr val="FFFF66"/>
          </a:solidFill>
          <a:ln w="9525">
            <a:solidFill>
              <a:srgbClr val="0000CC"/>
            </a:solidFill>
            <a:miter lim="800000"/>
            <a:headEnd/>
            <a:tailEnd/>
          </a:ln>
          <a:effectLst>
            <a:prstShdw prst="shdw17" dist="17961" dir="13500000">
              <a:srgbClr val="99993D"/>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CC"/>
                </a:solidFill>
              </a:rPr>
              <a:t>Trò chơi Xem ai nhớ nhất!</a:t>
            </a:r>
          </a:p>
        </p:txBody>
      </p:sp>
      <p:sp>
        <p:nvSpPr>
          <p:cNvPr id="9" name="Rectangle 40"/>
          <p:cNvSpPr>
            <a:spLocks noChangeArrowheads="1"/>
          </p:cNvSpPr>
          <p:nvPr/>
        </p:nvSpPr>
        <p:spPr bwMode="auto">
          <a:xfrm>
            <a:off x="7772400" y="3409950"/>
            <a:ext cx="647700" cy="6858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1</a:t>
            </a:r>
          </a:p>
        </p:txBody>
      </p:sp>
      <p:sp>
        <p:nvSpPr>
          <p:cNvPr id="10" name="Rectangle 41"/>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2</a:t>
            </a:r>
          </a:p>
        </p:txBody>
      </p:sp>
      <p:sp>
        <p:nvSpPr>
          <p:cNvPr id="11" name="Rectangle 42"/>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3</a:t>
            </a:r>
          </a:p>
        </p:txBody>
      </p:sp>
      <p:sp>
        <p:nvSpPr>
          <p:cNvPr id="12" name="Rectangle 43"/>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4</a:t>
            </a:r>
          </a:p>
        </p:txBody>
      </p:sp>
      <p:sp>
        <p:nvSpPr>
          <p:cNvPr id="13" name="Rectangle 44"/>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5</a:t>
            </a:r>
          </a:p>
        </p:txBody>
      </p:sp>
      <p:sp>
        <p:nvSpPr>
          <p:cNvPr id="14" name="Rectangle 45"/>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6</a:t>
            </a:r>
          </a:p>
        </p:txBody>
      </p:sp>
      <p:sp>
        <p:nvSpPr>
          <p:cNvPr id="15" name="Rectangle 46"/>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7</a:t>
            </a:r>
          </a:p>
        </p:txBody>
      </p:sp>
      <p:sp>
        <p:nvSpPr>
          <p:cNvPr id="16" name="Rectangle 47"/>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8</a:t>
            </a:r>
          </a:p>
        </p:txBody>
      </p:sp>
      <p:sp>
        <p:nvSpPr>
          <p:cNvPr id="17" name="Rectangle 48"/>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9</a:t>
            </a:r>
          </a:p>
        </p:txBody>
      </p:sp>
      <p:sp>
        <p:nvSpPr>
          <p:cNvPr id="19" name="Rectangle 49"/>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10</a:t>
            </a:r>
          </a:p>
        </p:txBody>
      </p:sp>
      <p:sp>
        <p:nvSpPr>
          <p:cNvPr id="21" name="Text Box 41"/>
          <p:cNvSpPr txBox="1">
            <a:spLocks noChangeArrowheads="1"/>
          </p:cNvSpPr>
          <p:nvPr/>
        </p:nvSpPr>
        <p:spPr bwMode="auto">
          <a:xfrm>
            <a:off x="3581400" y="2465291"/>
            <a:ext cx="889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80 000</a:t>
            </a:r>
          </a:p>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48 765</a:t>
            </a:r>
          </a:p>
        </p:txBody>
      </p:sp>
      <p:sp>
        <p:nvSpPr>
          <p:cNvPr id="22" name="Text Box 44"/>
          <p:cNvSpPr txBox="1">
            <a:spLocks noChangeArrowheads="1"/>
          </p:cNvSpPr>
          <p:nvPr/>
        </p:nvSpPr>
        <p:spPr bwMode="auto">
          <a:xfrm>
            <a:off x="3394868" y="2591425"/>
            <a:ext cx="373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a:t>
            </a:r>
          </a:p>
        </p:txBody>
      </p:sp>
      <p:sp>
        <p:nvSpPr>
          <p:cNvPr id="25" name="Line 49"/>
          <p:cNvSpPr>
            <a:spLocks noChangeShapeType="1"/>
          </p:cNvSpPr>
          <p:nvPr/>
        </p:nvSpPr>
        <p:spPr bwMode="auto">
          <a:xfrm>
            <a:off x="3657600" y="3105150"/>
            <a:ext cx="7636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solidFill>
                <a:srgbClr val="FFFF00"/>
              </a:solidFill>
            </a:endParaRPr>
          </a:p>
        </p:txBody>
      </p:sp>
      <p:sp>
        <p:nvSpPr>
          <p:cNvPr id="31" name="TextBox 30"/>
          <p:cNvSpPr txBox="1">
            <a:spLocks noChangeArrowheads="1"/>
          </p:cNvSpPr>
          <p:nvPr/>
        </p:nvSpPr>
        <p:spPr bwMode="auto">
          <a:xfrm>
            <a:off x="4178494" y="3062708"/>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5</a:t>
            </a:r>
          </a:p>
        </p:txBody>
      </p:sp>
      <p:sp>
        <p:nvSpPr>
          <p:cNvPr id="32" name="TextBox 31"/>
          <p:cNvSpPr txBox="1">
            <a:spLocks noChangeArrowheads="1"/>
          </p:cNvSpPr>
          <p:nvPr/>
        </p:nvSpPr>
        <p:spPr bwMode="auto">
          <a:xfrm>
            <a:off x="4056096" y="3062708"/>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3</a:t>
            </a:r>
          </a:p>
        </p:txBody>
      </p:sp>
      <p:sp>
        <p:nvSpPr>
          <p:cNvPr id="33" name="TextBox 32"/>
          <p:cNvSpPr txBox="1">
            <a:spLocks noChangeArrowheads="1"/>
          </p:cNvSpPr>
          <p:nvPr/>
        </p:nvSpPr>
        <p:spPr bwMode="auto">
          <a:xfrm>
            <a:off x="3916189" y="3062708"/>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2</a:t>
            </a:r>
          </a:p>
        </p:txBody>
      </p:sp>
      <p:sp>
        <p:nvSpPr>
          <p:cNvPr id="34" name="TextBox 33"/>
          <p:cNvSpPr txBox="1">
            <a:spLocks noChangeArrowheads="1"/>
          </p:cNvSpPr>
          <p:nvPr/>
        </p:nvSpPr>
        <p:spPr bwMode="auto">
          <a:xfrm>
            <a:off x="3714576" y="3062708"/>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1</a:t>
            </a:r>
          </a:p>
        </p:txBody>
      </p:sp>
      <p:sp>
        <p:nvSpPr>
          <p:cNvPr id="35" name="TextBox 34"/>
          <p:cNvSpPr txBox="1">
            <a:spLocks noChangeArrowheads="1"/>
          </p:cNvSpPr>
          <p:nvPr/>
        </p:nvSpPr>
        <p:spPr bwMode="auto">
          <a:xfrm>
            <a:off x="3585368" y="3062708"/>
            <a:ext cx="36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3</a:t>
            </a:r>
          </a:p>
        </p:txBody>
      </p:sp>
      <p:sp>
        <p:nvSpPr>
          <p:cNvPr id="37" name="Text Box 30"/>
          <p:cNvSpPr txBox="1">
            <a:spLocks noChangeArrowheads="1"/>
          </p:cNvSpPr>
          <p:nvPr/>
        </p:nvSpPr>
        <p:spPr bwMode="auto">
          <a:xfrm>
            <a:off x="1524000" y="1866870"/>
            <a:ext cx="4641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dirty="0" smtClean="0">
                <a:solidFill>
                  <a:srgbClr val="FFFF00"/>
                </a:solidFill>
                <a:latin typeface="Times New Roman" panose="02020603050405020304" pitchFamily="18" charset="0"/>
                <a:cs typeface="Times New Roman" panose="02020603050405020304" pitchFamily="18" charset="0"/>
              </a:rPr>
              <a:t>Câu 3. Tính: </a:t>
            </a:r>
            <a:r>
              <a:rPr lang="en-US" altLang="en-US" sz="2000" b="1" dirty="0">
                <a:solidFill>
                  <a:srgbClr val="FFFF00"/>
                </a:solidFill>
                <a:latin typeface="Times New Roman" panose="02020603050405020304" pitchFamily="18" charset="0"/>
                <a:cs typeface="Times New Roman" panose="02020603050405020304" pitchFamily="18" charset="0"/>
              </a:rPr>
              <a:t>80 000  –  48 765</a:t>
            </a:r>
          </a:p>
        </p:txBody>
      </p:sp>
    </p:spTree>
    <p:extLst>
      <p:ext uri="{BB962C8B-B14F-4D97-AF65-F5344CB8AC3E}">
        <p14:creationId xmlns:p14="http://schemas.microsoft.com/office/powerpoint/2010/main" val="1982857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anim calcmode="discrete" valueType="clr">
                                      <p:cBhvr override="childStyle">
                                        <p:cTn id="7"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
                                        </p:tgtEl>
                                        <p:attrNameLst>
                                          <p:attrName>fillcolor</p:attrName>
                                        </p:attrNameLst>
                                      </p:cBhvr>
                                      <p:tavLst>
                                        <p:tav tm="0">
                                          <p:val>
                                            <p:clrVal>
                                              <a:schemeClr val="accent2"/>
                                            </p:clrVal>
                                          </p:val>
                                        </p:tav>
                                        <p:tav tm="50000">
                                          <p:val>
                                            <p:clrVal>
                                              <a:schemeClr val="hlink"/>
                                            </p:clrVal>
                                          </p:val>
                                        </p:tav>
                                      </p:tavLst>
                                    </p:anim>
                                    <p:set>
                                      <p:cBhvr>
                                        <p:cTn id="9" dur="80"/>
                                        <p:tgtEl>
                                          <p:spTgt spid="3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1250"/>
                                        <p:tgtEl>
                                          <p:spTgt spid="19"/>
                                        </p:tgtEl>
                                      </p:cBhvr>
                                    </p:animEffect>
                                    <p:set>
                                      <p:cBhvr>
                                        <p:cTn id="14" dur="1" fill="hold">
                                          <p:stCondLst>
                                            <p:cond delay="1249"/>
                                          </p:stCondLst>
                                        </p:cTn>
                                        <p:tgtEl>
                                          <p:spTgt spid="1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par>
                          <p:cTn id="20" fill="hold">
                            <p:stCondLst>
                              <p:cond delay="500"/>
                            </p:stCondLst>
                            <p:childTnLst>
                              <p:par>
                                <p:cTn id="21" presetID="4"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ox(in)">
                                      <p:cBhvr>
                                        <p:cTn id="23" dur="500"/>
                                        <p:tgtEl>
                                          <p:spTgt spid="25"/>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1500"/>
                            </p:stCondLst>
                            <p:childTnLst>
                              <p:par>
                                <p:cTn id="29" presetID="9" presetClass="exit" presetSubtype="0" fill="hold" grpId="0" nodeType="afterEffect">
                                  <p:stCondLst>
                                    <p:cond delay="0"/>
                                  </p:stCondLst>
                                  <p:childTnLst>
                                    <p:animEffect transition="out" filter="dissolve">
                                      <p:cBhvr>
                                        <p:cTn id="30" dur="1250"/>
                                        <p:tgtEl>
                                          <p:spTgt spid="17"/>
                                        </p:tgtEl>
                                      </p:cBhvr>
                                    </p:animEffect>
                                    <p:set>
                                      <p:cBhvr>
                                        <p:cTn id="31" dur="1" fill="hold">
                                          <p:stCondLst>
                                            <p:cond delay="1249"/>
                                          </p:stCondLst>
                                        </p:cTn>
                                        <p:tgtEl>
                                          <p:spTgt spid="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p:stCondLst>
                              <p:cond delay="2750"/>
                            </p:stCondLst>
                            <p:childTnLst>
                              <p:par>
                                <p:cTn id="33" presetID="9" presetClass="exit" presetSubtype="0" fill="hold" grpId="0" nodeType="afterEffect">
                                  <p:stCondLst>
                                    <p:cond delay="0"/>
                                  </p:stCondLst>
                                  <p:childTnLst>
                                    <p:animEffect transition="out" filter="dissolve">
                                      <p:cBhvr>
                                        <p:cTn id="34" dur="1250"/>
                                        <p:tgtEl>
                                          <p:spTgt spid="16"/>
                                        </p:tgtEl>
                                      </p:cBhvr>
                                    </p:animEffect>
                                    <p:set>
                                      <p:cBhvr>
                                        <p:cTn id="35" dur="1" fill="hold">
                                          <p:stCondLst>
                                            <p:cond delay="1249"/>
                                          </p:stCondLst>
                                        </p:cTn>
                                        <p:tgtEl>
                                          <p:spTgt spid="1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p:stCondLst>
                              <p:cond delay="4000"/>
                            </p:stCondLst>
                            <p:childTnLst>
                              <p:par>
                                <p:cTn id="37" presetID="9" presetClass="exit" presetSubtype="0" fill="hold" grpId="0" nodeType="afterEffect">
                                  <p:stCondLst>
                                    <p:cond delay="0"/>
                                  </p:stCondLst>
                                  <p:childTnLst>
                                    <p:animEffect transition="out" filter="dissolve">
                                      <p:cBhvr>
                                        <p:cTn id="38" dur="1250"/>
                                        <p:tgtEl>
                                          <p:spTgt spid="15"/>
                                        </p:tgtEl>
                                      </p:cBhvr>
                                    </p:animEffect>
                                    <p:set>
                                      <p:cBhvr>
                                        <p:cTn id="39" dur="1" fill="hold">
                                          <p:stCondLst>
                                            <p:cond delay="1249"/>
                                          </p:stCondLst>
                                        </p:cTn>
                                        <p:tgtEl>
                                          <p:spTgt spid="1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p:stCondLst>
                              <p:cond delay="5250"/>
                            </p:stCondLst>
                            <p:childTnLst>
                              <p:par>
                                <p:cTn id="41" presetID="9" presetClass="exit" presetSubtype="0" fill="hold" grpId="0" nodeType="afterEffect">
                                  <p:stCondLst>
                                    <p:cond delay="0"/>
                                  </p:stCondLst>
                                  <p:childTnLst>
                                    <p:animEffect transition="out" filter="dissolve">
                                      <p:cBhvr>
                                        <p:cTn id="42" dur="1250"/>
                                        <p:tgtEl>
                                          <p:spTgt spid="14"/>
                                        </p:tgtEl>
                                      </p:cBhvr>
                                    </p:animEffect>
                                    <p:set>
                                      <p:cBhvr>
                                        <p:cTn id="43" dur="1" fill="hold">
                                          <p:stCondLst>
                                            <p:cond delay="1249"/>
                                          </p:stCondLst>
                                        </p:cTn>
                                        <p:tgtEl>
                                          <p:spTgt spid="14"/>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p:stCondLst>
                              <p:cond delay="6500"/>
                            </p:stCondLst>
                            <p:childTnLst>
                              <p:par>
                                <p:cTn id="45" presetID="9" presetClass="exit" presetSubtype="0" fill="hold" grpId="0" nodeType="afterEffect">
                                  <p:stCondLst>
                                    <p:cond delay="0"/>
                                  </p:stCondLst>
                                  <p:childTnLst>
                                    <p:animEffect transition="out" filter="dissolve">
                                      <p:cBhvr>
                                        <p:cTn id="46" dur="1250"/>
                                        <p:tgtEl>
                                          <p:spTgt spid="13"/>
                                        </p:tgtEl>
                                      </p:cBhvr>
                                    </p:animEffect>
                                    <p:set>
                                      <p:cBhvr>
                                        <p:cTn id="47" dur="1" fill="hold">
                                          <p:stCondLst>
                                            <p:cond delay="1249"/>
                                          </p:stCondLst>
                                        </p:cTn>
                                        <p:tgtEl>
                                          <p:spTgt spid="13"/>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p:stCondLst>
                              <p:cond delay="7750"/>
                            </p:stCondLst>
                            <p:childTnLst>
                              <p:par>
                                <p:cTn id="49" presetID="9" presetClass="exit" presetSubtype="0" fill="hold" grpId="0" nodeType="afterEffect">
                                  <p:stCondLst>
                                    <p:cond delay="0"/>
                                  </p:stCondLst>
                                  <p:childTnLst>
                                    <p:animEffect transition="out" filter="dissolve">
                                      <p:cBhvr>
                                        <p:cTn id="50" dur="1250"/>
                                        <p:tgtEl>
                                          <p:spTgt spid="12"/>
                                        </p:tgtEl>
                                      </p:cBhvr>
                                    </p:animEffect>
                                    <p:set>
                                      <p:cBhvr>
                                        <p:cTn id="51" dur="1" fill="hold">
                                          <p:stCondLst>
                                            <p:cond delay="1249"/>
                                          </p:stCondLst>
                                        </p:cTn>
                                        <p:tgtEl>
                                          <p:spTgt spid="1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p:stCondLst>
                              <p:cond delay="9000"/>
                            </p:stCondLst>
                            <p:childTnLst>
                              <p:par>
                                <p:cTn id="53" presetID="9" presetClass="exit" presetSubtype="0" fill="hold" grpId="0" nodeType="afterEffect">
                                  <p:stCondLst>
                                    <p:cond delay="0"/>
                                  </p:stCondLst>
                                  <p:childTnLst>
                                    <p:animEffect transition="out" filter="dissolve">
                                      <p:cBhvr>
                                        <p:cTn id="54" dur="1250"/>
                                        <p:tgtEl>
                                          <p:spTgt spid="11"/>
                                        </p:tgtEl>
                                      </p:cBhvr>
                                    </p:animEffect>
                                    <p:set>
                                      <p:cBhvr>
                                        <p:cTn id="55" dur="1" fill="hold">
                                          <p:stCondLst>
                                            <p:cond delay="1249"/>
                                          </p:stCondLst>
                                        </p:cTn>
                                        <p:tgtEl>
                                          <p:spTgt spid="11"/>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p:stCondLst>
                              <p:cond delay="10250"/>
                            </p:stCondLst>
                            <p:childTnLst>
                              <p:par>
                                <p:cTn id="57" presetID="9" presetClass="exit" presetSubtype="0" fill="hold" grpId="0" nodeType="afterEffect">
                                  <p:stCondLst>
                                    <p:cond delay="0"/>
                                  </p:stCondLst>
                                  <p:childTnLst>
                                    <p:animEffect transition="out" filter="dissolve">
                                      <p:cBhvr>
                                        <p:cTn id="58" dur="1250"/>
                                        <p:tgtEl>
                                          <p:spTgt spid="10"/>
                                        </p:tgtEl>
                                      </p:cBhvr>
                                    </p:animEffect>
                                    <p:set>
                                      <p:cBhvr>
                                        <p:cTn id="59" dur="1" fill="hold">
                                          <p:stCondLst>
                                            <p:cond delay="1249"/>
                                          </p:stCondLst>
                                        </p:cTn>
                                        <p:tgtEl>
                                          <p:spTgt spid="10"/>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11500"/>
                            </p:stCondLst>
                            <p:childTnLst>
                              <p:par>
                                <p:cTn id="61" presetID="9" presetClass="exit" presetSubtype="0" fill="hold" grpId="0" nodeType="afterEffect">
                                  <p:stCondLst>
                                    <p:cond delay="0"/>
                                  </p:stCondLst>
                                  <p:childTnLst>
                                    <p:animEffect transition="out" filter="dissolve">
                                      <p:cBhvr>
                                        <p:cTn id="62" dur="1250"/>
                                        <p:tgtEl>
                                          <p:spTgt spid="9"/>
                                        </p:tgtEl>
                                      </p:cBhvr>
                                    </p:animEffect>
                                    <p:set>
                                      <p:cBhvr>
                                        <p:cTn id="63" dur="1" fill="hold">
                                          <p:stCondLst>
                                            <p:cond delay="1249"/>
                                          </p:stCondLst>
                                        </p:cTn>
                                        <p:tgtEl>
                                          <p:spTgt spid="9"/>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himes 3-CL (2).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ppt_x"/>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ppt_x"/>
                                          </p:val>
                                        </p:tav>
                                        <p:tav tm="100000">
                                          <p:val>
                                            <p:strVal val="#ppt_x"/>
                                          </p:val>
                                        </p:tav>
                                      </p:tavLst>
                                    </p:anim>
                                    <p:anim calcmode="lin" valueType="num">
                                      <p:cBhvr additive="base">
                                        <p:cTn id="8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ppt_x"/>
                                          </p:val>
                                        </p:tav>
                                        <p:tav tm="100000">
                                          <p:val>
                                            <p:strVal val="#ppt_x"/>
                                          </p:val>
                                        </p:tav>
                                      </p:tavLst>
                                    </p:anim>
                                    <p:anim calcmode="lin" valueType="num">
                                      <p:cBhvr additive="base">
                                        <p:cTn id="9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21" grpId="0" autoUpdateAnimBg="0"/>
      <p:bldP spid="22" grpId="0" autoUpdateAnimBg="0"/>
      <p:bldP spid="31" grpId="0"/>
      <p:bldP spid="32" grpId="0"/>
      <p:bldP spid="33" grpId="0"/>
      <p:bldP spid="34"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ng nen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44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0"/>
          <p:cNvSpPr>
            <a:spLocks noChangeArrowheads="1"/>
          </p:cNvSpPr>
          <p:nvPr/>
        </p:nvSpPr>
        <p:spPr bwMode="auto">
          <a:xfrm>
            <a:off x="7772400" y="3409950"/>
            <a:ext cx="647700" cy="6858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1</a:t>
            </a:r>
          </a:p>
        </p:txBody>
      </p:sp>
      <p:sp>
        <p:nvSpPr>
          <p:cNvPr id="21" name="Rectangle 41"/>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2</a:t>
            </a:r>
          </a:p>
        </p:txBody>
      </p:sp>
      <p:sp>
        <p:nvSpPr>
          <p:cNvPr id="22" name="Rectangle 42"/>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3</a:t>
            </a:r>
          </a:p>
        </p:txBody>
      </p:sp>
      <p:sp>
        <p:nvSpPr>
          <p:cNvPr id="23" name="Rectangle 43"/>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4</a:t>
            </a:r>
          </a:p>
        </p:txBody>
      </p:sp>
      <p:sp>
        <p:nvSpPr>
          <p:cNvPr id="24" name="Rectangle 44"/>
          <p:cNvSpPr>
            <a:spLocks noChangeArrowheads="1"/>
          </p:cNvSpPr>
          <p:nvPr/>
        </p:nvSpPr>
        <p:spPr bwMode="auto">
          <a:xfrm>
            <a:off x="7772400" y="3409950"/>
            <a:ext cx="6858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5</a:t>
            </a:r>
          </a:p>
        </p:txBody>
      </p:sp>
      <p:sp>
        <p:nvSpPr>
          <p:cNvPr id="25" name="Rectangle 45"/>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6</a:t>
            </a:r>
          </a:p>
        </p:txBody>
      </p:sp>
      <p:sp>
        <p:nvSpPr>
          <p:cNvPr id="26" name="Rectangle 46"/>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7</a:t>
            </a:r>
          </a:p>
        </p:txBody>
      </p:sp>
      <p:sp>
        <p:nvSpPr>
          <p:cNvPr id="27" name="Rectangle 47"/>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a:solidFill>
                  <a:prstClr val="black"/>
                </a:solidFill>
                <a:latin typeface="Times New Roman" pitchFamily="18" charset="0"/>
                <a:cs typeface="Arial" pitchFamily="34" charset="0"/>
              </a:rPr>
              <a:t>8</a:t>
            </a:r>
          </a:p>
        </p:txBody>
      </p:sp>
      <p:sp>
        <p:nvSpPr>
          <p:cNvPr id="28" name="Rectangle 48"/>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9</a:t>
            </a:r>
          </a:p>
        </p:txBody>
      </p:sp>
      <p:sp>
        <p:nvSpPr>
          <p:cNvPr id="29" name="Rectangle 49"/>
          <p:cNvSpPr>
            <a:spLocks noChangeArrowheads="1"/>
          </p:cNvSpPr>
          <p:nvPr/>
        </p:nvSpPr>
        <p:spPr bwMode="auto">
          <a:xfrm>
            <a:off x="7696200" y="3409950"/>
            <a:ext cx="762000" cy="685800"/>
          </a:xfrm>
          <a:prstGeom prst="rect">
            <a:avLst/>
          </a:prstGeom>
          <a:solidFill>
            <a:srgbClr val="FFFF00"/>
          </a:solidFill>
          <a:ln w="9525" algn="ctr">
            <a:solidFill>
              <a:schemeClr val="tx1"/>
            </a:solidFill>
            <a:miter lim="800000"/>
            <a:headEnd/>
            <a:tailEnd/>
          </a:ln>
        </p:spPr>
        <p:txBody>
          <a:bodyPr wrap="none" anchor="ctr"/>
          <a:lstStyle/>
          <a:p>
            <a:pPr algn="ctr"/>
            <a:r>
              <a:rPr lang="en-US" sz="2400" b="1" dirty="0">
                <a:solidFill>
                  <a:prstClr val="black"/>
                </a:solidFill>
                <a:latin typeface="Times New Roman" pitchFamily="18" charset="0"/>
                <a:cs typeface="Arial" pitchFamily="34" charset="0"/>
              </a:rPr>
              <a:t>10</a:t>
            </a:r>
          </a:p>
        </p:txBody>
      </p:sp>
      <p:sp>
        <p:nvSpPr>
          <p:cNvPr id="17" name="TextBox 16"/>
          <p:cNvSpPr txBox="1"/>
          <p:nvPr/>
        </p:nvSpPr>
        <p:spPr>
          <a:xfrm>
            <a:off x="175260" y="168780"/>
            <a:ext cx="1905000" cy="461665"/>
          </a:xfrm>
          <a:prstGeom prst="rect">
            <a:avLst/>
          </a:prstGeom>
          <a:noFill/>
        </p:spPr>
        <p:txBody>
          <a:bodyPr wrap="square" rtlCol="0">
            <a:spAutoFit/>
          </a:bodyPr>
          <a:lstStyle/>
          <a:p>
            <a:pPr algn="ctr"/>
            <a:r>
              <a:rPr lang="en-US" sz="2400" b="1" dirty="0" smtClean="0">
                <a:solidFill>
                  <a:srgbClr val="FFFF00"/>
                </a:solidFill>
              </a:rPr>
              <a:t>1. </a:t>
            </a:r>
            <a:r>
              <a:rPr lang="en-US" sz="2400" b="1" dirty="0" err="1" smtClean="0">
                <a:solidFill>
                  <a:srgbClr val="FFFF00"/>
                </a:solidFill>
              </a:rPr>
              <a:t>Khởi</a:t>
            </a:r>
            <a:r>
              <a:rPr lang="en-US" sz="2400" b="1" dirty="0" smtClean="0">
                <a:solidFill>
                  <a:srgbClr val="FFFF00"/>
                </a:solidFill>
              </a:rPr>
              <a:t> </a:t>
            </a:r>
            <a:r>
              <a:rPr lang="en-US" sz="2400" b="1" dirty="0" err="1" smtClean="0">
                <a:solidFill>
                  <a:srgbClr val="FFFF00"/>
                </a:solidFill>
              </a:rPr>
              <a:t>động</a:t>
            </a:r>
            <a:r>
              <a:rPr lang="en-US" sz="2400" b="1" dirty="0" smtClean="0">
                <a:solidFill>
                  <a:srgbClr val="FFFF00"/>
                </a:solidFill>
              </a:rPr>
              <a:t>:</a:t>
            </a:r>
            <a:endParaRPr lang="en-US" sz="2400" b="1" dirty="0">
              <a:solidFill>
                <a:srgbClr val="FFFF00"/>
              </a:solidFill>
            </a:endParaRPr>
          </a:p>
        </p:txBody>
      </p:sp>
      <p:sp>
        <p:nvSpPr>
          <p:cNvPr id="19" name="Text Box 7"/>
          <p:cNvSpPr txBox="1">
            <a:spLocks noChangeArrowheads="1"/>
          </p:cNvSpPr>
          <p:nvPr/>
        </p:nvSpPr>
        <p:spPr bwMode="auto">
          <a:xfrm>
            <a:off x="2476500" y="138002"/>
            <a:ext cx="4838700" cy="523220"/>
          </a:xfrm>
          <a:prstGeom prst="rect">
            <a:avLst/>
          </a:prstGeom>
          <a:solidFill>
            <a:srgbClr val="FFFF66"/>
          </a:solidFill>
          <a:ln w="9525">
            <a:solidFill>
              <a:srgbClr val="0000CC"/>
            </a:solidFill>
            <a:miter lim="800000"/>
            <a:headEnd/>
            <a:tailEnd/>
          </a:ln>
          <a:effectLst>
            <a:prstShdw prst="shdw17" dist="17961" dir="13500000">
              <a:srgbClr val="99993D"/>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CC"/>
                </a:solidFill>
              </a:rPr>
              <a:t>Trò chơi Xem ai nhớ nhất!</a:t>
            </a:r>
          </a:p>
        </p:txBody>
      </p:sp>
      <p:sp>
        <p:nvSpPr>
          <p:cNvPr id="31" name="TextBox 30"/>
          <p:cNvSpPr txBox="1"/>
          <p:nvPr/>
        </p:nvSpPr>
        <p:spPr>
          <a:xfrm>
            <a:off x="377605" y="919781"/>
            <a:ext cx="8305800"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Câu 4: Em hãy nêu c</a:t>
            </a:r>
            <a:r>
              <a:rPr lang="en-US" altLang="vi-VN" sz="2400" b="1" dirty="0" smtClean="0">
                <a:solidFill>
                  <a:srgbClr val="FFFF00"/>
                </a:solidFill>
                <a:latin typeface="Times New Roman" panose="02020603050405020304" pitchFamily="18" charset="0"/>
                <a:cs typeface="Times New Roman" panose="02020603050405020304" pitchFamily="18" charset="0"/>
              </a:rPr>
              <a:t>ách </a:t>
            </a:r>
            <a:r>
              <a:rPr lang="en-US" altLang="vi-VN" sz="2400" b="1" dirty="0">
                <a:solidFill>
                  <a:srgbClr val="FFFF00"/>
                </a:solidFill>
                <a:latin typeface="Times New Roman" panose="02020603050405020304" pitchFamily="18" charset="0"/>
                <a:cs typeface="Times New Roman" panose="02020603050405020304" pitchFamily="18" charset="0"/>
              </a:rPr>
              <a:t>thực hiện phép </a:t>
            </a:r>
            <a:r>
              <a:rPr lang="en-US" altLang="vi-VN" sz="2400" b="1" dirty="0" smtClean="0">
                <a:solidFill>
                  <a:srgbClr val="FFFF00"/>
                </a:solidFill>
                <a:latin typeface="Times New Roman" panose="02020603050405020304" pitchFamily="18" charset="0"/>
                <a:cs typeface="Times New Roman" panose="02020603050405020304" pitchFamily="18" charset="0"/>
              </a:rPr>
              <a:t>trừ</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FF00"/>
                </a:solidFill>
                <a:latin typeface="Times New Roman" panose="02020603050405020304" pitchFamily="18" charset="0"/>
                <a:cs typeface="Times New Roman" panose="02020603050405020304" pitchFamily="18" charset="0"/>
              </a:rPr>
              <a:t>hai số tự nhiên</a:t>
            </a:r>
            <a:r>
              <a:rPr lang="en-US" altLang="vi-VN" sz="2400" b="1" dirty="0" smtClean="0">
                <a:solidFill>
                  <a:srgbClr val="FFFF00"/>
                </a:solidFill>
                <a:latin typeface="Times New Roman" panose="02020603050405020304" pitchFamily="18" charset="0"/>
                <a:cs typeface="Times New Roman" panose="02020603050405020304" pitchFamily="18" charset="0"/>
              </a:rPr>
              <a:t>?</a:t>
            </a:r>
            <a:endParaRPr lang="vi-VN" altLang="vi-VN" sz="2400" b="1" dirty="0">
              <a:solidFill>
                <a:srgbClr val="FFFF00"/>
              </a:solidFill>
              <a:latin typeface="Times New Roman" panose="02020603050405020304" pitchFamily="18" charset="0"/>
              <a:cs typeface="Times New Roman" panose="02020603050405020304" pitchFamily="18" charset="0"/>
            </a:endParaRPr>
          </a:p>
        </p:txBody>
      </p:sp>
      <p:sp>
        <p:nvSpPr>
          <p:cNvPr id="39" name="Text Box 15"/>
          <p:cNvSpPr txBox="1">
            <a:spLocks noChangeArrowheads="1"/>
          </p:cNvSpPr>
          <p:nvPr/>
        </p:nvSpPr>
        <p:spPr bwMode="auto">
          <a:xfrm>
            <a:off x="342900" y="1580090"/>
            <a:ext cx="8458200" cy="1631216"/>
          </a:xfrm>
          <a:prstGeom prst="rect">
            <a:avLst/>
          </a:prstGeom>
          <a:solidFill>
            <a:schemeClr val="bg1"/>
          </a:solidFill>
          <a:ln w="28575">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n-US" altLang="vi-VN" sz="2800" b="1" dirty="0">
                <a:solidFill>
                  <a:srgbClr val="F22D18"/>
                </a:solidFill>
                <a:latin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Muốn trừ hai số tự nhiên ta có thể làm như sau:</a:t>
            </a:r>
          </a:p>
          <a:p>
            <a:pPr algn="just">
              <a:spcBef>
                <a:spcPct val="0"/>
              </a:spcBef>
              <a:buFontTx/>
              <a:buNone/>
            </a:pPr>
            <a:r>
              <a:rPr lang="en-US" altLang="vi-VN" sz="2400" u="sng" dirty="0" smtClean="0">
                <a:solidFill>
                  <a:srgbClr val="F22D18"/>
                </a:solidFill>
                <a:latin typeface="Times New Roman" panose="02020603050405020304" pitchFamily="18" charset="0"/>
              </a:rPr>
              <a:t>Đặt </a:t>
            </a:r>
            <a:r>
              <a:rPr lang="en-US" altLang="vi-VN" sz="2400" u="sng" dirty="0">
                <a:solidFill>
                  <a:srgbClr val="F22D18"/>
                </a:solidFill>
                <a:latin typeface="Times New Roman" panose="02020603050405020304" pitchFamily="18" charset="0"/>
              </a:rPr>
              <a:t>tính</a:t>
            </a:r>
            <a:r>
              <a:rPr lang="en-US" altLang="vi-VN" sz="2400" dirty="0">
                <a:latin typeface="Times New Roman" panose="02020603050405020304" pitchFamily="18" charset="0"/>
              </a:rPr>
              <a:t>: Viết số trừ dưới số bị trừ sao cho các chữ số ở cùng hàng, viết thẳng cột với nhau. Viết dấu trừ “-” và kẻ gạch ngang</a:t>
            </a:r>
            <a:r>
              <a:rPr lang="en-US" altLang="vi-VN" sz="2400" i="1" dirty="0">
                <a:latin typeface="Times New Roman" panose="02020603050405020304" pitchFamily="18" charset="0"/>
              </a:rPr>
              <a:t>.</a:t>
            </a:r>
          </a:p>
          <a:p>
            <a:pPr>
              <a:spcBef>
                <a:spcPct val="0"/>
              </a:spcBef>
              <a:buFontTx/>
              <a:buNone/>
            </a:pPr>
            <a:r>
              <a:rPr lang="en-US" altLang="vi-VN" sz="2400" dirty="0">
                <a:solidFill>
                  <a:srgbClr val="F22D18"/>
                </a:solidFill>
                <a:latin typeface="Times New Roman" panose="02020603050405020304" pitchFamily="18" charset="0"/>
              </a:rPr>
              <a:t> </a:t>
            </a:r>
            <a:r>
              <a:rPr lang="en-US" altLang="vi-VN" sz="2400" u="sng" dirty="0">
                <a:solidFill>
                  <a:srgbClr val="F22D18"/>
                </a:solidFill>
                <a:latin typeface="Times New Roman" panose="02020603050405020304" pitchFamily="18" charset="0"/>
              </a:rPr>
              <a:t>Tính</a:t>
            </a:r>
            <a:r>
              <a:rPr lang="en-US" altLang="vi-VN" sz="2400" dirty="0">
                <a:solidFill>
                  <a:srgbClr val="F22D18"/>
                </a:solidFill>
                <a:latin typeface="Times New Roman" panose="02020603050405020304" pitchFamily="18" charset="0"/>
              </a:rPr>
              <a:t>: </a:t>
            </a:r>
            <a:r>
              <a:rPr lang="en-US" altLang="vi-VN" sz="2400" dirty="0">
                <a:latin typeface="Times New Roman" panose="02020603050405020304" pitchFamily="18" charset="0"/>
              </a:rPr>
              <a:t> Trừ theo thứ tự từ phải sang trái</a:t>
            </a:r>
            <a:r>
              <a:rPr lang="en-US" altLang="vi-VN" sz="2400" dirty="0" smtClean="0">
                <a:latin typeface="Times New Roman" panose="02020603050405020304" pitchFamily="18" charset="0"/>
              </a:rPr>
              <a:t>.</a:t>
            </a:r>
            <a:endParaRPr lang="en-US" altLang="vi-VN" sz="2400" dirty="0">
              <a:latin typeface="Times New Roman" panose="02020603050405020304" pitchFamily="18" charset="0"/>
            </a:endParaRPr>
          </a:p>
        </p:txBody>
      </p:sp>
    </p:spTree>
    <p:extLst>
      <p:ext uri="{BB962C8B-B14F-4D97-AF65-F5344CB8AC3E}">
        <p14:creationId xmlns:p14="http://schemas.microsoft.com/office/powerpoint/2010/main" val="1697909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2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1"/>
                                        </p:tgtEl>
                                        <p:attrNameLst>
                                          <p:attrName>ppt_x</p:attrName>
                                          <p:attrName>ppt_y</p:attrName>
                                        </p:attrNameLst>
                                      </p:cBhvr>
                                    </p:animMotion>
                                    <p:animEffect transition="in" filter="fade">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1250"/>
                                        <p:tgtEl>
                                          <p:spTgt spid="29"/>
                                        </p:tgtEl>
                                      </p:cBhvr>
                                    </p:animEffect>
                                    <p:set>
                                      <p:cBhvr>
                                        <p:cTn id="14" dur="1" fill="hold">
                                          <p:stCondLst>
                                            <p:cond delay="1249"/>
                                          </p:stCondLst>
                                        </p:cTn>
                                        <p:tgtEl>
                                          <p:spTgt spid="2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par>
                          <p:cTn id="15" fill="hold">
                            <p:stCondLst>
                              <p:cond delay="1250"/>
                            </p:stCondLst>
                            <p:childTnLst>
                              <p:par>
                                <p:cTn id="16" presetID="9" presetClass="exit" presetSubtype="0" fill="hold" grpId="0" nodeType="afterEffect">
                                  <p:stCondLst>
                                    <p:cond delay="0"/>
                                  </p:stCondLst>
                                  <p:childTnLst>
                                    <p:animEffect transition="out" filter="dissolve">
                                      <p:cBhvr>
                                        <p:cTn id="17" dur="1250"/>
                                        <p:tgtEl>
                                          <p:spTgt spid="28"/>
                                        </p:tgtEl>
                                      </p:cBhvr>
                                    </p:animEffect>
                                    <p:set>
                                      <p:cBhvr>
                                        <p:cTn id="18" dur="1" fill="hold">
                                          <p:stCondLst>
                                            <p:cond delay="1249"/>
                                          </p:stCondLst>
                                        </p:cTn>
                                        <p:tgtEl>
                                          <p:spTgt spid="2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hammer.wav"/>
                                        </p:tgtEl>
                                      </p:cMediaNode>
                                    </p:audio>
                                  </p:subTnLst>
                                </p:cTn>
                              </p:par>
                            </p:childTnLst>
                          </p:cTn>
                        </p:par>
                        <p:par>
                          <p:cTn id="19" fill="hold">
                            <p:stCondLst>
                              <p:cond delay="2500"/>
                            </p:stCondLst>
                            <p:childTnLst>
                              <p:par>
                                <p:cTn id="20" presetID="9" presetClass="exit" presetSubtype="0" fill="hold" grpId="0" nodeType="afterEffect">
                                  <p:stCondLst>
                                    <p:cond delay="0"/>
                                  </p:stCondLst>
                                  <p:childTnLst>
                                    <p:animEffect transition="out" filter="dissolve">
                                      <p:cBhvr>
                                        <p:cTn id="21" dur="1250"/>
                                        <p:tgtEl>
                                          <p:spTgt spid="27"/>
                                        </p:tgtEl>
                                      </p:cBhvr>
                                    </p:animEffect>
                                    <p:set>
                                      <p:cBhvr>
                                        <p:cTn id="22" dur="1" fill="hold">
                                          <p:stCondLst>
                                            <p:cond delay="1249"/>
                                          </p:stCondLst>
                                        </p:cTn>
                                        <p:tgtEl>
                                          <p:spTgt spid="2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childTnLst>
                          </p:cTn>
                        </p:par>
                        <p:par>
                          <p:cTn id="23" fill="hold">
                            <p:stCondLst>
                              <p:cond delay="3750"/>
                            </p:stCondLst>
                            <p:childTnLst>
                              <p:par>
                                <p:cTn id="24" presetID="9" presetClass="exit" presetSubtype="0" fill="hold" grpId="0" nodeType="afterEffect">
                                  <p:stCondLst>
                                    <p:cond delay="0"/>
                                  </p:stCondLst>
                                  <p:childTnLst>
                                    <p:animEffect transition="out" filter="dissolve">
                                      <p:cBhvr>
                                        <p:cTn id="25" dur="1250"/>
                                        <p:tgtEl>
                                          <p:spTgt spid="26"/>
                                        </p:tgtEl>
                                      </p:cBhvr>
                                    </p:animEffect>
                                    <p:set>
                                      <p:cBhvr>
                                        <p:cTn id="26" dur="1" fill="hold">
                                          <p:stCondLst>
                                            <p:cond delay="1249"/>
                                          </p:stCondLst>
                                        </p:cTn>
                                        <p:tgtEl>
                                          <p:spTgt spid="2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7" fill="hold">
                            <p:stCondLst>
                              <p:cond delay="5000"/>
                            </p:stCondLst>
                            <p:childTnLst>
                              <p:par>
                                <p:cTn id="28" presetID="9" presetClass="exit" presetSubtype="0" fill="hold" grpId="0" nodeType="afterEffect">
                                  <p:stCondLst>
                                    <p:cond delay="0"/>
                                  </p:stCondLst>
                                  <p:childTnLst>
                                    <p:animEffect transition="out" filter="dissolve">
                                      <p:cBhvr>
                                        <p:cTn id="29" dur="1250"/>
                                        <p:tgtEl>
                                          <p:spTgt spid="25"/>
                                        </p:tgtEl>
                                      </p:cBhvr>
                                    </p:animEffect>
                                    <p:set>
                                      <p:cBhvr>
                                        <p:cTn id="30" dur="1" fill="hold">
                                          <p:stCondLst>
                                            <p:cond delay="1249"/>
                                          </p:stCondLst>
                                        </p:cTn>
                                        <p:tgtEl>
                                          <p:spTgt spid="25"/>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par>
                          <p:cTn id="31" fill="hold">
                            <p:stCondLst>
                              <p:cond delay="6250"/>
                            </p:stCondLst>
                            <p:childTnLst>
                              <p:par>
                                <p:cTn id="32" presetID="9" presetClass="exit" presetSubtype="0" fill="hold" grpId="0" nodeType="afterEffect">
                                  <p:stCondLst>
                                    <p:cond delay="0"/>
                                  </p:stCondLst>
                                  <p:childTnLst>
                                    <p:animEffect transition="out" filter="dissolve">
                                      <p:cBhvr>
                                        <p:cTn id="33" dur="1250"/>
                                        <p:tgtEl>
                                          <p:spTgt spid="24"/>
                                        </p:tgtEl>
                                      </p:cBhvr>
                                    </p:animEffect>
                                    <p:set>
                                      <p:cBhvr>
                                        <p:cTn id="34" dur="1" fill="hold">
                                          <p:stCondLst>
                                            <p:cond delay="1249"/>
                                          </p:stCondLst>
                                        </p:cTn>
                                        <p:tgtEl>
                                          <p:spTgt spid="2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childTnLst>
                          </p:cTn>
                        </p:par>
                        <p:par>
                          <p:cTn id="35" fill="hold">
                            <p:stCondLst>
                              <p:cond delay="7500"/>
                            </p:stCondLst>
                            <p:childTnLst>
                              <p:par>
                                <p:cTn id="36" presetID="9" presetClass="exit" presetSubtype="0" fill="hold" grpId="0" nodeType="afterEffect">
                                  <p:stCondLst>
                                    <p:cond delay="0"/>
                                  </p:stCondLst>
                                  <p:childTnLst>
                                    <p:animEffect transition="out" filter="dissolve">
                                      <p:cBhvr>
                                        <p:cTn id="37" dur="1250"/>
                                        <p:tgtEl>
                                          <p:spTgt spid="23"/>
                                        </p:tgtEl>
                                      </p:cBhvr>
                                    </p:animEffect>
                                    <p:set>
                                      <p:cBhvr>
                                        <p:cTn id="38" dur="1" fill="hold">
                                          <p:stCondLst>
                                            <p:cond delay="1249"/>
                                          </p:stCondLst>
                                        </p:cTn>
                                        <p:tgtEl>
                                          <p:spTgt spid="23"/>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9" fill="hold">
                            <p:stCondLst>
                              <p:cond delay="8750"/>
                            </p:stCondLst>
                            <p:childTnLst>
                              <p:par>
                                <p:cTn id="40" presetID="9" presetClass="exit" presetSubtype="0" fill="hold" grpId="0" nodeType="afterEffect">
                                  <p:stCondLst>
                                    <p:cond delay="0"/>
                                  </p:stCondLst>
                                  <p:childTnLst>
                                    <p:animEffect transition="out" filter="dissolve">
                                      <p:cBhvr>
                                        <p:cTn id="41" dur="1250"/>
                                        <p:tgtEl>
                                          <p:spTgt spid="22"/>
                                        </p:tgtEl>
                                      </p:cBhvr>
                                    </p:animEffect>
                                    <p:set>
                                      <p:cBhvr>
                                        <p:cTn id="42" dur="1" fill="hold">
                                          <p:stCondLst>
                                            <p:cond delay="1249"/>
                                          </p:stCondLst>
                                        </p:cTn>
                                        <p:tgtEl>
                                          <p:spTgt spid="2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hammer.wav"/>
                                        </p:tgtEl>
                                      </p:cMediaNode>
                                    </p:audio>
                                  </p:subTnLst>
                                </p:cTn>
                              </p:par>
                            </p:childTnLst>
                          </p:cTn>
                        </p:par>
                        <p:par>
                          <p:cTn id="43" fill="hold">
                            <p:stCondLst>
                              <p:cond delay="10000"/>
                            </p:stCondLst>
                            <p:childTnLst>
                              <p:par>
                                <p:cTn id="44" presetID="9" presetClass="exit" presetSubtype="0" fill="hold" grpId="0" nodeType="afterEffect">
                                  <p:stCondLst>
                                    <p:cond delay="0"/>
                                  </p:stCondLst>
                                  <p:childTnLst>
                                    <p:animEffect transition="out" filter="dissolve">
                                      <p:cBhvr>
                                        <p:cTn id="45" dur="1250"/>
                                        <p:tgtEl>
                                          <p:spTgt spid="21"/>
                                        </p:tgtEl>
                                      </p:cBhvr>
                                    </p:animEffect>
                                    <p:set>
                                      <p:cBhvr>
                                        <p:cTn id="46" dur="1" fill="hold">
                                          <p:stCondLst>
                                            <p:cond delay="1249"/>
                                          </p:stCondLst>
                                        </p:cTn>
                                        <p:tgtEl>
                                          <p:spTgt spid="21"/>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11250"/>
                            </p:stCondLst>
                            <p:childTnLst>
                              <p:par>
                                <p:cTn id="48" presetID="9" presetClass="exit" presetSubtype="0" fill="hold" grpId="0" nodeType="afterEffect">
                                  <p:stCondLst>
                                    <p:cond delay="0"/>
                                  </p:stCondLst>
                                  <p:childTnLst>
                                    <p:animEffect transition="out" filter="dissolve">
                                      <p:cBhvr>
                                        <p:cTn id="49" dur="1250"/>
                                        <p:tgtEl>
                                          <p:spTgt spid="20"/>
                                        </p:tgtEl>
                                      </p:cBhvr>
                                    </p:animEffect>
                                    <p:set>
                                      <p:cBhvr>
                                        <p:cTn id="50" dur="1" fill="hold">
                                          <p:stCondLst>
                                            <p:cond delay="1249"/>
                                          </p:stCondLst>
                                        </p:cTn>
                                        <p:tgtEl>
                                          <p:spTgt spid="2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himes 3-CL (2).wav"/>
                                        </p:tgtEl>
                                      </p:cMediaNode>
                                    </p:audio>
                                  </p:sub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ircle(in)">
                                      <p:cBhvr>
                                        <p:cTn id="5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1" grpId="0"/>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1398971" y="1152370"/>
            <a:ext cx="6260939" cy="2774969"/>
          </a:xfrm>
          <a:prstGeom prst="irregularSeal1">
            <a:avLst/>
          </a:prstGeom>
          <a:solidFill>
            <a:srgbClr val="0070C0"/>
          </a:solidFill>
          <a:ln w="25400" cap="flat" cmpd="sng" algn="ctr">
            <a:solidFill>
              <a:srgbClr val="FF0000"/>
            </a:solidFill>
            <a:prstDash val="solid"/>
          </a:ln>
          <a:effectLst/>
        </p:spPr>
        <p:txBody>
          <a:bodyPr lIns="68291" tIns="34141" rIns="68291" bIns="34141" anchor="ctr"/>
          <a:lstStyle/>
          <a:p>
            <a:pPr algn="ctr" fontAlgn="base">
              <a:spcBef>
                <a:spcPct val="0"/>
              </a:spcBef>
              <a:spcAft>
                <a:spcPct val="0"/>
              </a:spcAft>
              <a:defRPr/>
            </a:pPr>
            <a:r>
              <a:rPr lang="vi-VN" sz="3300" b="1" kern="0" dirty="0">
                <a:solidFill>
                  <a:srgbClr val="FFFF00"/>
                </a:solidFill>
                <a:latin typeface="Aaril"/>
                <a:cs typeface="Arial" pitchFamily="34" charset="0"/>
              </a:rPr>
              <a:t>CHÚC MỪNG CÁC EM</a:t>
            </a:r>
            <a:r>
              <a:rPr lang="en-US" sz="3300" b="1" kern="0" dirty="0">
                <a:solidFill>
                  <a:srgbClr val="FFFF00"/>
                </a:solidFill>
                <a:latin typeface="Aaril"/>
                <a:cs typeface="Arial" pitchFamily="34" charset="0"/>
              </a:rPr>
              <a:t>!</a:t>
            </a:r>
            <a:r>
              <a:rPr lang="vi-VN" sz="3300" b="1" kern="0" dirty="0">
                <a:solidFill>
                  <a:srgbClr val="FFFF00"/>
                </a:solidFill>
                <a:latin typeface="Aaril"/>
                <a:cs typeface="Arial" pitchFamily="34" charset="0"/>
              </a:rPr>
              <a:t> </a:t>
            </a:r>
            <a:endParaRPr lang="en-US" sz="3300" b="1" kern="0" dirty="0">
              <a:solidFill>
                <a:srgbClr val="FFFF00"/>
              </a:solidFill>
              <a:latin typeface="Aaril"/>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6614">
            <a:off x="5169796" y="3365454"/>
            <a:ext cx="1465538" cy="92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143000" y="666749"/>
            <a:ext cx="6858000" cy="411480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sz="135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18560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ags/tag3.xml><?xml version="1.0" encoding="utf-8"?>
<p:tagLst xmlns:a="http://schemas.openxmlformats.org/drawingml/2006/main" xmlns:r="http://schemas.openxmlformats.org/officeDocument/2006/relationships" xmlns:p="http://schemas.openxmlformats.org/presentationml/2006/main">
  <p:tag name="TIMING" val="|7.1"/>
</p:tagLst>
</file>

<file path=ppt/tags/tag4.xml><?xml version="1.0" encoding="utf-8"?>
<p:tagLst xmlns:a="http://schemas.openxmlformats.org/drawingml/2006/main" xmlns:r="http://schemas.openxmlformats.org/officeDocument/2006/relationships" xmlns:p="http://schemas.openxmlformats.org/presentationml/2006/main">
  <p:tag name="TIMING" val="|7.1"/>
</p:tagLst>
</file>

<file path=ppt/tags/tag5.xml><?xml version="1.0" encoding="utf-8"?>
<p:tagLst xmlns:a="http://schemas.openxmlformats.org/drawingml/2006/main" xmlns:r="http://schemas.openxmlformats.org/officeDocument/2006/relationships" xmlns:p="http://schemas.openxmlformats.org/presentationml/2006/main">
  <p:tag name="TIMING" val="|7.1"/>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2632</TotalTime>
  <Words>1976</Words>
  <Application>Microsoft Office PowerPoint</Application>
  <PresentationFormat>On-screen Show (16:9)</PresentationFormat>
  <Paragraphs>396</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Hệ trục tọa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trục tọa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win10</cp:lastModifiedBy>
  <cp:revision>373</cp:revision>
  <dcterms:created xsi:type="dcterms:W3CDTF">2020-04-08T08:50:55Z</dcterms:created>
  <dcterms:modified xsi:type="dcterms:W3CDTF">2021-11-16T02:16:09Z</dcterms:modified>
</cp:coreProperties>
</file>