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5" r:id="rId2"/>
    <p:sldId id="276" r:id="rId3"/>
    <p:sldId id="273" r:id="rId4"/>
    <p:sldId id="258" r:id="rId5"/>
    <p:sldId id="259" r:id="rId6"/>
    <p:sldId id="260" r:id="rId7"/>
    <p:sldId id="261" r:id="rId8"/>
    <p:sldId id="262" r:id="rId9"/>
    <p:sldId id="264" r:id="rId10"/>
    <p:sldId id="266" r:id="rId11"/>
    <p:sldId id="267" r:id="rId12"/>
    <p:sldId id="270" r:id="rId13"/>
    <p:sldId id="274" r:id="rId14"/>
    <p:sldId id="271" r:id="rId15"/>
    <p:sldId id="272" r:id="rId16"/>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27B7"/>
    <a:srgbClr val="F95970"/>
    <a:srgbClr val="F452A7"/>
    <a:srgbClr val="FFEDB3"/>
    <a:srgbClr val="DF8AE6"/>
    <a:srgbClr val="EBB3EF"/>
    <a:srgbClr val="F0C9F3"/>
    <a:srgbClr val="FFDF79"/>
    <a:srgbClr val="FFD03B"/>
    <a:srgbClr val="F68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75" autoAdjust="0"/>
  </p:normalViewPr>
  <p:slideViewPr>
    <p:cSldViewPr>
      <p:cViewPr>
        <p:scale>
          <a:sx n="66" d="100"/>
          <a:sy n="66" d="100"/>
        </p:scale>
        <p:origin x="-1506" y="-3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giải</a:t>
            </a:r>
            <a:r>
              <a:rPr lang="en-US" baseline="0" smtClean="0"/>
              <a:t> thích cho HS biết, lời thoại của nhân vật thì xuống dòng và có dấu gạch ngang ở đầu dòng.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43121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gọi từng cặp HS cầm sách lên. Một HS đọc, chỉ cho bạn và GV tiếng thứ nhất rồi đố bạn của mình tìm tiếng còn lại, hs  kia phải tìm ra tiếng thứ hai. GV lích chuột trên màn hình</a:t>
            </a:r>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Câu</a:t>
            </a:r>
            <a:r>
              <a:rPr lang="en-US" baseline="0" smtClean="0"/>
              <a:t> cuối, cho hs so sánh để thấy được các bạn nhỏ trong bài đi học cũng có nhiều khó khăn nhưng các bạn luôn vui vẻ, thích đến trường. Sau đó GV cho hs nhìn lại trường học của mình, có gì may mắn hơn không. Từ đó các em nền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2079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375839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1/6/2021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499388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04442"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2</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084293" y="2289089"/>
            <a:ext cx="5121462" cy="646282"/>
          </a:xfrm>
          <a:prstGeom prst="rect">
            <a:avLst/>
          </a:prstGeom>
          <a:noFill/>
        </p:spPr>
        <p:txBody>
          <a:bodyPr wrap="square" lIns="91391" tIns="45696" rIns="91391" bIns="45696" rtlCol="0">
            <a:spAutoFit/>
          </a:bodyPr>
          <a:lstStyle/>
          <a:p>
            <a:pPr algn="ctr"/>
            <a:r>
              <a:rPr lang="en-US" sz="3600" b="1" smtClean="0">
                <a:solidFill>
                  <a:srgbClr val="A71FB1"/>
                </a:solidFill>
                <a:latin typeface="Arial-Rounded" pitchFamily="34" charset="0"/>
                <a:ea typeface="Arial-Rounded" pitchFamily="34" charset="0"/>
                <a:cs typeface="Arial-Rounded" pitchFamily="34" charset="0"/>
              </a:rPr>
              <a:t>ĐI HỌC</a:t>
            </a:r>
            <a:endParaRPr lang="en-US" sz="3600" b="1">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Tree>
    <p:extLst>
      <p:ext uri="{BB962C8B-B14F-4D97-AF65-F5344CB8AC3E}">
        <p14:creationId xmlns:p14="http://schemas.microsoft.com/office/powerpoint/2010/main" val="1804598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7613072"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Tìm ở cuối các dòng thơ những tiếng cùng vần với nhau</a:t>
            </a:r>
            <a:endParaRPr lang="en-US" sz="2400" b="1">
              <a:latin typeface="Arial-Rounded" pitchFamily="34" charset="0"/>
              <a:ea typeface="Arial-Rounded" pitchFamily="34" charset="0"/>
              <a:cs typeface="Arial-Rounded" pitchFamily="34" charset="0"/>
            </a:endParaRPr>
          </a:p>
        </p:txBody>
      </p:sp>
      <p:grpSp>
        <p:nvGrpSpPr>
          <p:cNvPr id="22" name="Group 21"/>
          <p:cNvGrpSpPr/>
          <p:nvPr/>
        </p:nvGrpSpPr>
        <p:grpSpPr>
          <a:xfrm>
            <a:off x="6619232" y="2970894"/>
            <a:ext cx="2597931" cy="2678458"/>
            <a:chOff x="6276785" y="2774940"/>
            <a:chExt cx="3001150" cy="3094176"/>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4709">
              <a:off x="6276785" y="2774940"/>
              <a:ext cx="3001150" cy="309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Oval 42"/>
            <p:cNvSpPr/>
            <p:nvPr/>
          </p:nvSpPr>
          <p:spPr>
            <a:xfrm rot="20875489">
              <a:off x="7126981" y="3579608"/>
              <a:ext cx="1435593" cy="919500"/>
            </a:xfrm>
            <a:prstGeom prst="ellipse">
              <a:avLst/>
            </a:prstGeom>
            <a:solidFill>
              <a:srgbClr val="F95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Arial-Rounded" pitchFamily="34" charset="0"/>
                <a:ea typeface="Arial-Rounded" pitchFamily="34" charset="0"/>
                <a:cs typeface="Arial-Rounded" pitchFamily="34" charset="0"/>
              </a:endParaRPr>
            </a:p>
          </p:txBody>
        </p:sp>
      </p:grpSp>
      <p:grpSp>
        <p:nvGrpSpPr>
          <p:cNvPr id="51" name="Group 50"/>
          <p:cNvGrpSpPr/>
          <p:nvPr/>
        </p:nvGrpSpPr>
        <p:grpSpPr>
          <a:xfrm>
            <a:off x="4274667" y="2860300"/>
            <a:ext cx="2739034" cy="2823934"/>
            <a:chOff x="6059096" y="2612568"/>
            <a:chExt cx="3001150" cy="3094176"/>
          </a:xfrm>
        </p:grpSpPr>
        <p:pic>
          <p:nvPicPr>
            <p:cNvPr id="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4709">
              <a:off x="6059096" y="2612568"/>
              <a:ext cx="3001150" cy="309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Oval 52"/>
            <p:cNvSpPr/>
            <p:nvPr/>
          </p:nvSpPr>
          <p:spPr>
            <a:xfrm rot="20875489">
              <a:off x="6920151" y="3430428"/>
              <a:ext cx="1435593" cy="919500"/>
            </a:xfrm>
            <a:prstGeom prst="ellipse">
              <a:avLst/>
            </a:prstGeom>
            <a:solidFill>
              <a:srgbClr val="F95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Arial-Rounded" pitchFamily="34" charset="0"/>
                <a:ea typeface="Arial-Rounded" pitchFamily="34" charset="0"/>
                <a:cs typeface="Arial-Rounded" pitchFamily="34" charset="0"/>
              </a:endParaRPr>
            </a:p>
          </p:txBody>
        </p:sp>
      </p:grpSp>
      <p:grpSp>
        <p:nvGrpSpPr>
          <p:cNvPr id="54" name="Group 53"/>
          <p:cNvGrpSpPr/>
          <p:nvPr/>
        </p:nvGrpSpPr>
        <p:grpSpPr>
          <a:xfrm>
            <a:off x="1995783" y="2985408"/>
            <a:ext cx="2597931" cy="2678458"/>
            <a:chOff x="6059096" y="2612569"/>
            <a:chExt cx="3001150" cy="3094177"/>
          </a:xfrm>
        </p:grpSpPr>
        <p:pic>
          <p:nvPicPr>
            <p:cNvPr id="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4709">
              <a:off x="6059096" y="2612569"/>
              <a:ext cx="3001150" cy="309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Oval 55"/>
            <p:cNvSpPr/>
            <p:nvPr/>
          </p:nvSpPr>
          <p:spPr>
            <a:xfrm rot="20875489">
              <a:off x="6920151" y="3430428"/>
              <a:ext cx="1435593" cy="919500"/>
            </a:xfrm>
            <a:prstGeom prst="ellipse">
              <a:avLst/>
            </a:prstGeom>
            <a:solidFill>
              <a:srgbClr val="F95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Arial-Rounded" pitchFamily="34" charset="0"/>
                <a:ea typeface="Arial-Rounded" pitchFamily="34" charset="0"/>
                <a:cs typeface="Arial-Rounded" pitchFamily="34" charset="0"/>
              </a:endParaRPr>
            </a:p>
          </p:txBody>
        </p:sp>
      </p:grpSp>
      <p:sp>
        <p:nvSpPr>
          <p:cNvPr id="26" name="Title 25"/>
          <p:cNvSpPr>
            <a:spLocks noGrp="1"/>
          </p:cNvSpPr>
          <p:nvPr>
            <p:ph type="title"/>
          </p:nvPr>
        </p:nvSpPr>
        <p:spPr>
          <a:xfrm rot="20764561">
            <a:off x="2656007" y="3598580"/>
            <a:ext cx="1413001" cy="857250"/>
          </a:xfrm>
        </p:spPr>
        <p:txBody>
          <a:bodyPr>
            <a:normAutofit/>
          </a:bodyPr>
          <a:lstStyle/>
          <a:p>
            <a:r>
              <a:rPr lang="en-US" sz="3200" smtClean="0">
                <a:latin typeface="Arial-Rounded" pitchFamily="34" charset="0"/>
                <a:ea typeface="Arial-Rounded" pitchFamily="34" charset="0"/>
                <a:cs typeface="Arial-Rounded" pitchFamily="34" charset="0"/>
              </a:rPr>
              <a:t>nương</a:t>
            </a:r>
            <a:endParaRPr lang="en-US" sz="3200">
              <a:latin typeface="Arial-Rounded" pitchFamily="34" charset="0"/>
              <a:ea typeface="Arial-Rounded" pitchFamily="34" charset="0"/>
              <a:cs typeface="Arial-Rounded" pitchFamily="34" charset="0"/>
            </a:endParaRPr>
          </a:p>
        </p:txBody>
      </p:sp>
      <p:sp>
        <p:nvSpPr>
          <p:cNvPr id="57" name="Title 25"/>
          <p:cNvSpPr txBox="1">
            <a:spLocks/>
          </p:cNvSpPr>
          <p:nvPr/>
        </p:nvSpPr>
        <p:spPr>
          <a:xfrm rot="20764561">
            <a:off x="5011562" y="3559018"/>
            <a:ext cx="1413001"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trẻ</a:t>
            </a:r>
            <a:endParaRPr lang="en-US" sz="3600">
              <a:latin typeface="Arial-Rounded" pitchFamily="34" charset="0"/>
              <a:ea typeface="Arial-Rounded" pitchFamily="34" charset="0"/>
              <a:cs typeface="Arial-Rounded" pitchFamily="34" charset="0"/>
            </a:endParaRPr>
          </a:p>
        </p:txBody>
      </p:sp>
      <p:sp>
        <p:nvSpPr>
          <p:cNvPr id="58" name="Title 25"/>
          <p:cNvSpPr txBox="1">
            <a:spLocks/>
          </p:cNvSpPr>
          <p:nvPr/>
        </p:nvSpPr>
        <p:spPr>
          <a:xfrm rot="20764561">
            <a:off x="7263326" y="3621867"/>
            <a:ext cx="1413001"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đi</a:t>
            </a:r>
            <a:endParaRPr lang="en-US" sz="3600">
              <a:latin typeface="Arial-Rounded" pitchFamily="34" charset="0"/>
              <a:ea typeface="Arial-Rounded" pitchFamily="34" charset="0"/>
              <a:cs typeface="Arial-Rounded" pitchFamily="34" charset="0"/>
            </a:endParaRPr>
          </a:p>
        </p:txBody>
      </p:sp>
      <p:grpSp>
        <p:nvGrpSpPr>
          <p:cNvPr id="59" name="Group 58"/>
          <p:cNvGrpSpPr/>
          <p:nvPr/>
        </p:nvGrpSpPr>
        <p:grpSpPr>
          <a:xfrm>
            <a:off x="-247274" y="2985408"/>
            <a:ext cx="2597931" cy="2678458"/>
            <a:chOff x="6059096" y="2612569"/>
            <a:chExt cx="3001150" cy="3094177"/>
          </a:xfrm>
        </p:grpSpPr>
        <p:pic>
          <p:nvPicPr>
            <p:cNvPr id="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4709">
              <a:off x="6059096" y="2612569"/>
              <a:ext cx="3001150" cy="309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Oval 60"/>
            <p:cNvSpPr/>
            <p:nvPr/>
          </p:nvSpPr>
          <p:spPr>
            <a:xfrm rot="20875489">
              <a:off x="6920151" y="3430428"/>
              <a:ext cx="1435593" cy="919500"/>
            </a:xfrm>
            <a:prstGeom prst="ellipse">
              <a:avLst/>
            </a:prstGeom>
            <a:solidFill>
              <a:srgbClr val="F95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Arial-Rounded" pitchFamily="34" charset="0"/>
                <a:ea typeface="Arial-Rounded" pitchFamily="34" charset="0"/>
                <a:cs typeface="Arial-Rounded" pitchFamily="34" charset="0"/>
              </a:endParaRPr>
            </a:p>
          </p:txBody>
        </p:sp>
      </p:grpSp>
      <p:sp>
        <p:nvSpPr>
          <p:cNvPr id="62" name="Title 25"/>
          <p:cNvSpPr txBox="1">
            <a:spLocks/>
          </p:cNvSpPr>
          <p:nvPr/>
        </p:nvSpPr>
        <p:spPr>
          <a:xfrm rot="20764561">
            <a:off x="412950" y="3598580"/>
            <a:ext cx="1413001"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z="3200" smtClean="0">
                <a:latin typeface="Arial-Rounded" pitchFamily="34" charset="0"/>
                <a:ea typeface="Arial-Rounded" pitchFamily="34" charset="0"/>
                <a:cs typeface="Arial-Rounded" pitchFamily="34" charset="0"/>
              </a:rPr>
              <a:t>nắng</a:t>
            </a:r>
            <a:endParaRPr lang="en-US" sz="3200">
              <a:latin typeface="Arial-Rounded" pitchFamily="34" charset="0"/>
              <a:ea typeface="Arial-Rounded" pitchFamily="34" charset="0"/>
              <a:cs typeface="Arial-Rounded" pitchFamily="34" charset="0"/>
            </a:endParaRPr>
          </a:p>
        </p:txBody>
      </p:sp>
      <p:grpSp>
        <p:nvGrpSpPr>
          <p:cNvPr id="27" name="Group 26"/>
          <p:cNvGrpSpPr/>
          <p:nvPr/>
        </p:nvGrpSpPr>
        <p:grpSpPr>
          <a:xfrm>
            <a:off x="166295" y="715378"/>
            <a:ext cx="1905000" cy="1558783"/>
            <a:chOff x="324101" y="584168"/>
            <a:chExt cx="1905000" cy="1558783"/>
          </a:xfrm>
        </p:grpSpPr>
        <p:sp>
          <p:nvSpPr>
            <p:cNvPr id="8" name="Oval 7"/>
            <p:cNvSpPr/>
            <p:nvPr/>
          </p:nvSpPr>
          <p:spPr>
            <a:xfrm>
              <a:off x="324101" y="584168"/>
              <a:ext cx="1905000" cy="8083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AD27B7"/>
                  </a:solidFill>
                  <a:latin typeface="Arial-Rounded" pitchFamily="34" charset="0"/>
                  <a:ea typeface="Arial-Rounded" pitchFamily="34" charset="0"/>
                  <a:cs typeface="Arial-Rounded" pitchFamily="34" charset="0"/>
                </a:rPr>
                <a:t>t</a:t>
              </a:r>
              <a:r>
                <a:rPr lang="en-US" sz="3200" b="1" smtClean="0">
                  <a:solidFill>
                    <a:srgbClr val="AD27B7"/>
                  </a:solidFill>
                  <a:latin typeface="Arial-Rounded" pitchFamily="34" charset="0"/>
                  <a:ea typeface="Arial-Rounded" pitchFamily="34" charset="0"/>
                  <a:cs typeface="Arial-Rounded" pitchFamily="34" charset="0"/>
                </a:rPr>
                <a:t>rường</a:t>
              </a:r>
              <a:endParaRPr lang="en-US" sz="3200" b="1">
                <a:solidFill>
                  <a:srgbClr val="AD27B7"/>
                </a:solidFill>
                <a:latin typeface="Arial-Rounded" pitchFamily="34" charset="0"/>
                <a:ea typeface="Arial-Rounded" pitchFamily="34" charset="0"/>
                <a:cs typeface="Arial-Rounded" pitchFamily="34" charset="0"/>
              </a:endParaRPr>
            </a:p>
          </p:txBody>
        </p:sp>
        <p:pic>
          <p:nvPicPr>
            <p:cNvPr id="4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flipH="1">
              <a:off x="778948" y="889047"/>
              <a:ext cx="1225802" cy="125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24" name="Group 1023"/>
          <p:cNvGrpSpPr/>
          <p:nvPr/>
        </p:nvGrpSpPr>
        <p:grpSpPr>
          <a:xfrm>
            <a:off x="2485572" y="702946"/>
            <a:ext cx="1905000" cy="1552440"/>
            <a:chOff x="2362200" y="883446"/>
            <a:chExt cx="1905000" cy="1552440"/>
          </a:xfrm>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flipH="1">
              <a:off x="2826988" y="1181982"/>
              <a:ext cx="1225802" cy="125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Oval 35"/>
            <p:cNvSpPr/>
            <p:nvPr/>
          </p:nvSpPr>
          <p:spPr>
            <a:xfrm>
              <a:off x="2362200" y="883446"/>
              <a:ext cx="1905000" cy="8083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AD27B7"/>
                  </a:solidFill>
                  <a:latin typeface="Arial-Rounded" pitchFamily="34" charset="0"/>
                  <a:ea typeface="Arial-Rounded" pitchFamily="34" charset="0"/>
                  <a:cs typeface="Arial-Rounded" pitchFamily="34" charset="0"/>
                </a:rPr>
                <a:t>bé</a:t>
              </a:r>
              <a:endParaRPr lang="en-US" sz="3200" b="1">
                <a:solidFill>
                  <a:srgbClr val="AD27B7"/>
                </a:solidFill>
                <a:latin typeface="Arial-Rounded" pitchFamily="34" charset="0"/>
                <a:ea typeface="Arial-Rounded" pitchFamily="34" charset="0"/>
                <a:cs typeface="Arial-Rounded" pitchFamily="34" charset="0"/>
              </a:endParaRPr>
            </a:p>
          </p:txBody>
        </p:sp>
      </p:grpSp>
      <p:grpSp>
        <p:nvGrpSpPr>
          <p:cNvPr id="63" name="Group 62"/>
          <p:cNvGrpSpPr/>
          <p:nvPr/>
        </p:nvGrpSpPr>
        <p:grpSpPr>
          <a:xfrm>
            <a:off x="4788234" y="723622"/>
            <a:ext cx="1905000" cy="1562557"/>
            <a:chOff x="4450052" y="858838"/>
            <a:chExt cx="1905000" cy="1562557"/>
          </a:xfrm>
        </p:grpSpPr>
        <p:sp>
          <p:nvSpPr>
            <p:cNvPr id="39" name="Oval 38"/>
            <p:cNvSpPr/>
            <p:nvPr/>
          </p:nvSpPr>
          <p:spPr>
            <a:xfrm>
              <a:off x="4450052" y="858838"/>
              <a:ext cx="1905000" cy="8083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AD27B7"/>
                  </a:solidFill>
                  <a:latin typeface="Arial-Rounded" pitchFamily="34" charset="0"/>
                  <a:ea typeface="Arial-Rounded" pitchFamily="34" charset="0"/>
                  <a:cs typeface="Arial-Rounded" pitchFamily="34" charset="0"/>
                </a:rPr>
                <a:t>v</a:t>
              </a:r>
              <a:r>
                <a:rPr lang="en-US" sz="3200" b="1" smtClean="0">
                  <a:solidFill>
                    <a:srgbClr val="AD27B7"/>
                  </a:solidFill>
                  <a:latin typeface="Arial-Rounded" pitchFamily="34" charset="0"/>
                  <a:ea typeface="Arial-Rounded" pitchFamily="34" charset="0"/>
                  <a:cs typeface="Arial-Rounded" pitchFamily="34" charset="0"/>
                </a:rPr>
                <a:t>ắng</a:t>
              </a:r>
              <a:endParaRPr lang="en-US" sz="3200" b="1">
                <a:solidFill>
                  <a:srgbClr val="AD27B7"/>
                </a:solidFill>
                <a:latin typeface="Arial-Rounded" pitchFamily="34" charset="0"/>
                <a:ea typeface="Arial-Rounded" pitchFamily="34" charset="0"/>
                <a:cs typeface="Arial-Rounded" pitchFamily="34" charset="0"/>
              </a:endParaRPr>
            </a:p>
          </p:txBody>
        </p:sp>
        <p:pic>
          <p:nvPicPr>
            <p:cNvPr id="4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a:off x="4648200" y="1167491"/>
              <a:ext cx="1225802" cy="125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Group 27"/>
          <p:cNvGrpSpPr/>
          <p:nvPr/>
        </p:nvGrpSpPr>
        <p:grpSpPr>
          <a:xfrm>
            <a:off x="7079998" y="708250"/>
            <a:ext cx="1905000" cy="1565911"/>
            <a:chOff x="6853709" y="835886"/>
            <a:chExt cx="1905000" cy="1565911"/>
          </a:xfrm>
        </p:grpSpPr>
        <p:sp>
          <p:nvSpPr>
            <p:cNvPr id="42" name="Oval 41"/>
            <p:cNvSpPr/>
            <p:nvPr/>
          </p:nvSpPr>
          <p:spPr>
            <a:xfrm>
              <a:off x="6853709" y="835886"/>
              <a:ext cx="1905000" cy="8083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AD27B7"/>
                  </a:solidFill>
                  <a:latin typeface="Arial-Rounded" pitchFamily="34" charset="0"/>
                  <a:ea typeface="Arial-Rounded" pitchFamily="34" charset="0"/>
                  <a:cs typeface="Arial-Rounded" pitchFamily="34" charset="0"/>
                </a:rPr>
                <a:t>thì</a:t>
              </a:r>
              <a:endParaRPr lang="en-US" sz="3200" b="1">
                <a:solidFill>
                  <a:srgbClr val="AD27B7"/>
                </a:solidFill>
                <a:latin typeface="Arial-Rounded" pitchFamily="34" charset="0"/>
                <a:ea typeface="Arial-Rounded" pitchFamily="34" charset="0"/>
                <a:cs typeface="Arial-Rounded" pitchFamily="34" charset="0"/>
              </a:endParaRPr>
            </a:p>
          </p:txBody>
        </p:sp>
        <p:pic>
          <p:nvPicPr>
            <p:cNvPr id="4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a:off x="7079998" y="1147893"/>
              <a:ext cx="1225802" cy="125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1.94625E-7 L 0.23593 0.34291 " pathEditMode="relative" rAng="0" ptsTypes="AA">
                                      <p:cBhvr>
                                        <p:cTn id="6" dur="3000" fill="hold"/>
                                        <p:tgtEl>
                                          <p:spTgt spid="27"/>
                                        </p:tgtEl>
                                        <p:attrNameLst>
                                          <p:attrName>ppt_x</p:attrName>
                                          <p:attrName>ppt_y</p:attrName>
                                        </p:attrNameLst>
                                      </p:cBhvr>
                                      <p:rCtr x="11788" y="17146"/>
                                    </p:animMotion>
                                  </p:childTnLst>
                                </p:cTn>
                              </p:par>
                            </p:childTnLst>
                          </p:cTn>
                        </p:par>
                      </p:childTnLst>
                    </p:cTn>
                  </p:par>
                </p:childTnLst>
              </p:cTn>
              <p:nextCondLst>
                <p:cond evt="onClick" delay="0">
                  <p:tgtEl>
                    <p:spTgt spid="27"/>
                  </p:tgtEl>
                </p:cond>
              </p:nextCondLst>
            </p:seq>
            <p:seq concurrent="1" nextAc="seek">
              <p:cTn id="7" restart="whenNotActive" fill="hold" evtFilter="cancelBubble" nodeType="interactiveSeq">
                <p:stCondLst>
                  <p:cond evt="onClick" delay="0">
                    <p:tgtEl>
                      <p:spTgt spid="1024"/>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66667E-6 3.37349E-6 L 0.24063 0.3151 " pathEditMode="relative" rAng="0" ptsTypes="AA">
                                      <p:cBhvr>
                                        <p:cTn id="11" dur="2000" fill="hold"/>
                                        <p:tgtEl>
                                          <p:spTgt spid="1024"/>
                                        </p:tgtEl>
                                        <p:attrNameLst>
                                          <p:attrName>ppt_x</p:attrName>
                                          <p:attrName>ppt_y</p:attrName>
                                        </p:attrNameLst>
                                      </p:cBhvr>
                                      <p:rCtr x="12031" y="15755"/>
                                    </p:animMotion>
                                  </p:childTnLst>
                                </p:cTn>
                              </p:par>
                            </p:childTnLst>
                          </p:cTn>
                        </p:par>
                      </p:childTnLst>
                    </p:cTn>
                  </p:par>
                </p:childTnLst>
              </p:cTn>
              <p:nextCondLst>
                <p:cond evt="onClick" delay="0">
                  <p:tgtEl>
                    <p:spTgt spid="1024"/>
                  </p:tgtEl>
                </p:cond>
              </p:nextCondLst>
            </p:seq>
            <p:seq concurrent="1" nextAc="seek">
              <p:cTn id="12" restart="whenNotActive" fill="hold" evtFilter="cancelBubble" nodeType="interactiveSeq">
                <p:stCondLst>
                  <p:cond evt="onClick" delay="0">
                    <p:tgtEl>
                      <p:spTgt spid="2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22222E-6 -3.41057E-6 L -0.00347 0.31418 " pathEditMode="relative" rAng="0" ptsTypes="AA">
                                      <p:cBhvr>
                                        <p:cTn id="16" dur="2250" fill="hold"/>
                                        <p:tgtEl>
                                          <p:spTgt spid="28"/>
                                        </p:tgtEl>
                                        <p:attrNameLst>
                                          <p:attrName>ppt_x</p:attrName>
                                          <p:attrName>ppt_y</p:attrName>
                                        </p:attrNameLst>
                                      </p:cBhvr>
                                      <p:rCtr x="-174" y="15694"/>
                                    </p:animMotion>
                                  </p:childTnLst>
                                </p:cTn>
                              </p:par>
                            </p:childTnLst>
                          </p:cTn>
                        </p:par>
                      </p:childTnLst>
                    </p:cTn>
                  </p:par>
                </p:childTnLst>
              </p:cTn>
              <p:nextCondLst>
                <p:cond evt="onClick" delay="0">
                  <p:tgtEl>
                    <p:spTgt spid="28"/>
                  </p:tgtEl>
                </p:cond>
              </p:nextCondLst>
            </p:seq>
            <p:seq concurrent="1" nextAc="seek">
              <p:cTn id="17" restart="whenNotActive" fill="hold" evtFilter="cancelBubble" nodeType="interactiveSeq">
                <p:stCondLst>
                  <p:cond evt="onClick" delay="0">
                    <p:tgtEl>
                      <p:spTgt spid="63"/>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22222E-6 -3.76274E-6 L -0.49445 0.32623 " pathEditMode="relative" rAng="0" ptsTypes="AA">
                                      <p:cBhvr>
                                        <p:cTn id="21" dur="3750" fill="hold"/>
                                        <p:tgtEl>
                                          <p:spTgt spid="63"/>
                                        </p:tgtEl>
                                        <p:attrNameLst>
                                          <p:attrName>ppt_x</p:attrName>
                                          <p:attrName>ppt_y</p:attrName>
                                        </p:attrNameLst>
                                      </p:cBhvr>
                                      <p:rCtr x="-24722" y="16311"/>
                                    </p:animMotion>
                                  </p:childTnLst>
                                </p:cTn>
                              </p:par>
                            </p:childTnLst>
                          </p:cTn>
                        </p:par>
                      </p:childTnLst>
                    </p:cTn>
                  </p:par>
                </p:childTnLst>
              </p:cTn>
              <p:nextCondLst>
                <p:cond evt="onClick" delay="0">
                  <p:tgtEl>
                    <p:spTgt spid="6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30399" y="4410797"/>
            <a:ext cx="7453746" cy="584739"/>
          </a:xfrm>
          <a:prstGeom prst="rect">
            <a:avLst/>
          </a:prstGeom>
          <a:solidFill>
            <a:srgbClr val="EBB3EF"/>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Vì sao hôm nay bạn nhỏ đi học một mình?</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930399" y="4410797"/>
            <a:ext cx="7453746" cy="584739"/>
          </a:xfrm>
          <a:prstGeom prst="rect">
            <a:avLst/>
          </a:prstGeom>
          <a:solidFill>
            <a:srgbClr val="EBB3EF"/>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Trường học của bạn nhỏ có đặc điểm gì? </a:t>
            </a:r>
            <a:endParaRPr lang="en-US" sz="3200">
              <a:latin typeface="Arial-Rounded" pitchFamily="34" charset="0"/>
              <a:ea typeface="Arial-Rounded" pitchFamily="34" charset="0"/>
              <a:cs typeface="Arial-Rounded" pitchFamily="34" charset="0"/>
            </a:endParaRPr>
          </a:p>
        </p:txBody>
      </p:sp>
      <p:sp>
        <p:nvSpPr>
          <p:cNvPr id="23" name="TextBox 22"/>
          <p:cNvSpPr txBox="1"/>
          <p:nvPr/>
        </p:nvSpPr>
        <p:spPr>
          <a:xfrm>
            <a:off x="930399" y="4410797"/>
            <a:ext cx="7453746" cy="584739"/>
          </a:xfrm>
          <a:prstGeom prst="rect">
            <a:avLst/>
          </a:prstGeom>
          <a:solidFill>
            <a:srgbClr val="EBB3EF"/>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Cảnh trên đường đến trường có gì?</a:t>
            </a:r>
            <a:endParaRPr lang="en-US" sz="3200">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9372600" cy="453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99572" y="4441574"/>
            <a:ext cx="8915400" cy="523184"/>
          </a:xfrm>
          <a:prstGeom prst="rect">
            <a:avLst/>
          </a:prstGeom>
          <a:solidFill>
            <a:srgbClr val="EBB3EF"/>
          </a:solidFill>
        </p:spPr>
        <p:txBody>
          <a:bodyPr wrap="square" lIns="91403" tIns="45702" rIns="91403" bIns="45702" rtlCol="0">
            <a:spAutoFit/>
          </a:bodyPr>
          <a:lstStyle/>
          <a:p>
            <a:pPr algn="ctr"/>
            <a:r>
              <a:rPr lang="en-US" sz="2800" smtClean="0">
                <a:latin typeface="Arial-Rounded" pitchFamily="34" charset="0"/>
                <a:ea typeface="Arial-Rounded" pitchFamily="34" charset="0"/>
                <a:cs typeface="Arial-Rounded" pitchFamily="34" charset="0"/>
              </a:rPr>
              <a:t>So sánh trường học của em với trường học của bạn nhỏ</a:t>
            </a:r>
            <a:endParaRPr lang="en-US" sz="28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1+#ppt_w/2"/>
                                          </p:val>
                                        </p:tav>
                                        <p:tav tm="100000">
                                          <p:val>
                                            <p:strVal val="#ppt_x"/>
                                          </p:val>
                                        </p:tav>
                                      </p:tavLst>
                                    </p:anim>
                                    <p:anim calcmode="lin" valueType="num">
                                      <p:cBhvr additive="base">
                                        <p:cTn id="20"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1+#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3"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Học thuộc lòng hai khổ thơ  cuối</a:t>
            </a:r>
            <a:endParaRPr lang="en-US" sz="2400" b="1">
              <a:latin typeface="Arial Rounded MT Bold" pitchFamily="34" charset="0"/>
              <a:ea typeface="Arial-Rounded" pitchFamily="34" charset="0"/>
              <a:cs typeface="Arial-Rounded" pitchFamily="34" charset="0"/>
            </a:endParaRPr>
          </a:p>
        </p:txBody>
      </p:sp>
      <p:sp>
        <p:nvSpPr>
          <p:cNvPr id="20" name="TextBox 19"/>
          <p:cNvSpPr txBox="1"/>
          <p:nvPr/>
        </p:nvSpPr>
        <p:spPr>
          <a:xfrm>
            <a:off x="2853542" y="1200150"/>
            <a:ext cx="3471058" cy="3416271"/>
          </a:xfrm>
          <a:prstGeom prst="rect">
            <a:avLst/>
          </a:prstGeom>
          <a:noFill/>
        </p:spPr>
        <p:txBody>
          <a:bodyPr wrap="square" lIns="91391" tIns="45696" rIns="91391" bIns="45696" rtlCol="0">
            <a:spAutoFit/>
          </a:bodyPr>
          <a:lstStyle/>
          <a:p>
            <a:pPr algn="just"/>
            <a:r>
              <a:rPr lang="en-US" sz="2400">
                <a:latin typeface="Arial-Rounded" pitchFamily="34" charset="0"/>
                <a:ea typeface="Arial-Rounded" pitchFamily="34" charset="0"/>
                <a:cs typeface="Arial-Rounded" pitchFamily="34" charset="0"/>
              </a:rPr>
              <a:t>Hôm qua em tới trường</a:t>
            </a:r>
          </a:p>
          <a:p>
            <a:pPr algn="just"/>
            <a:r>
              <a:rPr lang="en-US" sz="2400">
                <a:latin typeface="Arial-Rounded" pitchFamily="34" charset="0"/>
                <a:ea typeface="Arial-Rounded" pitchFamily="34" charset="0"/>
                <a:cs typeface="Arial-Rounded" pitchFamily="34" charset="0"/>
              </a:rPr>
              <a:t>Mẹ dắt tay từng bước</a:t>
            </a:r>
          </a:p>
          <a:p>
            <a:pPr algn="just"/>
            <a:r>
              <a:rPr lang="en-US" sz="2400">
                <a:latin typeface="Arial-Rounded" pitchFamily="34" charset="0"/>
                <a:ea typeface="Arial-Rounded" pitchFamily="34" charset="0"/>
                <a:cs typeface="Arial-Rounded" pitchFamily="34" charset="0"/>
              </a:rPr>
              <a:t>Hôm nay mẹ lên nương</a:t>
            </a:r>
          </a:p>
          <a:p>
            <a:pPr algn="just"/>
            <a:r>
              <a:rPr lang="en-US" sz="2400">
                <a:latin typeface="Arial-Rounded" pitchFamily="34" charset="0"/>
                <a:ea typeface="Arial-Rounded" pitchFamily="34" charset="0"/>
                <a:cs typeface="Arial-Rounded" pitchFamily="34" charset="0"/>
              </a:rPr>
              <a:t>Một mình em tới lớp.</a:t>
            </a:r>
          </a:p>
          <a:p>
            <a:pPr algn="just"/>
            <a:endParaRPr lang="en-US" sz="2400">
              <a:latin typeface="Arial-Rounded" pitchFamily="34" charset="0"/>
              <a:ea typeface="Arial-Rounded" pitchFamily="34" charset="0"/>
              <a:cs typeface="Arial-Rounded" pitchFamily="34" charset="0"/>
            </a:endParaRPr>
          </a:p>
          <a:p>
            <a:pPr algn="just"/>
            <a:r>
              <a:rPr lang="en-US" sz="2400">
                <a:latin typeface="Arial-Rounded" pitchFamily="34" charset="0"/>
                <a:ea typeface="Arial-Rounded" pitchFamily="34" charset="0"/>
                <a:cs typeface="Arial-Rounded" pitchFamily="34" charset="0"/>
              </a:rPr>
              <a:t>Trường của em be bé</a:t>
            </a:r>
          </a:p>
          <a:p>
            <a:pPr algn="just"/>
            <a:r>
              <a:rPr lang="en-US" sz="2400">
                <a:latin typeface="Arial-Rounded" pitchFamily="34" charset="0"/>
                <a:ea typeface="Arial-Rounded" pitchFamily="34" charset="0"/>
                <a:cs typeface="Arial-Rounded" pitchFamily="34" charset="0"/>
              </a:rPr>
              <a:t>Nằm lặng giữa rừng cây</a:t>
            </a:r>
          </a:p>
          <a:p>
            <a:pPr algn="just"/>
            <a:r>
              <a:rPr lang="en-US" sz="2400">
                <a:latin typeface="Arial-Rounded" pitchFamily="34" charset="0"/>
                <a:ea typeface="Arial-Rounded" pitchFamily="34" charset="0"/>
                <a:cs typeface="Arial-Rounded" pitchFamily="34" charset="0"/>
              </a:rPr>
              <a:t>Cô giáo em tre trẻ</a:t>
            </a:r>
          </a:p>
          <a:p>
            <a:pPr algn="just"/>
            <a:r>
              <a:rPr lang="en-US" sz="2400">
                <a:latin typeface="Arial-Rounded" pitchFamily="34" charset="0"/>
                <a:ea typeface="Arial-Rounded" pitchFamily="34" charset="0"/>
                <a:cs typeface="Arial-Rounded" pitchFamily="34" charset="0"/>
              </a:rPr>
              <a:t>Dạy em hát rất hay. thôi</a:t>
            </a:r>
            <a:r>
              <a:rPr lang="en-US" sz="2400" smtClean="0">
                <a:latin typeface="Arial-Rounded" pitchFamily="34" charset="0"/>
                <a:ea typeface="Arial-Rounded" pitchFamily="34" charset="0"/>
                <a:cs typeface="Arial-Rounded" pitchFamily="34" charset="0"/>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682" y="1293523"/>
            <a:ext cx="2743200" cy="36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746" y="1660379"/>
            <a:ext cx="2743200" cy="34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415" y="2000536"/>
            <a:ext cx="2743200"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7946" y="2392648"/>
            <a:ext cx="2743200" cy="40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151" y="3113513"/>
            <a:ext cx="27432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8099" y="3463052"/>
            <a:ext cx="2743200" cy="34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164" y="3812591"/>
            <a:ext cx="2743200" cy="37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694" y="4186801"/>
            <a:ext cx="2743200" cy="42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29000"/>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9" y="445960"/>
            <a:ext cx="4793672" cy="461616"/>
          </a:xfrm>
          <a:prstGeom prst="rect">
            <a:avLst/>
          </a:prstGeom>
          <a:solidFill>
            <a:srgbClr val="EBB3EF"/>
          </a:solid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Hát một bài hát về thầy cô</a:t>
            </a:r>
            <a:endParaRPr lang="en-US" sz="2400" b="1">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2570606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2000" r="12000" b="-22000"/>
          </a:stretch>
        </a:blipFill>
        <a:effectLst/>
      </p:bgPr>
    </p:bg>
    <p:spTree>
      <p:nvGrpSpPr>
        <p:cNvPr id="1" name=""/>
        <p:cNvGrpSpPr/>
        <p:nvPr/>
      </p:nvGrpSpPr>
      <p:grpSpPr>
        <a:xfrm>
          <a:off x="0" y="0"/>
          <a:ext cx="0" cy="0"/>
          <a:chOff x="0" y="0"/>
          <a:chExt cx="0" cy="0"/>
        </a:xfrm>
      </p:grpSpPr>
      <p:sp>
        <p:nvSpPr>
          <p:cNvPr id="5" name="Rectangle 4"/>
          <p:cNvSpPr/>
          <p:nvPr/>
        </p:nvSpPr>
        <p:spPr>
          <a:xfrm>
            <a:off x="0" y="5010150"/>
            <a:ext cx="9144000" cy="133350"/>
          </a:xfrm>
          <a:prstGeom prst="rect">
            <a:avLst/>
          </a:prstGeom>
          <a:solidFill>
            <a:srgbClr val="EBB3E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rgbClr val="EBB3E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52750"/>
            <a:ext cx="82296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4000"/>
          </a:stretch>
        </a:blipFill>
        <a:effectLst/>
      </p:bgPr>
    </p:bg>
    <p:spTree>
      <p:nvGrpSpPr>
        <p:cNvPr id="1" name=""/>
        <p:cNvGrpSpPr/>
        <p:nvPr/>
      </p:nvGrpSpPr>
      <p:grpSpPr>
        <a:xfrm>
          <a:off x="0" y="0"/>
          <a:ext cx="0" cy="0"/>
          <a:chOff x="0" y="0"/>
          <a:chExt cx="0" cy="0"/>
        </a:xfrm>
      </p:grpSpPr>
      <p:sp>
        <p:nvSpPr>
          <p:cNvPr id="4" name="TextBox 3"/>
          <p:cNvSpPr txBox="1"/>
          <p:nvPr/>
        </p:nvSpPr>
        <p:spPr>
          <a:xfrm>
            <a:off x="1357086" y="608694"/>
            <a:ext cx="6172200" cy="1815845"/>
          </a:xfrm>
          <a:prstGeom prst="rect">
            <a:avLst/>
          </a:prstGeom>
          <a:no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a:t>
            </a:r>
            <a:endParaRPr lang="en-US" sz="2800" b="1" smtClean="0">
              <a:latin typeface="Arial-Rounded" pitchFamily="34" charset="0"/>
              <a:ea typeface="Arial-Rounded" pitchFamily="34" charset="0"/>
              <a:cs typeface="Arial-Rounded" pitchFamily="34" charset="0"/>
            </a:endParaRPr>
          </a:p>
          <a:p>
            <a:pPr algn="just"/>
            <a:r>
              <a:rPr lang="en-US" sz="2800" b="1" smtClean="0">
                <a:latin typeface="Arial-Rounded" pitchFamily="34" charset="0"/>
                <a:ea typeface="Arial-Rounded" pitchFamily="34" charset="0"/>
                <a:cs typeface="Arial-Rounded" pitchFamily="34" charset="0"/>
              </a:rPr>
              <a:t>+ Học thuộc hai khổ thơ đầu bài </a:t>
            </a:r>
            <a:r>
              <a:rPr lang="en-US" sz="2800" b="1" i="1" smtClean="0">
                <a:latin typeface="Arial-Rounded" pitchFamily="34" charset="0"/>
                <a:ea typeface="Arial-Rounded" pitchFamily="34" charset="0"/>
                <a:cs typeface="Arial-Rounded" pitchFamily="34" charset="0"/>
              </a:rPr>
              <a:t>Đi học</a:t>
            </a:r>
          </a:p>
          <a:p>
            <a:pPr algn="just"/>
            <a:r>
              <a:rPr lang="en-US" sz="2800" b="1" smtClean="0">
                <a:latin typeface="Arial-Rounded" pitchFamily="34" charset="0"/>
                <a:ea typeface="Arial-Rounded" pitchFamily="34" charset="0"/>
                <a:cs typeface="Arial-Rounded" pitchFamily="34" charset="0"/>
              </a:rPr>
              <a:t>+ Xem bài </a:t>
            </a:r>
            <a:r>
              <a:rPr lang="en-US" sz="2800" b="1" i="1" smtClean="0">
                <a:latin typeface="Arial-Rounded" pitchFamily="34" charset="0"/>
                <a:ea typeface="Arial-Rounded" pitchFamily="34" charset="0"/>
                <a:cs typeface="Arial-Rounded" pitchFamily="34" charset="0"/>
              </a:rPr>
              <a:t>Hoa yêu thương trang </a:t>
            </a:r>
            <a:r>
              <a:rPr lang="en-US" sz="2800" b="1" smtClean="0">
                <a:latin typeface="Arial-Rounded" pitchFamily="34" charset="0"/>
                <a:ea typeface="Arial-Rounded" pitchFamily="34" charset="0"/>
                <a:cs typeface="Arial-Rounded" pitchFamily="34" charset="0"/>
              </a:rPr>
              <a:t>50, trang 51</a:t>
            </a:r>
            <a:endParaRPr lang="en-US" sz="2800" b="1">
              <a:latin typeface="Arial-Rounded" pitchFamily="34" charset="0"/>
              <a:ea typeface="Arial-Rounded" pitchFamily="34" charset="0"/>
              <a:cs typeface="Arial-Rounded" pitchFamily="34" charset="0"/>
            </a:endParaRPr>
          </a:p>
        </p:txBody>
      </p:sp>
      <p:sp>
        <p:nvSpPr>
          <p:cNvPr id="3" name="Rectangle 2"/>
          <p:cNvSpPr/>
          <p:nvPr/>
        </p:nvSpPr>
        <p:spPr>
          <a:xfrm>
            <a:off x="0" y="5024664"/>
            <a:ext cx="9144000" cy="133350"/>
          </a:xfrm>
          <a:prstGeom prst="rect">
            <a:avLst/>
          </a:prstGeom>
          <a:solidFill>
            <a:srgbClr val="DF8AE6"/>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14514"/>
            <a:ext cx="9144000" cy="133350"/>
          </a:xfrm>
          <a:prstGeom prst="rect">
            <a:avLst/>
          </a:prstGeom>
          <a:solidFill>
            <a:srgbClr val="EBB3EF"/>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098459"/>
            <a:ext cx="5326568" cy="857250"/>
          </a:xfrm>
          <a:solidFill>
            <a:srgbClr val="EBAAF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268965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12566"/>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19150" y="201863"/>
            <a:ext cx="7391400"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Quan sát tranh các bạn nhỏ đang trên đường tới trường</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19150" y="740310"/>
            <a:ext cx="7391400" cy="830948"/>
          </a:xfrm>
          <a:prstGeom prst="rect">
            <a:avLst/>
          </a:prstGeom>
          <a:noFill/>
        </p:spPr>
        <p:txBody>
          <a:bodyPr wrap="square" lIns="91391" tIns="45696" rIns="91391" bIns="45696" rtlCol="0">
            <a:spAutoFit/>
          </a:bodyPr>
          <a:lstStyle/>
          <a:p>
            <a:pPr marL="457200" indent="-457200" algn="just">
              <a:buAutoNum type="alphaLcPeriod"/>
            </a:pPr>
            <a:r>
              <a:rPr lang="en-US" sz="2400" smtClean="0">
                <a:latin typeface="Arial-Rounded" pitchFamily="34" charset="0"/>
                <a:ea typeface="Arial-Rounded" pitchFamily="34" charset="0"/>
                <a:cs typeface="Arial-Rounded" pitchFamily="34" charset="0"/>
              </a:rPr>
              <a:t>Các bạn trông như thế nào khi đi học?</a:t>
            </a:r>
          </a:p>
          <a:p>
            <a:pPr marL="457200" indent="-457200" algn="just">
              <a:buAutoNum type="alphaLcPeriod"/>
            </a:pPr>
            <a:r>
              <a:rPr lang="en-US" sz="2400" smtClean="0">
                <a:latin typeface="Arial-Rounded" pitchFamily="34" charset="0"/>
                <a:ea typeface="Arial-Rounded" pitchFamily="34" charset="0"/>
                <a:cs typeface="Arial-Rounded" pitchFamily="34" charset="0"/>
              </a:rPr>
              <a:t>Nói về cảm xúc của em sau mỗi ngày đi học</a:t>
            </a:r>
          </a:p>
        </p:txBody>
      </p:sp>
      <p:grpSp>
        <p:nvGrpSpPr>
          <p:cNvPr id="3" name="Group 2"/>
          <p:cNvGrpSpPr/>
          <p:nvPr/>
        </p:nvGrpSpPr>
        <p:grpSpPr>
          <a:xfrm>
            <a:off x="1091519" y="1623929"/>
            <a:ext cx="6846661" cy="3385105"/>
            <a:chOff x="685800" y="1961243"/>
            <a:chExt cx="7311572" cy="3614964"/>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36" t="34295" r="36993" b="26770"/>
            <a:stretch/>
          </p:blipFill>
          <p:spPr bwMode="auto">
            <a:xfrm>
              <a:off x="685800" y="2728686"/>
              <a:ext cx="5265057" cy="2847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007" t="23814" r="21011" b="26770"/>
            <a:stretch/>
          </p:blipFill>
          <p:spPr bwMode="auto">
            <a:xfrm>
              <a:off x="5918200" y="1961243"/>
              <a:ext cx="2079172" cy="361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390059" y="237531"/>
            <a:ext cx="5947064" cy="523172"/>
          </a:xfrm>
          <a:prstGeom prst="rect">
            <a:avLst/>
          </a:prstGeom>
          <a:noFill/>
        </p:spPr>
        <p:txBody>
          <a:bodyPr wrap="square" lIns="91391" tIns="45696" rIns="91391" bIns="45696" rtlCol="0">
            <a:spAutoFit/>
          </a:bodyPr>
          <a:lstStyle/>
          <a:p>
            <a:pPr algn="ctr"/>
            <a:r>
              <a:rPr lang="en-US" sz="2800" b="1" smtClean="0">
                <a:latin typeface="Arial-Rounded" pitchFamily="34" charset="0"/>
                <a:ea typeface="Arial-Rounded" pitchFamily="34" charset="0"/>
                <a:cs typeface="Arial-Rounded" pitchFamily="34" charset="0"/>
              </a:rPr>
              <a:t>Đi học</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243616" y="779292"/>
            <a:ext cx="3917372" cy="3970269"/>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Hôm qua em tới trường</a:t>
            </a:r>
          </a:p>
          <a:p>
            <a:pPr algn="just"/>
            <a:r>
              <a:rPr lang="en-US" sz="2800" smtClean="0">
                <a:latin typeface="Arial-Rounded" pitchFamily="34" charset="0"/>
                <a:ea typeface="Arial-Rounded" pitchFamily="34" charset="0"/>
                <a:cs typeface="Arial-Rounded" pitchFamily="34" charset="0"/>
              </a:rPr>
              <a:t>Mẹ dắt tay từng bước</a:t>
            </a:r>
          </a:p>
          <a:p>
            <a:pPr algn="just"/>
            <a:r>
              <a:rPr lang="en-US" sz="2800" smtClean="0">
                <a:latin typeface="Arial-Rounded" pitchFamily="34" charset="0"/>
                <a:ea typeface="Arial-Rounded" pitchFamily="34" charset="0"/>
                <a:cs typeface="Arial-Rounded" pitchFamily="34" charset="0"/>
              </a:rPr>
              <a:t>Hôm nay mẹ lên nương</a:t>
            </a:r>
          </a:p>
          <a:p>
            <a:pPr algn="just"/>
            <a:r>
              <a:rPr lang="en-US" sz="2800" smtClean="0">
                <a:latin typeface="Arial-Rounded" pitchFamily="34" charset="0"/>
                <a:ea typeface="Arial-Rounded" pitchFamily="34" charset="0"/>
                <a:cs typeface="Arial-Rounded" pitchFamily="34" charset="0"/>
              </a:rPr>
              <a:t>Một mình em tới lớp.</a:t>
            </a:r>
          </a:p>
          <a:p>
            <a:pPr algn="just"/>
            <a:endParaRPr lang="en-US" sz="280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Trường của em be bé</a:t>
            </a:r>
          </a:p>
          <a:p>
            <a:pPr algn="just"/>
            <a:r>
              <a:rPr lang="en-US" sz="2800" smtClean="0">
                <a:latin typeface="Arial-Rounded" pitchFamily="34" charset="0"/>
                <a:ea typeface="Arial-Rounded" pitchFamily="34" charset="0"/>
                <a:cs typeface="Arial-Rounded" pitchFamily="34" charset="0"/>
              </a:rPr>
              <a:t>Nằm lặng giữa rừng cây</a:t>
            </a:r>
          </a:p>
          <a:p>
            <a:pPr algn="just"/>
            <a:r>
              <a:rPr lang="en-US" sz="2800" smtClean="0">
                <a:latin typeface="Arial-Rounded" pitchFamily="34" charset="0"/>
                <a:ea typeface="Arial-Rounded" pitchFamily="34" charset="0"/>
                <a:cs typeface="Arial-Rounded" pitchFamily="34" charset="0"/>
              </a:rPr>
              <a:t>Cô giáo em tre trẻ</a:t>
            </a:r>
          </a:p>
          <a:p>
            <a:pPr algn="just"/>
            <a:r>
              <a:rPr lang="en-US" sz="2800" smtClean="0">
                <a:latin typeface="Arial-Rounded" pitchFamily="34" charset="0"/>
                <a:ea typeface="Arial-Rounded" pitchFamily="34" charset="0"/>
                <a:cs typeface="Arial-Rounded" pitchFamily="34" charset="0"/>
              </a:rPr>
              <a:t>Dạy em hát rất hay.</a:t>
            </a:r>
            <a:endParaRPr lang="en-US" sz="280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Rounded" pitchFamily="34" charset="0"/>
                <a:ea typeface="Arial-Rounded" pitchFamily="34" charset="0"/>
                <a:cs typeface="Arial-Rounded" pitchFamily="34" charset="0"/>
              </a:rPr>
              <a:t>Đọc mẫu</a:t>
            </a:r>
            <a:endParaRPr lang="en-US" sz="2000" b="1">
              <a:solidFill>
                <a:schemeClr val="tx1"/>
              </a:solidFill>
              <a:latin typeface="Arial-Rounded" pitchFamily="34" charset="0"/>
              <a:ea typeface="Arial-Rounded" pitchFamily="34" charset="0"/>
              <a:cs typeface="Arial-Rounded" pitchFamily="34" charset="0"/>
            </a:endParaRPr>
          </a:p>
        </p:txBody>
      </p:sp>
      <p:sp>
        <p:nvSpPr>
          <p:cNvPr id="7" name="TextBox 6"/>
          <p:cNvSpPr txBox="1"/>
          <p:nvPr/>
        </p:nvSpPr>
        <p:spPr>
          <a:xfrm>
            <a:off x="4363591" y="1641066"/>
            <a:ext cx="5486400" cy="2246720"/>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Hương rừng thơm đồi vắng</a:t>
            </a:r>
          </a:p>
          <a:p>
            <a:pPr algn="just"/>
            <a:r>
              <a:rPr lang="en-US" sz="2800" smtClean="0">
                <a:latin typeface="Arial-Rounded" pitchFamily="34" charset="0"/>
                <a:ea typeface="Arial-Rounded" pitchFamily="34" charset="0"/>
                <a:cs typeface="Arial-Rounded" pitchFamily="34" charset="0"/>
              </a:rPr>
              <a:t>Nước suối trong thầm thì</a:t>
            </a:r>
          </a:p>
          <a:p>
            <a:pPr algn="just"/>
            <a:r>
              <a:rPr lang="en-US" sz="2800" smtClean="0">
                <a:latin typeface="Arial-Rounded" pitchFamily="34" charset="0"/>
                <a:ea typeface="Arial-Rounded" pitchFamily="34" charset="0"/>
                <a:cs typeface="Arial-Rounded" pitchFamily="34" charset="0"/>
              </a:rPr>
              <a:t>Cọ xòe ô che nắng</a:t>
            </a:r>
          </a:p>
          <a:p>
            <a:pPr algn="just"/>
            <a:r>
              <a:rPr lang="en-US" sz="2800" smtClean="0">
                <a:latin typeface="Arial-Rounded" pitchFamily="34" charset="0"/>
                <a:ea typeface="Arial-Rounded" pitchFamily="34" charset="0"/>
                <a:cs typeface="Arial-Rounded" pitchFamily="34" charset="0"/>
              </a:rPr>
              <a:t>Râm mát đường em đi.</a:t>
            </a:r>
          </a:p>
          <a:p>
            <a:pPr algn="just"/>
            <a:r>
              <a:rPr lang="en-US" sz="2800" smtClean="0">
                <a:latin typeface="Arial-Rounded" pitchFamily="34" charset="0"/>
                <a:ea typeface="Arial-Rounded" pitchFamily="34" charset="0"/>
                <a:cs typeface="Arial-Rounded" pitchFamily="34" charset="0"/>
              </a:rPr>
              <a:t>               (Hoàng Minh Chính)</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85800" y="4295479"/>
            <a:ext cx="7773005" cy="584739"/>
          </a:xfrm>
          <a:prstGeom prst="rect">
            <a:avLst/>
          </a:prstGeom>
          <a:solidFill>
            <a:srgbClr val="AD27B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Bài thơ có mấy khổ thơ?</a:t>
            </a:r>
            <a:endParaRPr lang="en-US" sz="3200">
              <a:latin typeface="Arial-Rounded" pitchFamily="34" charset="0"/>
              <a:ea typeface="Arial-Rounded" pitchFamily="34" charset="0"/>
              <a:cs typeface="Arial-Rounded" pitchFamily="34" charset="0"/>
            </a:endParaRPr>
          </a:p>
        </p:txBody>
      </p:sp>
      <p:sp>
        <p:nvSpPr>
          <p:cNvPr id="4" name="TextBox 3"/>
          <p:cNvSpPr txBox="1"/>
          <p:nvPr/>
        </p:nvSpPr>
        <p:spPr>
          <a:xfrm>
            <a:off x="1404573" y="-13563"/>
            <a:ext cx="5947064" cy="523172"/>
          </a:xfrm>
          <a:prstGeom prst="rect">
            <a:avLst/>
          </a:prstGeom>
          <a:noFill/>
        </p:spPr>
        <p:txBody>
          <a:bodyPr wrap="square" lIns="91391" tIns="45696" rIns="91391" bIns="45696" rtlCol="0">
            <a:spAutoFit/>
          </a:bodyPr>
          <a:lstStyle/>
          <a:p>
            <a:pPr algn="ctr"/>
            <a:r>
              <a:rPr lang="en-US" sz="2800" b="1" smtClean="0">
                <a:latin typeface="Arial-Rounded" pitchFamily="34" charset="0"/>
                <a:ea typeface="Arial-Rounded" pitchFamily="34" charset="0"/>
                <a:cs typeface="Arial-Rounded" pitchFamily="34" charset="0"/>
              </a:rPr>
              <a:t>Đi học</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258130" y="412086"/>
            <a:ext cx="3917372" cy="3970269"/>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Hôm qua em tới trường</a:t>
            </a:r>
          </a:p>
          <a:p>
            <a:pPr algn="just"/>
            <a:r>
              <a:rPr lang="en-US" sz="2800" smtClean="0">
                <a:latin typeface="Arial-Rounded" pitchFamily="34" charset="0"/>
                <a:ea typeface="Arial-Rounded" pitchFamily="34" charset="0"/>
                <a:cs typeface="Arial-Rounded" pitchFamily="34" charset="0"/>
              </a:rPr>
              <a:t>Mẹ dắt tay từng bước</a:t>
            </a:r>
          </a:p>
          <a:p>
            <a:pPr algn="just"/>
            <a:r>
              <a:rPr lang="en-US" sz="2800" smtClean="0">
                <a:latin typeface="Arial-Rounded" pitchFamily="34" charset="0"/>
                <a:ea typeface="Arial-Rounded" pitchFamily="34" charset="0"/>
                <a:cs typeface="Arial-Rounded" pitchFamily="34" charset="0"/>
              </a:rPr>
              <a:t>Hôm nay mẹ lên nương</a:t>
            </a:r>
          </a:p>
          <a:p>
            <a:pPr algn="just"/>
            <a:r>
              <a:rPr lang="en-US" sz="2800" smtClean="0">
                <a:latin typeface="Arial-Rounded" pitchFamily="34" charset="0"/>
                <a:ea typeface="Arial-Rounded" pitchFamily="34" charset="0"/>
                <a:cs typeface="Arial-Rounded" pitchFamily="34" charset="0"/>
              </a:rPr>
              <a:t>Một mình em tới lớp.</a:t>
            </a:r>
          </a:p>
          <a:p>
            <a:pPr algn="just"/>
            <a:endParaRPr lang="en-US" sz="2800">
              <a:latin typeface="Arial-Rounded" pitchFamily="34" charset="0"/>
              <a:ea typeface="Arial-Rounded" pitchFamily="34" charset="0"/>
              <a:cs typeface="Arial-Rounded" pitchFamily="34" charset="0"/>
            </a:endParaRPr>
          </a:p>
          <a:p>
            <a:pPr algn="just"/>
            <a:r>
              <a:rPr lang="en-US" sz="2800" smtClean="0">
                <a:latin typeface="Arial-Rounded" pitchFamily="34" charset="0"/>
                <a:ea typeface="Arial-Rounded" pitchFamily="34" charset="0"/>
                <a:cs typeface="Arial-Rounded" pitchFamily="34" charset="0"/>
              </a:rPr>
              <a:t>Trường của em be bé</a:t>
            </a:r>
          </a:p>
          <a:p>
            <a:pPr algn="just"/>
            <a:r>
              <a:rPr lang="en-US" sz="2800" smtClean="0">
                <a:latin typeface="Arial-Rounded" pitchFamily="34" charset="0"/>
                <a:ea typeface="Arial-Rounded" pitchFamily="34" charset="0"/>
                <a:cs typeface="Arial-Rounded" pitchFamily="34" charset="0"/>
              </a:rPr>
              <a:t>Nằm lặng giữa rừng cây</a:t>
            </a:r>
          </a:p>
          <a:p>
            <a:pPr algn="just"/>
            <a:r>
              <a:rPr lang="en-US" sz="2800" smtClean="0">
                <a:latin typeface="Arial-Rounded" pitchFamily="34" charset="0"/>
                <a:ea typeface="Arial-Rounded" pitchFamily="34" charset="0"/>
                <a:cs typeface="Arial-Rounded" pitchFamily="34" charset="0"/>
              </a:rPr>
              <a:t>Cô giáo em tre trẻ</a:t>
            </a:r>
          </a:p>
          <a:p>
            <a:pPr algn="just"/>
            <a:r>
              <a:rPr lang="en-US" sz="2800" smtClean="0">
                <a:latin typeface="Arial-Rounded" pitchFamily="34" charset="0"/>
                <a:ea typeface="Arial-Rounded" pitchFamily="34" charset="0"/>
                <a:cs typeface="Arial-Rounded" pitchFamily="34" charset="0"/>
              </a:rPr>
              <a:t>Dạy em hát rất hay.</a:t>
            </a:r>
            <a:endParaRPr lang="en-US" sz="2800">
              <a:latin typeface="Arial Rounded MT Bold" pitchFamily="34" charset="0"/>
              <a:ea typeface="Arial-Rounded" pitchFamily="34" charset="0"/>
              <a:cs typeface="Arial-Rounded" pitchFamily="34" charset="0"/>
            </a:endParaRPr>
          </a:p>
        </p:txBody>
      </p:sp>
      <p:sp>
        <p:nvSpPr>
          <p:cNvPr id="6" name="TextBox 5"/>
          <p:cNvSpPr txBox="1"/>
          <p:nvPr/>
        </p:nvSpPr>
        <p:spPr>
          <a:xfrm>
            <a:off x="4378105" y="1273860"/>
            <a:ext cx="5486400" cy="2246720"/>
          </a:xfrm>
          <a:prstGeom prst="rect">
            <a:avLst/>
          </a:prstGeom>
          <a:noFill/>
        </p:spPr>
        <p:txBody>
          <a:bodyPr wrap="square" lIns="91391" tIns="45696" rIns="91391" bIns="45696" rtlCol="0">
            <a:spAutoFit/>
          </a:bodyPr>
          <a:lstStyle/>
          <a:p>
            <a:pPr algn="just"/>
            <a:r>
              <a:rPr lang="en-US" sz="2800" smtClean="0">
                <a:latin typeface="Arial-Rounded" pitchFamily="34" charset="0"/>
                <a:ea typeface="Arial-Rounded" pitchFamily="34" charset="0"/>
                <a:cs typeface="Arial-Rounded" pitchFamily="34" charset="0"/>
              </a:rPr>
              <a:t>Hương rừng thơm đồi vắng</a:t>
            </a:r>
          </a:p>
          <a:p>
            <a:pPr algn="just"/>
            <a:r>
              <a:rPr lang="en-US" sz="2800" smtClean="0">
                <a:latin typeface="Arial-Rounded" pitchFamily="34" charset="0"/>
                <a:ea typeface="Arial-Rounded" pitchFamily="34" charset="0"/>
                <a:cs typeface="Arial-Rounded" pitchFamily="34" charset="0"/>
              </a:rPr>
              <a:t>Nước suối trong thầm thì</a:t>
            </a:r>
          </a:p>
          <a:p>
            <a:pPr algn="just"/>
            <a:r>
              <a:rPr lang="en-US" sz="2800" smtClean="0">
                <a:latin typeface="Arial-Rounded" pitchFamily="34" charset="0"/>
                <a:ea typeface="Arial-Rounded" pitchFamily="34" charset="0"/>
                <a:cs typeface="Arial-Rounded" pitchFamily="34" charset="0"/>
              </a:rPr>
              <a:t>Cọ xòe ô che nắng</a:t>
            </a:r>
          </a:p>
          <a:p>
            <a:pPr algn="just"/>
            <a:r>
              <a:rPr lang="en-US" sz="2800" smtClean="0">
                <a:latin typeface="Arial-Rounded" pitchFamily="34" charset="0"/>
                <a:ea typeface="Arial-Rounded" pitchFamily="34" charset="0"/>
                <a:cs typeface="Arial-Rounded" pitchFamily="34" charset="0"/>
              </a:rPr>
              <a:t>Râm mát đường em đi.</a:t>
            </a:r>
          </a:p>
          <a:p>
            <a:pPr algn="just"/>
            <a:r>
              <a:rPr lang="en-US" sz="2800" smtClean="0">
                <a:latin typeface="Arial-Rounded" pitchFamily="34" charset="0"/>
                <a:ea typeface="Arial-Rounded" pitchFamily="34" charset="0"/>
                <a:cs typeface="Arial-Rounded" pitchFamily="34" charset="0"/>
              </a:rPr>
              <a:t>               (Hoàng Minh Chính)</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9209"/>
            <a:ext cx="9372600" cy="453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1" y="4357483"/>
            <a:ext cx="7773005" cy="584739"/>
          </a:xfrm>
          <a:prstGeom prst="rect">
            <a:avLst/>
          </a:prstGeom>
          <a:solidFill>
            <a:srgbClr val="AD27B7"/>
          </a:solidFill>
        </p:spPr>
        <p:txBody>
          <a:bodyPr wrap="square" lIns="91403" tIns="45702" rIns="91403" bIns="45702"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13" name="Straight Connector 12"/>
          <p:cNvCxnSpPr/>
          <p:nvPr/>
        </p:nvCxnSpPr>
        <p:spPr>
          <a:xfrm flipH="1">
            <a:off x="3189520" y="1733550"/>
            <a:ext cx="8962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024914" y="2130897"/>
            <a:ext cx="11429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5538" y="4396122"/>
            <a:ext cx="3642531" cy="584739"/>
          </a:xfrm>
          <a:prstGeom prst="rect">
            <a:avLst/>
          </a:prstGeom>
          <a:solidFill>
            <a:srgbClr val="AD27B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9372600" cy="453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22730" y="4373326"/>
            <a:ext cx="6096000" cy="584739"/>
          </a:xfrm>
          <a:prstGeom prst="rect">
            <a:avLst/>
          </a:prstGeom>
          <a:solidFill>
            <a:srgbClr val="AD27B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a:t>
            </a:r>
            <a:r>
              <a:rPr lang="en-US" sz="3200" smtClean="0">
                <a:latin typeface="Arial-Rounded" pitchFamily="34" charset="0"/>
                <a:ea typeface="Arial-Rounded" pitchFamily="34" charset="0"/>
                <a:cs typeface="Arial-Rounded" pitchFamily="34" charset="0"/>
              </a:rPr>
              <a:t>khổ</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1398484" y="4389536"/>
            <a:ext cx="6096000" cy="584739"/>
          </a:xfrm>
          <a:prstGeom prst="rect">
            <a:avLst/>
          </a:prstGeom>
          <a:solidFill>
            <a:srgbClr val="AD27B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19266" y="4373327"/>
            <a:ext cx="6096000" cy="584739"/>
          </a:xfrm>
          <a:prstGeom prst="rect">
            <a:avLst/>
          </a:prstGeom>
          <a:solidFill>
            <a:srgbClr val="AD27B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9372600" cy="453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0" fill="hold"/>
                                        <p:tgtEl>
                                          <p:spTgt spid="8"/>
                                        </p:tgtEl>
                                        <p:attrNameLst>
                                          <p:attrName>ppt_x</p:attrName>
                                        </p:attrNameLst>
                                      </p:cBhvr>
                                      <p:tavLst>
                                        <p:tav tm="0">
                                          <p:val>
                                            <p:strVal val="1+#ppt_w/2"/>
                                          </p:val>
                                        </p:tav>
                                        <p:tav tm="100000">
                                          <p:val>
                                            <p:strVal val="#ppt_x"/>
                                          </p:val>
                                        </p:tav>
                                      </p:tavLst>
                                    </p:anim>
                                    <p:anim calcmode="lin" valueType="num">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750" fill="hold"/>
                                        <p:tgtEl>
                                          <p:spTgt spid="9"/>
                                        </p:tgtEl>
                                        <p:attrNameLst>
                                          <p:attrName>ppt_x</p:attrName>
                                        </p:attrNameLst>
                                      </p:cBhvr>
                                      <p:tavLst>
                                        <p:tav tm="0">
                                          <p:val>
                                            <p:strVal val="1+#ppt_w/2"/>
                                          </p:val>
                                        </p:tav>
                                        <p:tav tm="100000">
                                          <p:val>
                                            <p:strVal val="#ppt_x"/>
                                          </p:val>
                                        </p:tav>
                                      </p:tavLst>
                                    </p:anim>
                                    <p:anim calcmode="lin" valueType="num">
                                      <p:cBhvr additive="base">
                                        <p:cTn id="14" dur="2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0" fill="hold"/>
                                        <p:tgtEl>
                                          <p:spTgt spid="10"/>
                                        </p:tgtEl>
                                        <p:attrNameLst>
                                          <p:attrName>ppt_x</p:attrName>
                                        </p:attrNameLst>
                                      </p:cBhvr>
                                      <p:tavLst>
                                        <p:tav tm="0">
                                          <p:val>
                                            <p:strVal val="1+#ppt_w/2"/>
                                          </p:val>
                                        </p:tav>
                                        <p:tav tm="100000">
                                          <p:val>
                                            <p:strVal val="#ppt_x"/>
                                          </p:val>
                                        </p:tav>
                                      </p:tavLst>
                                    </p:anim>
                                    <p:anim calcmode="lin" valueType="num">
                                      <p:cBhvr additive="base">
                                        <p:cTn id="20" dur="2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5208814" y="3608890"/>
            <a:ext cx="1854200" cy="715460"/>
          </a:xfrm>
          <a:prstGeom prst="rect">
            <a:avLst/>
          </a:prstGeom>
        </p:spPr>
      </p:pic>
      <p:sp>
        <p:nvSpPr>
          <p:cNvPr id="4" name="TextBox 3"/>
          <p:cNvSpPr txBox="1"/>
          <p:nvPr/>
        </p:nvSpPr>
        <p:spPr>
          <a:xfrm>
            <a:off x="4343400" y="4324350"/>
            <a:ext cx="3642531" cy="584739"/>
          </a:xfrm>
          <a:prstGeom prst="rect">
            <a:avLst/>
          </a:prstGeom>
          <a:solidFill>
            <a:srgbClr val="AD27B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77" y="-43542"/>
            <a:ext cx="10042473" cy="4855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TotalTime>
  <Words>533</Words>
  <Application>Microsoft Office PowerPoint</Application>
  <PresentationFormat>On-screen Show (16:9)</PresentationFormat>
  <Paragraphs>91</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nương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126</cp:revision>
  <dcterms:created xsi:type="dcterms:W3CDTF">2020-12-08T15:48:47Z</dcterms:created>
  <dcterms:modified xsi:type="dcterms:W3CDTF">2021-01-06T02:27:30Z</dcterms:modified>
</cp:coreProperties>
</file>