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9" r:id="rId3"/>
    <p:sldId id="277" r:id="rId4"/>
    <p:sldId id="273" r:id="rId5"/>
    <p:sldId id="258" r:id="rId6"/>
    <p:sldId id="260" r:id="rId7"/>
    <p:sldId id="274" r:id="rId8"/>
    <p:sldId id="275" r:id="rId9"/>
    <p:sldId id="276" r:id="rId10"/>
    <p:sldId id="261" r:id="rId11"/>
    <p:sldId id="263" r:id="rId12"/>
    <p:sldId id="262" r:id="rId13"/>
    <p:sldId id="264" r:id="rId14"/>
    <p:sldId id="266" r:id="rId15"/>
    <p:sldId id="267" r:id="rId16"/>
    <p:sldId id="268" r:id="rId17"/>
    <p:sldId id="280" r:id="rId18"/>
    <p:sldId id="270" r:id="rId19"/>
    <p:sldId id="271" r:id="rId20"/>
    <p:sldId id="272" r:id="rId21"/>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7B7"/>
    <a:srgbClr val="8F45C7"/>
    <a:srgbClr val="F3CEF6"/>
    <a:srgbClr val="ECB2F0"/>
    <a:srgbClr val="E496EA"/>
    <a:srgbClr val="A521AF"/>
    <a:srgbClr val="D24CDC"/>
    <a:srgbClr val="DD77E5"/>
    <a:srgbClr val="BF27CB"/>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48"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Hoa đoàn</a:t>
            </a:r>
            <a:r>
              <a:rPr lang="en-US" baseline="0" smtClean="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887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3104" y="4357483"/>
            <a:ext cx="517926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955368" y="4332586"/>
            <a:ext cx="5186996"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215328" cy="464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Hôm nay cô giáo cho lớp vẽ những gì yêu thích.</a:t>
            </a:r>
          </a:p>
        </p:txBody>
      </p:sp>
      <p:cxnSp>
        <p:nvCxnSpPr>
          <p:cNvPr id="5" name="Straight Connector 4"/>
          <p:cNvCxnSpPr/>
          <p:nvPr/>
        </p:nvCxnSpPr>
        <p:spPr>
          <a:xfrm flipH="1">
            <a:off x="2133600" y="181328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584703"/>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Chúng tôi treo bức tranh ở góc sáng tạo của </a:t>
            </a:r>
            <a:r>
              <a:rPr lang="en-US" sz="3200" smtClean="0">
                <a:latin typeface="Arial-Rounded" pitchFamily="34" charset="0"/>
                <a:ea typeface="Arial-Rounded" pitchFamily="34" charset="0"/>
                <a:cs typeface="Arial-Rounded" pitchFamily="34" charset="0"/>
              </a:rPr>
              <a:t>lớp.</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2188935"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48200" y="31995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740901" y="320976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610600" y="179465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330370" y="17998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Bài đọc có mấy </a:t>
            </a:r>
            <a:r>
              <a:rPr lang="en-US" sz="3200">
                <a:latin typeface="Arial-Rounded" pitchFamily="34" charset="0"/>
                <a:ea typeface="Arial-Rounded" pitchFamily="34" charset="0"/>
                <a:cs typeface="Arial-Rounded" pitchFamily="34" charset="0"/>
              </a:rPr>
              <a:t>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742950"/>
            <a:ext cx="527050"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9" y="15811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4" y="307590"/>
            <a:ext cx="8360233" cy="421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27"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2028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 y="617537"/>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1815809"/>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129008" y="3858986"/>
            <a:ext cx="7453746"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Các bạn nhỏ đang tham gia hoạt động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31586" y="3858986"/>
            <a:ext cx="7648591"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Các bạn trong lớp vẽ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895350"/>
            <a:ext cx="8575964" cy="3108471"/>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Lớp của bạn nhỏ có mấy tổ?</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Hà vẽ ai ở giữa bông hoa?</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60218"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Bức tranh bông hoa bốn cánh được đặt tên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8991600" cy="857250"/>
          </a:xfrm>
        </p:spPr>
        <p:txBody>
          <a:bodyPr>
            <a:noAutofit/>
          </a:bodyPr>
          <a:lstStyle/>
          <a:p>
            <a:r>
              <a:rPr lang="en-US" sz="3200" smtClean="0">
                <a:latin typeface="Arial-Rounded" pitchFamily="34" charset="0"/>
                <a:ea typeface="Arial-Rounded" pitchFamily="34" charset="0"/>
                <a:cs typeface="Arial-Rounded" pitchFamily="34" charset="0"/>
              </a:rPr>
              <a:t>Theo em, có thể đặt tên nào khác cho bức tranh?</a:t>
            </a:r>
            <a:endParaRPr lang="en-US" sz="32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141" r="25769" b="21094"/>
          <a:stretch/>
        </p:blipFill>
        <p:spPr bwMode="auto">
          <a:xfrm>
            <a:off x="2133600" y="1314450"/>
            <a:ext cx="5029200" cy="36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7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8"/>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601023" y="3971178"/>
              <a:ext cx="7951354"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 Bức Ǉraζ có Ό˘ đặt Ιłn δác </a:t>
              </a:r>
              <a:r>
                <a:rPr lang="vi-VN" sz="3200" b="1" smtClean="0">
                  <a:solidFill>
                    <a:srgbClr val="7030A0"/>
                  </a:solidFill>
                  <a:latin typeface="HP001 4 hàng" pitchFamily="34" charset="0"/>
                  <a:ea typeface="Arial-Rounded" pitchFamily="34" charset="0"/>
                  <a:cs typeface="Arial-Rounded" pitchFamily="34" charset="0"/>
                </a:rPr>
                <a:t>là</a:t>
              </a:r>
              <a:r>
                <a:rPr lang="en-US" sz="3200" b="1" smtClean="0">
                  <a:solidFill>
                    <a:srgbClr val="7030A0"/>
                  </a:solidFill>
                  <a:latin typeface="HP001 4 hàng" pitchFamily="34" charset="0"/>
                  <a:ea typeface="Arial-Rounded" pitchFamily="34" charset="0"/>
                  <a:cs typeface="Arial-Rounded" pitchFamily="34" charset="0"/>
                </a:rPr>
                <a:t> (…).</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66224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533589" y="1193799"/>
            <a:ext cx="5923270" cy="523147"/>
          </a:xfrm>
          <a:prstGeom prst="rect">
            <a:avLst/>
          </a:prstGeom>
        </p:spPr>
        <p:txBody>
          <a:bodyPr wrap="none" lIns="91367" tIns="45684" rIns="91367" bIns="45684">
            <a:spAutoFit/>
          </a:bodyPr>
          <a:lstStyle/>
          <a:p>
            <a:pPr algn="ctr"/>
            <a:r>
              <a:rPr lang="en-US" sz="2800">
                <a:latin typeface="Arial-Rounded" pitchFamily="34" charset="0"/>
                <a:ea typeface="Arial-Rounded" pitchFamily="34" charset="0"/>
                <a:cs typeface="Arial-Rounded" pitchFamily="34" charset="0"/>
              </a:rPr>
              <a:t>a. </a:t>
            </a:r>
            <a:r>
              <a:rPr lang="en-US" sz="2800" smtClean="0">
                <a:latin typeface="Arial-Rounded" pitchFamily="34" charset="0"/>
                <a:ea typeface="Arial-Rounded" pitchFamily="34" charset="0"/>
                <a:cs typeface="Arial-Rounded" pitchFamily="34" charset="0"/>
              </a:rPr>
              <a:t>Bức tranh có thể đặt tên khác là </a:t>
            </a:r>
            <a:r>
              <a:rPr lang="en-US" sz="2800">
                <a:latin typeface="Arial-Rounded" pitchFamily="34" charset="0"/>
                <a:ea typeface="Arial-Rounded" pitchFamily="34" charset="0"/>
                <a:cs typeface="Arial-Rounded" pitchFamily="34" charset="0"/>
              </a:rPr>
              <a:t>(…).</a:t>
            </a:r>
          </a:p>
        </p:txBody>
      </p:sp>
      <p:cxnSp>
        <p:nvCxnSpPr>
          <p:cNvPr id="11" name="Straight Arrow Connector 10"/>
          <p:cNvCxnSpPr/>
          <p:nvPr/>
        </p:nvCxnSpPr>
        <p:spPr>
          <a:xfrm>
            <a:off x="189950" y="285091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89732" y="204979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722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57800"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61925" y="2139031"/>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14737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87484" y="2133442"/>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8194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76400" y="211760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2"/>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43" y="1976664"/>
            <a:ext cx="7779657" cy="857250"/>
          </a:xfrm>
        </p:spPr>
        <p:txBody>
          <a:bodyPr>
            <a:noAutofit/>
          </a:bodyPr>
          <a:lstStyle/>
          <a:p>
            <a:pPr algn="just"/>
            <a:r>
              <a:rPr lang="en-US" sz="3200" smtClean="0">
                <a:latin typeface="Arial-Rounded" pitchFamily="34" charset="0"/>
                <a:ea typeface="Arial-Rounded" pitchFamily="34" charset="0"/>
                <a:cs typeface="Arial-Rounded" pitchFamily="34" charset="0"/>
              </a:rPr>
              <a:t>Học thuộc lòng hai khổ thơ đầu bài thơ </a:t>
            </a:r>
            <a:r>
              <a:rPr lang="en-US" sz="3200" i="1" smtClean="0">
                <a:latin typeface="Arial-Rounded" pitchFamily="34" charset="0"/>
                <a:ea typeface="Arial-Rounded" pitchFamily="34" charset="0"/>
                <a:cs typeface="Arial-Rounded" pitchFamily="34" charset="0"/>
              </a:rPr>
              <a:t>Đi học</a:t>
            </a:r>
            <a:endParaRPr lang="en-US" sz="3200">
              <a:latin typeface="Arial-Rounded" pitchFamily="34" charset="0"/>
              <a:ea typeface="Arial-Rounded" pitchFamily="34" charset="0"/>
              <a:cs typeface="Arial-Rounded" pitchFamily="34" charset="0"/>
            </a:endParaRPr>
          </a:p>
        </p:txBody>
      </p:sp>
      <p:sp>
        <p:nvSpPr>
          <p:cNvPr id="4" name="Title 1"/>
          <p:cNvSpPr txBox="1">
            <a:spLocks/>
          </p:cNvSpPr>
          <p:nvPr/>
        </p:nvSpPr>
        <p:spPr>
          <a:xfrm>
            <a:off x="1059543" y="3333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So sánh trường học của bạn nhỏ trong bài </a:t>
            </a:r>
            <a:r>
              <a:rPr lang="en-US" sz="3200" i="1" smtClean="0">
                <a:latin typeface="Arial-Rounded" pitchFamily="34" charset="0"/>
                <a:ea typeface="Arial-Rounded" pitchFamily="34" charset="0"/>
                <a:cs typeface="Arial-Rounded" pitchFamily="34" charset="0"/>
              </a:rPr>
              <a:t>Đi học </a:t>
            </a:r>
            <a:r>
              <a:rPr lang="en-US" sz="3200" smtClean="0">
                <a:latin typeface="Arial-Rounded" pitchFamily="34" charset="0"/>
                <a:ea typeface="Arial-Rounded" pitchFamily="34" charset="0"/>
                <a:cs typeface="Arial-Rounded" pitchFamily="34" charset="0"/>
              </a:rPr>
              <a:t>với trường học của em </a:t>
            </a:r>
            <a:endParaRPr lang="en-US" sz="3200">
              <a:latin typeface="Arial-Rounded" pitchFamily="34" charset="0"/>
              <a:ea typeface="Arial-Rounded" pitchFamily="34" charset="0"/>
              <a:cs typeface="Arial-Rounded" pitchFamily="34" charset="0"/>
            </a:endParaRPr>
          </a:p>
        </p:txBody>
      </p:sp>
      <p:sp>
        <p:nvSpPr>
          <p:cNvPr id="5" name="Title 1"/>
          <p:cNvSpPr txBox="1">
            <a:spLocks/>
          </p:cNvSpPr>
          <p:nvPr/>
        </p:nvSpPr>
        <p:spPr>
          <a:xfrm>
            <a:off x="1059543" y="666750"/>
            <a:ext cx="7779657"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Tìm trong bài </a:t>
            </a:r>
            <a:r>
              <a:rPr lang="en-US" sz="3200" i="1" smtClean="0">
                <a:latin typeface="Arial-Rounded" pitchFamily="34" charset="0"/>
                <a:ea typeface="Arial-Rounded" pitchFamily="34" charset="0"/>
                <a:cs typeface="Arial-Rounded" pitchFamily="34" charset="0"/>
              </a:rPr>
              <a:t>Đi học </a:t>
            </a:r>
            <a:r>
              <a:rPr lang="en-US" sz="3200" smtClean="0">
                <a:latin typeface="Arial-Rounded" pitchFamily="34" charset="0"/>
                <a:ea typeface="Arial-Rounded" pitchFamily="34" charset="0"/>
                <a:cs typeface="Arial-Rounded" pitchFamily="34" charset="0"/>
              </a:rPr>
              <a:t>2</a:t>
            </a:r>
            <a:r>
              <a:rPr lang="en-US" sz="3200" i="1" smtClean="0">
                <a:latin typeface="Arial-Rounded" pitchFamily="34" charset="0"/>
                <a:ea typeface="Arial-Rounded" pitchFamily="34" charset="0"/>
                <a:cs typeface="Arial-Rounded" pitchFamily="34" charset="0"/>
              </a:rPr>
              <a:t> </a:t>
            </a:r>
            <a:r>
              <a:rPr lang="en-US" sz="3200" smtClean="0">
                <a:latin typeface="Arial-Rounded" pitchFamily="34" charset="0"/>
                <a:ea typeface="Arial-Rounded" pitchFamily="34" charset="0"/>
                <a:cs typeface="Arial-Rounded" pitchFamily="34" charset="0"/>
              </a:rPr>
              <a:t>tiếng cùng vần với nhau</a:t>
            </a:r>
            <a:endParaRPr lang="en-US" sz="3200">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7" y="3283802"/>
            <a:ext cx="1029746" cy="95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2"/>
          <a:stretch/>
        </p:blipFill>
        <p:spPr bwMode="auto">
          <a:xfrm>
            <a:off x="-6590" y="1970938"/>
            <a:ext cx="1012369" cy="8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20"/>
          <a:stretch/>
        </p:blipFill>
        <p:spPr bwMode="auto">
          <a:xfrm>
            <a:off x="-2209800" y="3409496"/>
            <a:ext cx="1125856" cy="115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95" y="619465"/>
            <a:ext cx="949356" cy="8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157034"/>
            <a:ext cx="1685925" cy="136696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197" y="1533071"/>
            <a:ext cx="1685925" cy="136696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198" y="2875188"/>
            <a:ext cx="1685925" cy="1366966"/>
          </a:xfrm>
          <a:prstGeom prst="rect">
            <a:avLst/>
          </a:prstGeom>
        </p:spPr>
      </p:pic>
    </p:spTree>
    <p:extLst>
      <p:ext uri="{BB962C8B-B14F-4D97-AF65-F5344CB8AC3E}">
        <p14:creationId xmlns:p14="http://schemas.microsoft.com/office/powerpoint/2010/main" val="13593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27"/>
                                        </p:tgtEl>
                                        <p:attrNameLst>
                                          <p:attrName>r</p:attrName>
                                        </p:attrNameLst>
                                      </p:cBhvr>
                                    </p:animRo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1505862" y="742950"/>
            <a:ext cx="6705600" cy="1200256"/>
          </a:xfrm>
          <a:prstGeom prst="rect">
            <a:avLst/>
          </a:prstGeom>
          <a:noFill/>
          <a:ln>
            <a:noFill/>
          </a:ln>
        </p:spPr>
        <p:txBody>
          <a:bodyPr wrap="square" lIns="91367" tIns="45684" rIns="91367" bIns="45684"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                      </a:t>
            </a:r>
            <a:r>
              <a:rPr lang="en-US" sz="2400" b="1" smtClean="0">
                <a:solidFill>
                  <a:schemeClr val="bg1"/>
                </a:solidFill>
                <a:latin typeface="HP001 Kieu 2 5H" pitchFamily="34" charset="0"/>
                <a:ea typeface="Arial-Rounded" pitchFamily="34" charset="0"/>
                <a:cs typeface="Arial-Rounded" pitchFamily="34" charset="0"/>
              </a:rPr>
              <a:t>Dặn </a:t>
            </a:r>
            <a:r>
              <a:rPr lang="en-US" sz="2400" b="1">
                <a:solidFill>
                  <a:schemeClr val="bg1"/>
                </a:solidFill>
                <a:latin typeface="HP001 Kieu 2 5H" pitchFamily="34" charset="0"/>
                <a:ea typeface="Arial-Rounded" pitchFamily="34" charset="0"/>
                <a:cs typeface="Arial-Rounded" pitchFamily="34" charset="0"/>
              </a:rPr>
              <a:t>dò</a:t>
            </a:r>
            <a:r>
              <a:rPr lang="en-US" sz="2400" b="1" smtClean="0">
                <a:solidFill>
                  <a:schemeClr val="bg1"/>
                </a:solidFill>
                <a:latin typeface="HP001 Kieu 2 5H" pitchFamily="34" charset="0"/>
                <a:ea typeface="Arial-Rounded" pitchFamily="34" charset="0"/>
                <a:cs typeface="Arial-Rounded" pitchFamily="34" charset="0"/>
              </a:rPr>
              <a:t>:</a:t>
            </a:r>
          </a:p>
          <a:p>
            <a:pPr algn="just"/>
            <a:r>
              <a:rPr lang="en-US" sz="2400" b="1" smtClean="0">
                <a:solidFill>
                  <a:schemeClr val="bg1"/>
                </a:solidFill>
                <a:latin typeface="HP001 Kieu 2 5H" pitchFamily="34" charset="0"/>
                <a:ea typeface="Arial-Rounded" pitchFamily="34" charset="0"/>
                <a:cs typeface="Arial-Rounded" pitchFamily="34" charset="0"/>
              </a:rPr>
              <a:t>+ Ôn bài: </a:t>
            </a:r>
            <a:r>
              <a:rPr lang="en-US" sz="2400" b="1" i="1">
                <a:solidFill>
                  <a:schemeClr val="bg1"/>
                </a:solidFill>
                <a:latin typeface="HP001 Kieu 2 5H" pitchFamily="34" charset="0"/>
                <a:ea typeface="Arial-Rounded" pitchFamily="34" charset="0"/>
                <a:cs typeface="Arial-Rounded" pitchFamily="34" charset="0"/>
              </a:rPr>
              <a:t>H</a:t>
            </a:r>
            <a:r>
              <a:rPr lang="en-US" sz="2400" b="1" i="1" smtClean="0">
                <a:solidFill>
                  <a:schemeClr val="bg1"/>
                </a:solidFill>
                <a:latin typeface="HP001 Kieu 2 5H" pitchFamily="34" charset="0"/>
                <a:ea typeface="Arial-Rounded" pitchFamily="34" charset="0"/>
                <a:cs typeface="Arial-Rounded" pitchFamily="34" charset="0"/>
              </a:rPr>
              <a:t>oa yêu thương  </a:t>
            </a:r>
            <a:r>
              <a:rPr lang="en-US" sz="2400" b="1" smtClean="0">
                <a:solidFill>
                  <a:schemeClr val="bg1"/>
                </a:solidFill>
                <a:latin typeface="HP001 Kieu 2 5H" pitchFamily="34" charset="0"/>
                <a:ea typeface="Arial-Rounded" pitchFamily="34" charset="0"/>
                <a:cs typeface="Arial-Rounded" pitchFamily="34" charset="0"/>
              </a:rPr>
              <a:t>trang 50, 51</a:t>
            </a:r>
            <a:endParaRPr lang="en-US" sz="2400" b="1" i="1">
              <a:solidFill>
                <a:schemeClr val="bg1"/>
              </a:solidFill>
              <a:latin typeface="HP001 Kieu 2 5H" pitchFamily="34" charset="0"/>
              <a:ea typeface="Arial-Rounded" pitchFamily="34" charset="0"/>
              <a:cs typeface="Arial-Rounded" pitchFamily="34" charset="0"/>
            </a:endParaRPr>
          </a:p>
          <a:p>
            <a:pPr algn="just"/>
            <a:r>
              <a:rPr lang="en-US" sz="2400" b="1" smtClean="0">
                <a:solidFill>
                  <a:schemeClr val="bg1"/>
                </a:solidFill>
                <a:latin typeface="HP001 Kieu 2 5H" pitchFamily="34" charset="0"/>
                <a:ea typeface="Arial-Rounded" pitchFamily="34" charset="0"/>
                <a:cs typeface="Arial-Rounded" pitchFamily="34" charset="0"/>
              </a:rPr>
              <a:t>+ </a:t>
            </a:r>
            <a:r>
              <a:rPr lang="en-US" sz="2400" b="1">
                <a:solidFill>
                  <a:schemeClr val="bg1"/>
                </a:solidFill>
                <a:latin typeface="HP001 Kieu 2 5H" pitchFamily="34" charset="0"/>
                <a:ea typeface="Arial-Rounded" pitchFamily="34" charset="0"/>
                <a:cs typeface="Arial-Rounded" pitchFamily="34" charset="0"/>
              </a:rPr>
              <a:t>Xem bài trang </a:t>
            </a:r>
            <a:r>
              <a:rPr lang="en-US" sz="2400" b="1" smtClean="0">
                <a:solidFill>
                  <a:schemeClr val="bg1"/>
                </a:solidFill>
                <a:latin typeface="HP001 Kieu 2 5H" pitchFamily="34" charset="0"/>
                <a:ea typeface="Arial-Rounded" pitchFamily="34" charset="0"/>
                <a:cs typeface="Arial-Rounded" pitchFamily="34" charset="0"/>
              </a:rPr>
              <a:t>52, </a:t>
            </a:r>
            <a:r>
              <a:rPr lang="en-US" sz="2400" b="1">
                <a:solidFill>
                  <a:schemeClr val="bg1"/>
                </a:solidFill>
                <a:latin typeface="HP001 Kieu 2 5H" pitchFamily="34" charset="0"/>
                <a:ea typeface="Arial-Rounded" pitchFamily="34" charset="0"/>
                <a:cs typeface="Arial-Rounded" pitchFamily="34" charset="0"/>
              </a:rPr>
              <a:t>trang </a:t>
            </a:r>
            <a:r>
              <a:rPr lang="en-US" sz="2400" b="1" smtClean="0">
                <a:solidFill>
                  <a:schemeClr val="bg1"/>
                </a:solidFill>
                <a:latin typeface="HP001 Kieu 2 5H" pitchFamily="34" charset="0"/>
                <a:ea typeface="Arial-Rounded" pitchFamily="34" charset="0"/>
                <a:cs typeface="Arial-Rounded" pitchFamily="34" charset="0"/>
              </a:rPr>
              <a:t>53.</a:t>
            </a:r>
            <a:endParaRPr lang="en-US" sz="2400" b="1">
              <a:solidFill>
                <a:schemeClr val="bg1"/>
              </a:solidFill>
              <a:latin typeface="HP001 Kieu 2 5H"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HOA YÊU THƯƠNG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9" name="TextBox 8"/>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819150" y="71582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Nói về việc làm của cô giáo trong tranh</a:t>
            </a:r>
          </a:p>
          <a:p>
            <a:pPr marL="457200" indent="-457200" algn="just">
              <a:buAutoNum type="alphaLcPeriod"/>
            </a:pPr>
            <a:r>
              <a:rPr lang="en-US" sz="2400" smtClean="0">
                <a:latin typeface="Arial-Rounded" pitchFamily="34" charset="0"/>
                <a:ea typeface="Arial-Rounded" pitchFamily="34" charset="0"/>
                <a:cs typeface="Arial-Rounded" pitchFamily="34" charset="0"/>
              </a:rPr>
              <a:t>Nói về thầy giáo hoặc cô giáo của em</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0" t="32813" r="21376" b="22656"/>
          <a:stretch/>
        </p:blipFill>
        <p:spPr bwMode="auto">
          <a:xfrm>
            <a:off x="914400" y="1616616"/>
            <a:ext cx="7333052" cy="331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Hoa yêu  thương</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smtClean="0">
                <a:latin typeface="Arial-Rounded" pitchFamily="34" charset="0"/>
                <a:ea typeface="Arial-Rounded" pitchFamily="34" charset="0"/>
                <a:cs typeface="Arial-Rounded" pitchFamily="34" charset="0"/>
              </a:rPr>
              <a:t>	Hôm nay cô giáo cho lớp vẽ những gì yêu thích. Tuệ An hí hoáy vẽ siêu nhân áo đỏ, thắt lưng vàng. Gia Huy say sưa vẽ mèo máy, tỉ mỉ tô cái ria cong cong.</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Cuối giờ, chúng tôi mang tranh đính lên bảng. Mọi ánh mắt đều hướng về bức tranh bông hoa bốn cánh của Hà. Trên mỗi cánh hoa ghi tên một tổ trong lớp. Giữa nhụy hoa là cô giáo cười rất tươi. Bên dưới có dòng chữ nắn nót “Hoa yêu thương”. Ai cũng thấy có mình trong tranh. Chúng tôi treo bức tranh ở góc sáng tạo của lớp.</a:t>
            </a:r>
          </a:p>
          <a:p>
            <a:pPr algn="just"/>
            <a:r>
              <a:rPr lang="en-US" sz="2500" smtClean="0">
                <a:latin typeface="Arial-Rounded" pitchFamily="34" charset="0"/>
                <a:ea typeface="Arial-Rounded" pitchFamily="34" charset="0"/>
                <a:cs typeface="Arial-Rounded" pitchFamily="34" charset="0"/>
              </a:rPr>
              <a:t>			                                                          (Phạm Thủy)</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89698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8418062" y="1004783"/>
            <a:ext cx="388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813" y="1381578"/>
            <a:ext cx="6900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31573" y="3227614"/>
            <a:ext cx="1108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18109" y="3609522"/>
            <a:ext cx="118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392056" y="2849334"/>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96858" y="1743528"/>
            <a:ext cx="650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4" y="819150"/>
            <a:ext cx="8229600" cy="857250"/>
          </a:xfrm>
          <a:ln>
            <a:noFill/>
          </a:ln>
        </p:spPr>
        <p:txBody>
          <a:bodyPr>
            <a:noAutofit/>
          </a:bodyPr>
          <a:lstStyle/>
          <a:p>
            <a:r>
              <a:rPr lang="en-US" sz="5400" smtClean="0">
                <a:solidFill>
                  <a:srgbClr val="FF0000"/>
                </a:solidFill>
                <a:latin typeface="Arial-Rounded" pitchFamily="34" charset="0"/>
                <a:ea typeface="Arial-Rounded" pitchFamily="34" charset="0"/>
                <a:cs typeface="Arial-Rounded" pitchFamily="34" charset="0"/>
              </a:rPr>
              <a:t>oay        </a:t>
            </a:r>
            <a:r>
              <a:rPr lang="en-US" sz="5400" smtClean="0">
                <a:latin typeface="Arial-Rounded" pitchFamily="34" charset="0"/>
                <a:ea typeface="Arial-Rounded" pitchFamily="34" charset="0"/>
                <a:cs typeface="Arial-Rounded" pitchFamily="34" charset="0"/>
              </a:rPr>
              <a:t> hí hoáy</a:t>
            </a:r>
            <a:endParaRPr lang="en-US" sz="5400">
              <a:latin typeface="Arial-Rounded" pitchFamily="34" charset="0"/>
              <a:ea typeface="Arial-Rounded" pitchFamily="34" charset="0"/>
              <a:cs typeface="Arial-Rounded" pitchFamily="34" charset="0"/>
            </a:endParaRPr>
          </a:p>
        </p:txBody>
      </p:sp>
      <p:cxnSp>
        <p:nvCxnSpPr>
          <p:cNvPr id="4" name="Straight Arrow Connector 3"/>
          <p:cNvCxnSpPr/>
          <p:nvPr/>
        </p:nvCxnSpPr>
        <p:spPr>
          <a:xfrm>
            <a:off x="3526968" y="1337977"/>
            <a:ext cx="914400" cy="0"/>
          </a:xfrm>
          <a:prstGeom prst="straightConnector1">
            <a:avLst/>
          </a:prstGeom>
          <a:ln w="38100">
            <a:solidFill>
              <a:srgbClr val="8F45C7"/>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39484" y="3105150"/>
            <a:ext cx="8229600" cy="857250"/>
          </a:xfrm>
          <a:prstGeom prst="rect">
            <a:avLst/>
          </a:prstGeom>
          <a:ln>
            <a:noFill/>
          </a:ln>
        </p:spPr>
        <p:txBody>
          <a:bodyPr vert="horz" lIns="91354" tIns="45678" rIns="91354" bIns="45678" rtlCol="0" anchor="ctr">
            <a:no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z="5400" smtClean="0">
                <a:solidFill>
                  <a:srgbClr val="FF0000"/>
                </a:solidFill>
                <a:latin typeface="Arial-Rounded" pitchFamily="34" charset="0"/>
                <a:ea typeface="Arial-Rounded" pitchFamily="34" charset="0"/>
                <a:cs typeface="Arial-Rounded" pitchFamily="34" charset="0"/>
              </a:rPr>
              <a:t>Hí hoáy</a:t>
            </a:r>
            <a:r>
              <a:rPr lang="en-US" sz="5400" smtClean="0">
                <a:latin typeface="Arial-Rounded" pitchFamily="34" charset="0"/>
                <a:ea typeface="Arial-Rounded" pitchFamily="34" charset="0"/>
                <a:cs typeface="Arial-Rounded" pitchFamily="34" charset="0"/>
              </a:rPr>
              <a:t>: chăm chú và luôn tay làm việc gì đó.</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1286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9485" y="666750"/>
            <a:ext cx="8748486" cy="857250"/>
          </a:xfrm>
        </p:spPr>
        <p:txBody>
          <a:bodyPr>
            <a:normAutofit/>
          </a:bodyPr>
          <a:lstStyle/>
          <a:p>
            <a:pPr algn="just"/>
            <a:r>
              <a:rPr lang="en-US" smtClean="0">
                <a:solidFill>
                  <a:srgbClr val="FF0000"/>
                </a:solidFill>
                <a:latin typeface="Arial-Rounded" pitchFamily="34" charset="0"/>
                <a:ea typeface="Arial-Rounded" pitchFamily="34" charset="0"/>
                <a:cs typeface="Arial-Rounded" pitchFamily="34" charset="0"/>
              </a:rPr>
              <a:t>Tỉ mỉ</a:t>
            </a:r>
            <a:r>
              <a:rPr lang="en-US" smtClean="0">
                <a:latin typeface="Arial-Rounded" pitchFamily="34" charset="0"/>
                <a:ea typeface="Arial-Rounded" pitchFamily="34" charset="0"/>
                <a:cs typeface="Arial-Rounded" pitchFamily="34" charset="0"/>
              </a:rPr>
              <a:t>: kĩ càng từng cái rất nhỏ.</a:t>
            </a:r>
            <a:endParaRPr lang="en-US">
              <a:latin typeface="Arial-Rounded" pitchFamily="34" charset="0"/>
              <a:ea typeface="Arial-Rounded" pitchFamily="34" charset="0"/>
              <a:cs typeface="Arial-Rounded" pitchFamily="34" charset="0"/>
            </a:endParaRPr>
          </a:p>
        </p:txBody>
      </p:sp>
      <p:sp>
        <p:nvSpPr>
          <p:cNvPr id="4" name="Title 1"/>
          <p:cNvSpPr txBox="1">
            <a:spLocks/>
          </p:cNvSpPr>
          <p:nvPr/>
        </p:nvSpPr>
        <p:spPr>
          <a:xfrm>
            <a:off x="228600" y="15811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Nắn nót</a:t>
            </a:r>
            <a:r>
              <a:rPr lang="en-US" smtClean="0">
                <a:latin typeface="Arial-Rounded" pitchFamily="34" charset="0"/>
                <a:ea typeface="Arial-Rounded" pitchFamily="34" charset="0"/>
                <a:cs typeface="Arial-Rounded" pitchFamily="34" charset="0"/>
              </a:rPr>
              <a:t>: làm cẩn thận từng tí cho đẹp, cho chuẩn.</a:t>
            </a:r>
            <a:endParaRPr lang="en-US">
              <a:latin typeface="Arial-Rounded" pitchFamily="34" charset="0"/>
              <a:ea typeface="Arial-Rounded" pitchFamily="34" charset="0"/>
              <a:cs typeface="Arial-Rounded" pitchFamily="34" charset="0"/>
            </a:endParaRPr>
          </a:p>
        </p:txBody>
      </p:sp>
      <p:sp>
        <p:nvSpPr>
          <p:cNvPr id="5" name="Title 1"/>
          <p:cNvSpPr txBox="1">
            <a:spLocks/>
          </p:cNvSpPr>
          <p:nvPr/>
        </p:nvSpPr>
        <p:spPr>
          <a:xfrm>
            <a:off x="228600" y="2952750"/>
            <a:ext cx="8748486" cy="152400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Sáng tạo</a:t>
            </a:r>
            <a:r>
              <a:rPr lang="en-US" smtClean="0">
                <a:latin typeface="Arial-Rounded" pitchFamily="34" charset="0"/>
                <a:ea typeface="Arial-Rounded" pitchFamily="34" charset="0"/>
                <a:cs typeface="Arial-Rounded" pitchFamily="34" charset="0"/>
              </a:rPr>
              <a:t>: có cách làm mới.</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5858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óc Sáng Tạo Với Gỗ Và Quả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óc sáng tạo &quot;Khéo tay hay là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4350"/>
            <a:ext cx="5781520" cy="433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6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455</Words>
  <Application>Microsoft Office PowerPoint</Application>
  <PresentationFormat>On-screen Show (16:9)</PresentationFormat>
  <Paragraphs>66</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Ôn và khởi động</vt:lpstr>
      <vt:lpstr>Học thuộc lòng hai khổ thơ đầu bài thơ Đi học</vt:lpstr>
      <vt:lpstr>PowerPoint Presentation</vt:lpstr>
      <vt:lpstr>PowerPoint Presentation</vt:lpstr>
      <vt:lpstr>PowerPoint Presentation</vt:lpstr>
      <vt:lpstr>PowerPoint Presentation</vt:lpstr>
      <vt:lpstr>oay         hí hoáy</vt:lpstr>
      <vt:lpstr>Tỉ mỉ: kĩ càng từng cái rất nhỏ.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có thể đặt tên nào khác cho bức tranh?</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126</cp:revision>
  <dcterms:created xsi:type="dcterms:W3CDTF">2020-12-08T15:48:47Z</dcterms:created>
  <dcterms:modified xsi:type="dcterms:W3CDTF">2021-01-06T10:45:50Z</dcterms:modified>
</cp:coreProperties>
</file>