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99" r:id="rId3"/>
    <p:sldId id="304" r:id="rId4"/>
    <p:sldId id="302" r:id="rId5"/>
    <p:sldId id="303" r:id="rId6"/>
    <p:sldId id="293" r:id="rId7"/>
    <p:sldId id="297" r:id="rId8"/>
    <p:sldId id="307" r:id="rId9"/>
    <p:sldId id="308" r:id="rId10"/>
    <p:sldId id="294" r:id="rId11"/>
    <p:sldId id="296" r:id="rId12"/>
    <p:sldId id="334" r:id="rId13"/>
    <p:sldId id="295" r:id="rId14"/>
    <p:sldId id="309" r:id="rId15"/>
    <p:sldId id="257" r:id="rId16"/>
    <p:sldId id="305" r:id="rId17"/>
    <p:sldId id="306" r:id="rId18"/>
    <p:sldId id="268" r:id="rId19"/>
    <p:sldId id="286" r:id="rId20"/>
    <p:sldId id="267" r:id="rId21"/>
    <p:sldId id="269" r:id="rId22"/>
    <p:sldId id="271" r:id="rId23"/>
    <p:sldId id="311" r:id="rId24"/>
    <p:sldId id="312" r:id="rId25"/>
    <p:sldId id="313" r:id="rId26"/>
    <p:sldId id="314" r:id="rId27"/>
    <p:sldId id="315" r:id="rId28"/>
    <p:sldId id="335" r:id="rId29"/>
    <p:sldId id="316" r:id="rId30"/>
    <p:sldId id="336" r:id="rId31"/>
    <p:sldId id="317" r:id="rId32"/>
    <p:sldId id="318" r:id="rId33"/>
    <p:sldId id="319" r:id="rId34"/>
    <p:sldId id="337" r:id="rId35"/>
    <p:sldId id="320" r:id="rId36"/>
    <p:sldId id="322" r:id="rId37"/>
    <p:sldId id="338" r:id="rId38"/>
    <p:sldId id="323" r:id="rId39"/>
    <p:sldId id="339" r:id="rId40"/>
    <p:sldId id="324" r:id="rId41"/>
    <p:sldId id="340" r:id="rId42"/>
    <p:sldId id="325" r:id="rId43"/>
    <p:sldId id="341" r:id="rId44"/>
    <p:sldId id="326" r:id="rId45"/>
    <p:sldId id="327" r:id="rId46"/>
    <p:sldId id="328" r:id="rId47"/>
    <p:sldId id="329" r:id="rId48"/>
    <p:sldId id="330" r:id="rId49"/>
    <p:sldId id="343" r:id="rId50"/>
    <p:sldId id="342" r:id="rId51"/>
    <p:sldId id="331" r:id="rId52"/>
    <p:sldId id="332" r:id="rId53"/>
    <p:sldId id="333" r:id="rId54"/>
    <p:sldId id="321" r:id="rId5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2" d="100"/>
          <a:sy n="62" d="100"/>
        </p:scale>
        <p:origin x="-1324" y="-6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7F02A749-0ACC-401D-925A-6A68E255E24E}" type="datetimeFigureOut">
              <a:rPr lang="en-US" smtClean="0"/>
              <a:t>4/21/2022</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6D4BF394-AE64-46C9-B0C8-553DEB9FD041}"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F02A749-0ACC-401D-925A-6A68E255E24E}" type="datetimeFigureOut">
              <a:rPr lang="en-US" smtClean="0"/>
              <a:t>4/21/2022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4BF394-AE64-46C9-B0C8-553DEB9FD041}"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F02A749-0ACC-401D-925A-6A68E255E24E}" type="datetimeFigureOut">
              <a:rPr lang="en-US" smtClean="0"/>
              <a:t>4/21/2022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4BF394-AE64-46C9-B0C8-553DEB9FD041}"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7F02A749-0ACC-401D-925A-6A68E255E24E}" type="datetimeFigureOut">
              <a:rPr lang="en-US" smtClean="0"/>
              <a:t>4/21/2022</a:t>
            </a:fld>
            <a:endParaRPr lang="en-US"/>
          </a:p>
        </p:txBody>
      </p:sp>
      <p:sp>
        <p:nvSpPr>
          <p:cNvPr id="9" name="Slide Number Placeholder 8"/>
          <p:cNvSpPr>
            <a:spLocks noGrp="1"/>
          </p:cNvSpPr>
          <p:nvPr>
            <p:ph type="sldNum" sz="quarter" idx="15"/>
          </p:nvPr>
        </p:nvSpPr>
        <p:spPr/>
        <p:txBody>
          <a:bodyPr rtlCol="0"/>
          <a:lstStyle/>
          <a:p>
            <a:fld id="{6D4BF394-AE64-46C9-B0C8-553DEB9FD041}" type="slidenum">
              <a:rPr lang="en-US" smtClean="0"/>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7F02A749-0ACC-401D-925A-6A68E255E24E}" type="datetimeFigureOut">
              <a:rPr lang="en-US" smtClean="0"/>
              <a:t>4/21/2022</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6D4BF394-AE64-46C9-B0C8-553DEB9FD041}"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7F02A749-0ACC-401D-925A-6A68E255E24E}" type="datetimeFigureOut">
              <a:rPr lang="en-US" smtClean="0"/>
              <a:t>4/21/2022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4BF394-AE64-46C9-B0C8-553DEB9FD041}" type="slidenum">
              <a:rPr lang="en-US" smtClean="0"/>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7F02A749-0ACC-401D-925A-6A68E255E24E}" type="datetimeFigureOut">
              <a:rPr lang="en-US" smtClean="0"/>
              <a:t>4/21/2022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D4BF394-AE64-46C9-B0C8-553DEB9FD041}" type="slidenum">
              <a:rPr lang="en-US" smtClean="0"/>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7F02A749-0ACC-401D-925A-6A68E255E24E}" type="datetimeFigureOut">
              <a:rPr lang="en-US" smtClean="0"/>
              <a:t>4/21/2022</a:t>
            </a:fld>
            <a:endParaRPr lang="en-US"/>
          </a:p>
        </p:txBody>
      </p:sp>
      <p:sp>
        <p:nvSpPr>
          <p:cNvPr id="7" name="Slide Number Placeholder 6"/>
          <p:cNvSpPr>
            <a:spLocks noGrp="1"/>
          </p:cNvSpPr>
          <p:nvPr>
            <p:ph type="sldNum" sz="quarter" idx="11"/>
          </p:nvPr>
        </p:nvSpPr>
        <p:spPr/>
        <p:txBody>
          <a:bodyPr rtlCol="0"/>
          <a:lstStyle/>
          <a:p>
            <a:fld id="{6D4BF394-AE64-46C9-B0C8-553DEB9FD041}" type="slidenum">
              <a:rPr lang="en-US" smtClean="0"/>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02A749-0ACC-401D-925A-6A68E255E24E}" type="datetimeFigureOut">
              <a:rPr lang="en-US" smtClean="0"/>
              <a:t>4/21/2022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D4BF394-AE64-46C9-B0C8-553DEB9FD041}"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7F02A749-0ACC-401D-925A-6A68E255E24E}" type="datetimeFigureOut">
              <a:rPr lang="en-US" smtClean="0"/>
              <a:t>4/21/2022</a:t>
            </a:fld>
            <a:endParaRPr lang="en-US"/>
          </a:p>
        </p:txBody>
      </p:sp>
      <p:sp>
        <p:nvSpPr>
          <p:cNvPr id="22" name="Slide Number Placeholder 21"/>
          <p:cNvSpPr>
            <a:spLocks noGrp="1"/>
          </p:cNvSpPr>
          <p:nvPr>
            <p:ph type="sldNum" sz="quarter" idx="15"/>
          </p:nvPr>
        </p:nvSpPr>
        <p:spPr/>
        <p:txBody>
          <a:bodyPr rtlCol="0"/>
          <a:lstStyle/>
          <a:p>
            <a:fld id="{6D4BF394-AE64-46C9-B0C8-553DEB9FD041}" type="slidenum">
              <a:rPr lang="en-US" smtClean="0"/>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7F02A749-0ACC-401D-925A-6A68E255E24E}" type="datetimeFigureOut">
              <a:rPr lang="en-US" smtClean="0"/>
              <a:t>4/21/2022</a:t>
            </a:fld>
            <a:endParaRPr lang="en-US"/>
          </a:p>
        </p:txBody>
      </p:sp>
      <p:sp>
        <p:nvSpPr>
          <p:cNvPr id="18" name="Slide Number Placeholder 17"/>
          <p:cNvSpPr>
            <a:spLocks noGrp="1"/>
          </p:cNvSpPr>
          <p:nvPr>
            <p:ph type="sldNum" sz="quarter" idx="11"/>
          </p:nvPr>
        </p:nvSpPr>
        <p:spPr/>
        <p:txBody>
          <a:bodyPr rtlCol="0"/>
          <a:lstStyle/>
          <a:p>
            <a:fld id="{6D4BF394-AE64-46C9-B0C8-553DEB9FD041}" type="slidenum">
              <a:rPr lang="en-US" smtClean="0"/>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7F02A749-0ACC-401D-925A-6A68E255E24E}" type="datetimeFigureOut">
              <a:rPr lang="en-US" smtClean="0"/>
              <a:t>4/21/2022</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6D4BF394-AE64-46C9-B0C8-553DEB9FD041}"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moet.gov.vn/giaoducquocdan/nha-giao-va-can-bo-quan-ly-giao-duc/Pages/chi-tiet-van-ban-quy-pham-phap-luat.aspx?ItemID=1388" TargetMode="External"/><Relationship Id="rId2" Type="http://schemas.openxmlformats.org/officeDocument/2006/relationships/hyperlink" Target="https://moet.gov.vn/giaoducquocdan/nha-giao-va-can-bo-quan-ly-giao-duc/Pages/van-ban-quy-pham-phap-luat.aspx?ItemID=1388" TargetMode="External"/><Relationship Id="rId1" Type="http://schemas.openxmlformats.org/officeDocument/2006/relationships/slideLayout" Target="../slideLayouts/slideLayout2.xml"/><Relationship Id="rId5" Type="http://schemas.openxmlformats.org/officeDocument/2006/relationships/hyperlink" Target="https://moet.gov.vn/giaoducquocdan/nha-giao-va-can-bo-quan-ly-giao-duc/Pages/chi-tiet-van-ban-quy-pham-phap-luat.aspx?ItemID=1387" TargetMode="External"/><Relationship Id="rId4" Type="http://schemas.openxmlformats.org/officeDocument/2006/relationships/hyperlink" Target="https://moet.gov.vn/giaoducquocdan/nha-giao-va-can-bo-quan-ly-giao-duc/Pages/van-ban-quy-pham-phap-luat.aspx?ItemID=1387"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moet.gov.vn/giaoducquocdan/nha-giao-va-can-bo-quan-ly-giao-duc/Pages/chi-tiet-van-ban-quy-pham-phap-luat.aspx?ItemID=1363" TargetMode="External"/><Relationship Id="rId2" Type="http://schemas.openxmlformats.org/officeDocument/2006/relationships/hyperlink" Target="https://moet.gov.vn/giaoducquocdan/nha-giao-va-can-bo-quan-ly-giao-duc/Pages/van-ban-quy-pham-phap-luat.aspx?ItemID=1363" TargetMode="External"/><Relationship Id="rId1" Type="http://schemas.openxmlformats.org/officeDocument/2006/relationships/slideLayout" Target="../slideLayouts/slideLayout2.xml"/><Relationship Id="rId5" Type="http://schemas.openxmlformats.org/officeDocument/2006/relationships/hyperlink" Target="https://moet.gov.vn/giaoducquocdan/nha-giao-va-can-bo-quan-ly-giao-duc/Pages/chi-tiet-van-ban-quy-pham-phap-luat.aspx?ItemID=1432" TargetMode="External"/><Relationship Id="rId4" Type="http://schemas.openxmlformats.org/officeDocument/2006/relationships/hyperlink" Target="https://moet.gov.vn/giaoducquocdan/nha-giao-va-can-bo-quan-ly-giao-duc/Pages/van-ban-quy-pham-phap-luat.aspx?ItemID=1432" TargetMode="External"/></Relationships>
</file>

<file path=ppt/slides/_rels/slide12.xml.rels><?xml version="1.0" encoding="UTF-8" standalone="yes"?>
<Relationships xmlns="http://schemas.openxmlformats.org/package/2006/relationships"><Relationship Id="rId2" Type="http://schemas.openxmlformats.org/officeDocument/2006/relationships/hyperlink" Target="https://thukyluat.vn/vb/thong-tu-32-2020-tt-bgddt-dieu-le-truong-trung-hoc-co-so-trung-hoc-pho-thong-co-nhieu-cap-hoc-6c4eb.html"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thuvienphapluat.vn/van-ban/Giao-duc/Nghi-dinh-84-2020-ND-CP-huong-dan-Luat-Giao-duc-447674.aspx"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thuvienphapluat.vn/van-ban/Bo-may-hanh-chinh/Nghi-dinh-60-2021-ND-CP-co-che-tu-chu-tai-chinh-cua-don-vi-su-nghiep-cong-lap-478766.aspx#:~:text=%C4%90%C6%A1n%20v%E1%BB%8B%20s%E1%BB%B1%20nghi%E1%BB%87p%20c%C3%B4ng%20%C4%91%C6%B0%E1%BB%A3c%20t%E1%BB%B1%20ch%E1%BB%A7%20quy%E1%BA%BFt%20%C4%91%E1%BB%8Bnh,ch%E1%BB%A9c%20h%E1%BA%A1ch%20to%C3%A1n%2C%20theo%20d%C3%B5i"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thuvienphapluat.vn/van-ban/Giao-duc/Nghi-dinh-71-2020-ND-CP-lo-trinh-nang-trinh-do-chuan-duoc-dao-tao-cua-giao-vien-mam-non-432707.aspx"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moet.gov.vn/giaoducquocdan/nha-giao-va-can-bo-quan-ly-giao-duc/Pages/van-ban-quy-pham-phap-luat.aspx?ItemID=1411" TargetMode="External"/><Relationship Id="rId2" Type="http://schemas.openxmlformats.org/officeDocument/2006/relationships/hyperlink" Target="https://moet.gov.vn/giaoducquocdan/nha-giao-va-can-bo-quan-ly-giao-duc/Pages/chi-tiet-van-ban-quy-pham-phap-luat.aspx?ItemID=1411" TargetMode="External"/><Relationship Id="rId1" Type="http://schemas.openxmlformats.org/officeDocument/2006/relationships/slideLayout" Target="../slideLayouts/slideLayout2.xml"/><Relationship Id="rId5" Type="http://schemas.openxmlformats.org/officeDocument/2006/relationships/hyperlink" Target="https://moet.gov.vn/giaoducquocdan/nha-giao-va-can-bo-quan-ly-giao-duc/Pages/van-ban-quy-pham-phap-luat.aspx?ItemID=1396" TargetMode="External"/><Relationship Id="rId4" Type="http://schemas.openxmlformats.org/officeDocument/2006/relationships/hyperlink" Target="https://moet.gov.vn/giaoducquocdan/nha-giao-va-can-bo-quan-ly-giao-duc/Pages/chi-tiet-van-ban-quy-pham-phap-luat.aspx?ItemID=1396"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moet.gov.vn/giaoducquocdan/nha-giao-va-can-bo-quan-ly-giao-duc/Pages/van-ban-quy-pham-phap-luat.aspx?ItemID=1390" TargetMode="External"/><Relationship Id="rId2" Type="http://schemas.openxmlformats.org/officeDocument/2006/relationships/hyperlink" Target="https://moet.gov.vn/giaoducquocdan/nha-giao-va-can-bo-quan-ly-giao-duc/Pages/chi-tiet-van-ban-quy-pham-phap-luat.aspx?ItemID=1390" TargetMode="External"/><Relationship Id="rId1" Type="http://schemas.openxmlformats.org/officeDocument/2006/relationships/slideLayout" Target="../slideLayouts/slideLayout2.xml"/><Relationship Id="rId5" Type="http://schemas.openxmlformats.org/officeDocument/2006/relationships/hyperlink" Target="https://moet.gov.vn/giaoducquocdan/nha-giao-va-can-bo-quan-ly-giao-duc/Pages/van-ban-quy-pham-phap-luat.aspx?ItemID=1394" TargetMode="External"/><Relationship Id="rId4" Type="http://schemas.openxmlformats.org/officeDocument/2006/relationships/hyperlink" Target="https://moet.gov.vn/giaoducquocdan/nha-giao-va-can-bo-quan-ly-giao-duc/Pages/chi-tiet-van-ban-quy-pham-phap-luat.aspx?ItemID=1394"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moet.gov.vn/giaoducquocdan/nha-giao-va-can-bo-quan-ly-giao-duc/Pages/chi-tiet-van-ban-quy-pham-phap-luat.aspx?ItemID=1386" TargetMode="External"/><Relationship Id="rId2" Type="http://schemas.openxmlformats.org/officeDocument/2006/relationships/hyperlink" Target="https://moet.gov.vn/giaoducquocdan/nha-giao-va-can-bo-quan-ly-giao-duc/Pages/van-ban-quy-pham-phap-luat.aspx?ItemID=1386" TargetMode="External"/><Relationship Id="rId1" Type="http://schemas.openxmlformats.org/officeDocument/2006/relationships/slideLayout" Target="../slideLayouts/slideLayout2.xml"/><Relationship Id="rId5" Type="http://schemas.openxmlformats.org/officeDocument/2006/relationships/hyperlink" Target="https://moet.gov.vn/giaoducquocdan/nha-giao-va-can-bo-quan-ly-giao-duc/Pages/chi-tiet-van-ban-quy-pham-phap-luat.aspx?ItemID=1385" TargetMode="External"/><Relationship Id="rId4" Type="http://schemas.openxmlformats.org/officeDocument/2006/relationships/hyperlink" Target="https://moet.gov.vn/giaoducquocdan/nha-giao-va-can-bo-quan-ly-giao-duc/Pages/van-ban-quy-pham-phap-luat.aspx?ItemID=1385"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498" y="1436670"/>
            <a:ext cx="9240607" cy="1569660"/>
          </a:xfrm>
          <a:prstGeom prst="rect">
            <a:avLst/>
          </a:prstGeom>
          <a:noFill/>
        </p:spPr>
        <p:txBody>
          <a:bodyPr wrap="none" rtlCol="0">
            <a:spAutoFit/>
          </a:bodyPr>
          <a:lstStyle/>
          <a:p>
            <a:pPr algn="ctr"/>
            <a:r>
              <a:rPr lang="en-US" sz="3200" b="1" dirty="0" smtClean="0">
                <a:latin typeface="Times New Roman" pitchFamily="18" charset="0"/>
                <a:cs typeface="Times New Roman" pitchFamily="18" charset="0"/>
              </a:rPr>
              <a:t>GIỚI THIỆU</a:t>
            </a:r>
          </a:p>
          <a:p>
            <a:pPr algn="ctr"/>
            <a:endParaRPr lang="en-US" sz="3200" b="1" dirty="0" smtClean="0">
              <a:latin typeface="Times New Roman" pitchFamily="18" charset="0"/>
              <a:cs typeface="Times New Roman" pitchFamily="18" charset="0"/>
            </a:endParaRPr>
          </a:p>
          <a:p>
            <a:pPr algn="ctr"/>
            <a:r>
              <a:rPr lang="en-US" sz="3200" b="1" dirty="0" smtClean="0">
                <a:latin typeface="Times New Roman" pitchFamily="18" charset="0"/>
                <a:cs typeface="Times New Roman" pitchFamily="18" charset="0"/>
              </a:rPr>
              <a:t>VĂN BẢN QUẢN LÝ NHÀ NƯỚC VỀ GIÁO DỤC</a:t>
            </a:r>
          </a:p>
        </p:txBody>
      </p:sp>
      <p:sp>
        <p:nvSpPr>
          <p:cNvPr id="5" name="TextBox 1"/>
          <p:cNvSpPr txBox="1"/>
          <p:nvPr/>
        </p:nvSpPr>
        <p:spPr>
          <a:xfrm>
            <a:off x="2189876" y="4419600"/>
            <a:ext cx="5551520" cy="1077218"/>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200" b="1" dirty="0" smtClean="0">
                <a:latin typeface="Times New Roman" pitchFamily="18" charset="0"/>
                <a:cs typeface="Times New Roman" pitchFamily="18" charset="0"/>
              </a:rPr>
              <a:t>TS. </a:t>
            </a:r>
            <a:r>
              <a:rPr lang="en-US" sz="3200" b="1" dirty="0" err="1" smtClean="0">
                <a:latin typeface="Times New Roman" pitchFamily="18" charset="0"/>
                <a:cs typeface="Times New Roman" pitchFamily="18" charset="0"/>
              </a:rPr>
              <a:t>Lê</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Thị</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Hoa</a:t>
            </a:r>
            <a:endParaRPr lang="en-US" sz="3200" b="1" dirty="0" smtClean="0">
              <a:latin typeface="Times New Roman" pitchFamily="18" charset="0"/>
              <a:cs typeface="Times New Roman" pitchFamily="18" charset="0"/>
            </a:endParaRPr>
          </a:p>
          <a:p>
            <a:pPr algn="ctr"/>
            <a:r>
              <a:rPr lang="en-US" sz="3200" b="1" dirty="0" err="1" smtClean="0">
                <a:latin typeface="Times New Roman" pitchFamily="18" charset="0"/>
                <a:cs typeface="Times New Roman" pitchFamily="18" charset="0"/>
              </a:rPr>
              <a:t>Học</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viện</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Hành</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chính</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Quốc</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gia</a:t>
            </a:r>
            <a:endParaRPr lang="en-US" sz="3200" b="1"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34468909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3429000"/>
            <a:ext cx="8305800" cy="2554545"/>
          </a:xfrm>
          <a:prstGeom prst="rect">
            <a:avLst/>
          </a:prstGeom>
        </p:spPr>
        <p:txBody>
          <a:bodyPr wrap="square">
            <a:spAutoFit/>
          </a:bodyPr>
          <a:lstStyle/>
          <a:p>
            <a:pPr algn="just"/>
            <a:r>
              <a:rPr lang="en-US" sz="3200" dirty="0" smtClean="0">
                <a:solidFill>
                  <a:schemeClr val="accent1"/>
                </a:solidFill>
                <a:hlinkClick r:id="rId2"/>
              </a:rPr>
              <a:t>18) </a:t>
            </a:r>
            <a:r>
              <a:rPr lang="vi-VN" sz="3200" dirty="0" smtClean="0">
                <a:solidFill>
                  <a:schemeClr val="accent1"/>
                </a:solidFill>
                <a:hlinkClick r:id="rId2"/>
              </a:rPr>
              <a:t>Thông </a:t>
            </a:r>
            <a:r>
              <a:rPr lang="vi-VN" sz="3200" dirty="0">
                <a:solidFill>
                  <a:schemeClr val="accent1"/>
                </a:solidFill>
                <a:hlinkClick r:id="rId2"/>
              </a:rPr>
              <a:t>tư </a:t>
            </a:r>
            <a:r>
              <a:rPr lang="en-US" sz="3200" dirty="0" smtClean="0">
                <a:solidFill>
                  <a:schemeClr val="accent1"/>
                </a:solidFill>
                <a:latin typeface="Times New Roman" pitchFamily="18" charset="0"/>
                <a:cs typeface="Times New Roman" pitchFamily="18" charset="0"/>
                <a:hlinkClick r:id="rId3"/>
              </a:rPr>
              <a:t>4/2021/TT-BGDĐT </a:t>
            </a:r>
            <a:r>
              <a:rPr lang="en-US" sz="3200" dirty="0" err="1" smtClean="0">
                <a:solidFill>
                  <a:schemeClr val="accent1"/>
                </a:solidFill>
                <a:latin typeface="Times New Roman" pitchFamily="18" charset="0"/>
                <a:cs typeface="Times New Roman" pitchFamily="18" charset="0"/>
                <a:hlinkClick r:id="rId3"/>
              </a:rPr>
              <a:t>ngày</a:t>
            </a:r>
            <a:r>
              <a:rPr lang="en-US" sz="3200" dirty="0" smtClean="0">
                <a:solidFill>
                  <a:schemeClr val="accent1"/>
                </a:solidFill>
                <a:latin typeface="Times New Roman" pitchFamily="18" charset="0"/>
                <a:cs typeface="Times New Roman" pitchFamily="18" charset="0"/>
                <a:hlinkClick r:id="rId3"/>
              </a:rPr>
              <a:t> </a:t>
            </a:r>
            <a:r>
              <a:rPr lang="en-US" sz="3200" dirty="0">
                <a:solidFill>
                  <a:schemeClr val="accent1"/>
                </a:solidFill>
                <a:latin typeface="Times New Roman" pitchFamily="18" charset="0"/>
                <a:cs typeface="Times New Roman" pitchFamily="18" charset="0"/>
              </a:rPr>
              <a:t/>
            </a:r>
            <a:br>
              <a:rPr lang="en-US" sz="3200" dirty="0">
                <a:solidFill>
                  <a:schemeClr val="accent1"/>
                </a:solidFill>
                <a:latin typeface="Times New Roman" pitchFamily="18" charset="0"/>
                <a:cs typeface="Times New Roman" pitchFamily="18" charset="0"/>
              </a:rPr>
            </a:br>
            <a:r>
              <a:rPr lang="en-US" sz="3200" dirty="0" smtClean="0">
                <a:solidFill>
                  <a:schemeClr val="accent1"/>
                </a:solidFill>
                <a:latin typeface="Times New Roman" pitchFamily="18" charset="0"/>
                <a:cs typeface="Times New Roman" pitchFamily="18" charset="0"/>
              </a:rPr>
              <a:t>02/02/2021 </a:t>
            </a:r>
            <a:r>
              <a:rPr lang="vi-VN" sz="3200" dirty="0" smtClean="0">
                <a:solidFill>
                  <a:schemeClr val="accent1"/>
                </a:solidFill>
                <a:hlinkClick r:id="rId2"/>
              </a:rPr>
              <a:t>quy </a:t>
            </a:r>
            <a:r>
              <a:rPr lang="vi-VN" sz="3200" dirty="0">
                <a:solidFill>
                  <a:schemeClr val="accent1"/>
                </a:solidFill>
                <a:hlinkClick r:id="rId2"/>
              </a:rPr>
              <a:t>định mã số, tiêu chuẩn chức danh nghề nghiệp và bổ nhiệm, xếp lương viên chức giảng dạy trong các trường trung học phổ thông công lập</a:t>
            </a:r>
            <a:endParaRPr lang="en-US" sz="3200" dirty="0">
              <a:solidFill>
                <a:schemeClr val="accent1"/>
              </a:solidFill>
            </a:endParaRPr>
          </a:p>
        </p:txBody>
      </p:sp>
      <p:sp>
        <p:nvSpPr>
          <p:cNvPr id="5" name="Rectangle 4"/>
          <p:cNvSpPr/>
          <p:nvPr/>
        </p:nvSpPr>
        <p:spPr>
          <a:xfrm>
            <a:off x="304800" y="457200"/>
            <a:ext cx="8305800" cy="2554545"/>
          </a:xfrm>
          <a:prstGeom prst="rect">
            <a:avLst/>
          </a:prstGeom>
        </p:spPr>
        <p:txBody>
          <a:bodyPr wrap="square">
            <a:spAutoFit/>
          </a:bodyPr>
          <a:lstStyle/>
          <a:p>
            <a:pPr algn="just" fontAlgn="base"/>
            <a:r>
              <a:rPr lang="en-US" sz="3200" dirty="0" smtClean="0">
                <a:solidFill>
                  <a:schemeClr val="accent1"/>
                </a:solidFill>
                <a:hlinkClick r:id="rId4"/>
              </a:rPr>
              <a:t>17) </a:t>
            </a:r>
            <a:r>
              <a:rPr lang="vi-VN" sz="3200" dirty="0" smtClean="0">
                <a:solidFill>
                  <a:schemeClr val="accent1"/>
                </a:solidFill>
                <a:hlinkClick r:id="rId4"/>
              </a:rPr>
              <a:t>Thông </a:t>
            </a:r>
            <a:r>
              <a:rPr lang="vi-VN" sz="3200" dirty="0">
                <a:solidFill>
                  <a:schemeClr val="accent1"/>
                </a:solidFill>
                <a:hlinkClick r:id="rId4"/>
              </a:rPr>
              <a:t>tư </a:t>
            </a:r>
            <a:r>
              <a:rPr lang="en-US" sz="3200" dirty="0" smtClean="0">
                <a:solidFill>
                  <a:schemeClr val="accent1"/>
                </a:solidFill>
                <a:hlinkClick r:id="rId4"/>
              </a:rPr>
              <a:t> </a:t>
            </a:r>
            <a:r>
              <a:rPr lang="en-US" sz="3200" dirty="0" smtClean="0">
                <a:solidFill>
                  <a:schemeClr val="accent1"/>
                </a:solidFill>
                <a:latin typeface="Times New Roman" pitchFamily="18" charset="0"/>
                <a:cs typeface="Times New Roman" pitchFamily="18" charset="0"/>
                <a:hlinkClick r:id="rId5"/>
              </a:rPr>
              <a:t>3/2021/TT-BGDĐT </a:t>
            </a:r>
            <a:r>
              <a:rPr lang="en-US" sz="3200" dirty="0" err="1" smtClean="0">
                <a:solidFill>
                  <a:schemeClr val="accent1"/>
                </a:solidFill>
                <a:latin typeface="Times New Roman" pitchFamily="18" charset="0"/>
                <a:cs typeface="Times New Roman" pitchFamily="18" charset="0"/>
                <a:hlinkClick r:id="rId5"/>
              </a:rPr>
              <a:t>ngày</a:t>
            </a:r>
            <a:r>
              <a:rPr lang="en-US" sz="3200" dirty="0" smtClean="0">
                <a:solidFill>
                  <a:schemeClr val="accent1"/>
                </a:solidFill>
                <a:latin typeface="Times New Roman" pitchFamily="18" charset="0"/>
                <a:cs typeface="Times New Roman" pitchFamily="18" charset="0"/>
                <a:hlinkClick r:id="rId5"/>
              </a:rPr>
              <a:t> </a:t>
            </a:r>
            <a:r>
              <a:rPr lang="en-US" sz="3200" dirty="0" smtClean="0">
                <a:solidFill>
                  <a:schemeClr val="accent1"/>
                </a:solidFill>
                <a:latin typeface="Times New Roman" pitchFamily="18" charset="0"/>
                <a:cs typeface="Times New Roman" pitchFamily="18" charset="0"/>
              </a:rPr>
              <a:t>02/02/2021</a:t>
            </a:r>
            <a:r>
              <a:rPr lang="en-US" sz="3200" dirty="0" smtClean="0">
                <a:solidFill>
                  <a:schemeClr val="accent1"/>
                </a:solidFill>
              </a:rPr>
              <a:t> </a:t>
            </a:r>
            <a:r>
              <a:rPr lang="vi-VN" sz="3200" dirty="0" smtClean="0">
                <a:solidFill>
                  <a:schemeClr val="accent1"/>
                </a:solidFill>
                <a:hlinkClick r:id="rId4"/>
              </a:rPr>
              <a:t>quy </a:t>
            </a:r>
            <a:r>
              <a:rPr lang="vi-VN" sz="3200" dirty="0">
                <a:solidFill>
                  <a:schemeClr val="accent1"/>
                </a:solidFill>
                <a:hlinkClick r:id="rId4"/>
              </a:rPr>
              <a:t>định mã số, tiêu chuẩn chức danh nghề nghiệp và bổ nhiệm, xếp lương viên chức giảng dạy trong các trường trung học cơ sở công </a:t>
            </a:r>
            <a:r>
              <a:rPr lang="vi-VN" sz="3200" dirty="0" smtClean="0">
                <a:solidFill>
                  <a:schemeClr val="accent1"/>
                </a:solidFill>
                <a:hlinkClick r:id="rId4"/>
              </a:rPr>
              <a:t>lập</a:t>
            </a:r>
            <a:endParaRPr lang="en-US" sz="3200" dirty="0">
              <a:solidFill>
                <a:schemeClr val="accent1"/>
              </a:solidFill>
            </a:endParaRPr>
          </a:p>
        </p:txBody>
      </p:sp>
    </p:spTree>
    <p:extLst>
      <p:ext uri="{BB962C8B-B14F-4D97-AF65-F5344CB8AC3E}">
        <p14:creationId xmlns:p14="http://schemas.microsoft.com/office/powerpoint/2010/main" val="3624474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228600"/>
            <a:ext cx="8090899" cy="2554545"/>
          </a:xfrm>
          <a:prstGeom prst="rect">
            <a:avLst/>
          </a:prstGeom>
        </p:spPr>
        <p:txBody>
          <a:bodyPr wrap="square">
            <a:spAutoFit/>
          </a:bodyPr>
          <a:lstStyle/>
          <a:p>
            <a:pPr algn="just"/>
            <a:r>
              <a:rPr lang="en-US" sz="3200" dirty="0" smtClean="0">
                <a:solidFill>
                  <a:schemeClr val="accent1"/>
                </a:solidFill>
                <a:hlinkClick r:id="rId2"/>
              </a:rPr>
              <a:t>19) </a:t>
            </a:r>
            <a:r>
              <a:rPr lang="vi-VN" sz="3200" dirty="0" smtClean="0">
                <a:solidFill>
                  <a:schemeClr val="accent1"/>
                </a:solidFill>
                <a:hlinkClick r:id="rId2"/>
              </a:rPr>
              <a:t>Thông </a:t>
            </a:r>
            <a:r>
              <a:rPr lang="vi-VN" sz="3200" dirty="0">
                <a:solidFill>
                  <a:schemeClr val="accent1"/>
                </a:solidFill>
                <a:hlinkClick r:id="rId2"/>
              </a:rPr>
              <a:t>tư </a:t>
            </a:r>
            <a:r>
              <a:rPr lang="en-US" sz="3200" dirty="0">
                <a:solidFill>
                  <a:schemeClr val="accent1"/>
                </a:solidFill>
                <a:hlinkClick r:id="rId3"/>
              </a:rPr>
              <a:t> </a:t>
            </a:r>
            <a:r>
              <a:rPr lang="en-US" sz="3200" dirty="0" smtClean="0">
                <a:solidFill>
                  <a:schemeClr val="accent1"/>
                </a:solidFill>
                <a:latin typeface="Times New Roman" pitchFamily="18" charset="0"/>
                <a:cs typeface="Times New Roman" pitchFamily="18" charset="0"/>
                <a:hlinkClick r:id="rId3"/>
              </a:rPr>
              <a:t>24/2020/TT-BGDĐT</a:t>
            </a:r>
            <a:r>
              <a:rPr lang="en-US" sz="3200" dirty="0" smtClean="0">
                <a:solidFill>
                  <a:schemeClr val="accent1"/>
                </a:solidFill>
                <a:latin typeface="Times New Roman" pitchFamily="18" charset="0"/>
                <a:cs typeface="Times New Roman" pitchFamily="18" charset="0"/>
              </a:rPr>
              <a:t> </a:t>
            </a:r>
            <a:r>
              <a:rPr lang="en-US" sz="3200" dirty="0" err="1" smtClean="0">
                <a:solidFill>
                  <a:schemeClr val="accent1"/>
                </a:solidFill>
                <a:latin typeface="Times New Roman" pitchFamily="18" charset="0"/>
                <a:cs typeface="Times New Roman" pitchFamily="18" charset="0"/>
                <a:hlinkClick r:id="rId2"/>
              </a:rPr>
              <a:t>ngày</a:t>
            </a:r>
            <a:r>
              <a:rPr lang="en-US" sz="3200" dirty="0" smtClean="0">
                <a:solidFill>
                  <a:schemeClr val="accent1"/>
                </a:solidFill>
                <a:latin typeface="Times New Roman" pitchFamily="18" charset="0"/>
                <a:cs typeface="Times New Roman" pitchFamily="18" charset="0"/>
                <a:hlinkClick r:id="rId2"/>
              </a:rPr>
              <a:t> </a:t>
            </a:r>
            <a:r>
              <a:rPr lang="en-US" sz="3200" dirty="0" smtClean="0">
                <a:solidFill>
                  <a:schemeClr val="accent1"/>
                </a:solidFill>
                <a:latin typeface="Times New Roman" pitchFamily="18" charset="0"/>
                <a:cs typeface="Times New Roman" pitchFamily="18" charset="0"/>
              </a:rPr>
              <a:t>25/08/2020</a:t>
            </a:r>
            <a:r>
              <a:rPr lang="en-US" sz="3200" dirty="0" smtClean="0">
                <a:solidFill>
                  <a:schemeClr val="accent1"/>
                </a:solidFill>
              </a:rPr>
              <a:t> </a:t>
            </a:r>
            <a:r>
              <a:rPr lang="vi-VN" sz="3200" dirty="0" smtClean="0">
                <a:solidFill>
                  <a:schemeClr val="accent1"/>
                </a:solidFill>
                <a:hlinkClick r:id="rId2"/>
              </a:rPr>
              <a:t>Quy </a:t>
            </a:r>
            <a:r>
              <a:rPr lang="vi-VN" sz="3200" dirty="0">
                <a:solidFill>
                  <a:schemeClr val="accent1"/>
                </a:solidFill>
                <a:hlinkClick r:id="rId2"/>
              </a:rPr>
              <a:t>định việc sử dụng giáo viên, cán bộ quản lý giáo dục trong cơ sở giáo dục mầm non, tiểu học, trung học cơ sở chưa đáp ứng trình độ chuẩn được đào tạo</a:t>
            </a:r>
            <a:endParaRPr lang="en-US" sz="3200" dirty="0">
              <a:solidFill>
                <a:schemeClr val="accent1"/>
              </a:solidFill>
            </a:endParaRPr>
          </a:p>
        </p:txBody>
      </p:sp>
      <p:sp>
        <p:nvSpPr>
          <p:cNvPr id="5" name="Rectangle 4"/>
          <p:cNvSpPr/>
          <p:nvPr/>
        </p:nvSpPr>
        <p:spPr>
          <a:xfrm>
            <a:off x="315074" y="3810000"/>
            <a:ext cx="8219326" cy="1569660"/>
          </a:xfrm>
          <a:prstGeom prst="rect">
            <a:avLst/>
          </a:prstGeom>
        </p:spPr>
        <p:txBody>
          <a:bodyPr wrap="square">
            <a:spAutoFit/>
          </a:bodyPr>
          <a:lstStyle/>
          <a:p>
            <a:pPr algn="just" fontAlgn="base"/>
            <a:r>
              <a:rPr lang="en-US" sz="3200" dirty="0" smtClean="0">
                <a:solidFill>
                  <a:schemeClr val="accent1"/>
                </a:solidFill>
                <a:hlinkClick r:id="rId4"/>
              </a:rPr>
              <a:t>20) </a:t>
            </a:r>
            <a:r>
              <a:rPr lang="vi-VN" sz="3200" dirty="0" smtClean="0">
                <a:solidFill>
                  <a:schemeClr val="accent1"/>
                </a:solidFill>
                <a:hlinkClick r:id="rId4"/>
              </a:rPr>
              <a:t>Thông </a:t>
            </a:r>
            <a:r>
              <a:rPr lang="vi-VN" sz="3200" dirty="0">
                <a:solidFill>
                  <a:schemeClr val="accent1"/>
                </a:solidFill>
                <a:hlinkClick r:id="rId4"/>
              </a:rPr>
              <a:t>tư </a:t>
            </a:r>
            <a:r>
              <a:rPr lang="en-US" sz="3200" dirty="0" smtClean="0">
                <a:solidFill>
                  <a:schemeClr val="accent1"/>
                </a:solidFill>
                <a:latin typeface="Times New Roman" pitchFamily="18" charset="0"/>
                <a:cs typeface="Times New Roman" pitchFamily="18" charset="0"/>
                <a:hlinkClick r:id="rId5"/>
              </a:rPr>
              <a:t>42/2021/TT-BGDĐT </a:t>
            </a:r>
            <a:r>
              <a:rPr lang="en-US" sz="3200" dirty="0" err="1" smtClean="0">
                <a:solidFill>
                  <a:schemeClr val="accent1"/>
                </a:solidFill>
                <a:latin typeface="Times New Roman" pitchFamily="18" charset="0"/>
                <a:cs typeface="Times New Roman" pitchFamily="18" charset="0"/>
                <a:hlinkClick r:id="rId5"/>
              </a:rPr>
              <a:t>ngày</a:t>
            </a:r>
            <a:r>
              <a:rPr lang="en-US" sz="3200" dirty="0" smtClean="0">
                <a:solidFill>
                  <a:schemeClr val="accent1"/>
                </a:solidFill>
                <a:latin typeface="Times New Roman" pitchFamily="18" charset="0"/>
                <a:cs typeface="Times New Roman" pitchFamily="18" charset="0"/>
                <a:hlinkClick r:id="rId5"/>
              </a:rPr>
              <a:t> </a:t>
            </a:r>
            <a:r>
              <a:rPr lang="en-US" sz="3200" dirty="0">
                <a:solidFill>
                  <a:schemeClr val="accent1"/>
                </a:solidFill>
                <a:latin typeface="Times New Roman" pitchFamily="18" charset="0"/>
                <a:cs typeface="Times New Roman" pitchFamily="18" charset="0"/>
              </a:rPr>
              <a:t/>
            </a:r>
            <a:br>
              <a:rPr lang="en-US" sz="3200" dirty="0">
                <a:solidFill>
                  <a:schemeClr val="accent1"/>
                </a:solidFill>
                <a:latin typeface="Times New Roman" pitchFamily="18" charset="0"/>
                <a:cs typeface="Times New Roman" pitchFamily="18" charset="0"/>
              </a:rPr>
            </a:br>
            <a:r>
              <a:rPr lang="en-US" sz="3200" dirty="0" smtClean="0">
                <a:solidFill>
                  <a:schemeClr val="accent1"/>
                </a:solidFill>
                <a:latin typeface="Times New Roman" pitchFamily="18" charset="0"/>
                <a:cs typeface="Times New Roman" pitchFamily="18" charset="0"/>
              </a:rPr>
              <a:t>30/12/2021 </a:t>
            </a:r>
            <a:r>
              <a:rPr lang="vi-VN" sz="3200" dirty="0" smtClean="0">
                <a:solidFill>
                  <a:schemeClr val="accent1"/>
                </a:solidFill>
                <a:hlinkClick r:id="rId4"/>
              </a:rPr>
              <a:t>Quy </a:t>
            </a:r>
            <a:r>
              <a:rPr lang="vi-VN" sz="3200" dirty="0">
                <a:solidFill>
                  <a:schemeClr val="accent1"/>
                </a:solidFill>
                <a:hlinkClick r:id="rId4"/>
              </a:rPr>
              <a:t>định về cơ sở dữ liệu giáo dục và đào </a:t>
            </a:r>
            <a:r>
              <a:rPr lang="vi-VN" sz="3200" dirty="0" smtClean="0">
                <a:solidFill>
                  <a:schemeClr val="accent1"/>
                </a:solidFill>
                <a:hlinkClick r:id="rId4"/>
              </a:rPr>
              <a:t>tạo</a:t>
            </a:r>
            <a:endParaRPr lang="en-US" sz="3200" dirty="0">
              <a:solidFill>
                <a:schemeClr val="accent1"/>
              </a:solidFill>
            </a:endParaRPr>
          </a:p>
        </p:txBody>
      </p:sp>
    </p:spTree>
    <p:extLst>
      <p:ext uri="{BB962C8B-B14F-4D97-AF65-F5344CB8AC3E}">
        <p14:creationId xmlns:p14="http://schemas.microsoft.com/office/powerpoint/2010/main" val="634120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ppt_x"/>
                                          </p:val>
                                        </p:tav>
                                        <p:tav tm="100000">
                                          <p:val>
                                            <p:strVal val="#ppt_x"/>
                                          </p:val>
                                        </p:tav>
                                      </p:tavLst>
                                    </p:anim>
                                    <p:anim calcmode="lin" valueType="num">
                                      <p:cBhvr additive="base">
                                        <p:cTn id="1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1676400"/>
            <a:ext cx="8229600" cy="2062103"/>
          </a:xfrm>
          <a:prstGeom prst="rect">
            <a:avLst/>
          </a:prstGeom>
        </p:spPr>
        <p:txBody>
          <a:bodyPr wrap="square">
            <a:spAutoFit/>
          </a:bodyPr>
          <a:lstStyle/>
          <a:p>
            <a:pPr algn="just"/>
            <a:r>
              <a:rPr lang="en-US" sz="3200" b="1" dirty="0" smtClean="0">
                <a:hlinkClick r:id="rId2"/>
              </a:rPr>
              <a:t>21) </a:t>
            </a:r>
            <a:r>
              <a:rPr lang="vi-VN" sz="3200" b="1" dirty="0" smtClean="0">
                <a:hlinkClick r:id="rId2"/>
              </a:rPr>
              <a:t>Thông </a:t>
            </a:r>
            <a:r>
              <a:rPr lang="vi-VN" sz="3200" b="1" dirty="0">
                <a:hlinkClick r:id="rId2"/>
              </a:rPr>
              <a:t>tư 32/2020/TT-BGDĐT </a:t>
            </a:r>
            <a:r>
              <a:rPr lang="en-US" sz="3200" b="1" dirty="0" smtClean="0"/>
              <a:t> </a:t>
            </a:r>
            <a:r>
              <a:rPr lang="vi-VN" sz="3200" b="1" dirty="0"/>
              <a:t>ngày 15 tháng 09 năm </a:t>
            </a:r>
            <a:r>
              <a:rPr lang="vi-VN" sz="3200" b="1" dirty="0" smtClean="0"/>
              <a:t>2020</a:t>
            </a:r>
            <a:r>
              <a:rPr lang="en-US" sz="3200" b="1" dirty="0" smtClean="0"/>
              <a:t> </a:t>
            </a:r>
            <a:r>
              <a:rPr lang="vi-VN" sz="3200" b="1" dirty="0" smtClean="0"/>
              <a:t>Ban </a:t>
            </a:r>
            <a:r>
              <a:rPr lang="vi-VN" sz="3200" b="1" dirty="0"/>
              <a:t>hành Điều lệ trường THCS, trường THPT và trường phổ thông có nhiều cấp học.</a:t>
            </a:r>
            <a:endParaRPr lang="en-US" sz="3200" b="1" dirty="0"/>
          </a:p>
        </p:txBody>
      </p:sp>
    </p:spTree>
    <p:extLst>
      <p:ext uri="{BB962C8B-B14F-4D97-AF65-F5344CB8AC3E}">
        <p14:creationId xmlns:p14="http://schemas.microsoft.com/office/powerpoint/2010/main" val="1142337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5656" y="304800"/>
            <a:ext cx="8304944" cy="3046988"/>
          </a:xfrm>
          <a:prstGeom prst="rect">
            <a:avLst/>
          </a:prstGeom>
        </p:spPr>
        <p:txBody>
          <a:bodyPr wrap="square">
            <a:spAutoFit/>
          </a:bodyPr>
          <a:lstStyle/>
          <a:p>
            <a:pPr algn="just"/>
            <a:r>
              <a:rPr lang="en-US" sz="3200" dirty="0" smtClean="0"/>
              <a:t>22) </a:t>
            </a:r>
            <a:r>
              <a:rPr lang="vi-VN" sz="3200" dirty="0" smtClean="0"/>
              <a:t>Thông </a:t>
            </a:r>
            <a:r>
              <a:rPr lang="vi-VN" sz="3200" dirty="0"/>
              <a:t>tư 48/2021/TT-BGDĐT ngày 31 tháng 12 năm 2021 của Bộ Giáo dục và Đào tạo về việc Bãi bỏ một số văn bản quy phạm pháp luật do Bộ trưởng Bộ Giáo dục và Đào tạo ban hành và liên tịch ban hành về chế độ, chính sách cho học sinh, sinh viên</a:t>
            </a:r>
            <a:endParaRPr lang="en-US" sz="3200" dirty="0"/>
          </a:p>
        </p:txBody>
      </p:sp>
      <p:sp>
        <p:nvSpPr>
          <p:cNvPr id="5" name="Rectangle 4"/>
          <p:cNvSpPr/>
          <p:nvPr/>
        </p:nvSpPr>
        <p:spPr>
          <a:xfrm>
            <a:off x="305656" y="3810000"/>
            <a:ext cx="8304944" cy="2554545"/>
          </a:xfrm>
          <a:prstGeom prst="rect">
            <a:avLst/>
          </a:prstGeom>
        </p:spPr>
        <p:txBody>
          <a:bodyPr wrap="square">
            <a:spAutoFit/>
          </a:bodyPr>
          <a:lstStyle/>
          <a:p>
            <a:pPr algn="just"/>
            <a:r>
              <a:rPr lang="en-US" sz="3200" dirty="0" smtClean="0"/>
              <a:t>23) </a:t>
            </a:r>
            <a:r>
              <a:rPr lang="vi-VN" sz="3200" dirty="0" smtClean="0"/>
              <a:t>Thông </a:t>
            </a:r>
            <a:r>
              <a:rPr lang="vi-VN" sz="3200" dirty="0"/>
              <a:t>tư số 47/2021/TT-BGDĐT ngày 31 tháng 12 năm 2021 của Bộ Giáo dục và Đào tạo về việc bãi bỏ một số văn bản quy phạm pháp luật do Bộ trưởng Bộ Giáo dục và Đào tạo ban hành trong lĩnh vực giáo dục</a:t>
            </a:r>
            <a:endParaRPr lang="en-US" sz="3200" dirty="0"/>
          </a:p>
        </p:txBody>
      </p:sp>
    </p:spTree>
    <p:extLst>
      <p:ext uri="{BB962C8B-B14F-4D97-AF65-F5344CB8AC3E}">
        <p14:creationId xmlns:p14="http://schemas.microsoft.com/office/powerpoint/2010/main" val="397938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ppt_x"/>
                                          </p:val>
                                        </p:tav>
                                        <p:tav tm="100000">
                                          <p:val>
                                            <p:strVal val="#ppt_x"/>
                                          </p:val>
                                        </p:tav>
                                      </p:tavLst>
                                    </p:anim>
                                    <p:anim calcmode="lin" valueType="num">
                                      <p:cBhvr additive="base">
                                        <p:cTn id="1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40759" y="1066800"/>
            <a:ext cx="8382000" cy="2554545"/>
          </a:xfrm>
          <a:prstGeom prst="rect">
            <a:avLst/>
          </a:prstGeom>
        </p:spPr>
        <p:txBody>
          <a:bodyPr wrap="square">
            <a:spAutoFit/>
          </a:bodyPr>
          <a:lstStyle/>
          <a:p>
            <a:pPr algn="just"/>
            <a:r>
              <a:rPr lang="en-US" sz="3200" dirty="0" smtClean="0"/>
              <a:t>24) </a:t>
            </a:r>
            <a:r>
              <a:rPr lang="en-US" sz="3200" dirty="0" err="1" smtClean="0"/>
              <a:t>Thông</a:t>
            </a:r>
            <a:r>
              <a:rPr lang="en-US" sz="3200" dirty="0" smtClean="0"/>
              <a:t> </a:t>
            </a:r>
            <a:r>
              <a:rPr lang="en-US" sz="3200" dirty="0" err="1" smtClean="0"/>
              <a:t>tư</a:t>
            </a:r>
            <a:r>
              <a:rPr lang="en-US" sz="3200" dirty="0" smtClean="0"/>
              <a:t> 29/2021/TT-BGDĐT </a:t>
            </a:r>
            <a:r>
              <a:rPr lang="en-US" sz="3200" dirty="0" err="1" smtClean="0"/>
              <a:t>ngày</a:t>
            </a:r>
            <a:r>
              <a:rPr lang="en-US" sz="3200" dirty="0" smtClean="0"/>
              <a:t> 20/10/2021 </a:t>
            </a:r>
            <a:r>
              <a:rPr lang="en-US" sz="3200" dirty="0" err="1" smtClean="0"/>
              <a:t>quy</a:t>
            </a:r>
            <a:r>
              <a:rPr lang="en-US" sz="3200" dirty="0" smtClean="0"/>
              <a:t> </a:t>
            </a:r>
            <a:r>
              <a:rPr lang="en-US" sz="3200" dirty="0" err="1" smtClean="0"/>
              <a:t>định</a:t>
            </a:r>
            <a:r>
              <a:rPr lang="en-US" sz="3200" dirty="0" smtClean="0"/>
              <a:t> </a:t>
            </a:r>
            <a:r>
              <a:rPr lang="en-US" sz="3200" dirty="0" err="1" smtClean="0"/>
              <a:t>ngưng</a:t>
            </a:r>
            <a:r>
              <a:rPr lang="en-US" sz="3200" dirty="0" smtClean="0"/>
              <a:t> </a:t>
            </a:r>
            <a:r>
              <a:rPr lang="en-US" sz="3200" dirty="0" err="1" smtClean="0"/>
              <a:t>hiệu</a:t>
            </a:r>
            <a:r>
              <a:rPr lang="en-US" sz="3200" dirty="0" smtClean="0"/>
              <a:t> </a:t>
            </a:r>
            <a:r>
              <a:rPr lang="en-US" sz="3200" dirty="0" err="1" smtClean="0"/>
              <a:t>lực</a:t>
            </a:r>
            <a:r>
              <a:rPr lang="en-US" sz="3200" dirty="0" smtClean="0"/>
              <a:t> </a:t>
            </a:r>
            <a:r>
              <a:rPr lang="en-US" sz="3200" dirty="0" err="1" smtClean="0"/>
              <a:t>quy</a:t>
            </a:r>
            <a:r>
              <a:rPr lang="en-US" sz="3200" dirty="0" smtClean="0"/>
              <a:t> </a:t>
            </a:r>
            <a:r>
              <a:rPr lang="en-US" sz="3200" dirty="0" err="1" smtClean="0"/>
              <a:t>định</a:t>
            </a:r>
            <a:r>
              <a:rPr lang="en-US" sz="3200" dirty="0" smtClean="0"/>
              <a:t> </a:t>
            </a:r>
            <a:r>
              <a:rPr lang="en-US" sz="3200" dirty="0" err="1" smtClean="0"/>
              <a:t>về</a:t>
            </a:r>
            <a:r>
              <a:rPr lang="en-US" sz="3200" dirty="0" smtClean="0"/>
              <a:t> </a:t>
            </a:r>
            <a:r>
              <a:rPr lang="en-US" sz="3200" dirty="0" err="1" smtClean="0"/>
              <a:t>chuẩn</a:t>
            </a:r>
            <a:r>
              <a:rPr lang="en-US" sz="3200" dirty="0" smtClean="0"/>
              <a:t> </a:t>
            </a:r>
            <a:r>
              <a:rPr lang="en-US" sz="3200" dirty="0" err="1" smtClean="0"/>
              <a:t>trình</a:t>
            </a:r>
            <a:r>
              <a:rPr lang="en-US" sz="3200" dirty="0" smtClean="0"/>
              <a:t> </a:t>
            </a:r>
            <a:r>
              <a:rPr lang="en-US" sz="3200" dirty="0" err="1" smtClean="0"/>
              <a:t>độ</a:t>
            </a:r>
            <a:r>
              <a:rPr lang="en-US" sz="3200" dirty="0" smtClean="0"/>
              <a:t> </a:t>
            </a:r>
            <a:r>
              <a:rPr lang="en-US" sz="3200" dirty="0" err="1" smtClean="0"/>
              <a:t>của</a:t>
            </a:r>
            <a:r>
              <a:rPr lang="en-US" sz="3200" dirty="0" smtClean="0"/>
              <a:t> </a:t>
            </a:r>
            <a:r>
              <a:rPr lang="en-US" sz="3200" dirty="0" err="1" smtClean="0"/>
              <a:t>nhà</a:t>
            </a:r>
            <a:r>
              <a:rPr lang="en-US" sz="3200" dirty="0" smtClean="0"/>
              <a:t> </a:t>
            </a:r>
            <a:r>
              <a:rPr lang="en-US" sz="3200" dirty="0" err="1" smtClean="0"/>
              <a:t>giáo</a:t>
            </a:r>
            <a:r>
              <a:rPr lang="en-US" sz="3200" dirty="0" smtClean="0"/>
              <a:t> </a:t>
            </a:r>
            <a:r>
              <a:rPr lang="en-US" sz="3200" dirty="0" err="1" smtClean="0"/>
              <a:t>tại</a:t>
            </a:r>
            <a:r>
              <a:rPr lang="en-US" sz="3200" dirty="0" smtClean="0"/>
              <a:t> </a:t>
            </a:r>
            <a:r>
              <a:rPr lang="en-US" sz="3200" dirty="0" err="1" smtClean="0"/>
              <a:t>một</a:t>
            </a:r>
            <a:r>
              <a:rPr lang="en-US" sz="3200" dirty="0" smtClean="0"/>
              <a:t> </a:t>
            </a:r>
            <a:r>
              <a:rPr lang="en-US" sz="3200" dirty="0" err="1" smtClean="0"/>
              <a:t>số</a:t>
            </a:r>
            <a:r>
              <a:rPr lang="en-US" sz="3200" dirty="0" smtClean="0"/>
              <a:t> </a:t>
            </a:r>
            <a:r>
              <a:rPr lang="en-US" sz="3200" dirty="0" err="1" smtClean="0"/>
              <a:t>Thông</a:t>
            </a:r>
            <a:r>
              <a:rPr lang="en-US" sz="3200" dirty="0" smtClean="0"/>
              <a:t> </a:t>
            </a:r>
            <a:r>
              <a:rPr lang="en-US" sz="3200" dirty="0" err="1" smtClean="0"/>
              <a:t>tư</a:t>
            </a:r>
            <a:r>
              <a:rPr lang="en-US" sz="3200" dirty="0" smtClean="0"/>
              <a:t> do </a:t>
            </a:r>
            <a:r>
              <a:rPr lang="en-US" sz="3200" dirty="0" err="1" smtClean="0"/>
              <a:t>Bộ</a:t>
            </a:r>
            <a:r>
              <a:rPr lang="en-US" sz="3200" dirty="0" smtClean="0"/>
              <a:t> </a:t>
            </a:r>
            <a:r>
              <a:rPr lang="en-US" sz="3200" dirty="0" err="1" smtClean="0"/>
              <a:t>trưởng</a:t>
            </a:r>
            <a:r>
              <a:rPr lang="en-US" sz="3200" dirty="0" smtClean="0"/>
              <a:t> </a:t>
            </a:r>
            <a:r>
              <a:rPr lang="en-US" sz="3200" dirty="0" err="1" smtClean="0"/>
              <a:t>Bộ</a:t>
            </a:r>
            <a:r>
              <a:rPr lang="en-US" sz="3200" dirty="0" smtClean="0"/>
              <a:t> </a:t>
            </a:r>
            <a:r>
              <a:rPr lang="en-US" sz="3200" dirty="0" err="1" smtClean="0"/>
              <a:t>Giáo</a:t>
            </a:r>
            <a:r>
              <a:rPr lang="en-US" sz="3200" dirty="0" smtClean="0"/>
              <a:t> </a:t>
            </a:r>
            <a:r>
              <a:rPr lang="en-US" sz="3200" dirty="0" err="1" smtClean="0"/>
              <a:t>dục</a:t>
            </a:r>
            <a:r>
              <a:rPr lang="en-US" sz="3200" dirty="0" smtClean="0"/>
              <a:t> </a:t>
            </a:r>
            <a:r>
              <a:rPr lang="en-US" sz="3200" dirty="0" err="1" smtClean="0"/>
              <a:t>và</a:t>
            </a:r>
            <a:r>
              <a:rPr lang="en-US" sz="3200" dirty="0" smtClean="0"/>
              <a:t> </a:t>
            </a:r>
            <a:r>
              <a:rPr lang="en-US" sz="3200" dirty="0" err="1" smtClean="0"/>
              <a:t>Đào</a:t>
            </a:r>
            <a:r>
              <a:rPr lang="en-US" sz="3200" dirty="0" smtClean="0"/>
              <a:t> </a:t>
            </a:r>
            <a:r>
              <a:rPr lang="en-US" sz="3200" dirty="0" err="1" smtClean="0"/>
              <a:t>tạo</a:t>
            </a:r>
            <a:r>
              <a:rPr lang="en-US" sz="3200" dirty="0" smtClean="0"/>
              <a:t> ban </a:t>
            </a:r>
            <a:r>
              <a:rPr lang="en-US" sz="3200" dirty="0" err="1" smtClean="0"/>
              <a:t>hành</a:t>
            </a:r>
            <a:endParaRPr lang="en-US" sz="3200" dirty="0"/>
          </a:p>
        </p:txBody>
      </p:sp>
    </p:spTree>
    <p:extLst>
      <p:ext uri="{BB962C8B-B14F-4D97-AF65-F5344CB8AC3E}">
        <p14:creationId xmlns:p14="http://schemas.microsoft.com/office/powerpoint/2010/main" val="3092636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2" descr="Kết quả hình ảnh cho luật giáo dụ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4" descr="Kết quả hình ảnh cho luật giáo dục"/>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0" name="Picture 2" descr="Luật Giáo dục 2019: 10 điểm mới quan trọng áp dụng từ 01/7/202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4" y="7937"/>
            <a:ext cx="8759825" cy="70024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750080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3427" y="228600"/>
            <a:ext cx="8146551" cy="1077218"/>
          </a:xfrm>
          <a:prstGeom prst="rect">
            <a:avLst/>
          </a:prstGeom>
        </p:spPr>
        <p:txBody>
          <a:bodyPr wrap="square">
            <a:spAutoFit/>
          </a:bodyPr>
          <a:lstStyle/>
          <a:p>
            <a:pPr algn="just"/>
            <a:r>
              <a:rPr lang="vi-VN" sz="3200" b="1" dirty="0"/>
              <a:t>1. Giáo viên cấp 1, 2, 3 đều phải có bằng đại học trở lên</a:t>
            </a:r>
            <a:endParaRPr lang="vi-VN" sz="3200" dirty="0"/>
          </a:p>
        </p:txBody>
      </p:sp>
      <p:sp>
        <p:nvSpPr>
          <p:cNvPr id="5" name="Rectangle 4"/>
          <p:cNvSpPr/>
          <p:nvPr/>
        </p:nvSpPr>
        <p:spPr>
          <a:xfrm>
            <a:off x="253426" y="1676400"/>
            <a:ext cx="8146551" cy="1077218"/>
          </a:xfrm>
          <a:prstGeom prst="rect">
            <a:avLst/>
          </a:prstGeom>
        </p:spPr>
        <p:txBody>
          <a:bodyPr wrap="square">
            <a:spAutoFit/>
          </a:bodyPr>
          <a:lstStyle/>
          <a:p>
            <a:pPr algn="just"/>
            <a:r>
              <a:rPr lang="vi-VN" sz="3200" b="1" dirty="0"/>
              <a:t>2. Không bắt buộc tất cả giáo viên tiểu học có bằng sư phạm</a:t>
            </a:r>
            <a:endParaRPr lang="vi-VN" sz="3200" dirty="0"/>
          </a:p>
        </p:txBody>
      </p:sp>
      <p:sp>
        <p:nvSpPr>
          <p:cNvPr id="6" name="Rectangle 5"/>
          <p:cNvSpPr/>
          <p:nvPr/>
        </p:nvSpPr>
        <p:spPr>
          <a:xfrm>
            <a:off x="267983" y="2895600"/>
            <a:ext cx="8146551" cy="1077218"/>
          </a:xfrm>
          <a:prstGeom prst="rect">
            <a:avLst/>
          </a:prstGeom>
        </p:spPr>
        <p:txBody>
          <a:bodyPr wrap="square">
            <a:spAutoFit/>
          </a:bodyPr>
          <a:lstStyle/>
          <a:p>
            <a:pPr algn="just"/>
            <a:r>
              <a:rPr lang="vi-VN" sz="3200" b="1" dirty="0"/>
              <a:t>3. Bỏ phụ cấp thâm niên ra khỏi cơ cấu tiền lương của giáo viên</a:t>
            </a:r>
            <a:endParaRPr lang="vi-VN" sz="3200" dirty="0"/>
          </a:p>
        </p:txBody>
      </p:sp>
      <p:sp>
        <p:nvSpPr>
          <p:cNvPr id="7" name="Rectangle 6"/>
          <p:cNvSpPr/>
          <p:nvPr/>
        </p:nvSpPr>
        <p:spPr>
          <a:xfrm>
            <a:off x="302230" y="4191000"/>
            <a:ext cx="8146551" cy="1077218"/>
          </a:xfrm>
          <a:prstGeom prst="rect">
            <a:avLst/>
          </a:prstGeom>
        </p:spPr>
        <p:txBody>
          <a:bodyPr wrap="square">
            <a:spAutoFit/>
          </a:bodyPr>
          <a:lstStyle/>
          <a:p>
            <a:pPr algn="just"/>
            <a:r>
              <a:rPr lang="vi-VN" sz="3200" b="1" dirty="0"/>
              <a:t>4. Bổ sung nhiều quy định về chính sách khuyến khích, ưu đãi với giáo viên</a:t>
            </a:r>
            <a:endParaRPr lang="vi-VN" sz="3200" dirty="0"/>
          </a:p>
        </p:txBody>
      </p:sp>
      <p:sp>
        <p:nvSpPr>
          <p:cNvPr id="8" name="Rectangle 7"/>
          <p:cNvSpPr/>
          <p:nvPr/>
        </p:nvSpPr>
        <p:spPr>
          <a:xfrm>
            <a:off x="336477" y="5562600"/>
            <a:ext cx="8146551" cy="1077218"/>
          </a:xfrm>
          <a:prstGeom prst="rect">
            <a:avLst/>
          </a:prstGeom>
        </p:spPr>
        <p:txBody>
          <a:bodyPr wrap="square">
            <a:spAutoFit/>
          </a:bodyPr>
          <a:lstStyle/>
          <a:p>
            <a:pPr algn="just"/>
            <a:r>
              <a:rPr lang="vi-VN" sz="3200" b="1" dirty="0"/>
              <a:t>5. Quy định trường hợp cử nhân sư phạm phải hoàn trả học phí</a:t>
            </a:r>
            <a:endParaRPr lang="vi-VN" sz="3200" dirty="0"/>
          </a:p>
        </p:txBody>
      </p:sp>
    </p:spTree>
    <p:extLst>
      <p:ext uri="{BB962C8B-B14F-4D97-AF65-F5344CB8AC3E}">
        <p14:creationId xmlns:p14="http://schemas.microsoft.com/office/powerpoint/2010/main" val="988538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ppt_x"/>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1000"/>
                                        <p:tgtEl>
                                          <p:spTgt spid="8"/>
                                        </p:tgtEl>
                                      </p:cBhvr>
                                    </p:animEffect>
                                    <p:anim calcmode="lin" valueType="num">
                                      <p:cBhvr>
                                        <p:cTn id="34" dur="1000" fill="hold"/>
                                        <p:tgtEl>
                                          <p:spTgt spid="8"/>
                                        </p:tgtEl>
                                        <p:attrNameLst>
                                          <p:attrName>ppt_x</p:attrName>
                                        </p:attrNameLst>
                                      </p:cBhvr>
                                      <p:tavLst>
                                        <p:tav tm="0">
                                          <p:val>
                                            <p:strVal val="#ppt_x"/>
                                          </p:val>
                                        </p:tav>
                                        <p:tav tm="100000">
                                          <p:val>
                                            <p:strVal val="#ppt_x"/>
                                          </p:val>
                                        </p:tav>
                                      </p:tavLst>
                                    </p:anim>
                                    <p:anim calcmode="lin" valueType="num">
                                      <p:cBhvr>
                                        <p:cTn id="3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152400"/>
            <a:ext cx="8305800" cy="1077218"/>
          </a:xfrm>
          <a:prstGeom prst="rect">
            <a:avLst/>
          </a:prstGeom>
        </p:spPr>
        <p:txBody>
          <a:bodyPr wrap="square">
            <a:spAutoFit/>
          </a:bodyPr>
          <a:lstStyle/>
          <a:p>
            <a:pPr algn="just"/>
            <a:r>
              <a:rPr lang="vi-VN" sz="3200" b="1" dirty="0">
                <a:latin typeface="Times New Roman" pitchFamily="18" charset="0"/>
                <a:cs typeface="Times New Roman" pitchFamily="18" charset="0"/>
              </a:rPr>
              <a:t>6. Cấm giáo viên, giảng viên hút thuốc trong trường học</a:t>
            </a:r>
            <a:endParaRPr lang="vi-VN" sz="3200" dirty="0">
              <a:latin typeface="Times New Roman" pitchFamily="18" charset="0"/>
              <a:cs typeface="Times New Roman" pitchFamily="18" charset="0"/>
            </a:endParaRPr>
          </a:p>
        </p:txBody>
      </p:sp>
      <p:sp>
        <p:nvSpPr>
          <p:cNvPr id="5" name="Rectangle 4"/>
          <p:cNvSpPr/>
          <p:nvPr/>
        </p:nvSpPr>
        <p:spPr>
          <a:xfrm>
            <a:off x="310792" y="1371600"/>
            <a:ext cx="8299807" cy="1077218"/>
          </a:xfrm>
          <a:prstGeom prst="rect">
            <a:avLst/>
          </a:prstGeom>
        </p:spPr>
        <p:txBody>
          <a:bodyPr wrap="square">
            <a:spAutoFit/>
          </a:bodyPr>
          <a:lstStyle/>
          <a:p>
            <a:pPr algn="just"/>
            <a:r>
              <a:rPr lang="en-US" sz="3200" b="1" dirty="0">
                <a:latin typeface="Times New Roman" pitchFamily="18" charset="0"/>
                <a:cs typeface="Times New Roman" pitchFamily="18" charset="0"/>
              </a:rPr>
              <a:t>7. </a:t>
            </a:r>
            <a:r>
              <a:rPr lang="en-US" sz="3200" b="1" dirty="0" err="1">
                <a:latin typeface="Times New Roman" pitchFamily="18" charset="0"/>
                <a:cs typeface="Times New Roman" pitchFamily="18" charset="0"/>
              </a:rPr>
              <a:t>Sẽ</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có</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lộ</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trình</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miễn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học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phí</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cho</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trẻ</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mầm</a:t>
            </a:r>
            <a:r>
              <a:rPr lang="en-US" sz="3200" b="1" dirty="0">
                <a:latin typeface="Times New Roman" pitchFamily="18" charset="0"/>
                <a:cs typeface="Times New Roman" pitchFamily="18" charset="0"/>
              </a:rPr>
              <a:t> non </a:t>
            </a:r>
            <a:r>
              <a:rPr lang="en-US" sz="3200" b="1" dirty="0" err="1">
                <a:latin typeface="Times New Roman" pitchFamily="18" charset="0"/>
                <a:cs typeface="Times New Roman" pitchFamily="18" charset="0"/>
              </a:rPr>
              <a:t>và</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học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sinh</a:t>
            </a:r>
            <a:r>
              <a:rPr lang="en-US" sz="3200" b="1" dirty="0">
                <a:latin typeface="Times New Roman" pitchFamily="18" charset="0"/>
                <a:cs typeface="Times New Roman" pitchFamily="18" charset="0"/>
              </a:rPr>
              <a:t> THCS</a:t>
            </a:r>
            <a:endParaRPr lang="en-US" sz="3200" dirty="0">
              <a:latin typeface="Times New Roman" pitchFamily="18" charset="0"/>
              <a:cs typeface="Times New Roman" pitchFamily="18" charset="0"/>
            </a:endParaRPr>
          </a:p>
        </p:txBody>
      </p:sp>
      <p:sp>
        <p:nvSpPr>
          <p:cNvPr id="6" name="Rectangle 5"/>
          <p:cNvSpPr/>
          <p:nvPr/>
        </p:nvSpPr>
        <p:spPr>
          <a:xfrm>
            <a:off x="322780" y="2667000"/>
            <a:ext cx="8287820" cy="1077218"/>
          </a:xfrm>
          <a:prstGeom prst="rect">
            <a:avLst/>
          </a:prstGeom>
        </p:spPr>
        <p:txBody>
          <a:bodyPr wrap="square">
            <a:spAutoFit/>
          </a:bodyPr>
          <a:lstStyle/>
          <a:p>
            <a:pPr algn="just"/>
            <a:r>
              <a:rPr lang="vi-VN" sz="3200" b="1" dirty="0">
                <a:latin typeface="Times New Roman" pitchFamily="18" charset="0"/>
                <a:cs typeface="Times New Roman" pitchFamily="18" charset="0"/>
              </a:rPr>
              <a:t>8. Trượt tốt nghiệp THPT được xác nhận hoàn thành chương trình</a:t>
            </a:r>
            <a:endParaRPr lang="vi-VN" sz="3200" dirty="0">
              <a:latin typeface="Times New Roman" pitchFamily="18" charset="0"/>
              <a:cs typeface="Times New Roman" pitchFamily="18" charset="0"/>
            </a:endParaRPr>
          </a:p>
        </p:txBody>
      </p:sp>
      <p:sp>
        <p:nvSpPr>
          <p:cNvPr id="7" name="Rectangle 6"/>
          <p:cNvSpPr/>
          <p:nvPr/>
        </p:nvSpPr>
        <p:spPr>
          <a:xfrm>
            <a:off x="304800" y="4114800"/>
            <a:ext cx="8305800" cy="1077218"/>
          </a:xfrm>
          <a:prstGeom prst="rect">
            <a:avLst/>
          </a:prstGeom>
        </p:spPr>
        <p:txBody>
          <a:bodyPr wrap="square">
            <a:spAutoFit/>
          </a:bodyPr>
          <a:lstStyle/>
          <a:p>
            <a:pPr algn="just"/>
            <a:r>
              <a:rPr lang="en-US" sz="3200" b="1" dirty="0">
                <a:latin typeface="Times New Roman" pitchFamily="18" charset="0"/>
                <a:cs typeface="Times New Roman" pitchFamily="18" charset="0"/>
              </a:rPr>
              <a:t>9. </a:t>
            </a:r>
            <a:r>
              <a:rPr lang="en-US" sz="3200" b="1" dirty="0" err="1">
                <a:latin typeface="Times New Roman" pitchFamily="18" charset="0"/>
                <a:cs typeface="Times New Roman" pitchFamily="18" charset="0"/>
              </a:rPr>
              <a:t>Mỗi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môn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học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phổ</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thông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sẽ</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có</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một</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hoặc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một</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số</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sách</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giáo</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khoa</a:t>
            </a:r>
            <a:endParaRPr lang="en-US" sz="3200" dirty="0">
              <a:latin typeface="Times New Roman" pitchFamily="18" charset="0"/>
              <a:cs typeface="Times New Roman" pitchFamily="18" charset="0"/>
            </a:endParaRPr>
          </a:p>
        </p:txBody>
      </p:sp>
      <p:sp>
        <p:nvSpPr>
          <p:cNvPr id="8" name="Rectangle 7"/>
          <p:cNvSpPr/>
          <p:nvPr/>
        </p:nvSpPr>
        <p:spPr>
          <a:xfrm>
            <a:off x="309081" y="5486400"/>
            <a:ext cx="8001000" cy="1077218"/>
          </a:xfrm>
          <a:prstGeom prst="rect">
            <a:avLst/>
          </a:prstGeom>
        </p:spPr>
        <p:txBody>
          <a:bodyPr wrap="square">
            <a:spAutoFit/>
          </a:bodyPr>
          <a:lstStyle/>
          <a:p>
            <a:pPr algn="just"/>
            <a:r>
              <a:rPr lang="vi-VN" sz="3200" b="1" dirty="0">
                <a:latin typeface="Times New Roman" pitchFamily="18" charset="0"/>
                <a:cs typeface="Times New Roman" pitchFamily="18" charset="0"/>
              </a:rPr>
              <a:t>10. 03 trường hợp văn bằng nước ngoài được công nhận</a:t>
            </a:r>
            <a:endParaRPr lang="vi-VN" sz="3200" dirty="0">
              <a:latin typeface="Times New Roman" pitchFamily="18" charset="0"/>
              <a:cs typeface="Times New Roman" pitchFamily="18" charset="0"/>
            </a:endParaRPr>
          </a:p>
        </p:txBody>
      </p:sp>
    </p:spTree>
    <p:extLst>
      <p:ext uri="{BB962C8B-B14F-4D97-AF65-F5344CB8AC3E}">
        <p14:creationId xmlns:p14="http://schemas.microsoft.com/office/powerpoint/2010/main" val="1146847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500" fill="hold"/>
                                        <p:tgtEl>
                                          <p:spTgt spid="7"/>
                                        </p:tgtEl>
                                        <p:attrNameLst>
                                          <p:attrName>ppt_x</p:attrName>
                                        </p:attrNameLst>
                                      </p:cBhvr>
                                      <p:tavLst>
                                        <p:tav tm="0">
                                          <p:val>
                                            <p:strVal val="#ppt_x"/>
                                          </p:val>
                                        </p:tav>
                                        <p:tav tm="100000">
                                          <p:val>
                                            <p:strVal val="#ppt_x"/>
                                          </p:val>
                                        </p:tav>
                                      </p:tavLst>
                                    </p:anim>
                                    <p:anim calcmode="lin" valueType="num">
                                      <p:cBhvr additive="base">
                                        <p:cTn id="2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barn(inVertical)">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8264" y="533400"/>
            <a:ext cx="8229600" cy="1569660"/>
          </a:xfrm>
          <a:prstGeom prst="rect">
            <a:avLst/>
          </a:prstGeom>
        </p:spPr>
        <p:txBody>
          <a:bodyPr wrap="square">
            <a:spAutoFit/>
          </a:bodyPr>
          <a:lstStyle/>
          <a:p>
            <a:pPr algn="just"/>
            <a:r>
              <a:rPr lang="vi-VN" sz="3200" dirty="0" smtClean="0">
                <a:latin typeface="Times New Roman" pitchFamily="18" charset="0"/>
                <a:cs typeface="Times New Roman" pitchFamily="18" charset="0"/>
              </a:rPr>
              <a:t>Phát </a:t>
            </a:r>
            <a:r>
              <a:rPr lang="vi-VN" sz="3200" dirty="0">
                <a:latin typeface="Times New Roman" pitchFamily="18" charset="0"/>
                <a:cs typeface="Times New Roman" pitchFamily="18" charset="0"/>
              </a:rPr>
              <a:t>triển giáo dục là </a:t>
            </a:r>
            <a:r>
              <a:rPr lang="vi-VN" sz="3200" b="1" dirty="0">
                <a:latin typeface="Times New Roman" pitchFamily="18" charset="0"/>
                <a:cs typeface="Times New Roman" pitchFamily="18" charset="0"/>
              </a:rPr>
              <a:t>quốc sách hàng đầu </a:t>
            </a:r>
            <a:r>
              <a:rPr lang="vi-VN" sz="3200" dirty="0">
                <a:latin typeface="Times New Roman" pitchFamily="18" charset="0"/>
                <a:cs typeface="Times New Roman" pitchFamily="18" charset="0"/>
              </a:rPr>
              <a:t>nhằm nâng cao dân trí, phát triển nguồn nhân lực, bồi dưỡng nhân tài</a:t>
            </a:r>
            <a:r>
              <a:rPr lang="vi-VN" sz="3200" dirty="0" smtClean="0">
                <a:latin typeface="Times New Roman" pitchFamily="18" charset="0"/>
                <a:cs typeface="Times New Roman" pitchFamily="18" charset="0"/>
              </a:rPr>
              <a:t>.</a:t>
            </a:r>
            <a:r>
              <a:rPr lang="en-US" sz="3200" dirty="0" smtClean="0">
                <a:latin typeface="Times New Roman" pitchFamily="18" charset="0"/>
                <a:cs typeface="Times New Roman" pitchFamily="18" charset="0"/>
              </a:rPr>
              <a:t> (</a:t>
            </a:r>
            <a:r>
              <a:rPr lang="vi-VN" sz="3200" dirty="0" smtClean="0">
                <a:latin typeface="Times New Roman" pitchFamily="18" charset="0"/>
                <a:cs typeface="Times New Roman" pitchFamily="18" charset="0"/>
              </a:rPr>
              <a:t>Điều 61</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Hiến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pháp</a:t>
            </a:r>
            <a:r>
              <a:rPr lang="en-US" sz="3200" dirty="0" smtClean="0">
                <a:latin typeface="Times New Roman" pitchFamily="18" charset="0"/>
                <a:cs typeface="Times New Roman" pitchFamily="18" charset="0"/>
              </a:rPr>
              <a:t> 2013)</a:t>
            </a:r>
            <a:endParaRPr lang="en-US" sz="3200" dirty="0">
              <a:latin typeface="Times New Roman" pitchFamily="18" charset="0"/>
              <a:cs typeface="Times New Roman" pitchFamily="18" charset="0"/>
            </a:endParaRPr>
          </a:p>
        </p:txBody>
      </p:sp>
      <p:sp>
        <p:nvSpPr>
          <p:cNvPr id="5" name="TextBox 4"/>
          <p:cNvSpPr txBox="1"/>
          <p:nvPr/>
        </p:nvSpPr>
        <p:spPr>
          <a:xfrm>
            <a:off x="346953" y="2819400"/>
            <a:ext cx="2786340" cy="646331"/>
          </a:xfrm>
          <a:prstGeom prst="rect">
            <a:avLst/>
          </a:prstGeom>
          <a:noFill/>
        </p:spPr>
        <p:txBody>
          <a:bodyPr wrap="none" rtlCol="0">
            <a:spAutoFit/>
          </a:bodyPr>
          <a:lstStyle/>
          <a:p>
            <a:r>
              <a:rPr lang="en-US" sz="3600" dirty="0" smtClean="0">
                <a:latin typeface="Times New Roman" pitchFamily="18" charset="0"/>
                <a:cs typeface="Times New Roman" pitchFamily="18" charset="0"/>
              </a:rPr>
              <a:t>CON NGƯỜI</a:t>
            </a:r>
            <a:endParaRPr lang="en-US" sz="3600" dirty="0">
              <a:latin typeface="Times New Roman" pitchFamily="18" charset="0"/>
              <a:cs typeface="Times New Roman" pitchFamily="18" charset="0"/>
            </a:endParaRPr>
          </a:p>
        </p:txBody>
      </p:sp>
      <p:pic>
        <p:nvPicPr>
          <p:cNvPr id="2050" name="Picture 2" descr="Kết quả hình ảnh cho con người"/>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29000" y="2209800"/>
            <a:ext cx="5715000" cy="465406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06016" y="4114800"/>
            <a:ext cx="2581156" cy="1200329"/>
          </a:xfrm>
          <a:prstGeom prst="rect">
            <a:avLst/>
          </a:prstGeom>
          <a:noFill/>
        </p:spPr>
        <p:txBody>
          <a:bodyPr wrap="none" rtlCol="0">
            <a:spAutoFit/>
          </a:bodyPr>
          <a:lstStyle/>
          <a:p>
            <a:pPr algn="ctr"/>
            <a:r>
              <a:rPr lang="en-US" sz="3600" dirty="0" smtClean="0">
                <a:latin typeface="Times New Roman" pitchFamily="18" charset="0"/>
                <a:cs typeface="Times New Roman" pitchFamily="18" charset="0"/>
              </a:rPr>
              <a:t>NGUỒN </a:t>
            </a:r>
          </a:p>
          <a:p>
            <a:pPr algn="ctr"/>
            <a:r>
              <a:rPr lang="en-US" sz="3600" dirty="0" smtClean="0">
                <a:latin typeface="Times New Roman" pitchFamily="18" charset="0"/>
                <a:cs typeface="Times New Roman" pitchFamily="18" charset="0"/>
              </a:rPr>
              <a:t>NHÂN LỰC</a:t>
            </a:r>
            <a:endParaRPr lang="en-US" sz="3600" dirty="0">
              <a:latin typeface="Times New Roman" pitchFamily="18" charset="0"/>
              <a:cs typeface="Times New Roman" pitchFamily="18" charset="0"/>
            </a:endParaRPr>
          </a:p>
        </p:txBody>
      </p:sp>
    </p:spTree>
    <p:extLst>
      <p:ext uri="{BB962C8B-B14F-4D97-AF65-F5344CB8AC3E}">
        <p14:creationId xmlns:p14="http://schemas.microsoft.com/office/powerpoint/2010/main" val="3738644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212318" y="903274"/>
            <a:ext cx="3024161" cy="584775"/>
          </a:xfrm>
          <a:prstGeom prst="rect">
            <a:avLst/>
          </a:prstGeom>
          <a:noFill/>
        </p:spPr>
        <p:txBody>
          <a:bodyPr wrap="none" rtlCol="0">
            <a:spAutoFit/>
          </a:bodyPr>
          <a:lstStyle/>
          <a:p>
            <a:r>
              <a:rPr lang="en-US" sz="3200" b="1" dirty="0" smtClean="0">
                <a:latin typeface="Times New Roman" pitchFamily="18" charset="0"/>
                <a:cs typeface="Times New Roman" pitchFamily="18" charset="0"/>
              </a:rPr>
              <a:t>NHÀ TRƯỜNG</a:t>
            </a:r>
            <a:endParaRPr lang="en-US" sz="3200" b="1" dirty="0">
              <a:latin typeface="Times New Roman" pitchFamily="18" charset="0"/>
              <a:cs typeface="Times New Roman" pitchFamily="18" charset="0"/>
            </a:endParaRPr>
          </a:p>
        </p:txBody>
      </p:sp>
      <p:sp>
        <p:nvSpPr>
          <p:cNvPr id="8" name="TextBox 7"/>
          <p:cNvSpPr txBox="1"/>
          <p:nvPr/>
        </p:nvSpPr>
        <p:spPr>
          <a:xfrm>
            <a:off x="6627086" y="3048000"/>
            <a:ext cx="2294218" cy="584775"/>
          </a:xfrm>
          <a:prstGeom prst="rect">
            <a:avLst/>
          </a:prstGeom>
          <a:noFill/>
        </p:spPr>
        <p:txBody>
          <a:bodyPr wrap="none" rtlCol="0">
            <a:spAutoFit/>
          </a:bodyPr>
          <a:lstStyle/>
          <a:p>
            <a:r>
              <a:rPr lang="en-US" sz="3200" b="1" dirty="0" smtClean="0">
                <a:latin typeface="Times New Roman" pitchFamily="18" charset="0"/>
                <a:cs typeface="Times New Roman" pitchFamily="18" charset="0"/>
              </a:rPr>
              <a:t>NHÀ GIÁO</a:t>
            </a:r>
            <a:endParaRPr lang="en-US" sz="3200" b="1" dirty="0">
              <a:latin typeface="Times New Roman" pitchFamily="18" charset="0"/>
              <a:cs typeface="Times New Roman" pitchFamily="18" charset="0"/>
            </a:endParaRPr>
          </a:p>
        </p:txBody>
      </p:sp>
      <p:sp>
        <p:nvSpPr>
          <p:cNvPr id="10" name="TextBox 9"/>
          <p:cNvSpPr txBox="1"/>
          <p:nvPr/>
        </p:nvSpPr>
        <p:spPr>
          <a:xfrm>
            <a:off x="3391454" y="5181600"/>
            <a:ext cx="2643672" cy="584775"/>
          </a:xfrm>
          <a:prstGeom prst="rect">
            <a:avLst/>
          </a:prstGeom>
          <a:noFill/>
        </p:spPr>
        <p:txBody>
          <a:bodyPr wrap="none" rtlCol="0">
            <a:spAutoFit/>
          </a:bodyPr>
          <a:lstStyle/>
          <a:p>
            <a:r>
              <a:rPr lang="en-US" sz="3200" b="1" dirty="0" smtClean="0">
                <a:latin typeface="Times New Roman" pitchFamily="18" charset="0"/>
                <a:cs typeface="Times New Roman" pitchFamily="18" charset="0"/>
              </a:rPr>
              <a:t>NGƯỜI HỌC</a:t>
            </a:r>
            <a:endParaRPr lang="en-US" sz="3200" b="1" dirty="0">
              <a:latin typeface="Times New Roman" pitchFamily="18" charset="0"/>
              <a:cs typeface="Times New Roman" pitchFamily="18" charset="0"/>
            </a:endParaRPr>
          </a:p>
        </p:txBody>
      </p:sp>
      <p:sp>
        <p:nvSpPr>
          <p:cNvPr id="11" name="Oval 10"/>
          <p:cNvSpPr/>
          <p:nvPr/>
        </p:nvSpPr>
        <p:spPr>
          <a:xfrm>
            <a:off x="2971800" y="1828800"/>
            <a:ext cx="3505199" cy="2905697"/>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latin typeface="Times New Roman" pitchFamily="18" charset="0"/>
                <a:cs typeface="Times New Roman" pitchFamily="18" charset="0"/>
              </a:rPr>
              <a:t>GIÁO DỤC</a:t>
            </a:r>
            <a:endParaRPr lang="en-US" sz="3200" b="1" dirty="0">
              <a:latin typeface="Times New Roman" pitchFamily="18" charset="0"/>
              <a:cs typeface="Times New Roman" pitchFamily="18" charset="0"/>
            </a:endParaRPr>
          </a:p>
        </p:txBody>
      </p:sp>
      <p:sp>
        <p:nvSpPr>
          <p:cNvPr id="12" name="TextBox 11"/>
          <p:cNvSpPr txBox="1"/>
          <p:nvPr/>
        </p:nvSpPr>
        <p:spPr>
          <a:xfrm>
            <a:off x="392349" y="2989260"/>
            <a:ext cx="2438488" cy="584775"/>
          </a:xfrm>
          <a:prstGeom prst="rect">
            <a:avLst/>
          </a:prstGeom>
          <a:noFill/>
        </p:spPr>
        <p:txBody>
          <a:bodyPr wrap="none" rtlCol="0">
            <a:spAutoFit/>
          </a:bodyPr>
          <a:lstStyle/>
          <a:p>
            <a:r>
              <a:rPr lang="en-US" sz="3200" b="1" dirty="0" smtClean="0">
                <a:latin typeface="Times New Roman" pitchFamily="18" charset="0"/>
                <a:cs typeface="Times New Roman" pitchFamily="18" charset="0"/>
              </a:rPr>
              <a:t>NHÀ NƯỚC</a:t>
            </a:r>
            <a:endParaRPr lang="en-US" sz="3200" b="1" dirty="0">
              <a:latin typeface="Times New Roman" pitchFamily="18" charset="0"/>
              <a:cs typeface="Times New Roman" pitchFamily="18" charset="0"/>
            </a:endParaRPr>
          </a:p>
        </p:txBody>
      </p:sp>
    </p:spTree>
    <p:extLst>
      <p:ext uri="{BB962C8B-B14F-4D97-AF65-F5344CB8AC3E}">
        <p14:creationId xmlns:p14="http://schemas.microsoft.com/office/powerpoint/2010/main" val="2158144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ppt_x"/>
                                          </p:val>
                                        </p:tav>
                                        <p:tav tm="100000">
                                          <p:val>
                                            <p:strVal val="#ppt_x"/>
                                          </p:val>
                                        </p:tav>
                                      </p:tavLst>
                                    </p:anim>
                                    <p:anim calcmode="lin" valueType="num">
                                      <p:cBhvr additive="base">
                                        <p:cTn id="1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circle(in)">
                                      <p:cBhvr>
                                        <p:cTn id="18" dur="20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circle(in)">
                                      <p:cBhvr>
                                        <p:cTn id="23" dur="20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circle(in)">
                                      <p:cBhvr>
                                        <p:cTn id="28"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0" grpId="0"/>
      <p:bldP spid="11" grpId="0" animBg="1"/>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37927" y="1371600"/>
            <a:ext cx="8077200" cy="1077218"/>
          </a:xfrm>
          <a:prstGeom prst="rect">
            <a:avLst/>
          </a:prstGeom>
        </p:spPr>
        <p:txBody>
          <a:bodyPr wrap="square">
            <a:spAutoFit/>
          </a:bodyPr>
          <a:lstStyle/>
          <a:p>
            <a:pPr algn="just"/>
            <a:r>
              <a:rPr lang="en-US" sz="3200" b="1" dirty="0" smtClean="0">
                <a:latin typeface="Times New Roman" pitchFamily="18" charset="0"/>
                <a:cs typeface="Times New Roman" pitchFamily="18" charset="0"/>
              </a:rPr>
              <a:t>1) </a:t>
            </a:r>
            <a:r>
              <a:rPr lang="en-US" sz="3200" b="1" dirty="0" err="1" smtClean="0">
                <a:latin typeface="Times New Roman" pitchFamily="18" charset="0"/>
                <a:cs typeface="Times New Roman" pitchFamily="18" charset="0"/>
              </a:rPr>
              <a:t>Luật</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Giáo</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dục</a:t>
            </a:r>
            <a:r>
              <a:rPr lang="en-US" sz="3200" b="1" dirty="0" smtClean="0">
                <a:latin typeface="Times New Roman" pitchFamily="18" charset="0"/>
                <a:cs typeface="Times New Roman" pitchFamily="18" charset="0"/>
              </a:rPr>
              <a:t> 2019 </a:t>
            </a:r>
            <a:r>
              <a:rPr lang="en-US" sz="3200" b="1" dirty="0" err="1" smtClean="0">
                <a:latin typeface="Times New Roman" pitchFamily="18" charset="0"/>
                <a:cs typeface="Times New Roman" pitchFamily="18" charset="0"/>
              </a:rPr>
              <a:t>có</a:t>
            </a:r>
            <a:r>
              <a:rPr lang="en-US" sz="3200" b="1" dirty="0" smtClean="0">
                <a:latin typeface="Times New Roman" pitchFamily="18" charset="0"/>
                <a:cs typeface="Times New Roman" pitchFamily="18" charset="0"/>
              </a:rPr>
              <a:t> </a:t>
            </a:r>
            <a:r>
              <a:rPr lang="en-US" sz="3200" b="1" dirty="0" err="1">
                <a:latin typeface="Times New Roman" pitchFamily="18" charset="0"/>
                <a:cs typeface="Times New Roman" pitchFamily="18" charset="0"/>
              </a:rPr>
              <a:t>hiệu</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lực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từ</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ngày</a:t>
            </a:r>
            <a:r>
              <a:rPr lang="en-US" sz="3200" b="1" dirty="0">
                <a:latin typeface="Times New Roman" pitchFamily="18" charset="0"/>
                <a:cs typeface="Times New Roman" pitchFamily="18" charset="0"/>
              </a:rPr>
              <a:t> 01/7/2020 </a:t>
            </a:r>
          </a:p>
        </p:txBody>
      </p:sp>
      <p:sp>
        <p:nvSpPr>
          <p:cNvPr id="7" name="Rectangle 6"/>
          <p:cNvSpPr/>
          <p:nvPr/>
        </p:nvSpPr>
        <p:spPr>
          <a:xfrm>
            <a:off x="361044" y="2971800"/>
            <a:ext cx="8077200" cy="1077218"/>
          </a:xfrm>
          <a:prstGeom prst="rect">
            <a:avLst/>
          </a:prstGeom>
        </p:spPr>
        <p:txBody>
          <a:bodyPr wrap="square">
            <a:spAutoFit/>
          </a:bodyPr>
          <a:lstStyle/>
          <a:p>
            <a:pPr algn="just"/>
            <a:r>
              <a:rPr lang="en-US" sz="3200" b="1" dirty="0" smtClean="0">
                <a:latin typeface="Times New Roman" pitchFamily="18" charset="0"/>
                <a:cs typeface="Times New Roman" pitchFamily="18" charset="0"/>
              </a:rPr>
              <a:t>2) </a:t>
            </a:r>
            <a:r>
              <a:rPr lang="en-US" sz="3200" b="1" dirty="0" err="1" smtClean="0">
                <a:latin typeface="Times New Roman" pitchFamily="18" charset="0"/>
                <a:cs typeface="Times New Roman" pitchFamily="18" charset="0"/>
              </a:rPr>
              <a:t>Nghị</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định</a:t>
            </a:r>
            <a:r>
              <a:rPr lang="en-US" sz="3200" b="1" dirty="0" smtClean="0">
                <a:latin typeface="Times New Roman" pitchFamily="18" charset="0"/>
                <a:cs typeface="Times New Roman" pitchFamily="18" charset="0"/>
              </a:rPr>
              <a:t> 84/2020/NĐ-CP </a:t>
            </a:r>
            <a:r>
              <a:rPr lang="vi-VN" sz="3200" b="1" dirty="0" smtClean="0">
                <a:latin typeface="Times New Roman" pitchFamily="18" charset="0"/>
                <a:cs typeface="Times New Roman" pitchFamily="18" charset="0"/>
              </a:rPr>
              <a:t>ngày </a:t>
            </a:r>
            <a:r>
              <a:rPr lang="vi-VN" sz="3200" b="1" dirty="0">
                <a:latin typeface="Times New Roman" pitchFamily="18" charset="0"/>
                <a:cs typeface="Times New Roman" pitchFamily="18" charset="0"/>
              </a:rPr>
              <a:t>17 tháng 7 năm </a:t>
            </a:r>
            <a:r>
              <a:rPr lang="vi-VN" sz="3200" b="1" dirty="0" smtClean="0">
                <a:latin typeface="Times New Roman" pitchFamily="18" charset="0"/>
                <a:cs typeface="Times New Roman" pitchFamily="18" charset="0"/>
              </a:rPr>
              <a:t>2020</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hướng</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dẫn</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thi</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hành</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Luật</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Giáo</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dục</a:t>
            </a:r>
            <a:endParaRPr lang="vi-VN" sz="3200" b="1" u="sng" dirty="0">
              <a:latin typeface="Times New Roman" pitchFamily="18" charset="0"/>
              <a:cs typeface="Times New Roman" pitchFamily="18" charset="0"/>
              <a:hlinkClick r:id="rId2"/>
            </a:endParaRPr>
          </a:p>
        </p:txBody>
      </p:sp>
      <p:sp>
        <p:nvSpPr>
          <p:cNvPr id="8" name="TextBox 7"/>
          <p:cNvSpPr txBox="1"/>
          <p:nvPr/>
        </p:nvSpPr>
        <p:spPr>
          <a:xfrm>
            <a:off x="1524000" y="269644"/>
            <a:ext cx="6420091" cy="553998"/>
          </a:xfrm>
          <a:prstGeom prst="rect">
            <a:avLst/>
          </a:prstGeom>
          <a:solidFill>
            <a:schemeClr val="bg2">
              <a:lumMod val="90000"/>
            </a:schemeClr>
          </a:solidFill>
        </p:spPr>
        <p:txBody>
          <a:bodyPr wrap="none" rtlCol="0">
            <a:spAutoFit/>
          </a:bodyPr>
          <a:lstStyle/>
          <a:p>
            <a:r>
              <a:rPr lang="en-US" sz="3000" b="1" dirty="0" smtClean="0">
                <a:latin typeface="Times New Roman" pitchFamily="18" charset="0"/>
                <a:cs typeface="Times New Roman" pitchFamily="18" charset="0"/>
              </a:rPr>
              <a:t>VĂN BẢN QUY PHẠM PHÁP LUẬT</a:t>
            </a:r>
            <a:endParaRPr lang="en-US" sz="3000" b="1" dirty="0">
              <a:latin typeface="Times New Roman" pitchFamily="18" charset="0"/>
              <a:cs typeface="Times New Roman" pitchFamily="18" charset="0"/>
            </a:endParaRPr>
          </a:p>
        </p:txBody>
      </p:sp>
      <p:pic>
        <p:nvPicPr>
          <p:cNvPr id="1028" name="Picture 4" descr="Công bố danh mục văn bản QPPL hết hiệu lực, ngưng hiệu lực toàn bộ hoặ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4419600"/>
            <a:ext cx="4800600"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6064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66800" y="304800"/>
            <a:ext cx="7543800" cy="1077218"/>
          </a:xfrm>
          <a:prstGeom prst="rect">
            <a:avLst/>
          </a:prstGeom>
        </p:spPr>
        <p:txBody>
          <a:bodyPr wrap="square">
            <a:spAutoFit/>
          </a:bodyPr>
          <a:lstStyle/>
          <a:p>
            <a:pPr algn="ctr"/>
            <a:r>
              <a:rPr lang="vi-VN" sz="3200" b="1" dirty="0">
                <a:latin typeface="Times New Roman" pitchFamily="18" charset="0"/>
                <a:cs typeface="Times New Roman" pitchFamily="18" charset="0"/>
              </a:rPr>
              <a:t>Loại hình nhà trường trong hệ thống giáo dục quốc dân</a:t>
            </a:r>
            <a:endParaRPr lang="en-US" sz="3200" dirty="0">
              <a:latin typeface="Times New Roman" pitchFamily="18" charset="0"/>
              <a:cs typeface="Times New Roman" pitchFamily="18" charset="0"/>
            </a:endParaRPr>
          </a:p>
        </p:txBody>
      </p:sp>
      <p:sp>
        <p:nvSpPr>
          <p:cNvPr id="5" name="Rectangle 4"/>
          <p:cNvSpPr/>
          <p:nvPr/>
        </p:nvSpPr>
        <p:spPr>
          <a:xfrm>
            <a:off x="1055451" y="2057400"/>
            <a:ext cx="4572000" cy="2554545"/>
          </a:xfrm>
          <a:prstGeom prst="rect">
            <a:avLst/>
          </a:prstGeom>
        </p:spPr>
        <p:txBody>
          <a:bodyPr>
            <a:spAutoFit/>
          </a:bodyPr>
          <a:lstStyle/>
          <a:p>
            <a:r>
              <a:rPr lang="en-US" sz="3200" dirty="0" smtClean="0">
                <a:latin typeface="Times New Roman" pitchFamily="18" charset="0"/>
                <a:cs typeface="Times New Roman" pitchFamily="18" charset="0"/>
              </a:rPr>
              <a:t>- </a:t>
            </a:r>
            <a:r>
              <a:rPr lang="vi-VN" sz="3200" dirty="0" smtClean="0">
                <a:latin typeface="Times New Roman" pitchFamily="18" charset="0"/>
                <a:cs typeface="Times New Roman" pitchFamily="18" charset="0"/>
              </a:rPr>
              <a:t>Trường </a:t>
            </a:r>
            <a:r>
              <a:rPr lang="vi-VN" sz="3200" dirty="0">
                <a:latin typeface="Times New Roman" pitchFamily="18" charset="0"/>
                <a:cs typeface="Times New Roman" pitchFamily="18" charset="0"/>
              </a:rPr>
              <a:t>công </a:t>
            </a:r>
            <a:r>
              <a:rPr lang="vi-VN" sz="3200" dirty="0" smtClean="0">
                <a:latin typeface="Times New Roman" pitchFamily="18" charset="0"/>
                <a:cs typeface="Times New Roman" pitchFamily="18" charset="0"/>
              </a:rPr>
              <a:t>lập</a:t>
            </a:r>
            <a:endParaRPr lang="en-US" sz="3200" dirty="0" smtClean="0">
              <a:latin typeface="Times New Roman" pitchFamily="18" charset="0"/>
              <a:cs typeface="Times New Roman" pitchFamily="18" charset="0"/>
            </a:endParaRPr>
          </a:p>
          <a:p>
            <a:r>
              <a:rPr lang="vi-VN" sz="3200" dirty="0" smtClean="0">
                <a:latin typeface="Times New Roman" pitchFamily="18" charset="0"/>
                <a:cs typeface="Times New Roman" pitchFamily="18" charset="0"/>
              </a:rPr>
              <a:t> </a:t>
            </a:r>
            <a:endParaRPr lang="en-US" sz="3200" dirty="0" smtClean="0">
              <a:latin typeface="Times New Roman" pitchFamily="18" charset="0"/>
              <a:cs typeface="Times New Roman" pitchFamily="18" charset="0"/>
            </a:endParaRPr>
          </a:p>
          <a:p>
            <a:r>
              <a:rPr lang="en-US" sz="3200" dirty="0" smtClean="0">
                <a:latin typeface="Times New Roman" pitchFamily="18" charset="0"/>
                <a:cs typeface="Times New Roman" pitchFamily="18" charset="0"/>
              </a:rPr>
              <a:t>- T</a:t>
            </a:r>
            <a:r>
              <a:rPr lang="vi-VN" sz="3200" dirty="0" smtClean="0">
                <a:latin typeface="Times New Roman" pitchFamily="18" charset="0"/>
                <a:cs typeface="Times New Roman" pitchFamily="18" charset="0"/>
              </a:rPr>
              <a:t>rường </a:t>
            </a:r>
            <a:r>
              <a:rPr lang="vi-VN" sz="3200" dirty="0">
                <a:latin typeface="Times New Roman" pitchFamily="18" charset="0"/>
                <a:cs typeface="Times New Roman" pitchFamily="18" charset="0"/>
              </a:rPr>
              <a:t>dân lập </a:t>
            </a:r>
            <a:endParaRPr lang="en-US" sz="3200" dirty="0" smtClean="0">
              <a:latin typeface="Times New Roman" pitchFamily="18" charset="0"/>
              <a:cs typeface="Times New Roman" pitchFamily="18" charset="0"/>
            </a:endParaRPr>
          </a:p>
          <a:p>
            <a:endParaRPr lang="en-US" sz="3200" dirty="0">
              <a:latin typeface="Times New Roman" pitchFamily="18" charset="0"/>
              <a:cs typeface="Times New Roman" pitchFamily="18" charset="0"/>
            </a:endParaRPr>
          </a:p>
          <a:p>
            <a:r>
              <a:rPr lang="en-US" sz="3200" dirty="0" smtClean="0">
                <a:latin typeface="Times New Roman" pitchFamily="18" charset="0"/>
                <a:cs typeface="Times New Roman" pitchFamily="18" charset="0"/>
              </a:rPr>
              <a:t>- </a:t>
            </a:r>
            <a:r>
              <a:rPr lang="vi-VN" sz="3200" dirty="0" smtClean="0">
                <a:latin typeface="Times New Roman" pitchFamily="18" charset="0"/>
                <a:cs typeface="Times New Roman" pitchFamily="18" charset="0"/>
              </a:rPr>
              <a:t>Trường </a:t>
            </a:r>
            <a:r>
              <a:rPr lang="vi-VN" sz="3200" dirty="0">
                <a:latin typeface="Times New Roman" pitchFamily="18" charset="0"/>
                <a:cs typeface="Times New Roman" pitchFamily="18" charset="0"/>
              </a:rPr>
              <a:t>tư </a:t>
            </a:r>
            <a:r>
              <a:rPr lang="vi-VN" sz="3200" dirty="0" smtClean="0">
                <a:latin typeface="Times New Roman" pitchFamily="18" charset="0"/>
                <a:cs typeface="Times New Roman" pitchFamily="18" charset="0"/>
              </a:rPr>
              <a:t>thục</a:t>
            </a:r>
            <a:endParaRPr lang="en-US" sz="3200" dirty="0">
              <a:latin typeface="Times New Roman" pitchFamily="18" charset="0"/>
              <a:cs typeface="Times New Roman" pitchFamily="18" charset="0"/>
            </a:endParaRPr>
          </a:p>
        </p:txBody>
      </p:sp>
      <p:sp>
        <p:nvSpPr>
          <p:cNvPr id="6" name="Rectangle 5"/>
          <p:cNvSpPr/>
          <p:nvPr/>
        </p:nvSpPr>
        <p:spPr>
          <a:xfrm>
            <a:off x="841443" y="5029200"/>
            <a:ext cx="8001000" cy="584775"/>
          </a:xfrm>
          <a:prstGeom prst="rect">
            <a:avLst/>
          </a:prstGeom>
        </p:spPr>
        <p:txBody>
          <a:bodyPr wrap="square">
            <a:spAutoFit/>
          </a:bodyPr>
          <a:lstStyle/>
          <a:p>
            <a:r>
              <a:rPr lang="vi-VN" sz="3200" dirty="0">
                <a:latin typeface="Times New Roman" pitchFamily="18" charset="0"/>
                <a:cs typeface="Times New Roman" pitchFamily="18" charset="0"/>
              </a:rPr>
              <a:t>Trường tư thục hoạt động không vì lợi nhuận </a:t>
            </a:r>
            <a:endParaRPr lang="en-US" sz="3200" dirty="0">
              <a:latin typeface="Times New Roman" pitchFamily="18" charset="0"/>
              <a:cs typeface="Times New Roman" pitchFamily="18" charset="0"/>
            </a:endParaRPr>
          </a:p>
        </p:txBody>
      </p:sp>
    </p:spTree>
    <p:extLst>
      <p:ext uri="{BB962C8B-B14F-4D97-AF65-F5344CB8AC3E}">
        <p14:creationId xmlns:p14="http://schemas.microsoft.com/office/powerpoint/2010/main" val="628693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322957"/>
            <a:ext cx="8610600" cy="6001643"/>
          </a:xfrm>
          <a:prstGeom prst="rect">
            <a:avLst/>
          </a:prstGeom>
        </p:spPr>
        <p:txBody>
          <a:bodyPr wrap="square">
            <a:spAutoFit/>
          </a:bodyPr>
          <a:lstStyle/>
          <a:p>
            <a:r>
              <a:rPr lang="vi-VN" sz="3200" b="1" dirty="0" smtClean="0">
                <a:latin typeface="Times New Roman" pitchFamily="18" charset="0"/>
                <a:cs typeface="Times New Roman" pitchFamily="18" charset="0"/>
              </a:rPr>
              <a:t>Các </a:t>
            </a:r>
            <a:r>
              <a:rPr lang="vi-VN" sz="3200" b="1" dirty="0">
                <a:latin typeface="Times New Roman" pitchFamily="18" charset="0"/>
                <a:cs typeface="Times New Roman" pitchFamily="18" charset="0"/>
              </a:rPr>
              <a:t>hành vi bị nghiêm cấm trong cơ sở giáo </a:t>
            </a:r>
            <a:r>
              <a:rPr lang="vi-VN" sz="3200" b="1" dirty="0" smtClean="0">
                <a:latin typeface="Times New Roman" pitchFamily="18" charset="0"/>
                <a:cs typeface="Times New Roman" pitchFamily="18" charset="0"/>
              </a:rPr>
              <a:t>dục</a:t>
            </a:r>
            <a:endParaRPr lang="en-US" sz="3200" b="1" dirty="0" smtClean="0">
              <a:latin typeface="Times New Roman" pitchFamily="18" charset="0"/>
              <a:cs typeface="Times New Roman" pitchFamily="18" charset="0"/>
            </a:endParaRPr>
          </a:p>
          <a:p>
            <a:endParaRPr lang="en-US" sz="3200" dirty="0">
              <a:latin typeface="Times New Roman" pitchFamily="18" charset="0"/>
              <a:cs typeface="Times New Roman" pitchFamily="18" charset="0"/>
            </a:endParaRPr>
          </a:p>
          <a:p>
            <a:r>
              <a:rPr lang="vi-VN" sz="3200" dirty="0">
                <a:latin typeface="Times New Roman" pitchFamily="18" charset="0"/>
                <a:cs typeface="Times New Roman" pitchFamily="18" charset="0"/>
              </a:rPr>
              <a:t>1. Xúc phạm nhân phẩm, danh dự, xâm phạm thân thể nhà giáo, cán bộ, người lao động của cơ sở giáo dục và người học.</a:t>
            </a:r>
            <a:endParaRPr lang="en-US" sz="3200" dirty="0">
              <a:latin typeface="Times New Roman" pitchFamily="18" charset="0"/>
              <a:cs typeface="Times New Roman" pitchFamily="18" charset="0"/>
            </a:endParaRPr>
          </a:p>
          <a:p>
            <a:r>
              <a:rPr lang="vi-VN" sz="3200" dirty="0">
                <a:latin typeface="Times New Roman" pitchFamily="18" charset="0"/>
                <a:cs typeface="Times New Roman" pitchFamily="18" charset="0"/>
              </a:rPr>
              <a:t>2. Xuyên tạc nội dung giáo dục.</a:t>
            </a:r>
            <a:endParaRPr lang="en-US" sz="3200" dirty="0">
              <a:latin typeface="Times New Roman" pitchFamily="18" charset="0"/>
              <a:cs typeface="Times New Roman" pitchFamily="18" charset="0"/>
            </a:endParaRPr>
          </a:p>
          <a:p>
            <a:r>
              <a:rPr lang="vi-VN" sz="3200" dirty="0">
                <a:latin typeface="Times New Roman" pitchFamily="18" charset="0"/>
                <a:cs typeface="Times New Roman" pitchFamily="18" charset="0"/>
              </a:rPr>
              <a:t>3. Gian lận trong học tập, kiểm tra, thi, tuyển sinh.</a:t>
            </a:r>
            <a:endParaRPr lang="en-US" sz="3200" dirty="0">
              <a:latin typeface="Times New Roman" pitchFamily="18" charset="0"/>
              <a:cs typeface="Times New Roman" pitchFamily="18" charset="0"/>
            </a:endParaRPr>
          </a:p>
          <a:p>
            <a:r>
              <a:rPr lang="vi-VN" sz="3200" dirty="0">
                <a:latin typeface="Times New Roman" pitchFamily="18" charset="0"/>
                <a:cs typeface="Times New Roman" pitchFamily="18" charset="0"/>
              </a:rPr>
              <a:t>4. Hút thuốc; uống rượu, bia; gây rối an ninh, trật tự.</a:t>
            </a:r>
            <a:endParaRPr lang="en-US" sz="3200" dirty="0">
              <a:latin typeface="Times New Roman" pitchFamily="18" charset="0"/>
              <a:cs typeface="Times New Roman" pitchFamily="18" charset="0"/>
            </a:endParaRPr>
          </a:p>
          <a:p>
            <a:r>
              <a:rPr lang="vi-VN" sz="3200" dirty="0">
                <a:latin typeface="Times New Roman" pitchFamily="18" charset="0"/>
                <a:cs typeface="Times New Roman" pitchFamily="18" charset="0"/>
              </a:rPr>
              <a:t>5. Ép buộc học sinh học thêm để thu tiền.</a:t>
            </a:r>
            <a:endParaRPr lang="en-US" sz="3200" dirty="0">
              <a:latin typeface="Times New Roman" pitchFamily="18" charset="0"/>
              <a:cs typeface="Times New Roman" pitchFamily="18" charset="0"/>
            </a:endParaRPr>
          </a:p>
          <a:p>
            <a:r>
              <a:rPr lang="vi-VN" sz="3200" dirty="0">
                <a:latin typeface="Times New Roman" pitchFamily="18" charset="0"/>
                <a:cs typeface="Times New Roman" pitchFamily="18" charset="0"/>
              </a:rPr>
              <a:t>6. Lợi dụng việc tài trợ, ủng hộ giáo dục để ép buộc đóng góp tiền hoặc hiện vật.</a:t>
            </a:r>
            <a:endParaRPr lang="en-US" sz="3200" dirty="0">
              <a:latin typeface="Times New Roman" pitchFamily="18" charset="0"/>
              <a:cs typeface="Times New Roman" pitchFamily="18" charset="0"/>
            </a:endParaRPr>
          </a:p>
        </p:txBody>
      </p:sp>
    </p:spTree>
    <p:extLst>
      <p:ext uri="{BB962C8B-B14F-4D97-AF65-F5344CB8AC3E}">
        <p14:creationId xmlns:p14="http://schemas.microsoft.com/office/powerpoint/2010/main" val="3133599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1000"/>
                                        <p:tgtEl>
                                          <p:spTgt spid="4">
                                            <p:txEl>
                                              <p:pRg st="2" end="2"/>
                                            </p:txEl>
                                          </p:spTgt>
                                        </p:tgtEl>
                                      </p:cBhvr>
                                    </p:animEffect>
                                    <p:anim calcmode="lin" valueType="num">
                                      <p:cBhvr>
                                        <p:cTn id="13"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Effect transition="in" filter="fade">
                                      <p:cBhvr>
                                        <p:cTn id="19" dur="1000"/>
                                        <p:tgtEl>
                                          <p:spTgt spid="4">
                                            <p:txEl>
                                              <p:pRg st="3" end="3"/>
                                            </p:txEl>
                                          </p:spTgt>
                                        </p:tgtEl>
                                      </p:cBhvr>
                                    </p:animEffect>
                                    <p:anim calcmode="lin" valueType="num">
                                      <p:cBhvr>
                                        <p:cTn id="20"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3" end="3"/>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4">
                                            <p:txEl>
                                              <p:pRg st="4" end="4"/>
                                            </p:txEl>
                                          </p:spTgt>
                                        </p:tgtEl>
                                        <p:attrNameLst>
                                          <p:attrName>style.visibility</p:attrName>
                                        </p:attrNameLst>
                                      </p:cBhvr>
                                      <p:to>
                                        <p:strVal val="visible"/>
                                      </p:to>
                                    </p:set>
                                    <p:animEffect transition="in" filter="fade">
                                      <p:cBhvr>
                                        <p:cTn id="24" dur="1000"/>
                                        <p:tgtEl>
                                          <p:spTgt spid="4">
                                            <p:txEl>
                                              <p:pRg st="4" end="4"/>
                                            </p:txEl>
                                          </p:spTgt>
                                        </p:tgtEl>
                                      </p:cBhvr>
                                    </p:animEffect>
                                    <p:anim calcmode="lin" valueType="num">
                                      <p:cBhvr>
                                        <p:cTn id="25"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4">
                                            <p:txEl>
                                              <p:pRg st="4" end="4"/>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4">
                                            <p:txEl>
                                              <p:pRg st="5" end="5"/>
                                            </p:txEl>
                                          </p:spTgt>
                                        </p:tgtEl>
                                        <p:attrNameLst>
                                          <p:attrName>style.visibility</p:attrName>
                                        </p:attrNameLst>
                                      </p:cBhvr>
                                      <p:to>
                                        <p:strVal val="visible"/>
                                      </p:to>
                                    </p:set>
                                    <p:animEffect transition="in" filter="fade">
                                      <p:cBhvr>
                                        <p:cTn id="29" dur="1000"/>
                                        <p:tgtEl>
                                          <p:spTgt spid="4">
                                            <p:txEl>
                                              <p:pRg st="5" end="5"/>
                                            </p:txEl>
                                          </p:spTgt>
                                        </p:tgtEl>
                                      </p:cBhvr>
                                    </p:animEffect>
                                    <p:anim calcmode="lin" valueType="num">
                                      <p:cBhvr>
                                        <p:cTn id="30"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4">
                                            <p:txEl>
                                              <p:pRg st="6" end="6"/>
                                            </p:txEl>
                                          </p:spTgt>
                                        </p:tgtEl>
                                        <p:attrNameLst>
                                          <p:attrName>style.visibility</p:attrName>
                                        </p:attrNameLst>
                                      </p:cBhvr>
                                      <p:to>
                                        <p:strVal val="visible"/>
                                      </p:to>
                                    </p:set>
                                    <p:animEffect transition="in" filter="barn(inVertical)">
                                      <p:cBhvr>
                                        <p:cTn id="36" dur="500"/>
                                        <p:tgtEl>
                                          <p:spTgt spid="4">
                                            <p:txEl>
                                              <p:pRg st="6" end="6"/>
                                            </p:txEl>
                                          </p:spTgt>
                                        </p:tgtEl>
                                      </p:cBhvr>
                                    </p:animEffect>
                                  </p:childTnLst>
                                </p:cTn>
                              </p:par>
                              <p:par>
                                <p:cTn id="37" presetID="16" presetClass="entr" presetSubtype="21" fill="hold" nodeType="withEffect">
                                  <p:stCondLst>
                                    <p:cond delay="0"/>
                                  </p:stCondLst>
                                  <p:childTnLst>
                                    <p:set>
                                      <p:cBhvr>
                                        <p:cTn id="38" dur="1" fill="hold">
                                          <p:stCondLst>
                                            <p:cond delay="0"/>
                                          </p:stCondLst>
                                        </p:cTn>
                                        <p:tgtEl>
                                          <p:spTgt spid="4">
                                            <p:txEl>
                                              <p:pRg st="7" end="7"/>
                                            </p:txEl>
                                          </p:spTgt>
                                        </p:tgtEl>
                                        <p:attrNameLst>
                                          <p:attrName>style.visibility</p:attrName>
                                        </p:attrNameLst>
                                      </p:cBhvr>
                                      <p:to>
                                        <p:strVal val="visible"/>
                                      </p:to>
                                    </p:set>
                                    <p:animEffect transition="in" filter="barn(inVertical)">
                                      <p:cBhvr>
                                        <p:cTn id="39"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76200"/>
            <a:ext cx="9144000" cy="6494085"/>
          </a:xfrm>
          <a:prstGeom prst="rect">
            <a:avLst/>
          </a:prstGeom>
        </p:spPr>
        <p:txBody>
          <a:bodyPr wrap="square">
            <a:spAutoFit/>
          </a:bodyPr>
          <a:lstStyle/>
          <a:p>
            <a:pPr algn="ctr"/>
            <a:r>
              <a:rPr lang="vi-VN" sz="3200" b="1" dirty="0">
                <a:latin typeface="Times New Roman" pitchFamily="18" charset="0"/>
                <a:cs typeface="Times New Roman" pitchFamily="18" charset="0"/>
              </a:rPr>
              <a:t>Đình chỉ hoạt động giáo </a:t>
            </a:r>
            <a:r>
              <a:rPr lang="vi-VN" sz="3200" b="1" dirty="0" smtClean="0">
                <a:latin typeface="Times New Roman" pitchFamily="18" charset="0"/>
                <a:cs typeface="Times New Roman" pitchFamily="18" charset="0"/>
              </a:rPr>
              <a:t>dục</a:t>
            </a:r>
            <a:endParaRPr lang="en-US" sz="3200" dirty="0" smtClean="0">
              <a:latin typeface="Times New Roman" pitchFamily="18" charset="0"/>
              <a:cs typeface="Times New Roman" pitchFamily="18" charset="0"/>
            </a:endParaRPr>
          </a:p>
          <a:p>
            <a:r>
              <a:rPr lang="vi-VN" sz="3200" dirty="0" smtClean="0">
                <a:latin typeface="Times New Roman" pitchFamily="18" charset="0"/>
                <a:cs typeface="Times New Roman" pitchFamily="18" charset="0"/>
              </a:rPr>
              <a:t>Nhà trường bị đình chỉ hoạt động giáo dục trong trường hợp sau đây:</a:t>
            </a:r>
            <a:endParaRPr lang="en-US" sz="3200" dirty="0" smtClean="0">
              <a:latin typeface="Times New Roman" pitchFamily="18" charset="0"/>
              <a:cs typeface="Times New Roman" pitchFamily="18" charset="0"/>
            </a:endParaRPr>
          </a:p>
          <a:p>
            <a:r>
              <a:rPr lang="vi-VN" sz="3200" dirty="0" smtClean="0">
                <a:latin typeface="Times New Roman" pitchFamily="18" charset="0"/>
                <a:cs typeface="Times New Roman" pitchFamily="18" charset="0"/>
              </a:rPr>
              <a:t>a</a:t>
            </a:r>
            <a:r>
              <a:rPr lang="vi-VN" sz="3200" dirty="0">
                <a:latin typeface="Times New Roman" pitchFamily="18" charset="0"/>
                <a:cs typeface="Times New Roman" pitchFamily="18" charset="0"/>
              </a:rPr>
              <a:t>) Có hành vi gian lận để được cho phép hoạt động giáo dục;</a:t>
            </a:r>
            <a:endParaRPr lang="en-US" sz="3200" dirty="0">
              <a:latin typeface="Times New Roman" pitchFamily="18" charset="0"/>
              <a:cs typeface="Times New Roman" pitchFamily="18" charset="0"/>
            </a:endParaRPr>
          </a:p>
          <a:p>
            <a:r>
              <a:rPr lang="vi-VN" sz="3200" dirty="0">
                <a:latin typeface="Times New Roman" pitchFamily="18" charset="0"/>
                <a:cs typeface="Times New Roman" pitchFamily="18" charset="0"/>
              </a:rPr>
              <a:t>b) Không bảo đảm một trong các điều </a:t>
            </a:r>
            <a:r>
              <a:rPr lang="vi-VN" sz="3200" dirty="0" smtClean="0">
                <a:latin typeface="Times New Roman" pitchFamily="18" charset="0"/>
                <a:cs typeface="Times New Roman" pitchFamily="18" charset="0"/>
              </a:rPr>
              <a:t>kiện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thành</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lập</a:t>
            </a:r>
            <a:endParaRPr lang="en-US" sz="3200" dirty="0" smtClean="0">
              <a:latin typeface="Times New Roman" pitchFamily="18" charset="0"/>
              <a:cs typeface="Times New Roman" pitchFamily="18" charset="0"/>
            </a:endParaRPr>
          </a:p>
          <a:p>
            <a:r>
              <a:rPr lang="en-US" sz="3200" dirty="0" err="1">
                <a:latin typeface="Times New Roman" pitchFamily="18" charset="0"/>
                <a:cs typeface="Times New Roman" pitchFamily="18" charset="0"/>
              </a:rPr>
              <a:t>t</a:t>
            </a:r>
            <a:r>
              <a:rPr lang="en-US" sz="3200" dirty="0" err="1" smtClean="0">
                <a:latin typeface="Times New Roman" pitchFamily="18" charset="0"/>
                <a:cs typeface="Times New Roman" pitchFamily="18" charset="0"/>
              </a:rPr>
              <a:t>rường</a:t>
            </a:r>
            <a:r>
              <a:rPr lang="vi-VN" sz="3200" dirty="0" smtClean="0">
                <a:latin typeface="Times New Roman" pitchFamily="18" charset="0"/>
                <a:cs typeface="Times New Roman" pitchFamily="18" charset="0"/>
              </a:rPr>
              <a:t>;</a:t>
            </a:r>
            <a:endParaRPr lang="en-US" sz="3200" dirty="0">
              <a:latin typeface="Times New Roman" pitchFamily="18" charset="0"/>
              <a:cs typeface="Times New Roman" pitchFamily="18" charset="0"/>
            </a:endParaRPr>
          </a:p>
          <a:p>
            <a:r>
              <a:rPr lang="vi-VN" sz="3200" dirty="0">
                <a:latin typeface="Times New Roman" pitchFamily="18" charset="0"/>
                <a:cs typeface="Times New Roman" pitchFamily="18" charset="0"/>
              </a:rPr>
              <a:t>c) Người cho phép hoạt động giáo dục không đúng thẩm quyền;</a:t>
            </a:r>
            <a:endParaRPr lang="en-US" sz="3200" dirty="0">
              <a:latin typeface="Times New Roman" pitchFamily="18" charset="0"/>
              <a:cs typeface="Times New Roman" pitchFamily="18" charset="0"/>
            </a:endParaRPr>
          </a:p>
          <a:p>
            <a:r>
              <a:rPr lang="vi-VN" sz="3200" dirty="0">
                <a:latin typeface="Times New Roman" pitchFamily="18" charset="0"/>
                <a:cs typeface="Times New Roman" pitchFamily="18" charset="0"/>
              </a:rPr>
              <a:t>d) Không triển khai hoạt động giáo dục trong thời hạn quy định kể từ ngày được phép hoạt động giáo dục;</a:t>
            </a:r>
            <a:endParaRPr lang="en-US" sz="3200" dirty="0">
              <a:latin typeface="Times New Roman" pitchFamily="18" charset="0"/>
              <a:cs typeface="Times New Roman" pitchFamily="18" charset="0"/>
            </a:endParaRPr>
          </a:p>
          <a:p>
            <a:r>
              <a:rPr lang="vi-VN" sz="3200" dirty="0">
                <a:latin typeface="Times New Roman" pitchFamily="18" charset="0"/>
                <a:cs typeface="Times New Roman" pitchFamily="18" charset="0"/>
              </a:rPr>
              <a:t>đ) Vi phạm quy định của pháp luật về giáo dục bị xử phạt vi phạm hành chính ở mức độ ph</a:t>
            </a:r>
            <a:r>
              <a:rPr lang="en-US" sz="3200" dirty="0" err="1">
                <a:latin typeface="Times New Roman" pitchFamily="18" charset="0"/>
                <a:cs typeface="Times New Roman" pitchFamily="18" charset="0"/>
              </a:rPr>
              <a:t>ải</a:t>
            </a:r>
            <a:r>
              <a:rPr lang="en-US" sz="3200" dirty="0">
                <a:latin typeface="Times New Roman" pitchFamily="18" charset="0"/>
                <a:cs typeface="Times New Roman" pitchFamily="18" charset="0"/>
              </a:rPr>
              <a:t> </a:t>
            </a:r>
            <a:r>
              <a:rPr lang="vi-VN" sz="3200" dirty="0">
                <a:latin typeface="Times New Roman" pitchFamily="18" charset="0"/>
                <a:cs typeface="Times New Roman" pitchFamily="18" charset="0"/>
              </a:rPr>
              <a:t>đình chỉ;</a:t>
            </a:r>
            <a:endParaRPr lang="en-US" sz="3200" dirty="0">
              <a:latin typeface="Times New Roman" pitchFamily="18" charset="0"/>
              <a:cs typeface="Times New Roman" pitchFamily="18" charset="0"/>
            </a:endParaRPr>
          </a:p>
        </p:txBody>
      </p:sp>
    </p:spTree>
    <p:extLst>
      <p:ext uri="{BB962C8B-B14F-4D97-AF65-F5344CB8AC3E}">
        <p14:creationId xmlns:p14="http://schemas.microsoft.com/office/powerpoint/2010/main" val="1393252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arn(inVertical)">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barn(inVertical)">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barn(inVertical)">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1000"/>
                                        <p:tgtEl>
                                          <p:spTgt spid="4">
                                            <p:txEl>
                                              <p:pRg st="5" end="5"/>
                                            </p:txEl>
                                          </p:spTgt>
                                        </p:tgtEl>
                                      </p:cBhvr>
                                    </p:animEffect>
                                    <p:anim calcmode="lin" valueType="num">
                                      <p:cBhvr>
                                        <p:cTn id="33"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4">
                                            <p:txEl>
                                              <p:pRg st="6" end="6"/>
                                            </p:txEl>
                                          </p:spTgt>
                                        </p:tgtEl>
                                        <p:attrNameLst>
                                          <p:attrName>style.visibility</p:attrName>
                                        </p:attrNameLst>
                                      </p:cBhvr>
                                      <p:to>
                                        <p:strVal val="visible"/>
                                      </p:to>
                                    </p:set>
                                    <p:animEffect transition="in" filter="barn(inVertical)">
                                      <p:cBhvr>
                                        <p:cTn id="39" dur="500"/>
                                        <p:tgtEl>
                                          <p:spTgt spid="4">
                                            <p:txEl>
                                              <p:pRg st="6" end="6"/>
                                            </p:txEl>
                                          </p:spTgt>
                                        </p:tgtEl>
                                      </p:cBhvr>
                                    </p:animEffect>
                                  </p:childTnLst>
                                </p:cTn>
                              </p:par>
                              <p:par>
                                <p:cTn id="40" presetID="16" presetClass="entr" presetSubtype="21" fill="hold" nodeType="withEffect">
                                  <p:stCondLst>
                                    <p:cond delay="0"/>
                                  </p:stCondLst>
                                  <p:childTnLst>
                                    <p:set>
                                      <p:cBhvr>
                                        <p:cTn id="41" dur="1" fill="hold">
                                          <p:stCondLst>
                                            <p:cond delay="0"/>
                                          </p:stCondLst>
                                        </p:cTn>
                                        <p:tgtEl>
                                          <p:spTgt spid="4">
                                            <p:txEl>
                                              <p:pRg st="7" end="7"/>
                                            </p:txEl>
                                          </p:spTgt>
                                        </p:tgtEl>
                                        <p:attrNameLst>
                                          <p:attrName>style.visibility</p:attrName>
                                        </p:attrNameLst>
                                      </p:cBhvr>
                                      <p:to>
                                        <p:strVal val="visible"/>
                                      </p:to>
                                    </p:set>
                                    <p:animEffect transition="in" filter="barn(inVertical)">
                                      <p:cBhvr>
                                        <p:cTn id="42"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3494" y="457200"/>
            <a:ext cx="7886070" cy="584775"/>
          </a:xfrm>
          <a:prstGeom prst="rect">
            <a:avLst/>
          </a:prstGeom>
          <a:solidFill>
            <a:schemeClr val="bg2">
              <a:lumMod val="90000"/>
            </a:schemeClr>
          </a:solidFill>
        </p:spPr>
        <p:txBody>
          <a:bodyPr wrap="none">
            <a:spAutoFit/>
          </a:bodyPr>
          <a:lstStyle/>
          <a:p>
            <a:r>
              <a:rPr lang="vi-VN" sz="3200" b="1" dirty="0">
                <a:latin typeface="Times New Roman" pitchFamily="18" charset="0"/>
                <a:cs typeface="Times New Roman" pitchFamily="18" charset="0"/>
              </a:rPr>
              <a:t>QUẢN LÝ CÁC HOẠT ĐỘNG GIÁO DỤC</a:t>
            </a:r>
            <a:endParaRPr lang="en-US" sz="3200" dirty="0">
              <a:latin typeface="Times New Roman" pitchFamily="18" charset="0"/>
              <a:cs typeface="Times New Roman" pitchFamily="18" charset="0"/>
            </a:endParaRPr>
          </a:p>
        </p:txBody>
      </p:sp>
      <p:sp>
        <p:nvSpPr>
          <p:cNvPr id="5" name="Rectangle 4"/>
          <p:cNvSpPr/>
          <p:nvPr/>
        </p:nvSpPr>
        <p:spPr>
          <a:xfrm>
            <a:off x="533494" y="1892587"/>
            <a:ext cx="3932487" cy="584775"/>
          </a:xfrm>
          <a:prstGeom prst="rect">
            <a:avLst/>
          </a:prstGeom>
        </p:spPr>
        <p:txBody>
          <a:bodyPr wrap="none">
            <a:spAutoFit/>
          </a:bodyPr>
          <a:lstStyle/>
          <a:p>
            <a:r>
              <a:rPr lang="pt-BR" sz="3200" b="1" dirty="0">
                <a:latin typeface="Times New Roman" pitchFamily="18" charset="0"/>
                <a:cs typeface="Times New Roman" pitchFamily="18" charset="0"/>
              </a:rPr>
              <a:t>Hoạt động tuyển sinh</a:t>
            </a:r>
            <a:endParaRPr lang="en-US" sz="3200" dirty="0">
              <a:latin typeface="Times New Roman" pitchFamily="18" charset="0"/>
              <a:cs typeface="Times New Roman" pitchFamily="18" charset="0"/>
            </a:endParaRPr>
          </a:p>
        </p:txBody>
      </p:sp>
      <p:sp>
        <p:nvSpPr>
          <p:cNvPr id="6" name="Rectangle 5"/>
          <p:cNvSpPr/>
          <p:nvPr/>
        </p:nvSpPr>
        <p:spPr>
          <a:xfrm>
            <a:off x="2830213" y="3429000"/>
            <a:ext cx="5126724" cy="584775"/>
          </a:xfrm>
          <a:prstGeom prst="rect">
            <a:avLst/>
          </a:prstGeom>
        </p:spPr>
        <p:txBody>
          <a:bodyPr wrap="none">
            <a:spAutoFit/>
          </a:bodyPr>
          <a:lstStyle/>
          <a:p>
            <a:r>
              <a:rPr lang="pt-BR" sz="3200" b="1" dirty="0">
                <a:latin typeface="Times New Roman" pitchFamily="18" charset="0"/>
                <a:cs typeface="Times New Roman" pitchFamily="18" charset="0"/>
              </a:rPr>
              <a:t> Tổ chức hoạt động giáo dục</a:t>
            </a:r>
            <a:endParaRPr lang="en-US" sz="3200" dirty="0">
              <a:latin typeface="Times New Roman" pitchFamily="18" charset="0"/>
              <a:cs typeface="Times New Roman" pitchFamily="18" charset="0"/>
            </a:endParaRPr>
          </a:p>
        </p:txBody>
      </p:sp>
      <p:sp>
        <p:nvSpPr>
          <p:cNvPr id="7" name="Rectangle 6"/>
          <p:cNvSpPr/>
          <p:nvPr/>
        </p:nvSpPr>
        <p:spPr>
          <a:xfrm>
            <a:off x="-76200" y="4876800"/>
            <a:ext cx="7315106" cy="1077218"/>
          </a:xfrm>
          <a:prstGeom prst="rect">
            <a:avLst/>
          </a:prstGeom>
        </p:spPr>
        <p:txBody>
          <a:bodyPr wrap="square">
            <a:spAutoFit/>
          </a:bodyPr>
          <a:lstStyle/>
          <a:p>
            <a:pPr algn="ctr"/>
            <a:r>
              <a:rPr lang="pt-BR" sz="3200" b="1" dirty="0">
                <a:latin typeface="Times New Roman" pitchFamily="18" charset="0"/>
                <a:cs typeface="Times New Roman" pitchFamily="18" charset="0"/>
              </a:rPr>
              <a:t>Quản lý tài chính, tài sản, tổ chức </a:t>
            </a:r>
            <a:endParaRPr lang="pt-BR" sz="3200" b="1" dirty="0" smtClean="0">
              <a:latin typeface="Times New Roman" pitchFamily="18" charset="0"/>
              <a:cs typeface="Times New Roman" pitchFamily="18" charset="0"/>
            </a:endParaRPr>
          </a:p>
          <a:p>
            <a:pPr algn="ctr"/>
            <a:r>
              <a:rPr lang="pt-BR" sz="3200" b="1" dirty="0" smtClean="0">
                <a:latin typeface="Times New Roman" pitchFamily="18" charset="0"/>
                <a:cs typeface="Times New Roman" pitchFamily="18" charset="0"/>
              </a:rPr>
              <a:t>bộ </a:t>
            </a:r>
            <a:r>
              <a:rPr lang="pt-BR" sz="3200" b="1" dirty="0">
                <a:latin typeface="Times New Roman" pitchFamily="18" charset="0"/>
                <a:cs typeface="Times New Roman" pitchFamily="18" charset="0"/>
              </a:rPr>
              <a:t>máy và nhân sự</a:t>
            </a:r>
            <a:endParaRPr lang="en-US" sz="3200" dirty="0">
              <a:latin typeface="Times New Roman" pitchFamily="18" charset="0"/>
              <a:cs typeface="Times New Roman" pitchFamily="18" charset="0"/>
            </a:endParaRPr>
          </a:p>
        </p:txBody>
      </p:sp>
    </p:spTree>
    <p:extLst>
      <p:ext uri="{BB962C8B-B14F-4D97-AF65-F5344CB8AC3E}">
        <p14:creationId xmlns:p14="http://schemas.microsoft.com/office/powerpoint/2010/main" val="1964477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ppt_x"/>
                                          </p:val>
                                        </p:tav>
                                        <p:tav tm="100000">
                                          <p:val>
                                            <p:strVal val="#ppt_x"/>
                                          </p:val>
                                        </p:tav>
                                      </p:tavLst>
                                    </p:anim>
                                    <p:anim calcmode="lin" valueType="num">
                                      <p:cBhvr additive="base">
                                        <p:cTn id="2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5250" y="176075"/>
            <a:ext cx="8724900" cy="2554545"/>
          </a:xfrm>
          <a:prstGeom prst="rect">
            <a:avLst/>
          </a:prstGeom>
        </p:spPr>
        <p:txBody>
          <a:bodyPr wrap="square">
            <a:spAutoFit/>
          </a:bodyPr>
          <a:lstStyle/>
          <a:p>
            <a:pPr algn="just"/>
            <a:r>
              <a:rPr lang="vi-VN" sz="3200" dirty="0"/>
              <a:t>Cơ sở giáo dục thực hiện tuyển sinh theo yêu cầu phổ cập giáo dục mầm non cho trẻ em 5 tuổi, thực hiện giáo dục bắt buộc đối với giáo dục tiểu học, yêu cầu phổ cập giáo dục trung học cơ sở theo quy định của pháp luật.</a:t>
            </a:r>
            <a:endParaRPr lang="en-US" sz="3200" dirty="0"/>
          </a:p>
        </p:txBody>
      </p:sp>
      <p:sp>
        <p:nvSpPr>
          <p:cNvPr id="5" name="Rectangle 4"/>
          <p:cNvSpPr/>
          <p:nvPr/>
        </p:nvSpPr>
        <p:spPr>
          <a:xfrm>
            <a:off x="190500" y="3581400"/>
            <a:ext cx="8534400" cy="3046988"/>
          </a:xfrm>
          <a:prstGeom prst="rect">
            <a:avLst/>
          </a:prstGeom>
        </p:spPr>
        <p:txBody>
          <a:bodyPr wrap="square">
            <a:spAutoFit/>
          </a:bodyPr>
          <a:lstStyle/>
          <a:p>
            <a:pPr algn="just"/>
            <a:r>
              <a:rPr lang="vi-VN" sz="3200" dirty="0"/>
              <a:t>Cơ sở giáo dục tự bảo đảm chi thường xuyên và chi đầu tư và cơ sở giáo dục tự bảo đảm chi thường xuyên theo quy định của pháp luật được tự chủ xác định phương thức tuyển sinh, chỉ tiêu tuyển sinh, đối tượng tuyển sinh và địa bàn tuyển sinh.</a:t>
            </a:r>
            <a:endParaRPr lang="en-US" sz="3200" dirty="0"/>
          </a:p>
        </p:txBody>
      </p:sp>
      <p:sp>
        <p:nvSpPr>
          <p:cNvPr id="6" name="Rectangle 5"/>
          <p:cNvSpPr/>
          <p:nvPr/>
        </p:nvSpPr>
        <p:spPr>
          <a:xfrm>
            <a:off x="2362200" y="2819400"/>
            <a:ext cx="4624984" cy="584775"/>
          </a:xfrm>
          <a:prstGeom prst="rect">
            <a:avLst/>
          </a:prstGeom>
        </p:spPr>
        <p:txBody>
          <a:bodyPr wrap="none">
            <a:spAutoFit/>
          </a:bodyPr>
          <a:lstStyle/>
          <a:p>
            <a:pPr algn="just"/>
            <a:r>
              <a:rPr lang="pt-BR" sz="3200" b="1" dirty="0"/>
              <a:t>Hoạt động tuyển sinh</a:t>
            </a:r>
            <a:endParaRPr lang="en-US" sz="3200" dirty="0"/>
          </a:p>
        </p:txBody>
      </p:sp>
    </p:spTree>
    <p:extLst>
      <p:ext uri="{BB962C8B-B14F-4D97-AF65-F5344CB8AC3E}">
        <p14:creationId xmlns:p14="http://schemas.microsoft.com/office/powerpoint/2010/main" val="433466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7845" y="76200"/>
            <a:ext cx="8839200" cy="2062103"/>
          </a:xfrm>
          <a:prstGeom prst="rect">
            <a:avLst/>
          </a:prstGeom>
        </p:spPr>
        <p:txBody>
          <a:bodyPr wrap="square">
            <a:spAutoFit/>
          </a:bodyPr>
          <a:lstStyle/>
          <a:p>
            <a:pPr algn="just"/>
            <a:r>
              <a:rPr lang="vi-VN" sz="3200" dirty="0"/>
              <a:t>Cơ sở giáo dục được quyết định các phương pháp, hình thức tổ chức hoạt động giáo dục đáp ứng mục tiêu, yêu cầu của chương trình giáo dục, bảo đảm chất lượng, hiệu quả.</a:t>
            </a:r>
            <a:endParaRPr lang="en-US" sz="3200" dirty="0"/>
          </a:p>
        </p:txBody>
      </p:sp>
      <p:sp>
        <p:nvSpPr>
          <p:cNvPr id="5" name="Rectangle 4"/>
          <p:cNvSpPr/>
          <p:nvPr/>
        </p:nvSpPr>
        <p:spPr>
          <a:xfrm>
            <a:off x="137845" y="3657600"/>
            <a:ext cx="8839200" cy="3046988"/>
          </a:xfrm>
          <a:prstGeom prst="rect">
            <a:avLst/>
          </a:prstGeom>
        </p:spPr>
        <p:txBody>
          <a:bodyPr wrap="square">
            <a:spAutoFit/>
          </a:bodyPr>
          <a:lstStyle/>
          <a:p>
            <a:pPr algn="just"/>
            <a:r>
              <a:rPr lang="en-US" sz="3200" dirty="0" smtClean="0"/>
              <a:t>C</a:t>
            </a:r>
            <a:r>
              <a:rPr lang="vi-VN" sz="3200" dirty="0" smtClean="0"/>
              <a:t>ơ </a:t>
            </a:r>
            <a:r>
              <a:rPr lang="vi-VN" sz="3200" dirty="0"/>
              <a:t>sở giáo dục được chủ động liên kết với các cơ sở giáo dục đại học, cơ sở nghiên cứu, cơ sở giáo dục nghề nghiệp, doanh nghiệp, hộ kinh doanh, các tổ chức, cá nhân và gia đình học sinh để tổ chức các hoạt động giáo dục phù hợp với điều kiện của địa phương theo quy định của pháp luậ</a:t>
            </a:r>
            <a:endParaRPr lang="en-US" sz="3200" dirty="0"/>
          </a:p>
        </p:txBody>
      </p:sp>
      <p:sp>
        <p:nvSpPr>
          <p:cNvPr id="6" name="Rectangle 5"/>
          <p:cNvSpPr/>
          <p:nvPr/>
        </p:nvSpPr>
        <p:spPr>
          <a:xfrm>
            <a:off x="1828800" y="2674061"/>
            <a:ext cx="5949064" cy="584775"/>
          </a:xfrm>
          <a:prstGeom prst="rect">
            <a:avLst/>
          </a:prstGeom>
        </p:spPr>
        <p:txBody>
          <a:bodyPr wrap="none">
            <a:spAutoFit/>
          </a:bodyPr>
          <a:lstStyle/>
          <a:p>
            <a:pPr algn="just"/>
            <a:r>
              <a:rPr lang="pt-BR" sz="3200" b="1" dirty="0"/>
              <a:t>Tổ chức hoạt động giáo dục</a:t>
            </a:r>
            <a:endParaRPr lang="en-US" sz="3200" dirty="0"/>
          </a:p>
        </p:txBody>
      </p:sp>
    </p:spTree>
    <p:extLst>
      <p:ext uri="{BB962C8B-B14F-4D97-AF65-F5344CB8AC3E}">
        <p14:creationId xmlns:p14="http://schemas.microsoft.com/office/powerpoint/2010/main" val="3606322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152400"/>
            <a:ext cx="8534400" cy="1077218"/>
          </a:xfrm>
          <a:prstGeom prst="rect">
            <a:avLst/>
          </a:prstGeom>
          <a:solidFill>
            <a:schemeClr val="accent4">
              <a:lumMod val="40000"/>
              <a:lumOff val="60000"/>
            </a:schemeClr>
          </a:solidFill>
        </p:spPr>
        <p:txBody>
          <a:bodyPr wrap="square">
            <a:spAutoFit/>
          </a:bodyPr>
          <a:lstStyle/>
          <a:p>
            <a:pPr algn="ctr"/>
            <a:r>
              <a:rPr lang="vi-VN" sz="3200" b="1" dirty="0"/>
              <a:t>THỰC HIỆN QUY CHẾ DÂN CHỦ TRONG QUẢN LÝ CÁC HOẠT ĐỘNG GIÁO DỤC</a:t>
            </a:r>
            <a:endParaRPr lang="en-US" sz="3200" dirty="0"/>
          </a:p>
        </p:txBody>
      </p:sp>
      <p:sp>
        <p:nvSpPr>
          <p:cNvPr id="5" name="Rectangle 4"/>
          <p:cNvSpPr/>
          <p:nvPr/>
        </p:nvSpPr>
        <p:spPr>
          <a:xfrm>
            <a:off x="375007" y="2057400"/>
            <a:ext cx="8229600" cy="1077218"/>
          </a:xfrm>
          <a:prstGeom prst="rect">
            <a:avLst/>
          </a:prstGeom>
        </p:spPr>
        <p:txBody>
          <a:bodyPr wrap="square">
            <a:spAutoFit/>
          </a:bodyPr>
          <a:lstStyle/>
          <a:p>
            <a:pPr algn="just"/>
            <a:r>
              <a:rPr lang="en-US" sz="3200" b="1" dirty="0" smtClean="0"/>
              <a:t>1. </a:t>
            </a:r>
            <a:r>
              <a:rPr lang="vi-VN" sz="3200" b="1" dirty="0" smtClean="0"/>
              <a:t>Trách </a:t>
            </a:r>
            <a:r>
              <a:rPr lang="vi-VN" sz="3200" b="1" dirty="0"/>
              <a:t>nhiệm và quyền hạn của Hội đồng trường</a:t>
            </a:r>
            <a:endParaRPr lang="en-US" sz="3200" dirty="0"/>
          </a:p>
        </p:txBody>
      </p:sp>
      <p:sp>
        <p:nvSpPr>
          <p:cNvPr id="6" name="Rectangle 5"/>
          <p:cNvSpPr/>
          <p:nvPr/>
        </p:nvSpPr>
        <p:spPr>
          <a:xfrm>
            <a:off x="351034" y="4320283"/>
            <a:ext cx="8458200" cy="1077218"/>
          </a:xfrm>
          <a:prstGeom prst="rect">
            <a:avLst/>
          </a:prstGeom>
        </p:spPr>
        <p:txBody>
          <a:bodyPr wrap="square">
            <a:spAutoFit/>
          </a:bodyPr>
          <a:lstStyle/>
          <a:p>
            <a:pPr algn="just"/>
            <a:r>
              <a:rPr lang="en-US" sz="3200" b="1" dirty="0" smtClean="0"/>
              <a:t>2. </a:t>
            </a:r>
            <a:r>
              <a:rPr lang="vi-VN" sz="3200" b="1" dirty="0" smtClean="0"/>
              <a:t>Trách </a:t>
            </a:r>
            <a:r>
              <a:rPr lang="vi-VN" sz="3200" b="1" dirty="0"/>
              <a:t>nhiệm và quyền hạn của người đứng đầu cơ sở giáo dục</a:t>
            </a:r>
            <a:endParaRPr lang="en-US" sz="3200" dirty="0"/>
          </a:p>
        </p:txBody>
      </p:sp>
    </p:spTree>
    <p:extLst>
      <p:ext uri="{BB962C8B-B14F-4D97-AF65-F5344CB8AC3E}">
        <p14:creationId xmlns:p14="http://schemas.microsoft.com/office/powerpoint/2010/main" val="2146867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42900" y="2514600"/>
            <a:ext cx="8305800" cy="2062103"/>
          </a:xfrm>
          <a:prstGeom prst="rect">
            <a:avLst/>
          </a:prstGeom>
        </p:spPr>
        <p:txBody>
          <a:bodyPr wrap="square">
            <a:spAutoFit/>
          </a:bodyPr>
          <a:lstStyle/>
          <a:p>
            <a:pPr algn="just"/>
            <a:r>
              <a:rPr lang="vi-VN" sz="3200" dirty="0" smtClean="0"/>
              <a:t>1</a:t>
            </a:r>
            <a:r>
              <a:rPr lang="vi-VN" sz="3200" dirty="0"/>
              <a:t>. Phê duyệt kế hoạch tuyển sinh, kế hoạch giáo dục của nhà trường, kế hoạch quản lý tài chính, tài sản, tổ chức bộ máy và nhân sự của cơ sở giáo dục theo quy định của pháp luật</a:t>
            </a:r>
            <a:r>
              <a:rPr lang="vi-VN" sz="3200" dirty="0" smtClean="0"/>
              <a:t>.</a:t>
            </a:r>
            <a:endParaRPr lang="vi-VN" sz="3200" dirty="0"/>
          </a:p>
        </p:txBody>
      </p:sp>
      <p:sp>
        <p:nvSpPr>
          <p:cNvPr id="5" name="Down Arrow Callout 4"/>
          <p:cNvSpPr/>
          <p:nvPr/>
        </p:nvSpPr>
        <p:spPr>
          <a:xfrm>
            <a:off x="152400" y="304800"/>
            <a:ext cx="8686800" cy="1752600"/>
          </a:xfrm>
          <a:prstGeom prst="downArrowCallou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solidFill>
                  <a:schemeClr val="tx1"/>
                </a:solidFill>
              </a:rPr>
              <a:t>Trách nhiệm và quyền hạn của Hội đồng trường</a:t>
            </a:r>
            <a:endParaRPr lang="en-US" sz="3200" b="1" dirty="0">
              <a:solidFill>
                <a:schemeClr val="tx1"/>
              </a:solidFill>
            </a:endParaRPr>
          </a:p>
          <a:p>
            <a:pPr algn="ctr"/>
            <a:endParaRPr lang="en-US" sz="3200" dirty="0">
              <a:solidFill>
                <a:schemeClr val="tx1"/>
              </a:solidFill>
            </a:endParaRPr>
          </a:p>
        </p:txBody>
      </p:sp>
    </p:spTree>
    <p:extLst>
      <p:ext uri="{BB962C8B-B14F-4D97-AF65-F5344CB8AC3E}">
        <p14:creationId xmlns:p14="http://schemas.microsoft.com/office/powerpoint/2010/main" val="1861979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533400"/>
            <a:ext cx="8458200" cy="5016758"/>
          </a:xfrm>
          <a:prstGeom prst="rect">
            <a:avLst/>
          </a:prstGeom>
        </p:spPr>
        <p:txBody>
          <a:bodyPr wrap="square">
            <a:spAutoFit/>
          </a:bodyPr>
          <a:lstStyle/>
          <a:p>
            <a:pPr algn="just"/>
            <a:r>
              <a:rPr lang="vi-VN" sz="3200" dirty="0"/>
              <a:t>2. Giám sát việc tổ chức thực hiện kế hoạch tuyển sinh, các hoạt động giáo dục của cơ sở giáo dục theo kế hoạch giáo dục của nhà trường, việc thực hiện quy chế dân chủ trong quản lý các hoạt động giáo dục của cơ sở giáo dục</a:t>
            </a:r>
            <a:r>
              <a:rPr lang="vi-VN" sz="3200" dirty="0" smtClean="0"/>
              <a:t>.</a:t>
            </a:r>
            <a:endParaRPr lang="en-US" sz="3200" dirty="0" smtClean="0"/>
          </a:p>
          <a:p>
            <a:pPr algn="just"/>
            <a:endParaRPr lang="en-US" sz="3200" dirty="0"/>
          </a:p>
          <a:p>
            <a:pPr algn="just"/>
            <a:endParaRPr lang="vi-VN" sz="3200" dirty="0"/>
          </a:p>
          <a:p>
            <a:pPr algn="just"/>
            <a:r>
              <a:rPr lang="vi-VN" sz="3200" dirty="0"/>
              <a:t>3. Giám sát việc quản lý, sử dụng các nguồn lực xã hội hóa dành cho cơ sở giáo dục, bảo đảm mục tiêu giáo dục, công khai, minh bạch và hiệu quả.</a:t>
            </a:r>
            <a:endParaRPr lang="vi-VN" sz="3200" dirty="0"/>
          </a:p>
        </p:txBody>
      </p:sp>
    </p:spTree>
    <p:extLst>
      <p:ext uri="{BB962C8B-B14F-4D97-AF65-F5344CB8AC3E}">
        <p14:creationId xmlns:p14="http://schemas.microsoft.com/office/powerpoint/2010/main" val="191412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xEl>
                                              <p:pRg st="3" end="3"/>
                                            </p:txEl>
                                          </p:spTgt>
                                        </p:tgtEl>
                                        <p:attrNameLst>
                                          <p:attrName>style.visibility</p:attrName>
                                        </p:attrNameLst>
                                      </p:cBhvr>
                                      <p:to>
                                        <p:strVal val="visible"/>
                                      </p:to>
                                    </p:set>
                                    <p:animEffect transition="in" filter="wipe(down)">
                                      <p:cBhvr>
                                        <p:cTn id="1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2667000"/>
            <a:ext cx="8382000" cy="3539430"/>
          </a:xfrm>
          <a:prstGeom prst="rect">
            <a:avLst/>
          </a:prstGeom>
        </p:spPr>
        <p:txBody>
          <a:bodyPr wrap="square">
            <a:spAutoFit/>
          </a:bodyPr>
          <a:lstStyle/>
          <a:p>
            <a:pPr algn="just"/>
            <a:r>
              <a:rPr lang="vi-VN" sz="3200" dirty="0" smtClean="0"/>
              <a:t>1</a:t>
            </a:r>
            <a:r>
              <a:rPr lang="vi-VN" sz="3200" dirty="0"/>
              <a:t>. Tổ chức cho cán bộ quản lý, giáo viên, nhân viên, người lao động tham gia xây dựng kế hoạch tuyển sinh, kế hoạch giáo dục của nhà trường, kế hoạch quản lý tài chính, tài sản, tổ chức bộ máy và nhân sự của cơ sở giáo dục; trình Hội đồng trường phê duyệt các kế hoạch trước khi tổ chức thực hiện</a:t>
            </a:r>
            <a:r>
              <a:rPr lang="vi-VN" sz="3200" dirty="0" smtClean="0"/>
              <a:t>.</a:t>
            </a:r>
            <a:endParaRPr lang="vi-VN" sz="3200" dirty="0"/>
          </a:p>
        </p:txBody>
      </p:sp>
      <p:sp>
        <p:nvSpPr>
          <p:cNvPr id="5" name="Down Arrow Callout 4"/>
          <p:cNvSpPr/>
          <p:nvPr/>
        </p:nvSpPr>
        <p:spPr>
          <a:xfrm>
            <a:off x="190500" y="184079"/>
            <a:ext cx="8610600" cy="2438400"/>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t>Trách nhiệm và quyền hạn của người đứng đầu cơ sở giáo </a:t>
            </a:r>
            <a:r>
              <a:rPr lang="vi-VN" sz="3200" b="1" dirty="0" smtClean="0"/>
              <a:t>dục</a:t>
            </a:r>
            <a:endParaRPr lang="en-US" sz="3200" dirty="0"/>
          </a:p>
        </p:txBody>
      </p:sp>
    </p:spTree>
    <p:extLst>
      <p:ext uri="{BB962C8B-B14F-4D97-AF65-F5344CB8AC3E}">
        <p14:creationId xmlns:p14="http://schemas.microsoft.com/office/powerpoint/2010/main" val="2170398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457200"/>
            <a:ext cx="8229600" cy="1569660"/>
          </a:xfrm>
          <a:prstGeom prst="rect">
            <a:avLst/>
          </a:prstGeom>
        </p:spPr>
        <p:txBody>
          <a:bodyPr wrap="square">
            <a:spAutoFit/>
          </a:bodyPr>
          <a:lstStyle/>
          <a:p>
            <a:pPr algn="just"/>
            <a:r>
              <a:rPr lang="en-US" sz="3200" b="1" dirty="0" smtClean="0"/>
              <a:t>3) </a:t>
            </a:r>
            <a:r>
              <a:rPr lang="en-US" sz="3200" b="1" dirty="0" err="1" smtClean="0"/>
              <a:t>Nghị</a:t>
            </a:r>
            <a:r>
              <a:rPr lang="en-US" sz="3200" b="1" dirty="0" smtClean="0"/>
              <a:t> </a:t>
            </a:r>
            <a:r>
              <a:rPr lang="en-US" sz="3200" b="1" dirty="0" err="1" smtClean="0"/>
              <a:t>định</a:t>
            </a:r>
            <a:r>
              <a:rPr lang="en-US" sz="3200" b="1" dirty="0" smtClean="0"/>
              <a:t> 04/2021/NĐ-CP </a:t>
            </a:r>
            <a:r>
              <a:rPr lang="en-US" sz="3200" b="1" dirty="0" err="1" smtClean="0"/>
              <a:t>ngày</a:t>
            </a:r>
            <a:r>
              <a:rPr lang="en-US" sz="3200" b="1" dirty="0" smtClean="0"/>
              <a:t> 10/03/2021 </a:t>
            </a:r>
            <a:r>
              <a:rPr lang="vi-VN" sz="3200" b="1" dirty="0" smtClean="0"/>
              <a:t>quy </a:t>
            </a:r>
            <a:r>
              <a:rPr lang="vi-VN" sz="3200" b="1" dirty="0"/>
              <a:t>định về xử phạt vi phạm hành chính trong lĩnh vực giáo dục</a:t>
            </a:r>
            <a:endParaRPr lang="en-US" sz="3200" b="1" dirty="0"/>
          </a:p>
        </p:txBody>
      </p:sp>
      <p:sp>
        <p:nvSpPr>
          <p:cNvPr id="5" name="Rectangle 4"/>
          <p:cNvSpPr/>
          <p:nvPr/>
        </p:nvSpPr>
        <p:spPr>
          <a:xfrm>
            <a:off x="404973" y="3048000"/>
            <a:ext cx="8382000" cy="3046988"/>
          </a:xfrm>
          <a:prstGeom prst="rect">
            <a:avLst/>
          </a:prstGeom>
        </p:spPr>
        <p:txBody>
          <a:bodyPr wrap="square">
            <a:spAutoFit/>
          </a:bodyPr>
          <a:lstStyle/>
          <a:p>
            <a:pPr algn="just"/>
            <a:r>
              <a:rPr lang="en-US" sz="3200" b="1" dirty="0" smtClean="0">
                <a:latin typeface="Times New Roman" pitchFamily="18" charset="0"/>
                <a:cs typeface="Times New Roman" pitchFamily="18" charset="0"/>
              </a:rPr>
              <a:t>4) </a:t>
            </a:r>
            <a:r>
              <a:rPr lang="vi-VN" sz="3200" b="1" dirty="0" smtClean="0">
                <a:latin typeface="Times New Roman" pitchFamily="18" charset="0"/>
                <a:cs typeface="Times New Roman" pitchFamily="18" charset="0"/>
              </a:rPr>
              <a:t>Nghị </a:t>
            </a:r>
            <a:r>
              <a:rPr lang="vi-VN" sz="3200" b="1" dirty="0">
                <a:latin typeface="Times New Roman" pitchFamily="18" charset="0"/>
                <a:cs typeface="Times New Roman" pitchFamily="18" charset="0"/>
              </a:rPr>
              <a:t>định số 127/2021/NĐ-CP ngày 30 tháng 12 năm 2021 của Chính phủ về việc sửa đổi, bổ sung một số điều của Nghị định số 04/2021/NĐ-CP ngày 22 tháng 01 năm 2021 của Chính phủ quy định về xử phạt vi phạm hành chính trong lĩnh vực giáo dục</a:t>
            </a:r>
            <a:endParaRPr lang="en-US" sz="3200" b="1" dirty="0">
              <a:latin typeface="Times New Roman" pitchFamily="18" charset="0"/>
              <a:cs typeface="Times New Roman" pitchFamily="18" charset="0"/>
            </a:endParaRPr>
          </a:p>
        </p:txBody>
      </p:sp>
    </p:spTree>
    <p:extLst>
      <p:ext uri="{BB962C8B-B14F-4D97-AF65-F5344CB8AC3E}">
        <p14:creationId xmlns:p14="http://schemas.microsoft.com/office/powerpoint/2010/main" val="336606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1219200"/>
            <a:ext cx="8382000" cy="3046988"/>
          </a:xfrm>
          <a:prstGeom prst="rect">
            <a:avLst/>
          </a:prstGeom>
        </p:spPr>
        <p:txBody>
          <a:bodyPr wrap="square">
            <a:spAutoFit/>
          </a:bodyPr>
          <a:lstStyle/>
          <a:p>
            <a:pPr algn="just"/>
            <a:r>
              <a:rPr lang="vi-VN" sz="3200" dirty="0"/>
              <a:t>2. Tổ chức thực hiện kế hoạch tuyển sinh, kế hoạch giáo dục của nhà trường, kế hoạch quản lý tài chính, tài sản, tổ chức bộ máy và nhân sự của cơ sở giáo dục; quản lý, sử dụng các nguồn lực xã hội hóa, bảo đảm đúng mục đích, công bằng, công khai, minh bạch.</a:t>
            </a:r>
            <a:endParaRPr lang="vi-VN" sz="3200" dirty="0"/>
          </a:p>
        </p:txBody>
      </p:sp>
    </p:spTree>
    <p:extLst>
      <p:ext uri="{BB962C8B-B14F-4D97-AF65-F5344CB8AC3E}">
        <p14:creationId xmlns:p14="http://schemas.microsoft.com/office/powerpoint/2010/main" val="3133629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381000"/>
            <a:ext cx="8458200" cy="6001643"/>
          </a:xfrm>
          <a:prstGeom prst="rect">
            <a:avLst/>
          </a:prstGeom>
        </p:spPr>
        <p:txBody>
          <a:bodyPr wrap="square">
            <a:spAutoFit/>
          </a:bodyPr>
          <a:lstStyle/>
          <a:p>
            <a:pPr algn="just"/>
            <a:r>
              <a:rPr lang="en-US" sz="3200" dirty="0" smtClean="0">
                <a:latin typeface="Times New Roman" pitchFamily="18" charset="0"/>
                <a:cs typeface="Times New Roman" pitchFamily="18" charset="0"/>
              </a:rPr>
              <a:t>3.</a:t>
            </a:r>
            <a:r>
              <a:rPr lang="vi-VN" sz="3200" dirty="0" smtClean="0">
                <a:latin typeface="Times New Roman" pitchFamily="18" charset="0"/>
                <a:cs typeface="Times New Roman" pitchFamily="18" charset="0"/>
              </a:rPr>
              <a:t>Tổ </a:t>
            </a:r>
            <a:r>
              <a:rPr lang="vi-VN" sz="3200" dirty="0">
                <a:latin typeface="Times New Roman" pitchFamily="18" charset="0"/>
                <a:cs typeface="Times New Roman" pitchFamily="18" charset="0"/>
              </a:rPr>
              <a:t>chức đánh giá và kiểm định chất lượng giáo dục của cơ sở giáo dục theo quy định; tổ chức cho cán bộ, giáo viên, nhân viên, người lao động tham gia đánh giá chất lượng giáo dục và kiểm định chất lượng giáo dục của cơ sở giáo dục</a:t>
            </a:r>
            <a:r>
              <a:rPr lang="vi-VN" sz="3200" dirty="0" smtClean="0">
                <a:latin typeface="Times New Roman" pitchFamily="18" charset="0"/>
                <a:cs typeface="Times New Roman" pitchFamily="18" charset="0"/>
              </a:rPr>
              <a:t>.</a:t>
            </a:r>
            <a:endParaRPr lang="en-US" sz="3200" dirty="0" smtClean="0">
              <a:latin typeface="Times New Roman" pitchFamily="18" charset="0"/>
              <a:cs typeface="Times New Roman" pitchFamily="18" charset="0"/>
            </a:endParaRPr>
          </a:p>
          <a:p>
            <a:pPr algn="just"/>
            <a:endParaRPr lang="en-US" sz="3200" dirty="0">
              <a:latin typeface="Times New Roman" pitchFamily="18" charset="0"/>
              <a:cs typeface="Times New Roman" pitchFamily="18" charset="0"/>
            </a:endParaRPr>
          </a:p>
          <a:p>
            <a:pPr algn="just"/>
            <a:endParaRPr lang="vi-VN" sz="3200" dirty="0">
              <a:latin typeface="Times New Roman" pitchFamily="18" charset="0"/>
              <a:cs typeface="Times New Roman" pitchFamily="18" charset="0"/>
            </a:endParaRPr>
          </a:p>
          <a:p>
            <a:pPr algn="just"/>
            <a:r>
              <a:rPr lang="vi-VN" sz="3200" dirty="0">
                <a:latin typeface="Times New Roman" pitchFamily="18" charset="0"/>
                <a:cs typeface="Times New Roman" pitchFamily="18" charset="0"/>
              </a:rPr>
              <a:t>4. Công khai mục tiêu chất lượng giáo dục, điều kiện bảo đảm chất lượng giáo dục, kết quả tuyển sinh, kết quả giáo dục, kết quả đánh giá và kiểm định chất lượng giáo dục của cơ sở giáo dục theo quy định của pháp luật.</a:t>
            </a:r>
          </a:p>
        </p:txBody>
      </p:sp>
    </p:spTree>
    <p:extLst>
      <p:ext uri="{BB962C8B-B14F-4D97-AF65-F5344CB8AC3E}">
        <p14:creationId xmlns:p14="http://schemas.microsoft.com/office/powerpoint/2010/main" val="1079912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xEl>
                                              <p:pRg st="3" end="3"/>
                                            </p:txEl>
                                          </p:spTgt>
                                        </p:tgtEl>
                                        <p:attrNameLst>
                                          <p:attrName>style.visibility</p:attrName>
                                        </p:attrNameLst>
                                      </p:cBhvr>
                                      <p:to>
                                        <p:strVal val="visible"/>
                                      </p:to>
                                    </p:set>
                                    <p:anim calcmode="lin" valueType="num">
                                      <p:cBhvr additive="base">
                                        <p:cTn id="12"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685800"/>
            <a:ext cx="8610600" cy="1077218"/>
          </a:xfrm>
          <a:prstGeom prst="rect">
            <a:avLst/>
          </a:prstGeom>
          <a:solidFill>
            <a:schemeClr val="accent2">
              <a:lumMod val="75000"/>
            </a:schemeClr>
          </a:solidFill>
        </p:spPr>
        <p:txBody>
          <a:bodyPr wrap="square">
            <a:spAutoFit/>
          </a:bodyPr>
          <a:lstStyle/>
          <a:p>
            <a:pPr algn="ctr"/>
            <a:r>
              <a:rPr lang="pt-BR" sz="3200" b="1" dirty="0">
                <a:solidFill>
                  <a:schemeClr val="bg1"/>
                </a:solidFill>
                <a:latin typeface="Times New Roman" pitchFamily="18" charset="0"/>
                <a:cs typeface="Times New Roman" pitchFamily="18" charset="0"/>
              </a:rPr>
              <a:t>TRÁCH NHIỆM GIẢI TRÌNH TRONG QUẢN LÝ CÁC HOẠT ĐỘNG GIÁO DỤC</a:t>
            </a:r>
            <a:endParaRPr lang="en-US" sz="3200"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7914371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3048000"/>
            <a:ext cx="8534400" cy="1569660"/>
          </a:xfrm>
          <a:prstGeom prst="rect">
            <a:avLst/>
          </a:prstGeom>
        </p:spPr>
        <p:txBody>
          <a:bodyPr wrap="square">
            <a:spAutoFit/>
          </a:bodyPr>
          <a:lstStyle/>
          <a:p>
            <a:pPr algn="just"/>
            <a:r>
              <a:rPr lang="vi-VN" sz="3200" b="1" dirty="0" smtClean="0"/>
              <a:t>Cơ </a:t>
            </a:r>
            <a:r>
              <a:rPr lang="vi-VN" sz="3200" b="1" dirty="0"/>
              <a:t>sở giáo dục có trách nhiệm giải trình với xã hội, học sinh, cơ quan quản lý, giáo viên, nhân viên, người lao động trong cơ sở giáo </a:t>
            </a:r>
            <a:r>
              <a:rPr lang="vi-VN" sz="3200" b="1" dirty="0" smtClean="0"/>
              <a:t>dục.</a:t>
            </a:r>
            <a:endParaRPr lang="vi-VN" sz="3200" b="1" dirty="0"/>
          </a:p>
        </p:txBody>
      </p:sp>
      <p:sp>
        <p:nvSpPr>
          <p:cNvPr id="5" name="Horizontal Scroll 4"/>
          <p:cNvSpPr/>
          <p:nvPr/>
        </p:nvSpPr>
        <p:spPr>
          <a:xfrm>
            <a:off x="533400" y="381000"/>
            <a:ext cx="7924800" cy="1371600"/>
          </a:xfrm>
          <a:prstGeom prst="horizontalScroll">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smtClean="0">
              <a:solidFill>
                <a:schemeClr val="tx1"/>
              </a:solidFill>
            </a:endParaRPr>
          </a:p>
          <a:p>
            <a:pPr algn="ctr"/>
            <a:r>
              <a:rPr lang="vi-VN" sz="3200" b="1" dirty="0" smtClean="0">
                <a:solidFill>
                  <a:schemeClr val="tx1"/>
                </a:solidFill>
              </a:rPr>
              <a:t>Trách </a:t>
            </a:r>
            <a:r>
              <a:rPr lang="vi-VN" sz="3200" b="1" dirty="0">
                <a:solidFill>
                  <a:schemeClr val="tx1"/>
                </a:solidFill>
              </a:rPr>
              <a:t>nhiệm giải trình của cơ sở giáo dục</a:t>
            </a:r>
            <a:endParaRPr lang="vi-VN" sz="3200" dirty="0">
              <a:solidFill>
                <a:schemeClr val="tx1"/>
              </a:solidFill>
            </a:endParaRPr>
          </a:p>
          <a:p>
            <a:pPr algn="ctr"/>
            <a:endParaRPr lang="en-US" sz="3200" dirty="0">
              <a:solidFill>
                <a:schemeClr val="tx1"/>
              </a:solidFill>
            </a:endParaRPr>
          </a:p>
        </p:txBody>
      </p:sp>
    </p:spTree>
    <p:extLst>
      <p:ext uri="{BB962C8B-B14F-4D97-AF65-F5344CB8AC3E}">
        <p14:creationId xmlns:p14="http://schemas.microsoft.com/office/powerpoint/2010/main" val="1738230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1371600"/>
            <a:ext cx="8305800" cy="2062103"/>
          </a:xfrm>
          <a:prstGeom prst="rect">
            <a:avLst/>
          </a:prstGeom>
        </p:spPr>
        <p:txBody>
          <a:bodyPr wrap="square">
            <a:spAutoFit/>
          </a:bodyPr>
          <a:lstStyle/>
          <a:p>
            <a:pPr algn="just"/>
            <a:r>
              <a:rPr lang="en-US" sz="3200" dirty="0" smtClean="0">
                <a:latin typeface="Times New Roman" pitchFamily="18" charset="0"/>
                <a:cs typeface="Times New Roman" pitchFamily="18" charset="0"/>
              </a:rPr>
              <a:t>1</a:t>
            </a:r>
            <a:r>
              <a:rPr lang="vi-VN" sz="3200" dirty="0" smtClean="0">
                <a:latin typeface="Times New Roman" pitchFamily="18" charset="0"/>
                <a:cs typeface="Times New Roman" pitchFamily="18" charset="0"/>
              </a:rPr>
              <a:t>. </a:t>
            </a:r>
            <a:r>
              <a:rPr lang="vi-VN" sz="3200" dirty="0">
                <a:latin typeface="Times New Roman" pitchFamily="18" charset="0"/>
                <a:cs typeface="Times New Roman" pitchFamily="18" charset="0"/>
              </a:rPr>
              <a:t>Mục tiêu chất lượng giáo dục, kế hoạch tuyển sinh, kế hoạch giáo dục của nhà trường, điều kiện bảo đảm chất lượng giáo dục, kết quả đánh giá và kiểm định chất lượng giáo dục của cơ sở giáo dục</a:t>
            </a:r>
            <a:endParaRPr lang="en-US" sz="3200" dirty="0">
              <a:latin typeface="Times New Roman" pitchFamily="18" charset="0"/>
              <a:cs typeface="Times New Roman" pitchFamily="18" charset="0"/>
            </a:endParaRPr>
          </a:p>
        </p:txBody>
      </p:sp>
    </p:spTree>
    <p:extLst>
      <p:ext uri="{BB962C8B-B14F-4D97-AF65-F5344CB8AC3E}">
        <p14:creationId xmlns:p14="http://schemas.microsoft.com/office/powerpoint/2010/main" val="868036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457200"/>
            <a:ext cx="8458200" cy="5509200"/>
          </a:xfrm>
          <a:prstGeom prst="rect">
            <a:avLst/>
          </a:prstGeom>
        </p:spPr>
        <p:txBody>
          <a:bodyPr wrap="square">
            <a:spAutoFit/>
          </a:bodyPr>
          <a:lstStyle/>
          <a:p>
            <a:pPr algn="just"/>
            <a:r>
              <a:rPr lang="vi-VN" sz="3200" dirty="0"/>
              <a:t>2. Hoạt động tuyển sinh, hoạt động giáo dục, quản lý tài chính, tài sản, tổ chức bộ máy và nhân sự của cơ sở giáo dục; bảo đảm sự tham gia của gia đình học sinh, tổ chức, cá nhân trong hoạt động giáo dục</a:t>
            </a:r>
            <a:r>
              <a:rPr lang="vi-VN" sz="3200" dirty="0" smtClean="0"/>
              <a:t>.</a:t>
            </a:r>
            <a:endParaRPr lang="en-US" sz="3200" dirty="0" smtClean="0"/>
          </a:p>
          <a:p>
            <a:pPr algn="just"/>
            <a:endParaRPr lang="en-US" sz="3200" dirty="0"/>
          </a:p>
          <a:p>
            <a:pPr algn="just"/>
            <a:endParaRPr lang="vi-VN" sz="3200" dirty="0"/>
          </a:p>
          <a:p>
            <a:pPr algn="just"/>
            <a:r>
              <a:rPr lang="vi-VN" sz="3200" dirty="0"/>
              <a:t>3. Quản lý, sử dụng các nguồn lực xã hội hóa để tổ chức các hoạt động giáo dục và tổ chức cho học sinh tham gia hoạt động xã hội, phục vụ cộng đồng.</a:t>
            </a:r>
          </a:p>
        </p:txBody>
      </p:sp>
    </p:spTree>
    <p:extLst>
      <p:ext uri="{BB962C8B-B14F-4D97-AF65-F5344CB8AC3E}">
        <p14:creationId xmlns:p14="http://schemas.microsoft.com/office/powerpoint/2010/main" val="2392147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xEl>
                                              <p:pRg st="3" end="3"/>
                                            </p:txEl>
                                          </p:spTgt>
                                        </p:tgtEl>
                                        <p:attrNameLst>
                                          <p:attrName>style.visibility</p:attrName>
                                        </p:attrNameLst>
                                      </p:cBhvr>
                                      <p:to>
                                        <p:strVal val="visible"/>
                                      </p:to>
                                    </p:set>
                                    <p:animEffect transition="in" filter="fade">
                                      <p:cBhvr>
                                        <p:cTn id="12" dur="1000"/>
                                        <p:tgtEl>
                                          <p:spTgt spid="4">
                                            <p:txEl>
                                              <p:pRg st="3" end="3"/>
                                            </p:txEl>
                                          </p:spTgt>
                                        </p:tgtEl>
                                      </p:cBhvr>
                                    </p:animEffect>
                                    <p:anim calcmode="lin" valueType="num">
                                      <p:cBhvr>
                                        <p:cTn id="13"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2743200"/>
            <a:ext cx="8153400" cy="2062103"/>
          </a:xfrm>
          <a:prstGeom prst="rect">
            <a:avLst/>
          </a:prstGeom>
        </p:spPr>
        <p:txBody>
          <a:bodyPr wrap="square">
            <a:spAutoFit/>
          </a:bodyPr>
          <a:lstStyle/>
          <a:p>
            <a:pPr algn="just"/>
            <a:r>
              <a:rPr lang="vi-VN" sz="3200" dirty="0" smtClean="0"/>
              <a:t>1</a:t>
            </a:r>
            <a:r>
              <a:rPr lang="vi-VN" sz="3200" dirty="0"/>
              <a:t>. Xác định nội dung và thực hiện trách nhiệm giải trình theo quy định </a:t>
            </a:r>
            <a:r>
              <a:rPr lang="vi-VN" sz="3200" dirty="0" smtClean="0"/>
              <a:t>để </a:t>
            </a:r>
            <a:r>
              <a:rPr lang="vi-VN" sz="3200" dirty="0"/>
              <a:t>áp dụng trong cơ sở giáo dục phù hợp với chức năng, nhiệm vụ của cơ sở giáo dục</a:t>
            </a:r>
            <a:r>
              <a:rPr lang="vi-VN" sz="3200" dirty="0" smtClean="0"/>
              <a:t>.</a:t>
            </a:r>
            <a:endParaRPr lang="vi-VN" sz="3200" dirty="0"/>
          </a:p>
        </p:txBody>
      </p:sp>
      <p:sp>
        <p:nvSpPr>
          <p:cNvPr id="5" name="Horizontal Scroll 4"/>
          <p:cNvSpPr/>
          <p:nvPr/>
        </p:nvSpPr>
        <p:spPr>
          <a:xfrm>
            <a:off x="838200" y="381000"/>
            <a:ext cx="7772400" cy="1447800"/>
          </a:xfrm>
          <a:prstGeom prst="horizontalScroll">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3200" b="1" dirty="0" smtClean="0"/>
          </a:p>
          <a:p>
            <a:pPr algn="ctr"/>
            <a:r>
              <a:rPr lang="vi-VN" sz="3200" b="1" dirty="0" smtClean="0"/>
              <a:t>Trách </a:t>
            </a:r>
            <a:r>
              <a:rPr lang="vi-VN" sz="3200" b="1" dirty="0"/>
              <a:t>nhiệm giải trình của người đứng đầu cơ sở giáo dục</a:t>
            </a:r>
            <a:endParaRPr lang="vi-VN" sz="3200" dirty="0"/>
          </a:p>
          <a:p>
            <a:pPr algn="just"/>
            <a:endParaRPr lang="en-US" sz="3200" dirty="0"/>
          </a:p>
        </p:txBody>
      </p:sp>
    </p:spTree>
    <p:extLst>
      <p:ext uri="{BB962C8B-B14F-4D97-AF65-F5344CB8AC3E}">
        <p14:creationId xmlns:p14="http://schemas.microsoft.com/office/powerpoint/2010/main" val="189221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914400"/>
            <a:ext cx="8534400" cy="2554545"/>
          </a:xfrm>
          <a:prstGeom prst="rect">
            <a:avLst/>
          </a:prstGeom>
        </p:spPr>
        <p:txBody>
          <a:bodyPr wrap="square">
            <a:spAutoFit/>
          </a:bodyPr>
          <a:lstStyle/>
          <a:p>
            <a:pPr algn="just"/>
            <a:r>
              <a:rPr lang="vi-VN" sz="3200" dirty="0"/>
              <a:t>2. Tổ chức chỉ đạo, đôn đốc, kiểm tra cán bộ quản lý, giáo viên, nhân viên, người lao động trong cơ sở giáo dục thực hiện nghiêm quy định về trách nhiệm giải trình và xử lý trong trường hợp vi phạm quy định về trách nhiệm giải trình theo quy </a:t>
            </a:r>
            <a:r>
              <a:rPr lang="vi-VN" sz="3200" dirty="0" smtClean="0"/>
              <a:t>định</a:t>
            </a:r>
            <a:endParaRPr lang="vi-VN" sz="3200" dirty="0"/>
          </a:p>
        </p:txBody>
      </p:sp>
    </p:spTree>
    <p:extLst>
      <p:ext uri="{BB962C8B-B14F-4D97-AF65-F5344CB8AC3E}">
        <p14:creationId xmlns:p14="http://schemas.microsoft.com/office/powerpoint/2010/main" val="854449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228600"/>
            <a:ext cx="8610600" cy="1077218"/>
          </a:xfrm>
          <a:prstGeom prst="rect">
            <a:avLst/>
          </a:prstGeom>
          <a:solidFill>
            <a:srgbClr val="FF0000"/>
          </a:solidFill>
        </p:spPr>
        <p:txBody>
          <a:bodyPr wrap="square">
            <a:spAutoFit/>
          </a:bodyPr>
          <a:lstStyle/>
          <a:p>
            <a:pPr algn="ctr"/>
            <a:r>
              <a:rPr lang="vi-VN" sz="3200" b="1" dirty="0">
                <a:solidFill>
                  <a:schemeClr val="bg1"/>
                </a:solidFill>
              </a:rPr>
              <a:t>XỬ PHẠT VI PHẠM HÀNH CHÍNH TRONG LĨNH VỰC GIÁO DỤC</a:t>
            </a:r>
            <a:endParaRPr lang="en-US" sz="3200" b="1" dirty="0">
              <a:solidFill>
                <a:schemeClr val="bg1"/>
              </a:solidFill>
            </a:endParaRPr>
          </a:p>
        </p:txBody>
      </p:sp>
      <p:sp>
        <p:nvSpPr>
          <p:cNvPr id="6" name="Rectangle 5"/>
          <p:cNvSpPr/>
          <p:nvPr/>
        </p:nvSpPr>
        <p:spPr>
          <a:xfrm>
            <a:off x="297951" y="1524000"/>
            <a:ext cx="8686800" cy="5509200"/>
          </a:xfrm>
          <a:prstGeom prst="rect">
            <a:avLst/>
          </a:prstGeom>
        </p:spPr>
        <p:txBody>
          <a:bodyPr wrap="square">
            <a:spAutoFit/>
          </a:bodyPr>
          <a:lstStyle/>
          <a:p>
            <a:pPr algn="just"/>
            <a:r>
              <a:rPr lang="vi-VN" sz="3200" b="1" dirty="0"/>
              <a:t>Hình thức xử phạt và mức tiền phạt trong lĩnh vực giáo dục</a:t>
            </a:r>
            <a:endParaRPr lang="vi-VN" sz="3200" dirty="0"/>
          </a:p>
          <a:p>
            <a:pPr algn="just"/>
            <a:r>
              <a:rPr lang="vi-VN" sz="3200" dirty="0"/>
              <a:t>1. Hình thức xử phạt chính:</a:t>
            </a:r>
          </a:p>
          <a:p>
            <a:pPr algn="just"/>
            <a:r>
              <a:rPr lang="vi-VN" sz="3200" dirty="0"/>
              <a:t>a) Cảnh cáo;</a:t>
            </a:r>
          </a:p>
          <a:p>
            <a:pPr algn="just"/>
            <a:r>
              <a:rPr lang="vi-VN" sz="3200" dirty="0"/>
              <a:t>b) Phạt tiền.</a:t>
            </a:r>
          </a:p>
          <a:p>
            <a:pPr algn="just"/>
            <a:r>
              <a:rPr lang="vi-VN" sz="3200" dirty="0"/>
              <a:t>2. Hình thức xử phạt bổ sung:</a:t>
            </a:r>
          </a:p>
          <a:p>
            <a:pPr algn="just"/>
            <a:r>
              <a:rPr lang="vi-VN" sz="3200" dirty="0"/>
              <a:t>a) Tịch thu tang vật, phương tiện vi phạm hành chính;</a:t>
            </a:r>
          </a:p>
          <a:p>
            <a:pPr algn="just"/>
            <a:r>
              <a:rPr lang="vi-VN" sz="3200" dirty="0"/>
              <a:t>b) Trục xuất;</a:t>
            </a:r>
          </a:p>
          <a:p>
            <a:pPr algn="just"/>
            <a:r>
              <a:rPr lang="vi-VN" sz="3200" dirty="0"/>
              <a:t>c) Đình chỉ hoạt động có thời hạn.</a:t>
            </a:r>
          </a:p>
          <a:p>
            <a:pPr algn="just"/>
            <a:endParaRPr lang="vi-VN" sz="3200" dirty="0"/>
          </a:p>
        </p:txBody>
      </p:sp>
    </p:spTree>
    <p:extLst>
      <p:ext uri="{BB962C8B-B14F-4D97-AF65-F5344CB8AC3E}">
        <p14:creationId xmlns:p14="http://schemas.microsoft.com/office/powerpoint/2010/main" val="2234397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1074532"/>
            <a:ext cx="8458200" cy="2062103"/>
          </a:xfrm>
          <a:prstGeom prst="rect">
            <a:avLst/>
          </a:prstGeom>
        </p:spPr>
        <p:txBody>
          <a:bodyPr wrap="square">
            <a:spAutoFit/>
          </a:bodyPr>
          <a:lstStyle/>
          <a:p>
            <a:pPr algn="just"/>
            <a:r>
              <a:rPr lang="vi-VN" sz="3200" dirty="0"/>
              <a:t>3. Mức tiền phạt trong lĩnh vực giáo dục:</a:t>
            </a:r>
            <a:endParaRPr lang="en-US" sz="3200" dirty="0"/>
          </a:p>
          <a:p>
            <a:pPr algn="just"/>
            <a:r>
              <a:rPr lang="vi-VN" sz="3200" dirty="0"/>
              <a:t>Mức phạt tiền tối đa trong lĩnh vực giáo dục đối với cá nhân là 75.000.000 đồng, đối với tổ chức là 150.000.000 đồng;”.</a:t>
            </a:r>
            <a:endParaRPr lang="en-US" sz="3200" dirty="0"/>
          </a:p>
        </p:txBody>
      </p:sp>
    </p:spTree>
    <p:extLst>
      <p:ext uri="{BB962C8B-B14F-4D97-AF65-F5344CB8AC3E}">
        <p14:creationId xmlns:p14="http://schemas.microsoft.com/office/powerpoint/2010/main" val="351704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238440"/>
            <a:ext cx="8305800" cy="1569660"/>
          </a:xfrm>
          <a:prstGeom prst="rect">
            <a:avLst/>
          </a:prstGeom>
        </p:spPr>
        <p:txBody>
          <a:bodyPr wrap="square">
            <a:spAutoFit/>
          </a:bodyPr>
          <a:lstStyle/>
          <a:p>
            <a:pPr algn="just"/>
            <a:r>
              <a:rPr lang="en-US" sz="3200" b="1" dirty="0" smtClean="0">
                <a:solidFill>
                  <a:srgbClr val="C00000"/>
                </a:solidFill>
                <a:latin typeface="Times New Roman" pitchFamily="18" charset="0"/>
                <a:cs typeface="Times New Roman" pitchFamily="18" charset="0"/>
              </a:rPr>
              <a:t>5) </a:t>
            </a:r>
            <a:r>
              <a:rPr lang="en-US" sz="3200" b="1" dirty="0" err="1" smtClean="0">
                <a:solidFill>
                  <a:srgbClr val="C00000"/>
                </a:solidFill>
                <a:latin typeface="Times New Roman" pitchFamily="18" charset="0"/>
                <a:cs typeface="Times New Roman" pitchFamily="18" charset="0"/>
              </a:rPr>
              <a:t>Nghị</a:t>
            </a:r>
            <a:r>
              <a:rPr lang="en-US" sz="3200" b="1" dirty="0" smtClean="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định</a:t>
            </a:r>
            <a:r>
              <a:rPr lang="en-US" sz="3200" b="1" dirty="0" smtClean="0">
                <a:solidFill>
                  <a:srgbClr val="C00000"/>
                </a:solidFill>
                <a:latin typeface="Times New Roman" pitchFamily="18" charset="0"/>
                <a:cs typeface="Times New Roman" pitchFamily="18" charset="0"/>
              </a:rPr>
              <a:t> 60/2021/NĐ-CP </a:t>
            </a:r>
            <a:r>
              <a:rPr lang="vi-VN" sz="3200" b="1" dirty="0" smtClean="0">
                <a:latin typeface="Times New Roman" pitchFamily="18" charset="0"/>
                <a:cs typeface="Times New Roman" pitchFamily="18" charset="0"/>
              </a:rPr>
              <a:t>ngày</a:t>
            </a:r>
            <a:r>
              <a:rPr lang="vi-VN" sz="3200" b="1" dirty="0">
                <a:latin typeface="Times New Roman" pitchFamily="18" charset="0"/>
                <a:cs typeface="Times New Roman" pitchFamily="18" charset="0"/>
              </a:rPr>
              <a:t> </a:t>
            </a:r>
            <a:r>
              <a:rPr lang="vi-VN" sz="3200" b="1" dirty="0" smtClean="0">
                <a:latin typeface="Times New Roman" pitchFamily="18" charset="0"/>
                <a:cs typeface="Times New Roman" pitchFamily="18" charset="0"/>
              </a:rPr>
              <a:t>21</a:t>
            </a:r>
            <a:r>
              <a:rPr lang="en-US" sz="3200" b="1" dirty="0">
                <a:latin typeface="Times New Roman" pitchFamily="18" charset="0"/>
                <a:cs typeface="Times New Roman" pitchFamily="18" charset="0"/>
              </a:rPr>
              <a:t>/</a:t>
            </a:r>
            <a:r>
              <a:rPr lang="vi-VN" sz="3200" b="1" dirty="0" smtClean="0">
                <a:latin typeface="Times New Roman" pitchFamily="18" charset="0"/>
                <a:cs typeface="Times New Roman" pitchFamily="18" charset="0"/>
              </a:rPr>
              <a:t>6</a:t>
            </a:r>
            <a:r>
              <a:rPr lang="en-US" sz="3200" b="1" dirty="0" smtClean="0">
                <a:latin typeface="Times New Roman" pitchFamily="18" charset="0"/>
                <a:cs typeface="Times New Roman" pitchFamily="18" charset="0"/>
              </a:rPr>
              <a:t>/</a:t>
            </a:r>
            <a:r>
              <a:rPr lang="vi-VN" sz="3200" b="1" dirty="0" smtClean="0">
                <a:latin typeface="Times New Roman" pitchFamily="18" charset="0"/>
                <a:cs typeface="Times New Roman" pitchFamily="18" charset="0"/>
              </a:rPr>
              <a:t>2021</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Quy</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định</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cơ</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chế</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tự</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chủ</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tài</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chính</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của</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đơn</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vị</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sự</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nghiệp</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công</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lập</a:t>
            </a:r>
            <a:endParaRPr lang="vi-VN" sz="3200" b="1" u="sng" dirty="0">
              <a:latin typeface="Times New Roman" pitchFamily="18" charset="0"/>
              <a:cs typeface="Times New Roman" pitchFamily="18" charset="0"/>
              <a:hlinkClick r:id="rId2"/>
            </a:endParaRPr>
          </a:p>
        </p:txBody>
      </p:sp>
      <p:sp>
        <p:nvSpPr>
          <p:cNvPr id="5" name="Rectangle 4"/>
          <p:cNvSpPr/>
          <p:nvPr/>
        </p:nvSpPr>
        <p:spPr>
          <a:xfrm>
            <a:off x="381000" y="2362200"/>
            <a:ext cx="8001000" cy="2062103"/>
          </a:xfrm>
          <a:prstGeom prst="rect">
            <a:avLst/>
          </a:prstGeom>
        </p:spPr>
        <p:txBody>
          <a:bodyPr wrap="square">
            <a:spAutoFit/>
          </a:bodyPr>
          <a:lstStyle/>
          <a:p>
            <a:pPr algn="just"/>
            <a:r>
              <a:rPr lang="en-US" sz="3200" b="1" dirty="0" smtClean="0">
                <a:solidFill>
                  <a:srgbClr val="C00000"/>
                </a:solidFill>
              </a:rPr>
              <a:t>6) </a:t>
            </a:r>
            <a:r>
              <a:rPr lang="vi-VN" sz="3200" b="1" dirty="0" smtClean="0">
                <a:solidFill>
                  <a:srgbClr val="C00000"/>
                </a:solidFill>
              </a:rPr>
              <a:t>Nghị </a:t>
            </a:r>
            <a:r>
              <a:rPr lang="vi-VN" sz="3200" b="1" dirty="0">
                <a:solidFill>
                  <a:srgbClr val="C00000"/>
                </a:solidFill>
              </a:rPr>
              <a:t>định </a:t>
            </a:r>
            <a:r>
              <a:rPr lang="vi-VN" sz="3200" b="1" dirty="0" smtClean="0">
                <a:solidFill>
                  <a:srgbClr val="C00000"/>
                </a:solidFill>
              </a:rPr>
              <a:t>số</a:t>
            </a:r>
            <a:r>
              <a:rPr lang="en-US" sz="3200" b="1" dirty="0" smtClean="0">
                <a:solidFill>
                  <a:srgbClr val="C00000"/>
                </a:solidFill>
              </a:rPr>
              <a:t> 24/2021/NĐ-CP </a:t>
            </a:r>
            <a:r>
              <a:rPr lang="en-US" sz="3200" b="1" dirty="0" err="1" smtClean="0"/>
              <a:t>ngày</a:t>
            </a:r>
            <a:r>
              <a:rPr lang="en-US" sz="3200" b="1" dirty="0" smtClean="0"/>
              <a:t> 23/3/2021 </a:t>
            </a:r>
            <a:r>
              <a:rPr lang="vi-VN" sz="3200" b="1" dirty="0" smtClean="0"/>
              <a:t>quy </a:t>
            </a:r>
            <a:r>
              <a:rPr lang="vi-VN" sz="3200" b="1" dirty="0"/>
              <a:t>định việc quản lý trong cơ sở giáo dục mầm non và cơ sở giáo dục phổ thông công lập.</a:t>
            </a:r>
            <a:endParaRPr lang="en-US" sz="3200" b="1" dirty="0"/>
          </a:p>
        </p:txBody>
      </p:sp>
      <p:sp>
        <p:nvSpPr>
          <p:cNvPr id="6" name="Rectangle 5"/>
          <p:cNvSpPr/>
          <p:nvPr/>
        </p:nvSpPr>
        <p:spPr>
          <a:xfrm>
            <a:off x="457200" y="5029200"/>
            <a:ext cx="7924800" cy="1569660"/>
          </a:xfrm>
          <a:prstGeom prst="rect">
            <a:avLst/>
          </a:prstGeom>
        </p:spPr>
        <p:txBody>
          <a:bodyPr wrap="square">
            <a:spAutoFit/>
          </a:bodyPr>
          <a:lstStyle/>
          <a:p>
            <a:pPr algn="just"/>
            <a:r>
              <a:rPr lang="en-US" sz="3200" b="1" dirty="0" smtClean="0">
                <a:solidFill>
                  <a:srgbClr val="C00000"/>
                </a:solidFill>
              </a:rPr>
              <a:t>7) </a:t>
            </a:r>
            <a:r>
              <a:rPr lang="en-US" sz="3200" b="1" dirty="0" err="1" smtClean="0">
                <a:solidFill>
                  <a:srgbClr val="C00000"/>
                </a:solidFill>
              </a:rPr>
              <a:t>Nghị</a:t>
            </a:r>
            <a:r>
              <a:rPr lang="en-US" sz="3200" b="1" dirty="0" smtClean="0">
                <a:solidFill>
                  <a:srgbClr val="C00000"/>
                </a:solidFill>
              </a:rPr>
              <a:t> </a:t>
            </a:r>
            <a:r>
              <a:rPr lang="en-US" sz="3200" b="1" dirty="0" err="1" smtClean="0">
                <a:solidFill>
                  <a:srgbClr val="C00000"/>
                </a:solidFill>
              </a:rPr>
              <a:t>định</a:t>
            </a:r>
            <a:r>
              <a:rPr lang="en-US" sz="3200" b="1" dirty="0">
                <a:solidFill>
                  <a:srgbClr val="C00000"/>
                </a:solidFill>
              </a:rPr>
              <a:t> </a:t>
            </a:r>
            <a:r>
              <a:rPr lang="en-US" sz="3200" b="1" dirty="0" smtClean="0">
                <a:solidFill>
                  <a:srgbClr val="C00000"/>
                </a:solidFill>
              </a:rPr>
              <a:t>77/2021/NĐ-CP </a:t>
            </a:r>
            <a:r>
              <a:rPr lang="en-US" sz="3200" b="1" dirty="0" err="1" smtClean="0"/>
              <a:t>ngày</a:t>
            </a:r>
            <a:r>
              <a:rPr lang="en-US" sz="3200" b="1" dirty="0" smtClean="0"/>
              <a:t> 01/08/2021 </a:t>
            </a:r>
            <a:r>
              <a:rPr lang="vi-VN" sz="3200" b="1" dirty="0" smtClean="0"/>
              <a:t>quy </a:t>
            </a:r>
            <a:r>
              <a:rPr lang="vi-VN" sz="3200" b="1" dirty="0"/>
              <a:t>định về chế độ phụ cấp thâm niên nhà giáo</a:t>
            </a:r>
            <a:endParaRPr lang="en-US" sz="3200" b="1" dirty="0"/>
          </a:p>
        </p:txBody>
      </p:sp>
    </p:spTree>
    <p:extLst>
      <p:ext uri="{BB962C8B-B14F-4D97-AF65-F5344CB8AC3E}">
        <p14:creationId xmlns:p14="http://schemas.microsoft.com/office/powerpoint/2010/main" val="3323779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ppt_x"/>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0413" y="0"/>
            <a:ext cx="8610600" cy="6986528"/>
          </a:xfrm>
          <a:prstGeom prst="rect">
            <a:avLst/>
          </a:prstGeom>
        </p:spPr>
        <p:txBody>
          <a:bodyPr wrap="square">
            <a:spAutoFit/>
          </a:bodyPr>
          <a:lstStyle/>
          <a:p>
            <a:pPr algn="ctr"/>
            <a:r>
              <a:rPr lang="vi-VN" sz="3200" b="1" dirty="0"/>
              <a:t> Vi phạm quy định về tổ chức quản lý </a:t>
            </a:r>
            <a:endParaRPr lang="en-US" sz="3200" b="1" dirty="0" smtClean="0"/>
          </a:p>
          <a:p>
            <a:pPr algn="ctr"/>
            <a:r>
              <a:rPr lang="vi-VN" sz="3200" b="1" dirty="0" smtClean="0"/>
              <a:t>cơ </a:t>
            </a:r>
            <a:r>
              <a:rPr lang="vi-VN" sz="3200" b="1" dirty="0"/>
              <a:t>sở giáo </a:t>
            </a:r>
            <a:r>
              <a:rPr lang="vi-VN" sz="3200" b="1" dirty="0" smtClean="0"/>
              <a:t>dục</a:t>
            </a:r>
            <a:endParaRPr lang="en-US" sz="3200" b="1" dirty="0" smtClean="0"/>
          </a:p>
          <a:p>
            <a:pPr algn="ctr"/>
            <a:endParaRPr lang="vi-VN" sz="3200" dirty="0"/>
          </a:p>
          <a:p>
            <a:pPr algn="just"/>
            <a:r>
              <a:rPr lang="vi-VN" sz="3200" dirty="0" smtClean="0"/>
              <a:t>1. Phạt </a:t>
            </a:r>
            <a:r>
              <a:rPr lang="vi-VN" sz="3200" dirty="0"/>
              <a:t>tiền từ 10.000.000 đồng đến 20.000.000 đồng đối với một trong các hành vi sau</a:t>
            </a:r>
            <a:r>
              <a:rPr lang="vi-VN" sz="3200" dirty="0" smtClean="0"/>
              <a:t>:</a:t>
            </a:r>
            <a:endParaRPr lang="en-US" sz="3200" dirty="0" smtClean="0"/>
          </a:p>
          <a:p>
            <a:pPr algn="just"/>
            <a:endParaRPr lang="vi-VN" sz="3200" dirty="0"/>
          </a:p>
          <a:p>
            <a:pPr algn="just"/>
            <a:r>
              <a:rPr lang="vi-VN" sz="3200" dirty="0" smtClean="0"/>
              <a:t>a) Công </a:t>
            </a:r>
            <a:r>
              <a:rPr lang="vi-VN" sz="3200" dirty="0"/>
              <a:t>khai không đầy đủ các nội dung theo quy định tại quy chế thực hiện công khai đối với cơ sở giáo dục và đào tạo thuộc hệ thống giáo dục quốc dân và các văn bản pháp luật khác có liên quan</a:t>
            </a:r>
            <a:r>
              <a:rPr lang="vi-VN" sz="3200" dirty="0" smtClean="0"/>
              <a:t>;</a:t>
            </a:r>
            <a:endParaRPr lang="en-US" sz="3200" dirty="0" smtClean="0"/>
          </a:p>
          <a:p>
            <a:pPr algn="just"/>
            <a:endParaRPr lang="vi-VN" sz="3200" dirty="0"/>
          </a:p>
          <a:p>
            <a:pPr algn="just"/>
            <a:r>
              <a:rPr lang="vi-VN" sz="3200" dirty="0"/>
              <a:t>b) Thực hiện không đầy đủ hoặc không đúng chế độ thông tin báo cáo theo quy định của pháp luật hiện hành</a:t>
            </a:r>
            <a:r>
              <a:rPr lang="vi-VN" sz="3200" dirty="0" smtClean="0"/>
              <a:t>;</a:t>
            </a:r>
            <a:endParaRPr lang="vi-VN" sz="3200" dirty="0"/>
          </a:p>
        </p:txBody>
      </p:sp>
    </p:spTree>
    <p:extLst>
      <p:ext uri="{BB962C8B-B14F-4D97-AF65-F5344CB8AC3E}">
        <p14:creationId xmlns:p14="http://schemas.microsoft.com/office/powerpoint/2010/main" val="1054538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barn(inVertical)">
                                      <p:cBhvr>
                                        <p:cTn id="10" dur="500"/>
                                        <p:tgtEl>
                                          <p:spTgt spid="4">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animEffect transition="in" filter="wipe(down)">
                                      <p:cBhvr>
                                        <p:cTn id="15" dur="500"/>
                                        <p:tgtEl>
                                          <p:spTgt spid="4">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4">
                                            <p:txEl>
                                              <p:pRg st="5" end="5"/>
                                            </p:txEl>
                                          </p:spTgt>
                                        </p:tgtEl>
                                        <p:attrNameLst>
                                          <p:attrName>style.visibility</p:attrName>
                                        </p:attrNameLst>
                                      </p:cBhvr>
                                      <p:to>
                                        <p:strVal val="visible"/>
                                      </p:to>
                                    </p:set>
                                    <p:animEffect transition="in" filter="fade">
                                      <p:cBhvr>
                                        <p:cTn id="20" dur="1000"/>
                                        <p:tgtEl>
                                          <p:spTgt spid="4">
                                            <p:txEl>
                                              <p:pRg st="5" end="5"/>
                                            </p:txEl>
                                          </p:spTgt>
                                        </p:tgtEl>
                                      </p:cBhvr>
                                    </p:animEffect>
                                    <p:anim calcmode="lin" valueType="num">
                                      <p:cBhvr>
                                        <p:cTn id="21"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22"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4">
                                            <p:txEl>
                                              <p:pRg st="7" end="7"/>
                                            </p:txEl>
                                          </p:spTgt>
                                        </p:tgtEl>
                                        <p:attrNameLst>
                                          <p:attrName>style.visibility</p:attrName>
                                        </p:attrNameLst>
                                      </p:cBhvr>
                                      <p:to>
                                        <p:strVal val="visible"/>
                                      </p:to>
                                    </p:set>
                                    <p:animEffect transition="in" filter="barn(inVertical)">
                                      <p:cBhvr>
                                        <p:cTn id="27"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2130" y="990600"/>
            <a:ext cx="8382000" cy="5016758"/>
          </a:xfrm>
          <a:prstGeom prst="rect">
            <a:avLst/>
          </a:prstGeom>
        </p:spPr>
        <p:txBody>
          <a:bodyPr wrap="square">
            <a:spAutoFit/>
          </a:bodyPr>
          <a:lstStyle/>
          <a:p>
            <a:pPr algn="just"/>
            <a:r>
              <a:rPr lang="vi-VN" sz="3200" dirty="0"/>
              <a:t>c) Lập báo cáo định kỳ, báo cáo đột xuất có nội dung không chính xác</a:t>
            </a:r>
            <a:r>
              <a:rPr lang="vi-VN" sz="3200" dirty="0" smtClean="0"/>
              <a:t>;</a:t>
            </a:r>
            <a:endParaRPr lang="en-US" sz="3200" dirty="0" smtClean="0"/>
          </a:p>
          <a:p>
            <a:pPr algn="just"/>
            <a:endParaRPr lang="vi-VN" sz="3200" dirty="0"/>
          </a:p>
          <a:p>
            <a:pPr algn="just"/>
            <a:r>
              <a:rPr lang="vi-VN" sz="3200" dirty="0"/>
              <a:t>d) Sử dụng tên hoặc đặt trụ sở không đúng địa điểm theo quyết định thành lập, quyết định cho phép thành lập</a:t>
            </a:r>
            <a:r>
              <a:rPr lang="vi-VN" sz="3200" dirty="0" smtClean="0"/>
              <a:t>;</a:t>
            </a:r>
            <a:endParaRPr lang="en-US" sz="3200" dirty="0" smtClean="0"/>
          </a:p>
          <a:p>
            <a:pPr algn="just"/>
            <a:endParaRPr lang="vi-VN" sz="3200" dirty="0"/>
          </a:p>
          <a:p>
            <a:pPr algn="just"/>
            <a:r>
              <a:rPr lang="vi-VN" sz="3200" dirty="0"/>
              <a:t>đ) Không thực hiện hoặc thực hiện không đúng trách nhiệm giải trình theo quy định của pháp luật hiện hành.</a:t>
            </a:r>
            <a:endParaRPr lang="vi-VN" sz="3200" dirty="0"/>
          </a:p>
        </p:txBody>
      </p:sp>
    </p:spTree>
    <p:extLst>
      <p:ext uri="{BB962C8B-B14F-4D97-AF65-F5344CB8AC3E}">
        <p14:creationId xmlns:p14="http://schemas.microsoft.com/office/powerpoint/2010/main" val="1669928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68876" y="4495800"/>
            <a:ext cx="4572000" cy="369332"/>
          </a:xfrm>
          <a:prstGeom prst="rect">
            <a:avLst/>
          </a:prstGeom>
        </p:spPr>
        <p:txBody>
          <a:bodyPr>
            <a:spAutoFit/>
          </a:bodyPr>
          <a:lstStyle/>
          <a:p>
            <a:r>
              <a:rPr lang="vi-VN" dirty="0"/>
              <a:t> </a:t>
            </a:r>
            <a:endParaRPr lang="en-US" dirty="0"/>
          </a:p>
        </p:txBody>
      </p:sp>
      <p:sp>
        <p:nvSpPr>
          <p:cNvPr id="5" name="Rectangle 4"/>
          <p:cNvSpPr/>
          <p:nvPr/>
        </p:nvSpPr>
        <p:spPr>
          <a:xfrm>
            <a:off x="304800" y="838200"/>
            <a:ext cx="8458200" cy="4524315"/>
          </a:xfrm>
          <a:prstGeom prst="rect">
            <a:avLst/>
          </a:prstGeom>
        </p:spPr>
        <p:txBody>
          <a:bodyPr wrap="square">
            <a:spAutoFit/>
          </a:bodyPr>
          <a:lstStyle/>
          <a:p>
            <a:pPr algn="just"/>
            <a:r>
              <a:rPr lang="vi-VN" sz="3200" b="1" dirty="0"/>
              <a:t>Phạt tiền từ 20.000.000 đồng đến 30.000.000 đồng đối với một trong các hành vi sau</a:t>
            </a:r>
            <a:r>
              <a:rPr lang="vi-VN" sz="3200" b="1" dirty="0" smtClean="0"/>
              <a:t>:</a:t>
            </a:r>
            <a:endParaRPr lang="en-US" sz="3200" b="1" dirty="0" smtClean="0"/>
          </a:p>
          <a:p>
            <a:pPr algn="just"/>
            <a:endParaRPr lang="vi-VN" sz="3200" dirty="0"/>
          </a:p>
          <a:p>
            <a:pPr algn="just"/>
            <a:r>
              <a:rPr lang="vi-VN" sz="3200" dirty="0" smtClean="0"/>
              <a:t>a) Ban </a:t>
            </a:r>
            <a:r>
              <a:rPr lang="vi-VN" sz="3200" dirty="0"/>
              <a:t>hành không đầy đủ hoặc thực hiện không đầy đủ văn bản thuộc trách nhiệm của cơ sở giáo dục theo quy định của pháp luật hiện hành</a:t>
            </a:r>
            <a:r>
              <a:rPr lang="vi-VN" sz="3200" dirty="0" smtClean="0"/>
              <a:t>;</a:t>
            </a:r>
            <a:endParaRPr lang="en-US" sz="3200" dirty="0" smtClean="0"/>
          </a:p>
          <a:p>
            <a:pPr algn="just"/>
            <a:endParaRPr lang="en-US" sz="3200" dirty="0"/>
          </a:p>
          <a:p>
            <a:pPr algn="just"/>
            <a:r>
              <a:rPr lang="vi-VN" sz="3200" dirty="0" smtClean="0"/>
              <a:t>b</a:t>
            </a:r>
            <a:r>
              <a:rPr lang="vi-VN" sz="3200" dirty="0"/>
              <a:t>) Công khai không chính xác các nội dung theo quy định của pháp luật hiện hành</a:t>
            </a:r>
            <a:r>
              <a:rPr lang="vi-VN" sz="3200" dirty="0" smtClean="0"/>
              <a:t>;</a:t>
            </a:r>
            <a:endParaRPr lang="vi-VN" sz="3200" dirty="0"/>
          </a:p>
        </p:txBody>
      </p:sp>
    </p:spTree>
    <p:extLst>
      <p:ext uri="{BB962C8B-B14F-4D97-AF65-F5344CB8AC3E}">
        <p14:creationId xmlns:p14="http://schemas.microsoft.com/office/powerpoint/2010/main" val="1545292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barn(inVertical)">
                                      <p:cBhvr>
                                        <p:cTn id="12" dur="500"/>
                                        <p:tgtEl>
                                          <p:spTgt spid="5">
                                            <p:txEl>
                                              <p:pRg st="2" end="2"/>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animEffect transition="in" filter="barn(inVertical)">
                                      <p:cBhvr>
                                        <p:cTn id="15"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91101" y="838200"/>
            <a:ext cx="8382000" cy="4524315"/>
          </a:xfrm>
          <a:prstGeom prst="rect">
            <a:avLst/>
          </a:prstGeom>
        </p:spPr>
        <p:txBody>
          <a:bodyPr wrap="square">
            <a:spAutoFit/>
          </a:bodyPr>
          <a:lstStyle/>
          <a:p>
            <a:pPr algn="just"/>
            <a:r>
              <a:rPr lang="vi-VN" sz="3200" dirty="0"/>
              <a:t>c) Không thực hiện công khai theo quy định của pháp luật hiện hành</a:t>
            </a:r>
            <a:r>
              <a:rPr lang="vi-VN" sz="3200" dirty="0" smtClean="0"/>
              <a:t>;</a:t>
            </a:r>
            <a:endParaRPr lang="en-US" sz="3200" dirty="0" smtClean="0"/>
          </a:p>
          <a:p>
            <a:pPr algn="just"/>
            <a:endParaRPr lang="vi-VN" sz="3200" dirty="0"/>
          </a:p>
          <a:p>
            <a:pPr algn="just"/>
            <a:r>
              <a:rPr lang="vi-VN" sz="3200" dirty="0"/>
              <a:t>d) Không thực hiện chế độ thông tin báo cáo theo quy định của pháp luật hiện hành</a:t>
            </a:r>
            <a:r>
              <a:rPr lang="vi-VN" sz="3200" dirty="0" smtClean="0"/>
              <a:t>;</a:t>
            </a:r>
            <a:endParaRPr lang="en-US" sz="3200" dirty="0" smtClean="0"/>
          </a:p>
          <a:p>
            <a:pPr algn="just"/>
            <a:endParaRPr lang="vi-VN" sz="3200" dirty="0"/>
          </a:p>
          <a:p>
            <a:pPr algn="just"/>
            <a:r>
              <a:rPr lang="vi-VN" sz="3200" dirty="0"/>
              <a:t>đ) Không gửi thông báo, quyết định của cơ sở giáo dục đại học đến Bộ Giáo dục và Đào tạo theo quy định của pháp luật hiện hành.</a:t>
            </a:r>
            <a:endParaRPr lang="vi-VN" sz="3200" dirty="0"/>
          </a:p>
        </p:txBody>
      </p:sp>
    </p:spTree>
    <p:extLst>
      <p:ext uri="{BB962C8B-B14F-4D97-AF65-F5344CB8AC3E}">
        <p14:creationId xmlns:p14="http://schemas.microsoft.com/office/powerpoint/2010/main" val="743495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685800"/>
            <a:ext cx="8534400" cy="5016758"/>
          </a:xfrm>
          <a:prstGeom prst="rect">
            <a:avLst/>
          </a:prstGeom>
        </p:spPr>
        <p:txBody>
          <a:bodyPr wrap="square">
            <a:spAutoFit/>
          </a:bodyPr>
          <a:lstStyle/>
          <a:p>
            <a:pPr algn="just"/>
            <a:r>
              <a:rPr lang="vi-VN" sz="3200" dirty="0"/>
              <a:t>3. Phạt tiền từ 30.000.000 đồng đến 40.000.000 đồng đối với hành vi ban hành văn bản trái thẩm quyền hoặc văn bản có nội dung trái pháp luật hiện hành</a:t>
            </a:r>
            <a:r>
              <a:rPr lang="vi-VN" sz="3200" dirty="0" smtClean="0"/>
              <a:t>.</a:t>
            </a:r>
            <a:endParaRPr lang="en-US" sz="3200" dirty="0" smtClean="0"/>
          </a:p>
          <a:p>
            <a:pPr algn="just"/>
            <a:endParaRPr lang="en-US" sz="3200" dirty="0" smtClean="0"/>
          </a:p>
          <a:p>
            <a:pPr algn="just"/>
            <a:endParaRPr lang="vi-VN" sz="3200" dirty="0"/>
          </a:p>
          <a:p>
            <a:pPr algn="just"/>
            <a:r>
              <a:rPr lang="vi-VN" sz="3200" dirty="0"/>
              <a:t>4. Phạt tiền từ 40.000.000 đồng đến 60.000.000 đồng đối với hành vi không thành lập hội đồng trường của cơ sở giáo dục đại học theo quy định của pháp luật hiện hành.</a:t>
            </a:r>
          </a:p>
        </p:txBody>
      </p:sp>
    </p:spTree>
    <p:extLst>
      <p:ext uri="{BB962C8B-B14F-4D97-AF65-F5344CB8AC3E}">
        <p14:creationId xmlns:p14="http://schemas.microsoft.com/office/powerpoint/2010/main" val="312071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08398" y="762000"/>
            <a:ext cx="8229600" cy="4524315"/>
          </a:xfrm>
          <a:prstGeom prst="rect">
            <a:avLst/>
          </a:prstGeom>
        </p:spPr>
        <p:txBody>
          <a:bodyPr wrap="square">
            <a:spAutoFit/>
          </a:bodyPr>
          <a:lstStyle/>
          <a:p>
            <a:pPr algn="ctr"/>
            <a:r>
              <a:rPr lang="vi-VN" sz="3200" b="1" dirty="0"/>
              <a:t>Biện pháp khắc phục hậu quả</a:t>
            </a:r>
            <a:r>
              <a:rPr lang="vi-VN" sz="3200" b="1" dirty="0" smtClean="0"/>
              <a:t>:</a:t>
            </a:r>
            <a:endParaRPr lang="en-US" sz="3200" b="1" dirty="0" smtClean="0"/>
          </a:p>
          <a:p>
            <a:pPr algn="just"/>
            <a:endParaRPr lang="vi-VN" sz="3200" b="1" dirty="0"/>
          </a:p>
          <a:p>
            <a:pPr algn="just"/>
            <a:r>
              <a:rPr lang="vi-VN" sz="3200" dirty="0" smtClean="0"/>
              <a:t>a) Buộc </a:t>
            </a:r>
            <a:r>
              <a:rPr lang="vi-VN" sz="3200" dirty="0"/>
              <a:t>thực hiện công khai theo quy định </a:t>
            </a:r>
            <a:endParaRPr lang="en-US" sz="3200" dirty="0" smtClean="0"/>
          </a:p>
          <a:p>
            <a:pPr algn="just"/>
            <a:endParaRPr lang="en-US" sz="3200" dirty="0" smtClean="0"/>
          </a:p>
          <a:p>
            <a:pPr algn="just"/>
            <a:r>
              <a:rPr lang="vi-VN" sz="3200" dirty="0" smtClean="0"/>
              <a:t>b</a:t>
            </a:r>
            <a:r>
              <a:rPr lang="vi-VN" sz="3200" dirty="0"/>
              <a:t>) Buộc cải chính thông tin sai sự thật đối với hành vi vi </a:t>
            </a:r>
            <a:r>
              <a:rPr lang="vi-VN" sz="3200" dirty="0" smtClean="0"/>
              <a:t>phạm</a:t>
            </a:r>
            <a:endParaRPr lang="en-US" sz="3200" dirty="0" smtClean="0"/>
          </a:p>
          <a:p>
            <a:pPr algn="just"/>
            <a:endParaRPr lang="vi-VN" sz="3200" dirty="0"/>
          </a:p>
          <a:p>
            <a:pPr algn="just"/>
            <a:r>
              <a:rPr lang="vi-VN" sz="3200" dirty="0"/>
              <a:t>c) Buộc hủy bỏ văn bản đã ban hành không đúng thẩm quyền hoặc có nội dung trái pháp </a:t>
            </a:r>
            <a:r>
              <a:rPr lang="vi-VN" sz="3200" dirty="0" smtClean="0"/>
              <a:t>luật.</a:t>
            </a:r>
            <a:endParaRPr lang="vi-VN" sz="3200" dirty="0"/>
          </a:p>
        </p:txBody>
      </p:sp>
    </p:spTree>
    <p:extLst>
      <p:ext uri="{BB962C8B-B14F-4D97-AF65-F5344CB8AC3E}">
        <p14:creationId xmlns:p14="http://schemas.microsoft.com/office/powerpoint/2010/main" val="176837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62200" y="444787"/>
            <a:ext cx="4724401" cy="584775"/>
          </a:xfrm>
          <a:prstGeom prst="rect">
            <a:avLst/>
          </a:prstGeom>
          <a:solidFill>
            <a:srgbClr val="FFFF00"/>
          </a:solidFill>
        </p:spPr>
        <p:txBody>
          <a:bodyPr wrap="square">
            <a:spAutoFit/>
          </a:bodyPr>
          <a:lstStyle/>
          <a:p>
            <a:pPr algn="just"/>
            <a:r>
              <a:rPr lang="en-US" sz="3200" b="1" dirty="0">
                <a:latin typeface="Times New Roman" pitchFamily="18" charset="0"/>
                <a:cs typeface="Times New Roman" pitchFamily="18" charset="0"/>
              </a:rPr>
              <a:t>CÔNG TÁC PHÁP CHẾ</a:t>
            </a:r>
            <a:endParaRPr lang="en-US" sz="3200" b="1" dirty="0">
              <a:latin typeface="Times New Roman" pitchFamily="18" charset="0"/>
              <a:cs typeface="Times New Roman" pitchFamily="18" charset="0"/>
            </a:endParaRPr>
          </a:p>
        </p:txBody>
      </p:sp>
      <p:sp>
        <p:nvSpPr>
          <p:cNvPr id="6" name="Rectangle 5"/>
          <p:cNvSpPr/>
          <p:nvPr/>
        </p:nvSpPr>
        <p:spPr>
          <a:xfrm>
            <a:off x="457200" y="1524000"/>
            <a:ext cx="8153400" cy="2062103"/>
          </a:xfrm>
          <a:prstGeom prst="rect">
            <a:avLst/>
          </a:prstGeom>
        </p:spPr>
        <p:txBody>
          <a:bodyPr wrap="square">
            <a:spAutoFit/>
          </a:bodyPr>
          <a:lstStyle/>
          <a:p>
            <a:pPr algn="just"/>
            <a:r>
              <a:rPr lang="vi-VN" sz="3200" b="1" dirty="0">
                <a:latin typeface="Times New Roman" pitchFamily="18" charset="0"/>
                <a:cs typeface="Times New Roman" pitchFamily="18" charset="0"/>
              </a:rPr>
              <a:t>Công văn số 3825/BGDĐT-PC ngày 06/9/2021 của Bộ Giáo dục và Đào tạo về việc hướng dẫn nhiệm vụ năm học 2021-2022 về công tác pháp chế;</a:t>
            </a:r>
            <a:endParaRPr lang="en-US" sz="3200" b="1" dirty="0">
              <a:latin typeface="Times New Roman" pitchFamily="18" charset="0"/>
              <a:cs typeface="Times New Roman" pitchFamily="18" charset="0"/>
            </a:endParaRPr>
          </a:p>
        </p:txBody>
      </p:sp>
      <p:sp>
        <p:nvSpPr>
          <p:cNvPr id="7" name="Rectangle 6"/>
          <p:cNvSpPr/>
          <p:nvPr/>
        </p:nvSpPr>
        <p:spPr>
          <a:xfrm>
            <a:off x="457200" y="4495800"/>
            <a:ext cx="8153400" cy="1569660"/>
          </a:xfrm>
          <a:prstGeom prst="rect">
            <a:avLst/>
          </a:prstGeom>
        </p:spPr>
        <p:txBody>
          <a:bodyPr wrap="square">
            <a:spAutoFit/>
          </a:bodyPr>
          <a:lstStyle/>
          <a:p>
            <a:pPr algn="just"/>
            <a:r>
              <a:rPr lang="vi-VN" sz="3200" b="1" dirty="0">
                <a:latin typeface="Times New Roman" pitchFamily="18" charset="0"/>
                <a:cs typeface="Times New Roman" pitchFamily="18" charset="0"/>
              </a:rPr>
              <a:t>Công văn số 3323/SGDĐT-VP ngày 20/9/2021 của Sở GDĐT về việc hướng dẫn nhiệm vụ công tác pháp chế năm học 2021-2022;</a:t>
            </a:r>
            <a:endParaRPr lang="en-US" sz="3200" b="1" dirty="0">
              <a:latin typeface="Times New Roman" pitchFamily="18" charset="0"/>
              <a:cs typeface="Times New Roman" pitchFamily="18" charset="0"/>
            </a:endParaRPr>
          </a:p>
        </p:txBody>
      </p:sp>
    </p:spTree>
    <p:extLst>
      <p:ext uri="{BB962C8B-B14F-4D97-AF65-F5344CB8AC3E}">
        <p14:creationId xmlns:p14="http://schemas.microsoft.com/office/powerpoint/2010/main" val="1795058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2640" y="1066800"/>
            <a:ext cx="8686800" cy="1077218"/>
          </a:xfrm>
          <a:prstGeom prst="rect">
            <a:avLst/>
          </a:prstGeom>
        </p:spPr>
        <p:txBody>
          <a:bodyPr wrap="square">
            <a:spAutoFit/>
          </a:bodyPr>
          <a:lstStyle/>
          <a:p>
            <a:pPr algn="ctr"/>
            <a:r>
              <a:rPr lang="vi-VN" sz="3200" b="1" dirty="0"/>
              <a:t>Xây dựng nhà trường an toàn, không có cán bộ, giáo viên, học sinh vi </a:t>
            </a:r>
            <a:r>
              <a:rPr lang="vi-VN" sz="3200" b="1" dirty="0" smtClean="0"/>
              <a:t>phạm </a:t>
            </a:r>
            <a:r>
              <a:rPr lang="vi-VN" sz="3200" b="1" dirty="0"/>
              <a:t>pháp luật. </a:t>
            </a:r>
            <a:endParaRPr lang="en-US" sz="3200" b="1" dirty="0"/>
          </a:p>
        </p:txBody>
      </p:sp>
      <p:pic>
        <p:nvPicPr>
          <p:cNvPr id="1026" name="Picture 2" descr="Chạy bộ với những mục tiêu nhỏ"/>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31204" y="2803133"/>
            <a:ext cx="5181600" cy="40548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440836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6533" y="1143000"/>
            <a:ext cx="7188186" cy="584775"/>
          </a:xfrm>
          <a:prstGeom prst="rect">
            <a:avLst/>
          </a:prstGeom>
        </p:spPr>
        <p:txBody>
          <a:bodyPr wrap="none">
            <a:spAutoFit/>
          </a:bodyPr>
          <a:lstStyle/>
          <a:p>
            <a:pPr algn="just"/>
            <a:r>
              <a:rPr lang="en-US" sz="3200" b="1" dirty="0" smtClean="0">
                <a:latin typeface="Times New Roman" pitchFamily="18" charset="0"/>
                <a:cs typeface="Times New Roman" pitchFamily="18" charset="0"/>
              </a:rPr>
              <a:t>1. </a:t>
            </a:r>
            <a:r>
              <a:rPr lang="en-US" sz="3200" b="1" dirty="0" err="1" smtClean="0">
                <a:latin typeface="Times New Roman" pitchFamily="18" charset="0"/>
                <a:cs typeface="Times New Roman" pitchFamily="18" charset="0"/>
              </a:rPr>
              <a:t>Kiện</a:t>
            </a:r>
            <a:r>
              <a:rPr lang="en-US" sz="3200" b="1" dirty="0" smtClean="0">
                <a:latin typeface="Times New Roman" pitchFamily="18" charset="0"/>
                <a:cs typeface="Times New Roman" pitchFamily="18" charset="0"/>
              </a:rPr>
              <a:t> </a:t>
            </a:r>
            <a:r>
              <a:rPr lang="en-US" sz="3200" b="1" dirty="0" err="1">
                <a:latin typeface="Times New Roman" pitchFamily="18" charset="0"/>
                <a:cs typeface="Times New Roman" pitchFamily="18" charset="0"/>
              </a:rPr>
              <a:t>toàn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nhân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lực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công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tác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pháp</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chế</a:t>
            </a:r>
            <a:endParaRPr lang="en-US" sz="3200" dirty="0">
              <a:latin typeface="Times New Roman" pitchFamily="18" charset="0"/>
              <a:cs typeface="Times New Roman" pitchFamily="18" charset="0"/>
            </a:endParaRPr>
          </a:p>
        </p:txBody>
      </p:sp>
      <p:sp>
        <p:nvSpPr>
          <p:cNvPr id="5" name="Rectangle 4"/>
          <p:cNvSpPr/>
          <p:nvPr/>
        </p:nvSpPr>
        <p:spPr>
          <a:xfrm>
            <a:off x="2590800" y="304800"/>
            <a:ext cx="4071499" cy="584775"/>
          </a:xfrm>
          <a:prstGeom prst="rect">
            <a:avLst/>
          </a:prstGeom>
          <a:solidFill>
            <a:srgbClr val="92D050"/>
          </a:solidFill>
        </p:spPr>
        <p:txBody>
          <a:bodyPr wrap="none">
            <a:spAutoFit/>
          </a:bodyPr>
          <a:lstStyle/>
          <a:p>
            <a:pPr algn="just"/>
            <a:r>
              <a:rPr lang="en-US" sz="3200" b="1" dirty="0">
                <a:solidFill>
                  <a:schemeClr val="bg1"/>
                </a:solidFill>
                <a:latin typeface="Times New Roman" pitchFamily="18" charset="0"/>
                <a:cs typeface="Times New Roman" pitchFamily="18" charset="0"/>
              </a:rPr>
              <a:t> NHIỆM VỤ CỤ THỂ</a:t>
            </a:r>
            <a:endParaRPr lang="en-US" sz="3200" dirty="0">
              <a:solidFill>
                <a:schemeClr val="bg1"/>
              </a:solidFill>
              <a:latin typeface="Times New Roman" pitchFamily="18" charset="0"/>
              <a:cs typeface="Times New Roman" pitchFamily="18" charset="0"/>
            </a:endParaRPr>
          </a:p>
        </p:txBody>
      </p:sp>
      <p:sp>
        <p:nvSpPr>
          <p:cNvPr id="6" name="Rectangle 5"/>
          <p:cNvSpPr/>
          <p:nvPr/>
        </p:nvSpPr>
        <p:spPr>
          <a:xfrm>
            <a:off x="228600" y="2029145"/>
            <a:ext cx="6686446" cy="584775"/>
          </a:xfrm>
          <a:prstGeom prst="rect">
            <a:avLst/>
          </a:prstGeom>
        </p:spPr>
        <p:txBody>
          <a:bodyPr wrap="none">
            <a:spAutoFit/>
          </a:bodyPr>
          <a:lstStyle/>
          <a:p>
            <a:pPr algn="just"/>
            <a:r>
              <a:rPr lang="vi-VN" sz="3200" b="1" dirty="0">
                <a:latin typeface="Times New Roman" pitchFamily="18" charset="0"/>
                <a:cs typeface="Times New Roman" pitchFamily="18" charset="0"/>
              </a:rPr>
              <a:t> </a:t>
            </a:r>
            <a:r>
              <a:rPr lang="en-US" sz="3200" b="1" dirty="0" smtClean="0">
                <a:latin typeface="Times New Roman" pitchFamily="18" charset="0"/>
                <a:cs typeface="Times New Roman" pitchFamily="18" charset="0"/>
              </a:rPr>
              <a:t>2. </a:t>
            </a:r>
            <a:r>
              <a:rPr lang="vi-VN" sz="3200" b="1" dirty="0" smtClean="0">
                <a:latin typeface="Times New Roman" pitchFamily="18" charset="0"/>
                <a:cs typeface="Times New Roman" pitchFamily="18" charset="0"/>
              </a:rPr>
              <a:t>Công </a:t>
            </a:r>
            <a:r>
              <a:rPr lang="vi-VN" sz="3200" b="1" dirty="0">
                <a:latin typeface="Times New Roman" pitchFamily="18" charset="0"/>
                <a:cs typeface="Times New Roman" pitchFamily="18" charset="0"/>
              </a:rPr>
              <a:t>tác xây dựng văn bản QPPL</a:t>
            </a:r>
            <a:endParaRPr lang="en-US" sz="3200" dirty="0">
              <a:latin typeface="Times New Roman" pitchFamily="18" charset="0"/>
              <a:cs typeface="Times New Roman" pitchFamily="18" charset="0"/>
            </a:endParaRPr>
          </a:p>
        </p:txBody>
      </p:sp>
      <p:sp>
        <p:nvSpPr>
          <p:cNvPr id="7" name="Rectangle 6"/>
          <p:cNvSpPr/>
          <p:nvPr/>
        </p:nvSpPr>
        <p:spPr>
          <a:xfrm>
            <a:off x="306533" y="2895600"/>
            <a:ext cx="8018404" cy="1077218"/>
          </a:xfrm>
          <a:prstGeom prst="rect">
            <a:avLst/>
          </a:prstGeom>
        </p:spPr>
        <p:txBody>
          <a:bodyPr wrap="square">
            <a:spAutoFit/>
          </a:bodyPr>
          <a:lstStyle/>
          <a:p>
            <a:pPr algn="just"/>
            <a:r>
              <a:rPr lang="en-US" sz="3200" b="1" dirty="0" smtClean="0">
                <a:latin typeface="Times New Roman" pitchFamily="18" charset="0"/>
                <a:cs typeface="Times New Roman" pitchFamily="18" charset="0"/>
              </a:rPr>
              <a:t>3. </a:t>
            </a:r>
            <a:r>
              <a:rPr lang="vi-VN" sz="3200" b="1" dirty="0" smtClean="0">
                <a:latin typeface="Times New Roman" pitchFamily="18" charset="0"/>
                <a:cs typeface="Times New Roman" pitchFamily="18" charset="0"/>
              </a:rPr>
              <a:t>Công </a:t>
            </a:r>
            <a:r>
              <a:rPr lang="vi-VN" sz="3200" b="1" dirty="0">
                <a:latin typeface="Times New Roman" pitchFamily="18" charset="0"/>
                <a:cs typeface="Times New Roman" pitchFamily="18" charset="0"/>
              </a:rPr>
              <a:t>tác kiểm tra, rà soát hệ thống hóa văn bản</a:t>
            </a:r>
            <a:endParaRPr lang="en-US" sz="3200" dirty="0">
              <a:latin typeface="Times New Roman" pitchFamily="18" charset="0"/>
              <a:cs typeface="Times New Roman" pitchFamily="18" charset="0"/>
            </a:endParaRPr>
          </a:p>
        </p:txBody>
      </p:sp>
      <p:sp>
        <p:nvSpPr>
          <p:cNvPr id="8" name="Rectangle 7"/>
          <p:cNvSpPr/>
          <p:nvPr/>
        </p:nvSpPr>
        <p:spPr>
          <a:xfrm>
            <a:off x="277423" y="4191000"/>
            <a:ext cx="8004686" cy="1077218"/>
          </a:xfrm>
          <a:prstGeom prst="rect">
            <a:avLst/>
          </a:prstGeom>
        </p:spPr>
        <p:txBody>
          <a:bodyPr wrap="square">
            <a:spAutoFit/>
          </a:bodyPr>
          <a:lstStyle/>
          <a:p>
            <a:pPr algn="just"/>
            <a:r>
              <a:rPr lang="en-US" sz="3200" b="1" dirty="0" smtClean="0">
                <a:latin typeface="Times New Roman" pitchFamily="18" charset="0"/>
                <a:cs typeface="Times New Roman" pitchFamily="18" charset="0"/>
              </a:rPr>
              <a:t>4. </a:t>
            </a:r>
            <a:r>
              <a:rPr lang="en-US" sz="3200" b="1" dirty="0" err="1" smtClean="0">
                <a:latin typeface="Times New Roman" pitchFamily="18" charset="0"/>
                <a:cs typeface="Times New Roman" pitchFamily="18" charset="0"/>
              </a:rPr>
              <a:t>Công</a:t>
            </a:r>
            <a:r>
              <a:rPr lang="en-US" sz="3200" b="1" dirty="0" smtClean="0">
                <a:latin typeface="Times New Roman" pitchFamily="18" charset="0"/>
                <a:cs typeface="Times New Roman" pitchFamily="18" charset="0"/>
              </a:rPr>
              <a:t> </a:t>
            </a:r>
            <a:r>
              <a:rPr lang="en-US" sz="3200" b="1" dirty="0" err="1">
                <a:latin typeface="Times New Roman" pitchFamily="18" charset="0"/>
                <a:cs typeface="Times New Roman" pitchFamily="18" charset="0"/>
              </a:rPr>
              <a:t>tác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tuyên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truyền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phổ</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biến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giáo</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dục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pháp</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luật</a:t>
            </a:r>
            <a:endParaRPr lang="en-US" sz="3200" dirty="0">
              <a:latin typeface="Times New Roman" pitchFamily="18" charset="0"/>
              <a:cs typeface="Times New Roman" pitchFamily="18" charset="0"/>
            </a:endParaRPr>
          </a:p>
        </p:txBody>
      </p:sp>
      <p:sp>
        <p:nvSpPr>
          <p:cNvPr id="9" name="Rectangle 8"/>
          <p:cNvSpPr/>
          <p:nvPr/>
        </p:nvSpPr>
        <p:spPr>
          <a:xfrm>
            <a:off x="339087" y="5637088"/>
            <a:ext cx="8018404" cy="1077218"/>
          </a:xfrm>
          <a:prstGeom prst="rect">
            <a:avLst/>
          </a:prstGeom>
        </p:spPr>
        <p:txBody>
          <a:bodyPr wrap="square">
            <a:spAutoFit/>
          </a:bodyPr>
          <a:lstStyle/>
          <a:p>
            <a:pPr algn="just"/>
            <a:r>
              <a:rPr lang="en-US" sz="3200" b="1" dirty="0" smtClean="0">
                <a:latin typeface="Times New Roman" pitchFamily="18" charset="0"/>
                <a:cs typeface="Times New Roman" pitchFamily="18" charset="0"/>
              </a:rPr>
              <a:t>5. Theo </a:t>
            </a:r>
            <a:r>
              <a:rPr lang="en-US" sz="3200" b="1" dirty="0" err="1">
                <a:latin typeface="Times New Roman" pitchFamily="18" charset="0"/>
                <a:cs typeface="Times New Roman" pitchFamily="18" charset="0"/>
              </a:rPr>
              <a:t>dõi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tình</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hình</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thi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hành</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pháp</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luật</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kiểm</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tra</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việc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thực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hiện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pháp</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luật</a:t>
            </a:r>
            <a:endParaRPr lang="en-US" sz="3200" dirty="0">
              <a:latin typeface="Times New Roman" pitchFamily="18" charset="0"/>
              <a:cs typeface="Times New Roman" pitchFamily="18" charset="0"/>
            </a:endParaRPr>
          </a:p>
        </p:txBody>
      </p:sp>
    </p:spTree>
    <p:extLst>
      <p:ext uri="{BB962C8B-B14F-4D97-AF65-F5344CB8AC3E}">
        <p14:creationId xmlns:p14="http://schemas.microsoft.com/office/powerpoint/2010/main" val="1073333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barn(inVertical)">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ppt_x"/>
                                          </p:val>
                                        </p:tav>
                                        <p:tav tm="100000">
                                          <p:val>
                                            <p:strVal val="#ppt_x"/>
                                          </p:val>
                                        </p:tav>
                                      </p:tavLst>
                                    </p:anim>
                                    <p:anim calcmode="lin" valueType="num">
                                      <p:cBhvr additive="base">
                                        <p:cTn id="3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p:bldP spid="7" grpId="0"/>
      <p:bldP spid="8" grpId="0"/>
      <p:bldP spid="9"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Triết lý giáo dục nào cho Việt Nam? | Nhận thức là một quá trìn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57262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457200"/>
            <a:ext cx="8458200" cy="2062103"/>
          </a:xfrm>
          <a:prstGeom prst="rect">
            <a:avLst/>
          </a:prstGeom>
        </p:spPr>
        <p:txBody>
          <a:bodyPr wrap="square">
            <a:spAutoFit/>
          </a:bodyPr>
          <a:lstStyle/>
          <a:p>
            <a:r>
              <a:rPr lang="en-US" sz="3200" b="1" dirty="0" smtClean="0">
                <a:latin typeface="Times New Roman" pitchFamily="18" charset="0"/>
                <a:cs typeface="Times New Roman" pitchFamily="18" charset="0"/>
                <a:hlinkClick r:id="rId2"/>
              </a:rPr>
              <a:t>8) </a:t>
            </a:r>
            <a:r>
              <a:rPr lang="vi-VN" sz="3200" b="1" dirty="0" smtClean="0">
                <a:latin typeface="Times New Roman" pitchFamily="18" charset="0"/>
                <a:cs typeface="Times New Roman" pitchFamily="18" charset="0"/>
                <a:hlinkClick r:id="rId2"/>
              </a:rPr>
              <a:t>Nghị </a:t>
            </a:r>
            <a:r>
              <a:rPr lang="vi-VN" sz="3200" b="1" dirty="0">
                <a:latin typeface="Times New Roman" pitchFamily="18" charset="0"/>
                <a:cs typeface="Times New Roman" pitchFamily="18" charset="0"/>
                <a:hlinkClick r:id="rId2"/>
              </a:rPr>
              <a:t>định 71/2020/NĐ-CP</a:t>
            </a:r>
            <a:r>
              <a:rPr lang="vi-VN" sz="3200" b="1" dirty="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ngày</a:t>
            </a:r>
            <a:r>
              <a:rPr lang="en-US" sz="3200" b="1" dirty="0" smtClean="0">
                <a:latin typeface="Times New Roman" pitchFamily="18" charset="0"/>
                <a:cs typeface="Times New Roman" pitchFamily="18" charset="0"/>
              </a:rPr>
              <a:t> 18/08/2020 </a:t>
            </a:r>
            <a:r>
              <a:rPr lang="vi-VN" sz="3200" b="1" dirty="0" smtClean="0">
                <a:latin typeface="Times New Roman" pitchFamily="18" charset="0"/>
                <a:cs typeface="Times New Roman" pitchFamily="18" charset="0"/>
              </a:rPr>
              <a:t>quy </a:t>
            </a:r>
            <a:r>
              <a:rPr lang="vi-VN" sz="3200" b="1" dirty="0">
                <a:latin typeface="Times New Roman" pitchFamily="18" charset="0"/>
                <a:cs typeface="Times New Roman" pitchFamily="18" charset="0"/>
              </a:rPr>
              <a:t>định về lộ trình thực hiện nâng trình độ chuẩn được đào tạo của giáo viên mầm non, tiểu học, trung học cơ sở</a:t>
            </a:r>
            <a:endParaRPr lang="en-US" sz="3200" b="1" dirty="0">
              <a:latin typeface="Times New Roman" pitchFamily="18" charset="0"/>
              <a:cs typeface="Times New Roman" pitchFamily="18" charset="0"/>
            </a:endParaRPr>
          </a:p>
        </p:txBody>
      </p:sp>
      <p:sp>
        <p:nvSpPr>
          <p:cNvPr id="5" name="Rectangle 4"/>
          <p:cNvSpPr/>
          <p:nvPr/>
        </p:nvSpPr>
        <p:spPr>
          <a:xfrm>
            <a:off x="266700" y="3581400"/>
            <a:ext cx="8382000" cy="1569660"/>
          </a:xfrm>
          <a:prstGeom prst="rect">
            <a:avLst/>
          </a:prstGeom>
        </p:spPr>
        <p:txBody>
          <a:bodyPr wrap="square">
            <a:spAutoFit/>
          </a:bodyPr>
          <a:lstStyle/>
          <a:p>
            <a:pPr algn="just"/>
            <a:r>
              <a:rPr lang="en-US" sz="3200" b="1" dirty="0" smtClean="0">
                <a:solidFill>
                  <a:srgbClr val="C00000"/>
                </a:solidFill>
                <a:latin typeface="Times New Roman" pitchFamily="18" charset="0"/>
                <a:cs typeface="Times New Roman" pitchFamily="18" charset="0"/>
              </a:rPr>
              <a:t>9) </a:t>
            </a:r>
            <a:r>
              <a:rPr lang="vi-VN" sz="3200" b="1" dirty="0" smtClean="0">
                <a:solidFill>
                  <a:srgbClr val="C00000"/>
                </a:solidFill>
                <a:latin typeface="Times New Roman" pitchFamily="18" charset="0"/>
                <a:cs typeface="Times New Roman" pitchFamily="18" charset="0"/>
              </a:rPr>
              <a:t>Nghị </a:t>
            </a:r>
            <a:r>
              <a:rPr lang="vi-VN" sz="3200" b="1" dirty="0">
                <a:solidFill>
                  <a:srgbClr val="C00000"/>
                </a:solidFill>
                <a:latin typeface="Times New Roman" pitchFamily="18" charset="0"/>
                <a:cs typeface="Times New Roman" pitchFamily="18" charset="0"/>
              </a:rPr>
              <a:t>định số 105/2020/NĐ-CP </a:t>
            </a:r>
            <a:r>
              <a:rPr lang="vi-VN" sz="3200" b="1" dirty="0">
                <a:latin typeface="Times New Roman" pitchFamily="18" charset="0"/>
                <a:cs typeface="Times New Roman" pitchFamily="18" charset="0"/>
              </a:rPr>
              <a:t>ngày 08/9/2020 quy định chính sách phát triển giáo dục mầm non</a:t>
            </a:r>
            <a:endParaRPr lang="en-US" sz="3200" b="1" dirty="0">
              <a:latin typeface="Times New Roman" pitchFamily="18" charset="0"/>
              <a:cs typeface="Times New Roman" pitchFamily="18" charset="0"/>
            </a:endParaRPr>
          </a:p>
        </p:txBody>
      </p:sp>
    </p:spTree>
    <p:extLst>
      <p:ext uri="{BB962C8B-B14F-4D97-AF65-F5344CB8AC3E}">
        <p14:creationId xmlns:p14="http://schemas.microsoft.com/office/powerpoint/2010/main" val="3974391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extBox 4"/>
          <p:cNvSpPr txBox="1">
            <a:spLocks noChangeArrowheads="1"/>
          </p:cNvSpPr>
          <p:nvPr/>
        </p:nvSpPr>
        <p:spPr bwMode="auto">
          <a:xfrm>
            <a:off x="838200" y="609600"/>
            <a:ext cx="7770813"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US" sz="5400">
                <a:cs typeface="Times New Roman" pitchFamily="18" charset="0"/>
              </a:rPr>
              <a:t>TRÂN TRỌNG CẢM ƠN!</a:t>
            </a:r>
          </a:p>
        </p:txBody>
      </p:sp>
      <p:pic>
        <p:nvPicPr>
          <p:cNvPr id="68611" name="Picture 2" descr="HÃ¬nh áº£nh cÃ³ liÃªn qu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981200"/>
            <a:ext cx="7010400" cy="5189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8926072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spTree>
    <p:extLst>
      <p:ext uri="{BB962C8B-B14F-4D97-AF65-F5344CB8AC3E}">
        <p14:creationId xmlns:p14="http://schemas.microsoft.com/office/powerpoint/2010/main" val="243930536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spTree>
    <p:extLst>
      <p:ext uri="{BB962C8B-B14F-4D97-AF65-F5344CB8AC3E}">
        <p14:creationId xmlns:p14="http://schemas.microsoft.com/office/powerpoint/2010/main" val="250203152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spTree>
    <p:extLst>
      <p:ext uri="{BB962C8B-B14F-4D97-AF65-F5344CB8AC3E}">
        <p14:creationId xmlns:p14="http://schemas.microsoft.com/office/powerpoint/2010/main" val="64707251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7975" y="304800"/>
            <a:ext cx="8305800" cy="1077218"/>
          </a:xfrm>
          <a:prstGeom prst="rect">
            <a:avLst/>
          </a:prstGeom>
        </p:spPr>
        <p:txBody>
          <a:bodyPr wrap="square">
            <a:spAutoFit/>
          </a:bodyPr>
          <a:lstStyle/>
          <a:p>
            <a:pPr algn="ctr"/>
            <a:r>
              <a:rPr lang="vi-VN" sz="3200" b="1" dirty="0">
                <a:latin typeface="Times New Roman" pitchFamily="18" charset="0"/>
                <a:cs typeface="Times New Roman" pitchFamily="18" charset="0"/>
              </a:rPr>
              <a:t>“Vì lợi ích mười năm thì phải trồng cây, vì lợi ích trăm năm thì phải trồng người”.</a:t>
            </a:r>
            <a:endParaRPr lang="en-US" sz="3200" b="1" dirty="0">
              <a:latin typeface="Times New Roman" pitchFamily="18" charset="0"/>
              <a:cs typeface="Times New Roman" pitchFamily="18" charset="0"/>
            </a:endParaRPr>
          </a:p>
        </p:txBody>
      </p:sp>
      <p:sp>
        <p:nvSpPr>
          <p:cNvPr id="5" name="AutoShape 2" descr="Kết quả hình ảnh cho SỰ NGHIỆP GIÁO DỤ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150" name="Picture 6" descr="Kết quả hình ảnh cho HỌC SINH TRONG LỚ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1752600"/>
            <a:ext cx="8683625" cy="502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1260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1219200"/>
            <a:ext cx="8481316" cy="3046988"/>
          </a:xfrm>
          <a:prstGeom prst="rect">
            <a:avLst/>
          </a:prstGeom>
        </p:spPr>
        <p:txBody>
          <a:bodyPr wrap="square">
            <a:spAutoFit/>
          </a:bodyPr>
          <a:lstStyle/>
          <a:p>
            <a:pPr algn="just"/>
            <a:r>
              <a:rPr lang="en-US" sz="3200" dirty="0" smtClean="0">
                <a:solidFill>
                  <a:srgbClr val="C00000"/>
                </a:solidFill>
              </a:rPr>
              <a:t>10) </a:t>
            </a:r>
            <a:r>
              <a:rPr lang="en-US" sz="3200" dirty="0" err="1" smtClean="0">
                <a:solidFill>
                  <a:srgbClr val="C00000"/>
                </a:solidFill>
              </a:rPr>
              <a:t>Thông</a:t>
            </a:r>
            <a:r>
              <a:rPr lang="en-US" sz="3200" dirty="0" smtClean="0">
                <a:solidFill>
                  <a:srgbClr val="C00000"/>
                </a:solidFill>
              </a:rPr>
              <a:t> </a:t>
            </a:r>
            <a:r>
              <a:rPr lang="en-US" sz="3200" dirty="0" err="1" smtClean="0">
                <a:solidFill>
                  <a:srgbClr val="C00000"/>
                </a:solidFill>
              </a:rPr>
              <a:t>tư</a:t>
            </a:r>
            <a:r>
              <a:rPr lang="en-US" sz="3200" dirty="0" smtClean="0">
                <a:solidFill>
                  <a:srgbClr val="C00000"/>
                </a:solidFill>
              </a:rPr>
              <a:t> 34/2021/TT-BGDĐT </a:t>
            </a:r>
            <a:r>
              <a:rPr lang="en-US" sz="3200" dirty="0" err="1" smtClean="0"/>
              <a:t>ngày</a:t>
            </a:r>
            <a:r>
              <a:rPr lang="en-US" sz="3200" dirty="0" smtClean="0"/>
              <a:t> 30/11/2021 </a:t>
            </a:r>
            <a:r>
              <a:rPr lang="en-US" sz="3200" dirty="0" err="1" smtClean="0"/>
              <a:t>Quy</a:t>
            </a:r>
            <a:r>
              <a:rPr lang="en-US" sz="3200" dirty="0" smtClean="0"/>
              <a:t> </a:t>
            </a:r>
            <a:r>
              <a:rPr lang="en-US" sz="3200" dirty="0" err="1" smtClean="0"/>
              <a:t>định</a:t>
            </a:r>
            <a:r>
              <a:rPr lang="en-US" sz="3200" dirty="0" smtClean="0"/>
              <a:t> </a:t>
            </a:r>
            <a:r>
              <a:rPr lang="en-US" sz="3200" dirty="0" err="1" smtClean="0"/>
              <a:t>tiêu</a:t>
            </a:r>
            <a:r>
              <a:rPr lang="en-US" sz="3200" dirty="0" smtClean="0"/>
              <a:t> </a:t>
            </a:r>
            <a:r>
              <a:rPr lang="en-US" sz="3200" dirty="0" err="1" smtClean="0"/>
              <a:t>chuẩn</a:t>
            </a:r>
            <a:r>
              <a:rPr lang="en-US" sz="3200" dirty="0" smtClean="0"/>
              <a:t>, </a:t>
            </a:r>
            <a:r>
              <a:rPr lang="en-US" sz="3200" dirty="0" err="1" smtClean="0"/>
              <a:t>điều</a:t>
            </a:r>
            <a:r>
              <a:rPr lang="en-US" sz="3200" dirty="0" smtClean="0"/>
              <a:t> </a:t>
            </a:r>
            <a:r>
              <a:rPr lang="en-US" sz="3200" dirty="0" err="1" smtClean="0"/>
              <a:t>kiện</a:t>
            </a:r>
            <a:r>
              <a:rPr lang="en-US" sz="3200" dirty="0" smtClean="0"/>
              <a:t> </a:t>
            </a:r>
            <a:r>
              <a:rPr lang="en-US" sz="3200" dirty="0" err="1" smtClean="0"/>
              <a:t>thi</a:t>
            </a:r>
            <a:r>
              <a:rPr lang="en-US" sz="3200" dirty="0" smtClean="0"/>
              <a:t> </a:t>
            </a:r>
            <a:r>
              <a:rPr lang="en-US" sz="3200" dirty="0" err="1" smtClean="0"/>
              <a:t>hoặc</a:t>
            </a:r>
            <a:r>
              <a:rPr lang="en-US" sz="3200" dirty="0" smtClean="0"/>
              <a:t> </a:t>
            </a:r>
            <a:r>
              <a:rPr lang="en-US" sz="3200" dirty="0" err="1" smtClean="0"/>
              <a:t>xét</a:t>
            </a:r>
            <a:r>
              <a:rPr lang="en-US" sz="3200" dirty="0" smtClean="0"/>
              <a:t> </a:t>
            </a:r>
            <a:r>
              <a:rPr lang="en-US" sz="3200" dirty="0" err="1" smtClean="0"/>
              <a:t>thăng</a:t>
            </a:r>
            <a:r>
              <a:rPr lang="en-US" sz="3200" dirty="0" smtClean="0"/>
              <a:t> </a:t>
            </a:r>
            <a:r>
              <a:rPr lang="en-US" sz="3200" dirty="0" err="1" smtClean="0"/>
              <a:t>hạng</a:t>
            </a:r>
            <a:r>
              <a:rPr lang="en-US" sz="3200" dirty="0" smtClean="0"/>
              <a:t>, </a:t>
            </a:r>
            <a:r>
              <a:rPr lang="en-US" sz="3200" dirty="0" err="1" smtClean="0"/>
              <a:t>nội</a:t>
            </a:r>
            <a:r>
              <a:rPr lang="en-US" sz="3200" dirty="0" smtClean="0"/>
              <a:t> dung, </a:t>
            </a:r>
            <a:r>
              <a:rPr lang="en-US" sz="3200" dirty="0" err="1" smtClean="0"/>
              <a:t>hình</a:t>
            </a:r>
            <a:r>
              <a:rPr lang="en-US" sz="3200" dirty="0" smtClean="0"/>
              <a:t> </a:t>
            </a:r>
            <a:r>
              <a:rPr lang="en-US" sz="3200" dirty="0" err="1" smtClean="0"/>
              <a:t>thức</a:t>
            </a:r>
            <a:r>
              <a:rPr lang="en-US" sz="3200" dirty="0" smtClean="0"/>
              <a:t> </a:t>
            </a:r>
            <a:r>
              <a:rPr lang="en-US" sz="3200" dirty="0" err="1" smtClean="0"/>
              <a:t>và</a:t>
            </a:r>
            <a:r>
              <a:rPr lang="en-US" sz="3200" dirty="0" smtClean="0"/>
              <a:t> </a:t>
            </a:r>
            <a:r>
              <a:rPr lang="en-US" sz="3200" dirty="0" err="1" smtClean="0"/>
              <a:t>việc</a:t>
            </a:r>
            <a:r>
              <a:rPr lang="en-US" sz="3200" dirty="0" smtClean="0"/>
              <a:t> </a:t>
            </a:r>
            <a:r>
              <a:rPr lang="en-US" sz="3200" dirty="0" err="1" smtClean="0"/>
              <a:t>xác</a:t>
            </a:r>
            <a:r>
              <a:rPr lang="en-US" sz="3200" dirty="0" smtClean="0"/>
              <a:t> </a:t>
            </a:r>
            <a:r>
              <a:rPr lang="en-US" sz="3200" dirty="0" err="1" smtClean="0"/>
              <a:t>định</a:t>
            </a:r>
            <a:r>
              <a:rPr lang="en-US" sz="3200" dirty="0" smtClean="0"/>
              <a:t> </a:t>
            </a:r>
            <a:r>
              <a:rPr lang="en-US" sz="3200" dirty="0" err="1" smtClean="0"/>
              <a:t>người</a:t>
            </a:r>
            <a:r>
              <a:rPr lang="en-US" sz="3200" dirty="0" smtClean="0"/>
              <a:t> </a:t>
            </a:r>
            <a:r>
              <a:rPr lang="en-US" sz="3200" dirty="0" err="1" smtClean="0"/>
              <a:t>trúng</a:t>
            </a:r>
            <a:r>
              <a:rPr lang="en-US" sz="3200" dirty="0" smtClean="0"/>
              <a:t> </a:t>
            </a:r>
            <a:r>
              <a:rPr lang="en-US" sz="3200" dirty="0" err="1" smtClean="0"/>
              <a:t>tuyển</a:t>
            </a:r>
            <a:r>
              <a:rPr lang="en-US" sz="3200" dirty="0" smtClean="0"/>
              <a:t> </a:t>
            </a:r>
            <a:r>
              <a:rPr lang="en-US" sz="3200" dirty="0" err="1" smtClean="0"/>
              <a:t>trong</a:t>
            </a:r>
            <a:r>
              <a:rPr lang="en-US" sz="3200" dirty="0" smtClean="0"/>
              <a:t> </a:t>
            </a:r>
            <a:r>
              <a:rPr lang="en-US" sz="3200" dirty="0" err="1" smtClean="0"/>
              <a:t>kỳ</a:t>
            </a:r>
            <a:r>
              <a:rPr lang="en-US" sz="3200" dirty="0" smtClean="0"/>
              <a:t> </a:t>
            </a:r>
            <a:r>
              <a:rPr lang="en-US" sz="3200" dirty="0" err="1" smtClean="0"/>
              <a:t>xét</a:t>
            </a:r>
            <a:r>
              <a:rPr lang="en-US" sz="3200" dirty="0" smtClean="0"/>
              <a:t> </a:t>
            </a:r>
            <a:r>
              <a:rPr lang="en-US" sz="3200" dirty="0" err="1" smtClean="0"/>
              <a:t>thăng</a:t>
            </a:r>
            <a:r>
              <a:rPr lang="en-US" sz="3200" dirty="0" smtClean="0"/>
              <a:t> </a:t>
            </a:r>
            <a:r>
              <a:rPr lang="en-US" sz="3200" dirty="0" err="1" smtClean="0"/>
              <a:t>hạng</a:t>
            </a:r>
            <a:r>
              <a:rPr lang="en-US" sz="3200" dirty="0" smtClean="0"/>
              <a:t> </a:t>
            </a:r>
            <a:r>
              <a:rPr lang="en-US" sz="3200" dirty="0" err="1" smtClean="0"/>
              <a:t>chức</a:t>
            </a:r>
            <a:r>
              <a:rPr lang="en-US" sz="3200" dirty="0" smtClean="0"/>
              <a:t> </a:t>
            </a:r>
            <a:r>
              <a:rPr lang="en-US" sz="3200" dirty="0" err="1" smtClean="0"/>
              <a:t>danh</a:t>
            </a:r>
            <a:r>
              <a:rPr lang="en-US" sz="3200" dirty="0" smtClean="0"/>
              <a:t> </a:t>
            </a:r>
            <a:r>
              <a:rPr lang="en-US" sz="3200" dirty="0" err="1" smtClean="0"/>
              <a:t>nghề</a:t>
            </a:r>
            <a:r>
              <a:rPr lang="en-US" sz="3200" dirty="0" smtClean="0"/>
              <a:t> </a:t>
            </a:r>
            <a:r>
              <a:rPr lang="en-US" sz="3200" dirty="0" err="1" smtClean="0"/>
              <a:t>nghiệp</a:t>
            </a:r>
            <a:r>
              <a:rPr lang="en-US" sz="3200" dirty="0" smtClean="0"/>
              <a:t> </a:t>
            </a:r>
            <a:r>
              <a:rPr lang="en-US" sz="3200" dirty="0" err="1" smtClean="0"/>
              <a:t>giáo</a:t>
            </a:r>
            <a:r>
              <a:rPr lang="en-US" sz="3200" dirty="0" smtClean="0"/>
              <a:t> </a:t>
            </a:r>
            <a:r>
              <a:rPr lang="en-US" sz="3200" dirty="0" err="1" smtClean="0"/>
              <a:t>viên</a:t>
            </a:r>
            <a:r>
              <a:rPr lang="en-US" sz="3200" dirty="0" smtClean="0"/>
              <a:t> </a:t>
            </a:r>
            <a:r>
              <a:rPr lang="en-US" sz="3200" dirty="0" err="1" smtClean="0"/>
              <a:t>mầm</a:t>
            </a:r>
            <a:r>
              <a:rPr lang="en-US" sz="3200" dirty="0" smtClean="0"/>
              <a:t> non, </a:t>
            </a:r>
            <a:r>
              <a:rPr lang="en-US" sz="3200" dirty="0" err="1" smtClean="0"/>
              <a:t>phổ</a:t>
            </a:r>
            <a:r>
              <a:rPr lang="en-US" sz="3200" dirty="0" smtClean="0"/>
              <a:t> </a:t>
            </a:r>
            <a:r>
              <a:rPr lang="en-US" sz="3200" dirty="0" err="1" smtClean="0"/>
              <a:t>thông</a:t>
            </a:r>
            <a:r>
              <a:rPr lang="en-US" sz="3200" dirty="0" smtClean="0"/>
              <a:t> </a:t>
            </a:r>
            <a:r>
              <a:rPr lang="en-US" sz="3200" dirty="0" err="1" smtClean="0"/>
              <a:t>công</a:t>
            </a:r>
            <a:r>
              <a:rPr lang="en-US" sz="3200" dirty="0" smtClean="0"/>
              <a:t> </a:t>
            </a:r>
            <a:r>
              <a:rPr lang="en-US" sz="3200" dirty="0" err="1" smtClean="0"/>
              <a:t>lập</a:t>
            </a:r>
            <a:endParaRPr lang="en-US" sz="3200" dirty="0"/>
          </a:p>
        </p:txBody>
      </p:sp>
    </p:spTree>
    <p:extLst>
      <p:ext uri="{BB962C8B-B14F-4D97-AF65-F5344CB8AC3E}">
        <p14:creationId xmlns:p14="http://schemas.microsoft.com/office/powerpoint/2010/main" val="2979799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99663" y="609600"/>
            <a:ext cx="8305800" cy="1569660"/>
          </a:xfrm>
          <a:prstGeom prst="rect">
            <a:avLst/>
          </a:prstGeom>
        </p:spPr>
        <p:txBody>
          <a:bodyPr wrap="square">
            <a:spAutoFit/>
          </a:bodyPr>
          <a:lstStyle/>
          <a:p>
            <a:pPr algn="just" fontAlgn="base"/>
            <a:r>
              <a:rPr lang="en-US" sz="3200" dirty="0" smtClean="0">
                <a:solidFill>
                  <a:schemeClr val="accent1"/>
                </a:solidFill>
                <a:hlinkClick r:id="rId2"/>
              </a:rPr>
              <a:t>11) </a:t>
            </a:r>
            <a:r>
              <a:rPr lang="vi-VN" sz="3200" dirty="0" smtClean="0">
                <a:solidFill>
                  <a:schemeClr val="accent1"/>
                </a:solidFill>
                <a:hlinkClick r:id="rId2"/>
              </a:rPr>
              <a:t>Thông </a:t>
            </a:r>
            <a:r>
              <a:rPr lang="vi-VN" sz="3200" dirty="0">
                <a:solidFill>
                  <a:schemeClr val="accent1"/>
                </a:solidFill>
                <a:hlinkClick r:id="rId2"/>
              </a:rPr>
              <a:t>tư </a:t>
            </a:r>
            <a:r>
              <a:rPr lang="vi-VN" sz="3200" dirty="0" smtClean="0">
                <a:solidFill>
                  <a:schemeClr val="accent1"/>
                </a:solidFill>
                <a:hlinkClick r:id="rId2"/>
              </a:rPr>
              <a:t>22/2021/TT-BGDĐT</a:t>
            </a:r>
            <a:r>
              <a:rPr lang="en-US" sz="3200" dirty="0" smtClean="0">
                <a:solidFill>
                  <a:schemeClr val="accent1"/>
                </a:solidFill>
                <a:hlinkClick r:id="rId2"/>
              </a:rPr>
              <a:t> </a:t>
            </a:r>
            <a:r>
              <a:rPr lang="en-US" sz="3200" dirty="0" err="1" smtClean="0">
                <a:solidFill>
                  <a:schemeClr val="accent1"/>
                </a:solidFill>
                <a:latin typeface="Times New Roman" pitchFamily="18" charset="0"/>
                <a:cs typeface="Times New Roman" pitchFamily="18" charset="0"/>
                <a:hlinkClick r:id="rId2"/>
              </a:rPr>
              <a:t>ngày</a:t>
            </a:r>
            <a:r>
              <a:rPr lang="en-US" sz="3200" dirty="0" smtClean="0">
                <a:solidFill>
                  <a:schemeClr val="accent1"/>
                </a:solidFill>
                <a:latin typeface="Times New Roman" pitchFamily="18" charset="0"/>
                <a:cs typeface="Times New Roman" pitchFamily="18" charset="0"/>
                <a:hlinkClick r:id="rId2"/>
              </a:rPr>
              <a:t> </a:t>
            </a:r>
            <a:r>
              <a:rPr lang="en-US" sz="3200" dirty="0" smtClean="0">
                <a:solidFill>
                  <a:schemeClr val="accent1"/>
                </a:solidFill>
                <a:latin typeface="Times New Roman" pitchFamily="18" charset="0"/>
                <a:cs typeface="Times New Roman" pitchFamily="18" charset="0"/>
              </a:rPr>
              <a:t>20/07/2021</a:t>
            </a:r>
            <a:r>
              <a:rPr lang="vi-VN" sz="3200" dirty="0" smtClean="0">
                <a:solidFill>
                  <a:schemeClr val="accent1"/>
                </a:solidFill>
                <a:hlinkClick r:id="rId3"/>
              </a:rPr>
              <a:t> </a:t>
            </a:r>
            <a:r>
              <a:rPr lang="vi-VN" sz="3200" dirty="0">
                <a:solidFill>
                  <a:schemeClr val="accent1"/>
                </a:solidFill>
                <a:hlinkClick r:id="rId3"/>
              </a:rPr>
              <a:t>Quy định về đánh giá học sinh trung học cơ sở và học sinh trung học phổ thông</a:t>
            </a:r>
            <a:endParaRPr lang="vi-VN" sz="3200" dirty="0">
              <a:solidFill>
                <a:schemeClr val="accent1"/>
              </a:solidFill>
            </a:endParaRPr>
          </a:p>
        </p:txBody>
      </p:sp>
      <p:sp>
        <p:nvSpPr>
          <p:cNvPr id="5" name="Rectangle 4"/>
          <p:cNvSpPr/>
          <p:nvPr/>
        </p:nvSpPr>
        <p:spPr>
          <a:xfrm>
            <a:off x="304800" y="3505200"/>
            <a:ext cx="8305800" cy="2062103"/>
          </a:xfrm>
          <a:prstGeom prst="rect">
            <a:avLst/>
          </a:prstGeom>
        </p:spPr>
        <p:txBody>
          <a:bodyPr wrap="square">
            <a:spAutoFit/>
          </a:bodyPr>
          <a:lstStyle/>
          <a:p>
            <a:pPr algn="just" fontAlgn="base"/>
            <a:r>
              <a:rPr lang="en-US" sz="3200" dirty="0" smtClean="0">
                <a:solidFill>
                  <a:schemeClr val="accent1"/>
                </a:solidFill>
                <a:hlinkClick r:id="rId4"/>
              </a:rPr>
              <a:t>12) </a:t>
            </a:r>
            <a:r>
              <a:rPr lang="vi-VN" sz="3200" dirty="0" smtClean="0">
                <a:solidFill>
                  <a:schemeClr val="accent1"/>
                </a:solidFill>
                <a:hlinkClick r:id="rId4"/>
              </a:rPr>
              <a:t>Thông </a:t>
            </a:r>
            <a:r>
              <a:rPr lang="vi-VN" sz="3200" dirty="0">
                <a:solidFill>
                  <a:schemeClr val="accent1"/>
                </a:solidFill>
                <a:hlinkClick r:id="rId4"/>
              </a:rPr>
              <a:t>tư </a:t>
            </a:r>
            <a:r>
              <a:rPr lang="vi-VN" sz="3200" dirty="0" smtClean="0">
                <a:solidFill>
                  <a:schemeClr val="accent1"/>
                </a:solidFill>
                <a:hlinkClick r:id="rId4"/>
              </a:rPr>
              <a:t>9/2021/TT-BGDĐT</a:t>
            </a:r>
            <a:r>
              <a:rPr lang="en-US" sz="3200" dirty="0" smtClean="0">
                <a:solidFill>
                  <a:schemeClr val="accent1"/>
                </a:solidFill>
                <a:hlinkClick r:id="rId4"/>
              </a:rPr>
              <a:t> </a:t>
            </a:r>
            <a:r>
              <a:rPr lang="en-US" sz="3200" dirty="0" err="1" smtClean="0">
                <a:solidFill>
                  <a:schemeClr val="accent1"/>
                </a:solidFill>
                <a:latin typeface="Times New Roman" pitchFamily="18" charset="0"/>
                <a:cs typeface="Times New Roman" pitchFamily="18" charset="0"/>
              </a:rPr>
              <a:t>ngày</a:t>
            </a:r>
            <a:r>
              <a:rPr lang="en-US" sz="3200" dirty="0" smtClean="0">
                <a:solidFill>
                  <a:schemeClr val="accent1"/>
                </a:solidFill>
                <a:latin typeface="Times New Roman" pitchFamily="18" charset="0"/>
                <a:cs typeface="Times New Roman" pitchFamily="18" charset="0"/>
              </a:rPr>
              <a:t> 30/03/2021</a:t>
            </a:r>
            <a:r>
              <a:rPr lang="en-US" sz="3200" dirty="0">
                <a:solidFill>
                  <a:schemeClr val="accent1"/>
                </a:solidFill>
                <a:latin typeface="Times New Roman" pitchFamily="18" charset="0"/>
                <a:cs typeface="Times New Roman" pitchFamily="18" charset="0"/>
              </a:rPr>
              <a:t> </a:t>
            </a:r>
            <a:r>
              <a:rPr lang="vi-VN" sz="3200" dirty="0" smtClean="0">
                <a:solidFill>
                  <a:schemeClr val="accent1"/>
                </a:solidFill>
                <a:hlinkClick r:id="rId5"/>
              </a:rPr>
              <a:t>Quy </a:t>
            </a:r>
            <a:r>
              <a:rPr lang="vi-VN" sz="3200" dirty="0">
                <a:solidFill>
                  <a:schemeClr val="accent1"/>
                </a:solidFill>
                <a:hlinkClick r:id="rId5"/>
              </a:rPr>
              <a:t>định về quản lý và tổ chức dạy học trực tuyến trong cơ sở giáo dục phổ thông và cơ sở giáo dục thường xuyên</a:t>
            </a:r>
            <a:endParaRPr lang="vi-VN" sz="3200" dirty="0">
              <a:solidFill>
                <a:schemeClr val="accent1"/>
              </a:solidFill>
            </a:endParaRPr>
          </a:p>
        </p:txBody>
      </p:sp>
    </p:spTree>
    <p:extLst>
      <p:ext uri="{BB962C8B-B14F-4D97-AF65-F5344CB8AC3E}">
        <p14:creationId xmlns:p14="http://schemas.microsoft.com/office/powerpoint/2010/main" val="502393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381000"/>
            <a:ext cx="8305800" cy="3046988"/>
          </a:xfrm>
          <a:prstGeom prst="rect">
            <a:avLst/>
          </a:prstGeom>
        </p:spPr>
        <p:txBody>
          <a:bodyPr wrap="square">
            <a:spAutoFit/>
          </a:bodyPr>
          <a:lstStyle/>
          <a:p>
            <a:pPr algn="just" fontAlgn="base"/>
            <a:r>
              <a:rPr lang="en-US" sz="3200" dirty="0" smtClean="0">
                <a:solidFill>
                  <a:schemeClr val="accent1"/>
                </a:solidFill>
                <a:hlinkClick r:id="rId2"/>
              </a:rPr>
              <a:t>13) </a:t>
            </a:r>
            <a:r>
              <a:rPr lang="vi-VN" sz="3200" dirty="0" smtClean="0">
                <a:solidFill>
                  <a:schemeClr val="accent1"/>
                </a:solidFill>
                <a:hlinkClick r:id="rId2"/>
              </a:rPr>
              <a:t>Thông </a:t>
            </a:r>
            <a:r>
              <a:rPr lang="vi-VN" sz="3200" dirty="0">
                <a:solidFill>
                  <a:schemeClr val="accent1"/>
                </a:solidFill>
                <a:hlinkClick r:id="rId2"/>
              </a:rPr>
              <a:t>tư </a:t>
            </a:r>
            <a:r>
              <a:rPr lang="vi-VN" sz="3200" dirty="0" smtClean="0">
                <a:solidFill>
                  <a:schemeClr val="accent1"/>
                </a:solidFill>
                <a:hlinkClick r:id="rId2"/>
              </a:rPr>
              <a:t>5/2021/TT-BGDĐT</a:t>
            </a:r>
            <a:r>
              <a:rPr lang="en-US" sz="3200" dirty="0" smtClean="0">
                <a:solidFill>
                  <a:schemeClr val="accent1"/>
                </a:solidFill>
                <a:hlinkClick r:id="rId2"/>
              </a:rPr>
              <a:t> </a:t>
            </a:r>
            <a:r>
              <a:rPr lang="en-US" sz="3200" dirty="0" err="1" smtClean="0">
                <a:solidFill>
                  <a:schemeClr val="accent1"/>
                </a:solidFill>
              </a:rPr>
              <a:t>ngày</a:t>
            </a:r>
            <a:r>
              <a:rPr lang="en-US" sz="3200" dirty="0" smtClean="0">
                <a:solidFill>
                  <a:schemeClr val="accent1"/>
                </a:solidFill>
              </a:rPr>
              <a:t> 12/03/2021</a:t>
            </a:r>
            <a:r>
              <a:rPr lang="vi-VN" sz="3200" dirty="0" smtClean="0">
                <a:solidFill>
                  <a:schemeClr val="accent1"/>
                </a:solidFill>
                <a:hlinkClick r:id="rId3"/>
              </a:rPr>
              <a:t> </a:t>
            </a:r>
            <a:r>
              <a:rPr lang="vi-VN" sz="3200" dirty="0">
                <a:solidFill>
                  <a:schemeClr val="accent1"/>
                </a:solidFill>
                <a:hlinkClick r:id="rId3"/>
              </a:rPr>
              <a:t>sửa đổi, bổ sung một số điều của Quy chế thi tốt nghiệp trung học phổ thông ban hành kèm theo Thông tư số 15/2020/TT-BGDĐT ngày 26 tháng 5 năm 2020 của Bộ trưởng Bộ Giáo dục và Đào tạo</a:t>
            </a:r>
            <a:endParaRPr lang="vi-VN" sz="3200" dirty="0">
              <a:solidFill>
                <a:schemeClr val="accent1"/>
              </a:solidFill>
            </a:endParaRPr>
          </a:p>
        </p:txBody>
      </p:sp>
      <p:sp>
        <p:nvSpPr>
          <p:cNvPr id="5" name="Rectangle 4"/>
          <p:cNvSpPr/>
          <p:nvPr/>
        </p:nvSpPr>
        <p:spPr>
          <a:xfrm>
            <a:off x="381000" y="4495800"/>
            <a:ext cx="8229600" cy="1077218"/>
          </a:xfrm>
          <a:prstGeom prst="rect">
            <a:avLst/>
          </a:prstGeom>
        </p:spPr>
        <p:txBody>
          <a:bodyPr wrap="square">
            <a:spAutoFit/>
          </a:bodyPr>
          <a:lstStyle/>
          <a:p>
            <a:pPr algn="just" fontAlgn="base"/>
            <a:r>
              <a:rPr lang="en-US" sz="3200" dirty="0" smtClean="0">
                <a:solidFill>
                  <a:schemeClr val="accent1"/>
                </a:solidFill>
                <a:hlinkClick r:id="rId4"/>
              </a:rPr>
              <a:t>14) </a:t>
            </a:r>
            <a:r>
              <a:rPr lang="vi-VN" sz="3200" dirty="0" smtClean="0">
                <a:solidFill>
                  <a:schemeClr val="accent1"/>
                </a:solidFill>
                <a:hlinkClick r:id="rId4"/>
              </a:rPr>
              <a:t>Thông </a:t>
            </a:r>
            <a:r>
              <a:rPr lang="vi-VN" sz="3200" dirty="0">
                <a:solidFill>
                  <a:schemeClr val="accent1"/>
                </a:solidFill>
                <a:hlinkClick r:id="rId4"/>
              </a:rPr>
              <a:t>tư </a:t>
            </a:r>
            <a:r>
              <a:rPr lang="vi-VN" sz="3200" dirty="0" smtClean="0">
                <a:solidFill>
                  <a:schemeClr val="accent1"/>
                </a:solidFill>
                <a:hlinkClick r:id="rId4"/>
              </a:rPr>
              <a:t>52/2020/TT-BGDĐT</a:t>
            </a:r>
            <a:r>
              <a:rPr lang="en-US" sz="3200" dirty="0" smtClean="0">
                <a:solidFill>
                  <a:schemeClr val="accent1"/>
                </a:solidFill>
                <a:hlinkClick r:id="rId4"/>
              </a:rPr>
              <a:t> </a:t>
            </a:r>
            <a:r>
              <a:rPr lang="en-US" sz="3200" dirty="0" err="1" smtClean="0">
                <a:solidFill>
                  <a:schemeClr val="accent1"/>
                </a:solidFill>
                <a:latin typeface="Times New Roman" pitchFamily="18" charset="0"/>
                <a:cs typeface="Times New Roman" pitchFamily="18" charset="0"/>
                <a:hlinkClick r:id="rId4"/>
              </a:rPr>
              <a:t>ngày</a:t>
            </a:r>
            <a:r>
              <a:rPr lang="en-US" sz="3200" dirty="0" smtClean="0">
                <a:solidFill>
                  <a:schemeClr val="accent1"/>
                </a:solidFill>
                <a:latin typeface="Times New Roman" pitchFamily="18" charset="0"/>
                <a:cs typeface="Times New Roman" pitchFamily="18" charset="0"/>
                <a:hlinkClick r:id="rId4"/>
              </a:rPr>
              <a:t> </a:t>
            </a:r>
            <a:r>
              <a:rPr lang="en-US" sz="3200" dirty="0">
                <a:solidFill>
                  <a:schemeClr val="accent1"/>
                </a:solidFill>
                <a:latin typeface="Times New Roman" pitchFamily="18" charset="0"/>
                <a:cs typeface="Times New Roman" pitchFamily="18" charset="0"/>
              </a:rPr>
              <a:t/>
            </a:r>
            <a:br>
              <a:rPr lang="en-US" sz="3200" dirty="0">
                <a:solidFill>
                  <a:schemeClr val="accent1"/>
                </a:solidFill>
                <a:latin typeface="Times New Roman" pitchFamily="18" charset="0"/>
                <a:cs typeface="Times New Roman" pitchFamily="18" charset="0"/>
              </a:rPr>
            </a:br>
            <a:r>
              <a:rPr lang="en-US" sz="3200" dirty="0" smtClean="0">
                <a:solidFill>
                  <a:schemeClr val="accent1"/>
                </a:solidFill>
                <a:latin typeface="Times New Roman" pitchFamily="18" charset="0"/>
                <a:cs typeface="Times New Roman" pitchFamily="18" charset="0"/>
              </a:rPr>
              <a:t>31/12/2020</a:t>
            </a:r>
            <a:r>
              <a:rPr lang="vi-VN" sz="3200" dirty="0" smtClean="0">
                <a:solidFill>
                  <a:schemeClr val="accent1"/>
                </a:solidFill>
                <a:latin typeface="Times New Roman" pitchFamily="18" charset="0"/>
                <a:cs typeface="Times New Roman" pitchFamily="18" charset="0"/>
                <a:hlinkClick r:id="rId5"/>
              </a:rPr>
              <a:t> </a:t>
            </a:r>
            <a:r>
              <a:rPr lang="vi-VN" sz="3200" dirty="0">
                <a:solidFill>
                  <a:schemeClr val="accent1"/>
                </a:solidFill>
                <a:hlinkClick r:id="rId5"/>
              </a:rPr>
              <a:t>ban hành Điều lệ Trường mầm non</a:t>
            </a:r>
            <a:endParaRPr lang="vi-VN" sz="3200" dirty="0">
              <a:solidFill>
                <a:schemeClr val="accent1"/>
              </a:solidFill>
            </a:endParaRPr>
          </a:p>
        </p:txBody>
      </p:sp>
    </p:spTree>
    <p:extLst>
      <p:ext uri="{BB962C8B-B14F-4D97-AF65-F5344CB8AC3E}">
        <p14:creationId xmlns:p14="http://schemas.microsoft.com/office/powerpoint/2010/main" val="277283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56597" y="3733800"/>
            <a:ext cx="8248436" cy="2554545"/>
          </a:xfrm>
          <a:prstGeom prst="rect">
            <a:avLst/>
          </a:prstGeom>
        </p:spPr>
        <p:txBody>
          <a:bodyPr wrap="square">
            <a:spAutoFit/>
          </a:bodyPr>
          <a:lstStyle/>
          <a:p>
            <a:pPr algn="just"/>
            <a:r>
              <a:rPr lang="en-US" sz="3200" dirty="0" smtClean="0">
                <a:solidFill>
                  <a:schemeClr val="accent1"/>
                </a:solidFill>
                <a:latin typeface="Times New Roman" pitchFamily="18" charset="0"/>
                <a:cs typeface="Times New Roman" pitchFamily="18" charset="0"/>
                <a:hlinkClick r:id="rId2"/>
              </a:rPr>
              <a:t>16) </a:t>
            </a:r>
            <a:r>
              <a:rPr lang="vi-VN" sz="3200" dirty="0" smtClean="0">
                <a:solidFill>
                  <a:schemeClr val="accent1"/>
                </a:solidFill>
                <a:latin typeface="Times New Roman" pitchFamily="18" charset="0"/>
                <a:cs typeface="Times New Roman" pitchFamily="18" charset="0"/>
                <a:hlinkClick r:id="rId2"/>
              </a:rPr>
              <a:t>Thông </a:t>
            </a:r>
            <a:r>
              <a:rPr lang="vi-VN" sz="3200" dirty="0">
                <a:solidFill>
                  <a:schemeClr val="accent1"/>
                </a:solidFill>
                <a:latin typeface="Times New Roman" pitchFamily="18" charset="0"/>
                <a:cs typeface="Times New Roman" pitchFamily="18" charset="0"/>
                <a:hlinkClick r:id="rId2"/>
              </a:rPr>
              <a:t>tư </a:t>
            </a:r>
            <a:r>
              <a:rPr lang="en-US" sz="3200" dirty="0">
                <a:solidFill>
                  <a:schemeClr val="accent1"/>
                </a:solidFill>
                <a:latin typeface="Times New Roman" pitchFamily="18" charset="0"/>
                <a:cs typeface="Times New Roman" pitchFamily="18" charset="0"/>
                <a:hlinkClick r:id="rId3"/>
              </a:rPr>
              <a:t> </a:t>
            </a:r>
            <a:r>
              <a:rPr lang="en-US" sz="3200" dirty="0" smtClean="0">
                <a:solidFill>
                  <a:schemeClr val="accent1"/>
                </a:solidFill>
                <a:latin typeface="Times New Roman" pitchFamily="18" charset="0"/>
                <a:cs typeface="Times New Roman" pitchFamily="18" charset="0"/>
                <a:hlinkClick r:id="rId3"/>
              </a:rPr>
              <a:t>2/2021/TT-BGDĐT </a:t>
            </a:r>
            <a:r>
              <a:rPr lang="en-US" sz="3200" dirty="0" err="1" smtClean="0">
                <a:solidFill>
                  <a:schemeClr val="accent1"/>
                </a:solidFill>
                <a:latin typeface="Times New Roman" pitchFamily="18" charset="0"/>
                <a:cs typeface="Times New Roman" pitchFamily="18" charset="0"/>
                <a:hlinkClick r:id="rId3"/>
              </a:rPr>
              <a:t>ngày</a:t>
            </a:r>
            <a:r>
              <a:rPr lang="en-US" sz="3200" dirty="0" smtClean="0">
                <a:solidFill>
                  <a:schemeClr val="accent1"/>
                </a:solidFill>
                <a:latin typeface="Times New Roman" pitchFamily="18" charset="0"/>
                <a:cs typeface="Times New Roman" pitchFamily="18" charset="0"/>
                <a:hlinkClick r:id="rId3"/>
              </a:rPr>
              <a:t> </a:t>
            </a:r>
            <a:r>
              <a:rPr lang="en-US" sz="3200" dirty="0" smtClean="0">
                <a:solidFill>
                  <a:schemeClr val="accent1"/>
                </a:solidFill>
                <a:latin typeface="Times New Roman" pitchFamily="18" charset="0"/>
                <a:cs typeface="Times New Roman" pitchFamily="18" charset="0"/>
              </a:rPr>
              <a:t>02/02/2021 </a:t>
            </a:r>
            <a:r>
              <a:rPr lang="vi-VN" sz="3200" dirty="0" smtClean="0">
                <a:solidFill>
                  <a:schemeClr val="accent1"/>
                </a:solidFill>
                <a:latin typeface="Times New Roman" pitchFamily="18" charset="0"/>
                <a:cs typeface="Times New Roman" pitchFamily="18" charset="0"/>
                <a:hlinkClick r:id="rId2"/>
              </a:rPr>
              <a:t>quy </a:t>
            </a:r>
            <a:r>
              <a:rPr lang="vi-VN" sz="3200" dirty="0">
                <a:solidFill>
                  <a:schemeClr val="accent1"/>
                </a:solidFill>
                <a:latin typeface="Times New Roman" pitchFamily="18" charset="0"/>
                <a:cs typeface="Times New Roman" pitchFamily="18" charset="0"/>
                <a:hlinkClick r:id="rId2"/>
              </a:rPr>
              <a:t>định mã số, tiêu chuẩn chức danh nghề nghiệp và bổ nhiệm, xếp lương viên chức giảng dạy trong các trường tiểu học công lập</a:t>
            </a:r>
            <a:endParaRPr lang="en-US" sz="3200" dirty="0">
              <a:solidFill>
                <a:schemeClr val="accent1"/>
              </a:solidFill>
              <a:latin typeface="Times New Roman" pitchFamily="18" charset="0"/>
              <a:cs typeface="Times New Roman" pitchFamily="18" charset="0"/>
            </a:endParaRPr>
          </a:p>
        </p:txBody>
      </p:sp>
      <p:sp>
        <p:nvSpPr>
          <p:cNvPr id="5" name="Rectangle 4"/>
          <p:cNvSpPr/>
          <p:nvPr/>
        </p:nvSpPr>
        <p:spPr>
          <a:xfrm>
            <a:off x="274832" y="228600"/>
            <a:ext cx="8411967" cy="2554545"/>
          </a:xfrm>
          <a:prstGeom prst="rect">
            <a:avLst/>
          </a:prstGeom>
        </p:spPr>
        <p:txBody>
          <a:bodyPr wrap="square">
            <a:spAutoFit/>
          </a:bodyPr>
          <a:lstStyle/>
          <a:p>
            <a:pPr algn="just" fontAlgn="base"/>
            <a:r>
              <a:rPr lang="en-US" sz="3200" dirty="0" smtClean="0">
                <a:hlinkClick r:id="rId4"/>
              </a:rPr>
              <a:t>15) </a:t>
            </a:r>
            <a:r>
              <a:rPr lang="vi-VN" sz="3200" dirty="0" smtClean="0">
                <a:hlinkClick r:id="rId4"/>
              </a:rPr>
              <a:t>Thông </a:t>
            </a:r>
            <a:r>
              <a:rPr lang="vi-VN" sz="3200" dirty="0">
                <a:hlinkClick r:id="rId4"/>
              </a:rPr>
              <a:t>tư </a:t>
            </a:r>
            <a:r>
              <a:rPr lang="en-US" sz="3200" b="1" dirty="0">
                <a:hlinkClick r:id="rId5"/>
              </a:rPr>
              <a:t> </a:t>
            </a:r>
            <a:r>
              <a:rPr lang="en-US" sz="3200" dirty="0" smtClean="0">
                <a:latin typeface="Times New Roman" pitchFamily="18" charset="0"/>
                <a:cs typeface="Times New Roman" pitchFamily="18" charset="0"/>
                <a:hlinkClick r:id="rId5"/>
              </a:rPr>
              <a:t>1/2021/TT-BGDĐT</a:t>
            </a:r>
            <a:r>
              <a:rPr lang="en-US" sz="3200" b="1" dirty="0"/>
              <a:t> </a:t>
            </a:r>
            <a:r>
              <a:rPr lang="en-US" sz="3200" dirty="0" err="1" smtClean="0">
                <a:solidFill>
                  <a:schemeClr val="accent1"/>
                </a:solidFill>
                <a:latin typeface="Times New Roman" pitchFamily="18" charset="0"/>
                <a:cs typeface="Times New Roman" pitchFamily="18" charset="0"/>
                <a:hlinkClick r:id="rId4"/>
              </a:rPr>
              <a:t>ngày</a:t>
            </a:r>
            <a:r>
              <a:rPr lang="en-US" sz="3200" dirty="0" smtClean="0">
                <a:solidFill>
                  <a:schemeClr val="accent1"/>
                </a:solidFill>
                <a:latin typeface="Times New Roman" pitchFamily="18" charset="0"/>
                <a:cs typeface="Times New Roman" pitchFamily="18" charset="0"/>
                <a:hlinkClick r:id="rId4"/>
              </a:rPr>
              <a:t> </a:t>
            </a:r>
            <a:r>
              <a:rPr lang="vi-VN" sz="3200" dirty="0" smtClean="0">
                <a:solidFill>
                  <a:schemeClr val="accent1"/>
                </a:solidFill>
                <a:latin typeface="Times New Roman" pitchFamily="18" charset="0"/>
                <a:cs typeface="Times New Roman" pitchFamily="18" charset="0"/>
              </a:rPr>
              <a:t>02/02/2021</a:t>
            </a:r>
            <a:r>
              <a:rPr lang="en-US" sz="3200" dirty="0" smtClean="0"/>
              <a:t> </a:t>
            </a:r>
            <a:r>
              <a:rPr lang="vi-VN" sz="3200" dirty="0" smtClean="0">
                <a:hlinkClick r:id="rId4"/>
              </a:rPr>
              <a:t>quy </a:t>
            </a:r>
            <a:r>
              <a:rPr lang="vi-VN" sz="3200" dirty="0">
                <a:hlinkClick r:id="rId4"/>
              </a:rPr>
              <a:t>định mã số, tiêu chuẩn chức danh nghề nghiệp và bổ nhiệm, xếp lương viên chức giảng dạy trong các cơ sở giáo dục mầm non công </a:t>
            </a:r>
            <a:r>
              <a:rPr lang="vi-VN" sz="3200" dirty="0" smtClean="0">
                <a:hlinkClick r:id="rId4"/>
              </a:rPr>
              <a:t>lập</a:t>
            </a:r>
            <a:endParaRPr lang="en-US" sz="3200" dirty="0"/>
          </a:p>
        </p:txBody>
      </p:sp>
    </p:spTree>
    <p:extLst>
      <p:ext uri="{BB962C8B-B14F-4D97-AF65-F5344CB8AC3E}">
        <p14:creationId xmlns:p14="http://schemas.microsoft.com/office/powerpoint/2010/main" val="1366180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500</TotalTime>
  <Words>2121</Words>
  <Application>Microsoft Office PowerPoint</Application>
  <PresentationFormat>On-screen Show (4:3)</PresentationFormat>
  <Paragraphs>170</Paragraphs>
  <Slides>54</Slides>
  <Notes>0</Notes>
  <HiddenSlides>0</HiddenSlides>
  <MMClips>0</MMClips>
  <ScaleCrop>false</ScaleCrop>
  <HeadingPairs>
    <vt:vector size="4" baseType="variant">
      <vt:variant>
        <vt:lpstr>Theme</vt:lpstr>
      </vt:variant>
      <vt:variant>
        <vt:i4>1</vt:i4>
      </vt:variant>
      <vt:variant>
        <vt:lpstr>Slide Titles</vt:lpstr>
      </vt:variant>
      <vt:variant>
        <vt:i4>54</vt:i4>
      </vt:variant>
    </vt:vector>
  </HeadingPairs>
  <TitlesOfParts>
    <vt:vector size="55" baseType="lpstr">
      <vt:lpstr>Oriel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ismail - [2010]</dc:creator>
  <cp:lastModifiedBy>hoa</cp:lastModifiedBy>
  <cp:revision>91</cp:revision>
  <dcterms:created xsi:type="dcterms:W3CDTF">2019-10-09T02:24:24Z</dcterms:created>
  <dcterms:modified xsi:type="dcterms:W3CDTF">2022-04-20T23:12:01Z</dcterms:modified>
</cp:coreProperties>
</file>