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2"/>
  </p:notesMasterIdLst>
  <p:sldIdLst>
    <p:sldId id="281" r:id="rId2"/>
    <p:sldId id="259" r:id="rId3"/>
    <p:sldId id="298" r:id="rId4"/>
    <p:sldId id="297" r:id="rId5"/>
    <p:sldId id="286" r:id="rId6"/>
    <p:sldId id="287" r:id="rId7"/>
    <p:sldId id="264" r:id="rId8"/>
    <p:sldId id="267" r:id="rId9"/>
    <p:sldId id="268" r:id="rId10"/>
    <p:sldId id="296" r:id="rId11"/>
    <p:sldId id="288" r:id="rId12"/>
    <p:sldId id="293" r:id="rId13"/>
    <p:sldId id="294" r:id="rId14"/>
    <p:sldId id="295" r:id="rId15"/>
    <p:sldId id="302" r:id="rId16"/>
    <p:sldId id="289" r:id="rId17"/>
    <p:sldId id="271" r:id="rId18"/>
    <p:sldId id="292" r:id="rId19"/>
    <p:sldId id="300" r:id="rId20"/>
    <p:sldId id="301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FF"/>
    <a:srgbClr val="FFFF00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44F6B9F2-5CE0-4BA8-BC03-B874146EAE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11733-8FDB-42B5-B8EA-857AA9E6752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05BEA-572B-40EF-B323-7158B3351A4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905FA-80A5-4181-85E9-40C7AAB4D92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39A01-F4B1-40C7-93D6-31AED211C07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69000-C453-4A37-806F-7269E089D52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92255-1FE2-4F13-B0D5-095B72EA052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440F9B-991C-4032-9853-070B9624B77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C4DC-620A-46AA-A00E-C90A9ED74C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97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44324-68AB-47D3-A75D-01457BC671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717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05457-ED09-48DE-A628-E2ABB17346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2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A7C0F78-7DD1-48FF-A2D2-EBDC2E1BD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856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0E70484-99B2-4FCE-9BC8-E2C5A83234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21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D85A3-A775-4DDF-84D9-805949D731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09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3793-26B6-4E57-B2D0-99062A6369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69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29C8-525C-44D1-85C5-CB4446329C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78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3FA3-2F2E-45CA-9EAA-170644F24F4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94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88CE-CBDD-4D1C-B1F7-08999748FC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82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DD33-F60F-4FED-A16B-D310DA2708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22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5D0B-337B-43B1-B9D6-A8D6354375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79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9848-C623-417D-ACC0-26476D1567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34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6AE1C-8B46-41E0-901B-1161D2E2E5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37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wmf"/><Relationship Id="rId2" Type="http://schemas.openxmlformats.org/officeDocument/2006/relationships/audio" Target="file:///D:\GIAO%20AN%20DIEN%20TU\TOAN\TOAN%208\Hinh%20thoi%20-%20Chuyen%20de%2010-07\A%20time%20for%20us%20-%20guitar.MP3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9.gif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0.emf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50018" y="114487"/>
            <a:ext cx="1524000" cy="1638795"/>
            <a:chOff x="1614617" y="538752"/>
            <a:chExt cx="1524000" cy="1638795"/>
          </a:xfrm>
        </p:grpSpPr>
        <p:grpSp>
          <p:nvGrpSpPr>
            <p:cNvPr id="80924" name="Group 6"/>
            <p:cNvGrpSpPr>
              <a:grpSpLocks/>
            </p:cNvGrpSpPr>
            <p:nvPr/>
          </p:nvGrpSpPr>
          <p:grpSpPr bwMode="auto">
            <a:xfrm>
              <a:off x="1614617" y="538752"/>
              <a:ext cx="1524000" cy="1524000"/>
              <a:chOff x="4714" y="0"/>
              <a:chExt cx="1046" cy="1050"/>
            </a:xfrm>
          </p:grpSpPr>
          <p:pic>
            <p:nvPicPr>
              <p:cNvPr id="80925" name="Picture 7" descr="Cuong-Dong-La"/>
              <p:cNvPicPr>
                <a:picLocks noChangeAspect="1" noChangeArrowheads="1" noCrop="1"/>
              </p:cNvPicPr>
              <p:nvPr/>
            </p:nvPicPr>
            <p:blipFill>
              <a:blip r:embed="rId4"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4" y="0"/>
                <a:ext cx="1046" cy="1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80926" name="Group 8"/>
              <p:cNvGrpSpPr>
                <a:grpSpLocks/>
              </p:cNvGrpSpPr>
              <p:nvPr/>
            </p:nvGrpSpPr>
            <p:grpSpPr bwMode="auto">
              <a:xfrm>
                <a:off x="4748" y="31"/>
                <a:ext cx="988" cy="640"/>
                <a:chOff x="4748" y="31"/>
                <a:chExt cx="988" cy="640"/>
              </a:xfrm>
            </p:grpSpPr>
            <p:sp>
              <p:nvSpPr>
                <p:cNvPr id="80927" name="Rectangle 9"/>
                <p:cNvSpPr>
                  <a:spLocks noChangeArrowheads="1"/>
                </p:cNvSpPr>
                <p:nvPr/>
              </p:nvSpPr>
              <p:spPr bwMode="auto">
                <a:xfrm rot="-10294917">
                  <a:off x="5599" y="560"/>
                  <a:ext cx="120" cy="11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28" name="Rectangle 10"/>
                <p:cNvSpPr>
                  <a:spLocks noChangeArrowheads="1"/>
                </p:cNvSpPr>
                <p:nvPr/>
              </p:nvSpPr>
              <p:spPr bwMode="auto">
                <a:xfrm rot="415476">
                  <a:off x="4748" y="417"/>
                  <a:ext cx="105" cy="1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29" name="Rectangle 11"/>
                <p:cNvSpPr>
                  <a:spLocks noChangeArrowheads="1"/>
                </p:cNvSpPr>
                <p:nvPr/>
              </p:nvSpPr>
              <p:spPr bwMode="auto">
                <a:xfrm rot="671076">
                  <a:off x="4781" y="309"/>
                  <a:ext cx="105" cy="1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30" name="Rectangle 12"/>
                <p:cNvSpPr>
                  <a:spLocks noChangeArrowheads="1"/>
                </p:cNvSpPr>
                <p:nvPr/>
              </p:nvSpPr>
              <p:spPr bwMode="auto">
                <a:xfrm rot="1240001">
                  <a:off x="4824" y="222"/>
                  <a:ext cx="104" cy="1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31" name="Rectangle 13"/>
                <p:cNvSpPr>
                  <a:spLocks noChangeArrowheads="1"/>
                </p:cNvSpPr>
                <p:nvPr/>
              </p:nvSpPr>
              <p:spPr bwMode="auto">
                <a:xfrm rot="2303395">
                  <a:off x="4897" y="148"/>
                  <a:ext cx="105" cy="1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32" name="Rectangle 14"/>
                <p:cNvSpPr>
                  <a:spLocks noChangeArrowheads="1"/>
                </p:cNvSpPr>
                <p:nvPr/>
              </p:nvSpPr>
              <p:spPr bwMode="auto">
                <a:xfrm rot="3845945">
                  <a:off x="4974" y="71"/>
                  <a:ext cx="137" cy="1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33" name="Rectangle 15"/>
                <p:cNvSpPr>
                  <a:spLocks noChangeArrowheads="1"/>
                </p:cNvSpPr>
                <p:nvPr/>
              </p:nvSpPr>
              <p:spPr bwMode="auto">
                <a:xfrm rot="5225268">
                  <a:off x="5141" y="32"/>
                  <a:ext cx="137" cy="1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34" name="Rectangle 16"/>
                <p:cNvSpPr>
                  <a:spLocks noChangeArrowheads="1"/>
                </p:cNvSpPr>
                <p:nvPr/>
              </p:nvSpPr>
              <p:spPr bwMode="auto">
                <a:xfrm rot="6346509">
                  <a:off x="5264" y="39"/>
                  <a:ext cx="137" cy="1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35" name="Rectangle 17"/>
                <p:cNvSpPr>
                  <a:spLocks noChangeArrowheads="1"/>
                </p:cNvSpPr>
                <p:nvPr/>
              </p:nvSpPr>
              <p:spPr bwMode="auto">
                <a:xfrm rot="7270242">
                  <a:off x="5387" y="91"/>
                  <a:ext cx="137" cy="13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36" name="Rectangle 18"/>
                <p:cNvSpPr>
                  <a:spLocks noChangeArrowheads="1"/>
                </p:cNvSpPr>
                <p:nvPr/>
              </p:nvSpPr>
              <p:spPr bwMode="auto">
                <a:xfrm rot="8100684">
                  <a:off x="5479" y="164"/>
                  <a:ext cx="142" cy="1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37" name="Rectangle 19"/>
                <p:cNvSpPr>
                  <a:spLocks noChangeArrowheads="1"/>
                </p:cNvSpPr>
                <p:nvPr/>
              </p:nvSpPr>
              <p:spPr bwMode="auto">
                <a:xfrm rot="9024417">
                  <a:off x="5551" y="265"/>
                  <a:ext cx="141" cy="1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38" name="Rectangle 20"/>
                <p:cNvSpPr>
                  <a:spLocks noChangeArrowheads="1"/>
                </p:cNvSpPr>
                <p:nvPr/>
              </p:nvSpPr>
              <p:spPr bwMode="auto">
                <a:xfrm rot="9948150">
                  <a:off x="5588" y="353"/>
                  <a:ext cx="141" cy="1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39" name="Rectangle 21"/>
                <p:cNvSpPr>
                  <a:spLocks noChangeArrowheads="1"/>
                </p:cNvSpPr>
                <p:nvPr/>
              </p:nvSpPr>
              <p:spPr bwMode="auto">
                <a:xfrm rot="-594260">
                  <a:off x="4764" y="534"/>
                  <a:ext cx="105" cy="1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940" name="Rectangle 22"/>
                <p:cNvSpPr>
                  <a:spLocks noChangeArrowheads="1"/>
                </p:cNvSpPr>
                <p:nvPr/>
              </p:nvSpPr>
              <p:spPr bwMode="auto">
                <a:xfrm rot="10800000">
                  <a:off x="5616" y="474"/>
                  <a:ext cx="120" cy="11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80941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788725" y="653547"/>
              <a:ext cx="1243013" cy="152400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Trường THCS Nguyễn  Thái Bình</a:t>
              </a:r>
            </a:p>
          </p:txBody>
        </p:sp>
      </p:grpSp>
      <p:sp>
        <p:nvSpPr>
          <p:cNvPr id="6151" name="Text Box 25"/>
          <p:cNvSpPr txBox="1">
            <a:spLocks noChangeArrowheads="1"/>
          </p:cNvSpPr>
          <p:nvPr/>
        </p:nvSpPr>
        <p:spPr bwMode="auto">
          <a:xfrm>
            <a:off x="1874018" y="2338485"/>
            <a:ext cx="52578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i="1">
                <a:solidFill>
                  <a:srgbClr val="99FFCC"/>
                </a:solidFill>
                <a:latin typeface="Times New Roman" panose="02020603050405020304" pitchFamily="18" charset="0"/>
              </a:rPr>
              <a:t>CHÀO MỪNG THẦY CÔ GIÁO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 i="1">
                <a:solidFill>
                  <a:srgbClr val="99FFCC"/>
                </a:solidFill>
                <a:latin typeface="Times New Roman" panose="02020603050405020304" pitchFamily="18" charset="0"/>
              </a:rPr>
              <a:t>ĐẾN DỰ GIỜ THĂM LỚP</a:t>
            </a:r>
          </a:p>
        </p:txBody>
      </p:sp>
      <p:pic>
        <p:nvPicPr>
          <p:cNvPr id="26650" name="A time for us - guitar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46" name="WordArt 28"/>
          <p:cNvSpPr>
            <a:spLocks noChangeArrowheads="1" noChangeShapeType="1" noTextEdit="1"/>
          </p:cNvSpPr>
          <p:nvPr/>
        </p:nvSpPr>
        <p:spPr bwMode="auto">
          <a:xfrm>
            <a:off x="3169041" y="383902"/>
            <a:ext cx="33528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toán 6</a:t>
            </a:r>
          </a:p>
        </p:txBody>
      </p:sp>
      <p:graphicFrame>
        <p:nvGraphicFramePr>
          <p:cNvPr id="80948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43469179"/>
              </p:ext>
            </p:extLst>
          </p:nvPr>
        </p:nvGraphicFramePr>
        <p:xfrm>
          <a:off x="217263" y="4366380"/>
          <a:ext cx="20653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8" name="SmartDraw" r:id="rId6" imgW="1719000" imgH="1828800" progId="SmartDraw.2">
                  <p:embed/>
                </p:oleObj>
              </mc:Choice>
              <mc:Fallback>
                <p:oleObj name="SmartDraw" r:id="rId6" imgW="1719000" imgH="1828800" progId="SmartDraw.2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63" y="4366380"/>
                        <a:ext cx="20653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0949" name="Picture 11" descr="j019538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135" y="4804749"/>
            <a:ext cx="2209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2" name="Group 51"/>
          <p:cNvGrpSpPr/>
          <p:nvPr/>
        </p:nvGrpSpPr>
        <p:grpSpPr>
          <a:xfrm>
            <a:off x="7277100" y="109515"/>
            <a:ext cx="1524000" cy="1638795"/>
            <a:chOff x="1614617" y="538752"/>
            <a:chExt cx="1524000" cy="1638795"/>
          </a:xfrm>
        </p:grpSpPr>
        <p:grpSp>
          <p:nvGrpSpPr>
            <p:cNvPr id="53" name="Group 6"/>
            <p:cNvGrpSpPr>
              <a:grpSpLocks/>
            </p:cNvGrpSpPr>
            <p:nvPr/>
          </p:nvGrpSpPr>
          <p:grpSpPr bwMode="auto">
            <a:xfrm>
              <a:off x="1614617" y="538752"/>
              <a:ext cx="1524000" cy="1524000"/>
              <a:chOff x="4714" y="0"/>
              <a:chExt cx="1046" cy="1050"/>
            </a:xfrm>
          </p:grpSpPr>
          <p:pic>
            <p:nvPicPr>
              <p:cNvPr id="55" name="Picture 7" descr="Cuong-Dong-La"/>
              <p:cNvPicPr>
                <a:picLocks noChangeAspect="1" noChangeArrowheads="1" noCrop="1"/>
              </p:cNvPicPr>
              <p:nvPr/>
            </p:nvPicPr>
            <p:blipFill>
              <a:blip r:embed="rId4"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4" y="0"/>
                <a:ext cx="1046" cy="1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6" name="Group 8"/>
              <p:cNvGrpSpPr>
                <a:grpSpLocks/>
              </p:cNvGrpSpPr>
              <p:nvPr/>
            </p:nvGrpSpPr>
            <p:grpSpPr bwMode="auto">
              <a:xfrm>
                <a:off x="4748" y="31"/>
                <a:ext cx="988" cy="640"/>
                <a:chOff x="4748" y="31"/>
                <a:chExt cx="988" cy="640"/>
              </a:xfrm>
            </p:grpSpPr>
            <p:sp>
              <p:nvSpPr>
                <p:cNvPr id="57" name="Rectangle 9"/>
                <p:cNvSpPr>
                  <a:spLocks noChangeArrowheads="1"/>
                </p:cNvSpPr>
                <p:nvPr/>
              </p:nvSpPr>
              <p:spPr bwMode="auto">
                <a:xfrm rot="-10294917">
                  <a:off x="5599" y="560"/>
                  <a:ext cx="120" cy="11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8" name="Rectangle 10"/>
                <p:cNvSpPr>
                  <a:spLocks noChangeArrowheads="1"/>
                </p:cNvSpPr>
                <p:nvPr/>
              </p:nvSpPr>
              <p:spPr bwMode="auto">
                <a:xfrm rot="415476">
                  <a:off x="4748" y="417"/>
                  <a:ext cx="105" cy="1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9" name="Rectangle 11"/>
                <p:cNvSpPr>
                  <a:spLocks noChangeArrowheads="1"/>
                </p:cNvSpPr>
                <p:nvPr/>
              </p:nvSpPr>
              <p:spPr bwMode="auto">
                <a:xfrm rot="671076">
                  <a:off x="4781" y="309"/>
                  <a:ext cx="105" cy="1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0" name="Rectangle 12"/>
                <p:cNvSpPr>
                  <a:spLocks noChangeArrowheads="1"/>
                </p:cNvSpPr>
                <p:nvPr/>
              </p:nvSpPr>
              <p:spPr bwMode="auto">
                <a:xfrm rot="1240001">
                  <a:off x="4824" y="222"/>
                  <a:ext cx="104" cy="1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" name="Rectangle 13"/>
                <p:cNvSpPr>
                  <a:spLocks noChangeArrowheads="1"/>
                </p:cNvSpPr>
                <p:nvPr/>
              </p:nvSpPr>
              <p:spPr bwMode="auto">
                <a:xfrm rot="2303395">
                  <a:off x="4897" y="148"/>
                  <a:ext cx="105" cy="1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2" name="Rectangle 14"/>
                <p:cNvSpPr>
                  <a:spLocks noChangeArrowheads="1"/>
                </p:cNvSpPr>
                <p:nvPr/>
              </p:nvSpPr>
              <p:spPr bwMode="auto">
                <a:xfrm rot="3845945">
                  <a:off x="4974" y="71"/>
                  <a:ext cx="137" cy="1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3" name="Rectangle 15"/>
                <p:cNvSpPr>
                  <a:spLocks noChangeArrowheads="1"/>
                </p:cNvSpPr>
                <p:nvPr/>
              </p:nvSpPr>
              <p:spPr bwMode="auto">
                <a:xfrm rot="5225268">
                  <a:off x="5141" y="32"/>
                  <a:ext cx="137" cy="1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4" name="Rectangle 16"/>
                <p:cNvSpPr>
                  <a:spLocks noChangeArrowheads="1"/>
                </p:cNvSpPr>
                <p:nvPr/>
              </p:nvSpPr>
              <p:spPr bwMode="auto">
                <a:xfrm rot="6346509">
                  <a:off x="5264" y="39"/>
                  <a:ext cx="137" cy="1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5" name="Rectangle 17"/>
                <p:cNvSpPr>
                  <a:spLocks noChangeArrowheads="1"/>
                </p:cNvSpPr>
                <p:nvPr/>
              </p:nvSpPr>
              <p:spPr bwMode="auto">
                <a:xfrm rot="7270242">
                  <a:off x="5387" y="91"/>
                  <a:ext cx="137" cy="13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6" name="Rectangle 18"/>
                <p:cNvSpPr>
                  <a:spLocks noChangeArrowheads="1"/>
                </p:cNvSpPr>
                <p:nvPr/>
              </p:nvSpPr>
              <p:spPr bwMode="auto">
                <a:xfrm rot="8100684">
                  <a:off x="5479" y="164"/>
                  <a:ext cx="142" cy="1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7" name="Rectangle 19"/>
                <p:cNvSpPr>
                  <a:spLocks noChangeArrowheads="1"/>
                </p:cNvSpPr>
                <p:nvPr/>
              </p:nvSpPr>
              <p:spPr bwMode="auto">
                <a:xfrm rot="9024417">
                  <a:off x="5551" y="265"/>
                  <a:ext cx="141" cy="1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8" name="Rectangle 20"/>
                <p:cNvSpPr>
                  <a:spLocks noChangeArrowheads="1"/>
                </p:cNvSpPr>
                <p:nvPr/>
              </p:nvSpPr>
              <p:spPr bwMode="auto">
                <a:xfrm rot="9948150">
                  <a:off x="5588" y="353"/>
                  <a:ext cx="141" cy="1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9" name="Rectangle 21"/>
                <p:cNvSpPr>
                  <a:spLocks noChangeArrowheads="1"/>
                </p:cNvSpPr>
                <p:nvPr/>
              </p:nvSpPr>
              <p:spPr bwMode="auto">
                <a:xfrm rot="-594260">
                  <a:off x="4764" y="534"/>
                  <a:ext cx="105" cy="1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0" name="Rectangle 22"/>
                <p:cNvSpPr>
                  <a:spLocks noChangeArrowheads="1"/>
                </p:cNvSpPr>
                <p:nvPr/>
              </p:nvSpPr>
              <p:spPr bwMode="auto">
                <a:xfrm rot="10800000">
                  <a:off x="5616" y="474"/>
                  <a:ext cx="120" cy="11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4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788725" y="653547"/>
              <a:ext cx="1243013" cy="152400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Trường THCS Nguyễn  Thái Bình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650"/>
                </p:tgtEl>
              </p:cMediaNode>
            </p:audio>
          </p:childTnLst>
        </p:cTn>
      </p:par>
    </p:tnLst>
    <p:bldLst>
      <p:bldP spid="61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5099050" y="1660525"/>
            <a:ext cx="654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.VnTime" panose="020B7200000000000000" pitchFamily="34" charset="0"/>
              </a:rPr>
              <a:t>. . .</a:t>
            </a:r>
            <a:endParaRPr lang="en-US" altLang="en-US" sz="32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76200" y="-15875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pt-BR" altLang="en-US" sz="3000" b="1">
                <a:solidFill>
                  <a:srgbClr val="FF0000"/>
                </a:solidFill>
                <a:latin typeface="Times New Roman" panose="02020603050405020304" pitchFamily="18" charset="0"/>
              </a:rPr>
              <a:t>Bài tập 1</a:t>
            </a:r>
          </a:p>
          <a:p>
            <a:pPr eaLnBrk="1" hangingPunct="1"/>
            <a:r>
              <a:rPr lang="pt-BR" altLang="en-US" sz="3000" b="1" i="1">
                <a:solidFill>
                  <a:srgbClr val="FF0000"/>
                </a:solidFill>
                <a:latin typeface="Times New Roman" panose="02020603050405020304" pitchFamily="18" charset="0"/>
              </a:rPr>
              <a:t>Điền vào chỗ trống “...” để được các kết luận đúng.</a:t>
            </a:r>
            <a:endParaRPr lang="pt-BR" altLang="en-US" sz="3000" b="1" i="1" noProof="1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1676400"/>
            <a:ext cx="9144000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>
                <a:latin typeface="Times New Roman" panose="02020603050405020304" pitchFamily="18" charset="0"/>
              </a:rPr>
              <a:t>Hai số đối nhau thì có tổng bằng 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>
                <a:latin typeface="Times New Roman" panose="02020603050405020304" pitchFamily="18" charset="0"/>
              </a:rPr>
              <a:t>Dấu của tổng hai số nguyên khác dấu không đối nhau là dấu của số hạng có giá trị tuyệt đối 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>
                <a:latin typeface="Times New Roman" panose="02020603050405020304" pitchFamily="18" charset="0"/>
              </a:rPr>
              <a:t>Giá trị tuyệt đối của tổng hai số nguyên khác dấu bằng       hai giá trị tuyệt đối của hai số hạng (số lớn trừ số nhỏ).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>
                <a:latin typeface="Times New Roman" panose="02020603050405020304" pitchFamily="18" charset="0"/>
              </a:rPr>
              <a:t>Tổng hai số nguyên khác dấu mà trong đó số âm có giá trị tuyệt đối lớn hơn thì tổng mang dấu   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>
                <a:latin typeface="Times New Roman" panose="02020603050405020304" pitchFamily="18" charset="0"/>
              </a:rPr>
              <a:t>Tổng hai số nguyên khác dấu mà trong đó số dương có giá trị tuyệt đối lớn hơn thì tổng mang dấu</a:t>
            </a:r>
            <a:r>
              <a:rPr lang="en-US" altLang="en-US" sz="2800">
                <a:latin typeface="Verdana" panose="020B0604030504040204" pitchFamily="34" charset="0"/>
              </a:rPr>
              <a:t>   </a:t>
            </a:r>
            <a:endParaRPr lang="en-US" altLang="en-US" sz="2800" noProof="1">
              <a:latin typeface=".VnTime" panose="020B7200000000000000" pitchFamily="34" charset="0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5257800" y="16891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66FF33"/>
                </a:solidFill>
                <a:latin typeface="Times New Roman" panose="02020603050405020304" pitchFamily="18" charset="0"/>
              </a:rPr>
              <a:t>0</a:t>
            </a:r>
            <a:endParaRPr lang="en-US" altLang="en-US" sz="3200" b="1" noProof="1">
              <a:solidFill>
                <a:srgbClr val="66FF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4953000" y="2697163"/>
            <a:ext cx="654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.VnTime" panose="020B7200000000000000" pitchFamily="34" charset="0"/>
              </a:rPr>
              <a:t>. . .</a:t>
            </a:r>
            <a:endParaRPr lang="en-US" altLang="en-US" sz="32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8345488" y="3370263"/>
            <a:ext cx="654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.VnTime" panose="020B7200000000000000" pitchFamily="34" charset="0"/>
              </a:rPr>
              <a:t>. . .</a:t>
            </a:r>
            <a:endParaRPr lang="en-US" altLang="en-US" sz="32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5486400" y="4830763"/>
            <a:ext cx="868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.VnTime" panose="020B7200000000000000" pitchFamily="34" charset="0"/>
              </a:rPr>
              <a:t>. . .</a:t>
            </a:r>
            <a:endParaRPr lang="en-US" altLang="en-US" sz="32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4876800" y="2697163"/>
            <a:ext cx="152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2800" b="1">
                <a:solidFill>
                  <a:srgbClr val="66FF33"/>
                </a:solidFill>
                <a:latin typeface=".VnTime" panose="020B7200000000000000" pitchFamily="34" charset="0"/>
              </a:rPr>
              <a:t>lớn hơn</a:t>
            </a:r>
            <a:endParaRPr lang="en-US" altLang="en-US" sz="2800" b="1" noProof="1">
              <a:solidFill>
                <a:srgbClr val="66FF33"/>
              </a:solidFill>
              <a:latin typeface=".VnTime" panose="020B7200000000000000" pitchFamily="34" charset="0"/>
            </a:endParaRP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8261350" y="3352800"/>
            <a:ext cx="806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2800" b="1">
                <a:solidFill>
                  <a:srgbClr val="66FF33"/>
                </a:solidFill>
                <a:latin typeface="Times New Roman" panose="02020603050405020304" pitchFamily="18" charset="0"/>
              </a:rPr>
              <a:t>hiệu</a:t>
            </a:r>
            <a:endParaRPr lang="en-US" altLang="en-US" sz="2800" b="1" noProof="1">
              <a:solidFill>
                <a:srgbClr val="66FF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5486400" y="4830763"/>
            <a:ext cx="939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66FF33"/>
                </a:solidFill>
                <a:latin typeface="Times New Roman" panose="02020603050405020304" pitchFamily="18" charset="0"/>
              </a:rPr>
              <a:t>âm</a:t>
            </a:r>
            <a:endParaRPr lang="en-US" altLang="en-US" sz="3200" b="1" noProof="1">
              <a:solidFill>
                <a:srgbClr val="66FF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6019800" y="5897563"/>
            <a:ext cx="868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.VnTime" panose="020B7200000000000000" pitchFamily="34" charset="0"/>
              </a:rPr>
              <a:t>. . .</a:t>
            </a:r>
            <a:endParaRPr lang="en-US" altLang="en-US" sz="32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5943600" y="5902325"/>
            <a:ext cx="124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66FF33"/>
                </a:solidFill>
                <a:latin typeface="Times New Roman" panose="02020603050405020304" pitchFamily="18" charset="0"/>
              </a:rPr>
              <a:t>dương</a:t>
            </a:r>
            <a:endParaRPr lang="en-US" altLang="en-US" sz="3200" b="1" noProof="1">
              <a:solidFill>
                <a:srgbClr val="66FF3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85" decel="1000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385" decel="100000"/>
                                        <p:tgtEl>
                                          <p:spTgt spid="1034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  <p:bldP spid="103430" grpId="0"/>
      <p:bldP spid="103431" grpId="0"/>
      <p:bldP spid="103433" grpId="0"/>
      <p:bldP spid="103434" grpId="0"/>
      <p:bldP spid="103435" grpId="0"/>
      <p:bldP spid="103437" grpId="0"/>
      <p:bldP spid="103438" grpId="0"/>
      <p:bldP spid="1034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52400" y="76200"/>
            <a:ext cx="5410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</a:rPr>
              <a:t>Bài tập 2 (27 trang 76 sgk) 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</a:rPr>
              <a:t>Tính: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533400" y="1690688"/>
            <a:ext cx="861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a) 26 + (-6);        b) (-75) + 50;      c) 80 + (-220).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4038600" y="2314575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00CC00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685800" y="3138488"/>
            <a:ext cx="6705600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3200">
                <a:latin typeface="Times New Roman" panose="02020603050405020304" pitchFamily="18" charset="0"/>
              </a:rPr>
              <a:t> 26 + (-6) = + (26 – 6) = 20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3200">
                <a:latin typeface="Times New Roman" panose="02020603050405020304" pitchFamily="18" charset="0"/>
              </a:rPr>
              <a:t> (-75) + 50 = - (75 – 50) = - 25    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3200">
                <a:latin typeface="Times New Roman" panose="02020603050405020304" pitchFamily="18" charset="0"/>
              </a:rPr>
              <a:t> 80 + (-220) = - (220 – 80) = - 140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 i="1">
                <a:latin typeface="Times New Roman" panose="02020603050405020304" pitchFamily="18" charset="0"/>
              </a:rPr>
              <a:t>Bổ sung thêm dấu “</a:t>
            </a:r>
            <a:r>
              <a:rPr lang="en-US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4000" b="1" i="1">
                <a:latin typeface="Times New Roman" panose="02020603050405020304" pitchFamily="18" charset="0"/>
              </a:rPr>
              <a:t>” hoặc dấu “</a:t>
            </a:r>
            <a:r>
              <a:rPr lang="en-US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4000" b="1" i="1">
                <a:latin typeface="Times New Roman" panose="02020603050405020304" pitchFamily="18" charset="0"/>
              </a:rPr>
              <a:t>” vào trước các số trong ô vuông để được kết quả đúng.</a:t>
            </a:r>
            <a:endParaRPr lang="en-US" altLang="en-US" sz="4000" b="1" i="1">
              <a:latin typeface=".VnTime" panose="020B7200000000000000" pitchFamily="34" charset="0"/>
            </a:endParaRP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762000" y="3200400"/>
            <a:ext cx="7620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99FF66"/>
                </a:solidFill>
                <a:latin typeface="Times New Roman" panose="02020603050405020304" pitchFamily="18" charset="0"/>
              </a:rPr>
              <a:t>a)  	  +  	   =   1</a:t>
            </a:r>
            <a:r>
              <a:rPr lang="en-US" altLang="en-US" sz="5400" b="1">
                <a:solidFill>
                  <a:srgbClr val="99FF66"/>
                </a:solidFill>
                <a:latin typeface="Times New Roman" panose="02020603050405020304" pitchFamily="18" charset="0"/>
              </a:rPr>
              <a:t>  	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676400" y="3257550"/>
            <a:ext cx="1219200" cy="122713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99FF66"/>
                </a:solidFill>
                <a:latin typeface="Times New Roman" panose="02020603050405020304" pitchFamily="18" charset="0"/>
              </a:rPr>
              <a:t> 8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838200" y="5257800"/>
            <a:ext cx="7620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99FF66"/>
                </a:solidFill>
                <a:latin typeface="Times New Roman" panose="02020603050405020304" pitchFamily="18" charset="0"/>
              </a:rPr>
              <a:t>b)  	  +  	   =  -1  	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866900" y="5276850"/>
            <a:ext cx="1219200" cy="122713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99FF66"/>
                </a:solidFill>
                <a:latin typeface="Times New Roman" panose="02020603050405020304" pitchFamily="18" charset="0"/>
              </a:rPr>
              <a:t> 8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886200" y="3276600"/>
            <a:ext cx="1219200" cy="122713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99FF66"/>
                </a:solidFill>
                <a:latin typeface="Times New Roman" panose="02020603050405020304" pitchFamily="18" charset="0"/>
              </a:rPr>
              <a:t> 7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3962400" y="5257800"/>
            <a:ext cx="1219200" cy="122713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99FF66"/>
                </a:solidFill>
                <a:latin typeface="Times New Roman" panose="02020603050405020304" pitchFamily="18" charset="0"/>
              </a:rPr>
              <a:t> 7</a:t>
            </a:r>
          </a:p>
        </p:txBody>
      </p:sp>
      <p:grpSp>
        <p:nvGrpSpPr>
          <p:cNvPr id="99338" name="Group 10"/>
          <p:cNvGrpSpPr>
            <a:grpSpLocks/>
          </p:cNvGrpSpPr>
          <p:nvPr/>
        </p:nvGrpSpPr>
        <p:grpSpPr bwMode="auto">
          <a:xfrm>
            <a:off x="1676400" y="3200400"/>
            <a:ext cx="2971800" cy="1189038"/>
            <a:chOff x="1104" y="2064"/>
            <a:chExt cx="1872" cy="749"/>
          </a:xfrm>
        </p:grpSpPr>
        <p:sp>
          <p:nvSpPr>
            <p:cNvPr id="99339" name="Text Box 11"/>
            <p:cNvSpPr txBox="1">
              <a:spLocks noChangeArrowheads="1"/>
            </p:cNvSpPr>
            <p:nvPr/>
          </p:nvSpPr>
          <p:spPr bwMode="auto">
            <a:xfrm>
              <a:off x="2496" y="2064"/>
              <a:ext cx="480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7200">
                  <a:solidFill>
                    <a:srgbClr val="FF0000"/>
                  </a:solidFill>
                  <a:latin typeface="Times New Roman" panose="02020603050405020304" pitchFamily="18" charset="0"/>
                </a:rPr>
                <a:t>- </a:t>
              </a:r>
            </a:p>
          </p:txBody>
        </p:sp>
        <p:sp>
          <p:nvSpPr>
            <p:cNvPr id="99340" name="Text Box 12"/>
            <p:cNvSpPr txBox="1">
              <a:spLocks noChangeArrowheads="1"/>
            </p:cNvSpPr>
            <p:nvPr/>
          </p:nvSpPr>
          <p:spPr bwMode="auto">
            <a:xfrm>
              <a:off x="1104" y="2184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5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+ </a:t>
              </a:r>
            </a:p>
          </p:txBody>
        </p:sp>
      </p:grpSp>
      <p:grpSp>
        <p:nvGrpSpPr>
          <p:cNvPr id="99341" name="Group 13"/>
          <p:cNvGrpSpPr>
            <a:grpSpLocks/>
          </p:cNvGrpSpPr>
          <p:nvPr/>
        </p:nvGrpSpPr>
        <p:grpSpPr bwMode="auto">
          <a:xfrm>
            <a:off x="1828800" y="5257800"/>
            <a:ext cx="2895600" cy="1189038"/>
            <a:chOff x="1152" y="3312"/>
            <a:chExt cx="1824" cy="749"/>
          </a:xfrm>
        </p:grpSpPr>
        <p:sp>
          <p:nvSpPr>
            <p:cNvPr id="99342" name="Text Box 14"/>
            <p:cNvSpPr txBox="1">
              <a:spLocks noChangeArrowheads="1"/>
            </p:cNvSpPr>
            <p:nvPr/>
          </p:nvSpPr>
          <p:spPr bwMode="auto">
            <a:xfrm>
              <a:off x="1152" y="3312"/>
              <a:ext cx="480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7200">
                  <a:solidFill>
                    <a:srgbClr val="FF0000"/>
                  </a:solidFill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auto">
            <a:xfrm>
              <a:off x="2496" y="3408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5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+ </a:t>
              </a:r>
            </a:p>
          </p:txBody>
        </p:sp>
      </p:grp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381000" y="14288"/>
            <a:ext cx="2590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Bài tập 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81400" y="3445440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/>
              <a:t>(      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0" y="5551865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/>
              <a:t>(      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19500" y="5494715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/>
              <a:t>(      )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879975" y="3471863"/>
            <a:ext cx="4187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66FF33"/>
                </a:solidFill>
                <a:latin typeface=".VnTime" panose="020B7200000000000000" pitchFamily="34" charset="0"/>
              </a:rPr>
              <a:t>=    - 20   +  (- 7)</a:t>
            </a:r>
            <a:endParaRPr lang="en-US" altLang="en-US" sz="4000" b="1" noProof="1">
              <a:solidFill>
                <a:srgbClr val="66FF33"/>
              </a:solidFill>
              <a:latin typeface=".VnTime" panose="020B7200000000000000" pitchFamily="34" charset="0"/>
            </a:endParaRPr>
          </a:p>
        </p:txBody>
      </p:sp>
      <p:sp>
        <p:nvSpPr>
          <p:cNvPr id="100355" name="AutoShape 3"/>
          <p:cNvSpPr>
            <a:spLocks/>
          </p:cNvSpPr>
          <p:nvPr/>
        </p:nvSpPr>
        <p:spPr bwMode="auto">
          <a:xfrm rot="16200000">
            <a:off x="6026944" y="2509044"/>
            <a:ext cx="242887" cy="1927225"/>
          </a:xfrm>
          <a:prstGeom prst="leftBrace">
            <a:avLst>
              <a:gd name="adj1" fmla="val 66122"/>
              <a:gd name="adj2" fmla="val 50000"/>
            </a:avLst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Oval 4"/>
          <p:cNvSpPr>
            <a:spLocks noChangeArrowheads="1"/>
          </p:cNvSpPr>
          <p:nvPr/>
        </p:nvSpPr>
        <p:spPr bwMode="auto">
          <a:xfrm>
            <a:off x="5603875" y="3503613"/>
            <a:ext cx="1157288" cy="715962"/>
          </a:xfrm>
          <a:prstGeom prst="ellips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200" y="609600"/>
            <a:ext cx="8185150" cy="1295400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500" b="1" i="1">
                <a:effectLst/>
                <a:latin typeface="Times New Roman" panose="02020603050405020304" pitchFamily="18" charset="0"/>
              </a:rPr>
              <a:t>Em hãy cho biết bài làm của hai bạn sau đúng hay sai?</a:t>
            </a:r>
            <a:r>
              <a:rPr lang="pt-BR" altLang="en-US" sz="3500" b="1" i="1">
                <a:effectLst/>
                <a:latin typeface=".VnTime" panose="020B7200000000000000" pitchFamily="34" charset="0"/>
              </a:rPr>
              <a:t> </a:t>
            </a:r>
            <a:endParaRPr lang="pt-BR" altLang="en-US" sz="3500" noProof="1">
              <a:latin typeface=".VnTime" panose="020B7200000000000000" pitchFamily="34" charset="0"/>
            </a:endParaRP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4195763" y="2824163"/>
            <a:ext cx="4438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66FF33"/>
                </a:solidFill>
                <a:latin typeface=".VnTime" panose="020B7200000000000000" pitchFamily="34" charset="0"/>
              </a:rPr>
              <a:t>	(-16) + 4  + (-7)</a:t>
            </a:r>
            <a:endParaRPr lang="en-US" altLang="en-US" sz="4000" b="1" noProof="1">
              <a:solidFill>
                <a:srgbClr val="66FF33"/>
              </a:solidFill>
              <a:latin typeface=".VnTime" panose="020B7200000000000000" pitchFamily="34" charset="0"/>
            </a:endParaRP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-152400" y="2763838"/>
            <a:ext cx="4048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chemeClr val="bg1"/>
                </a:solidFill>
                <a:latin typeface=".VnTime" panose="020B7200000000000000" pitchFamily="34" charset="0"/>
              </a:rPr>
              <a:t>     </a:t>
            </a:r>
            <a:r>
              <a:rPr lang="en-US" alt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11 + (-15) +  4</a:t>
            </a:r>
            <a:endParaRPr lang="en-US" altLang="en-US" sz="40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4897438" y="4373563"/>
            <a:ext cx="2947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66FF33"/>
                </a:solidFill>
                <a:latin typeface=".VnTime" panose="020B7200000000000000" pitchFamily="34" charset="0"/>
              </a:rPr>
              <a:t>=           - 27</a:t>
            </a:r>
            <a:endParaRPr lang="en-US" altLang="en-US" sz="4000" noProof="1">
              <a:solidFill>
                <a:srgbClr val="66FF33"/>
              </a:solidFill>
              <a:latin typeface=".VnTime" panose="020B7200000000000000" pitchFamily="34" charset="0"/>
            </a:endParaRP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190500" y="3573463"/>
            <a:ext cx="3705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=    (- 4)       +  4</a:t>
            </a:r>
            <a:endParaRPr lang="en-US" altLang="en-US" sz="40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190500" y="4306888"/>
            <a:ext cx="304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=              0</a:t>
            </a:r>
            <a:endParaRPr lang="en-US" altLang="en-US" sz="40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0363" name="AutoShape 11"/>
          <p:cNvSpPr>
            <a:spLocks/>
          </p:cNvSpPr>
          <p:nvPr/>
        </p:nvSpPr>
        <p:spPr bwMode="auto">
          <a:xfrm rot="16200000">
            <a:off x="1539082" y="2570956"/>
            <a:ext cx="242888" cy="1927225"/>
          </a:xfrm>
          <a:prstGeom prst="leftBrace">
            <a:avLst>
              <a:gd name="adj1" fmla="val 66122"/>
              <a:gd name="adj2" fmla="val 50000"/>
            </a:avLst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AutoShape 12"/>
          <p:cNvSpPr>
            <a:spLocks/>
          </p:cNvSpPr>
          <p:nvPr/>
        </p:nvSpPr>
        <p:spPr bwMode="auto">
          <a:xfrm rot="16200000">
            <a:off x="6915944" y="2856707"/>
            <a:ext cx="242887" cy="2762250"/>
          </a:xfrm>
          <a:prstGeom prst="leftBrace">
            <a:avLst>
              <a:gd name="adj1" fmla="val 94771"/>
              <a:gd name="adj2" fmla="val 50000"/>
            </a:avLst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5" name="AutoShape 13"/>
          <p:cNvSpPr>
            <a:spLocks/>
          </p:cNvSpPr>
          <p:nvPr/>
        </p:nvSpPr>
        <p:spPr bwMode="auto">
          <a:xfrm rot="16200000">
            <a:off x="2266157" y="2999581"/>
            <a:ext cx="242888" cy="2613025"/>
          </a:xfrm>
          <a:prstGeom prst="leftBrace">
            <a:avLst>
              <a:gd name="adj1" fmla="val 89651"/>
              <a:gd name="adj2" fmla="val 50000"/>
            </a:avLst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5427663" y="2005013"/>
            <a:ext cx="2159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66FF33"/>
                </a:solidFill>
                <a:latin typeface="Times New Roman" panose="02020603050405020304" pitchFamily="18" charset="0"/>
              </a:rPr>
              <a:t>Bạn Dũng:</a:t>
            </a:r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949325" y="1982788"/>
            <a:ext cx="2057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3300"/>
                </a:solidFill>
                <a:latin typeface=".VnTime" panose="020B7200000000000000" pitchFamily="34" charset="0"/>
              </a:rPr>
              <a:t>Bạn Minh:</a:t>
            </a: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6383338" y="2779713"/>
            <a:ext cx="8778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6000" b="1">
                <a:solidFill>
                  <a:srgbClr val="FFFF00"/>
                </a:solidFill>
                <a:latin typeface=".VnTime" panose="020B7200000000000000" pitchFamily="34" charset="0"/>
                <a:sym typeface="Wingdings" panose="05000000000000000000" pitchFamily="2" charset="2"/>
              </a:rPr>
              <a:t></a:t>
            </a:r>
          </a:p>
        </p:txBody>
      </p:sp>
      <p:sp useBgFill="1"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5783263" y="3586163"/>
            <a:ext cx="850900" cy="54292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4000" b="1">
                <a:solidFill>
                  <a:srgbClr val="FF66CC"/>
                </a:solidFill>
                <a:latin typeface=".VnTime" panose="020B7200000000000000" pitchFamily="34" charset="0"/>
              </a:rPr>
              <a:t>- 12</a:t>
            </a:r>
            <a:endParaRPr lang="en-US" altLang="en-US" sz="4000" b="1" noProof="1">
              <a:solidFill>
                <a:srgbClr val="FF66CC"/>
              </a:solidFill>
              <a:latin typeface=".VnTime" panose="020B7200000000000000" pitchFamily="34" charset="0"/>
            </a:endParaRPr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7535863" y="4572000"/>
            <a:ext cx="8509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eaLnBrk="1" hangingPunct="1"/>
            <a:r>
              <a:rPr lang="en-US" altLang="en-US" sz="4000" b="1">
                <a:solidFill>
                  <a:srgbClr val="FF66CC"/>
                </a:solidFill>
                <a:latin typeface=".VnArial" panose="020B7200000000000000" pitchFamily="34" charset="0"/>
              </a:rPr>
              <a:t>s</a:t>
            </a:r>
            <a:endParaRPr lang="en-US" altLang="en-US" sz="4000" b="1" noProof="1">
              <a:solidFill>
                <a:srgbClr val="FF66CC"/>
              </a:solidFill>
              <a:latin typeface=".VnArial" panose="020B7200000000000000" pitchFamily="34" charset="0"/>
            </a:endParaRP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2663825" y="4562475"/>
            <a:ext cx="8509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4000" b="1">
                <a:solidFill>
                  <a:srgbClr val="FF66CC"/>
                </a:solidFill>
                <a:latin typeface=".VnArial" panose="020B7200000000000000" pitchFamily="34" charset="0"/>
              </a:rPr>
              <a:t>®</a:t>
            </a:r>
            <a:endParaRPr lang="en-US" altLang="en-US" sz="4000" b="1" noProof="1">
              <a:solidFill>
                <a:srgbClr val="FF66CC"/>
              </a:solidFill>
              <a:latin typeface=".VnArial" panose="020B7200000000000000" pitchFamily="34" charset="0"/>
            </a:endParaRPr>
          </a:p>
        </p:txBody>
      </p:sp>
      <p:sp useBgFill="1"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6675438" y="4456113"/>
            <a:ext cx="850900" cy="54292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4000" b="1">
                <a:solidFill>
                  <a:srgbClr val="FF66CC"/>
                </a:solidFill>
                <a:latin typeface=".VnTime" panose="020B7200000000000000" pitchFamily="34" charset="0"/>
              </a:rPr>
              <a:t>- 19</a:t>
            </a:r>
            <a:endParaRPr lang="en-US" altLang="en-US" sz="4000" b="1" noProof="1">
              <a:solidFill>
                <a:srgbClr val="FF66CC"/>
              </a:solidFill>
              <a:latin typeface=".VnTime" panose="020B7200000000000000" pitchFamily="34" charset="0"/>
            </a:endParaRPr>
          </a:p>
        </p:txBody>
      </p:sp>
      <p:sp>
        <p:nvSpPr>
          <p:cNvPr id="100373" name="Text Box 21"/>
          <p:cNvSpPr txBox="1">
            <a:spLocks noChangeArrowheads="1"/>
          </p:cNvSpPr>
          <p:nvPr/>
        </p:nvSpPr>
        <p:spPr bwMode="auto">
          <a:xfrm>
            <a:off x="381000" y="14288"/>
            <a:ext cx="2590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Bài tập 4</a:t>
            </a:r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>
            <a:off x="4572000" y="1828800"/>
            <a:ext cx="0" cy="502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3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-1.90146E-6 C -0.01112 -0.0037 -0.02587 -0.01341 -0.04098 -0.00971 C -0.05608 -0.00601 -0.08264 0.00856 -0.09028 0.02244 C -0.09792 0.03632 -0.09428 0.0613 -0.08681 0.07379 C -0.07935 0.08628 -0.06042 0.09484 -0.04584 0.09785 C -0.03126 0.10086 -0.01199 0.09739 0.00121 0.09161 C 0.01441 0.08582 0.02969 0.07588 0.03368 0.06269 C 0.03768 0.0495 0.03021 0.02429 0.02535 0.01296 C 0.02049 0.00162 0.01112 0.0037 -5.E-6 -1.90146E-6 Z " pathEditMode="relative" rAng="0" ptsTypes="aaaaaaaaa">
                                      <p:cBhvr>
                                        <p:cTn id="62" dur="20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67" presetID="6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7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3" presetClass="emph" presetSubtype="6" repeatCount="indefinite" accel="50000" decel="50000" autoRev="1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5" dur="2000" fill="hold"/>
                                        <p:tgtEl>
                                          <p:spTgt spid="10036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3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mph" presetSubtype="6" repeatCount="indefinite" accel="50000" decel="50000" autoRev="1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5" dur="2000" fill="hold"/>
                                        <p:tgtEl>
                                          <p:spTgt spid="10037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3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60" grpId="0"/>
      <p:bldP spid="100361" grpId="0"/>
      <p:bldP spid="100362" grpId="0"/>
      <p:bldP spid="100368" grpId="0"/>
      <p:bldP spid="100368" grpId="1"/>
      <p:bldP spid="100368" grpId="2"/>
      <p:bldP spid="100369" grpId="0" animBg="1"/>
      <p:bldP spid="100369" grpId="1"/>
      <p:bldP spid="100370" grpId="1"/>
      <p:bldP spid="100371" grpId="0"/>
      <p:bldP spid="100372" grpId="0" animBg="1"/>
      <p:bldP spid="10037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76200" y="4572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So sánh:</a:t>
            </a:r>
            <a:endParaRPr lang="en-US" altLang="en-US" sz="3200" b="1" noProof="1">
              <a:latin typeface="Times New Roman" panose="02020603050405020304" pitchFamily="18" charset="0"/>
            </a:endParaRP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609600" y="10668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a)  1763 + ( - 2)   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3429000" y="1066800"/>
            <a:ext cx="720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4267200" y="1066800"/>
            <a:ext cx="1079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1763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609600" y="1676400"/>
            <a:ext cx="2720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b)  ( - 105) + 5 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3733800" y="2286000"/>
            <a:ext cx="720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3352800" y="1676400"/>
            <a:ext cx="720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4191000" y="1676400"/>
            <a:ext cx="1081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- 105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384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c)  ( - 29) + ( - 11)</a:t>
            </a: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4343400" y="2286000"/>
            <a:ext cx="1476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- 29</a:t>
            </a: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3352800" y="1600200"/>
            <a:ext cx="7191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FF00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3429000" y="990600"/>
            <a:ext cx="7191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FF00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3733800" y="2209800"/>
            <a:ext cx="7191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FF00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381000" y="14288"/>
            <a:ext cx="434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Bài tập 5 (30 trang 76 sgk)</a:t>
            </a:r>
          </a:p>
        </p:txBody>
      </p:sp>
    </p:spTree>
  </p:cSld>
  <p:clrMapOvr>
    <a:masterClrMapping/>
  </p:clrMapOvr>
  <p:transition spd="slow">
    <p:wheel spokes="3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1"/>
      <p:bldP spid="101383" grpId="1"/>
      <p:bldP spid="101384" grpId="1"/>
      <p:bldP spid="101388" grpId="0"/>
      <p:bldP spid="101389" grpId="0"/>
      <p:bldP spid="1013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2765425"/>
            <a:ext cx="4103687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4005263"/>
            <a:ext cx="3475038" cy="97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738" y="3449638"/>
            <a:ext cx="3695700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3548063"/>
            <a:ext cx="4519612" cy="126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1843088"/>
            <a:ext cx="6175375" cy="222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7838"/>
            <a:ext cx="2235200" cy="161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0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381000" y="28575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latin typeface="Times New Roman" panose="02020603050405020304" pitchFamily="18" charset="0"/>
              </a:rPr>
              <a:t>Đố: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0" y="561975"/>
            <a:ext cx="731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Máy bay trực thăng ra đời vào năm nào?</a:t>
            </a:r>
          </a:p>
        </p:txBody>
      </p:sp>
      <p:grpSp>
        <p:nvGrpSpPr>
          <p:cNvPr id="93196" name="Group 12"/>
          <p:cNvGrpSpPr>
            <a:grpSpLocks/>
          </p:cNvGrpSpPr>
          <p:nvPr/>
        </p:nvGrpSpPr>
        <p:grpSpPr bwMode="auto">
          <a:xfrm>
            <a:off x="0" y="957263"/>
            <a:ext cx="7620000" cy="519112"/>
            <a:chOff x="0" y="633"/>
            <a:chExt cx="4800" cy="327"/>
          </a:xfrm>
        </p:grpSpPr>
        <p:sp>
          <p:nvSpPr>
            <p:cNvPr id="93188" name="Text Box 4"/>
            <p:cNvSpPr txBox="1">
              <a:spLocks noChangeArrowheads="1"/>
            </p:cNvSpPr>
            <p:nvPr/>
          </p:nvSpPr>
          <p:spPr bwMode="auto">
            <a:xfrm>
              <a:off x="0" y="633"/>
              <a:ext cx="48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latin typeface="Times New Roman" panose="02020603050405020304" pitchFamily="18" charset="0"/>
                </a:rPr>
                <a:t>Máy bay trực thăng ra đời vào năm </a:t>
              </a:r>
              <a:r>
                <a:rPr lang="en-US" altLang="en-US" sz="2800" b="1">
                  <a:latin typeface="Times New Roman" panose="02020603050405020304" pitchFamily="18" charset="0"/>
                </a:rPr>
                <a:t>abcd</a:t>
              </a:r>
            </a:p>
          </p:txBody>
        </p:sp>
        <p:sp>
          <p:nvSpPr>
            <p:cNvPr id="93189" name="Line 5"/>
            <p:cNvSpPr>
              <a:spLocks noChangeShapeType="1"/>
            </p:cNvSpPr>
            <p:nvPr/>
          </p:nvSpPr>
          <p:spPr bwMode="auto">
            <a:xfrm flipV="1">
              <a:off x="3203" y="694"/>
              <a:ext cx="528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0" y="1400175"/>
            <a:ext cx="685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Biết rằng: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76200" y="1901825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latin typeface="Times New Roman" panose="02020603050405020304" pitchFamily="18" charset="0"/>
              </a:rPr>
              <a:t> là tổng của số nguyên âm nhỏ nhất có một chữ số với số nguyên dương nhỏ nhất có hai chữ số.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76200" y="2771775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b</a:t>
            </a:r>
            <a:r>
              <a:rPr lang="en-US" altLang="en-US" sz="2800">
                <a:latin typeface="Times New Roman" panose="02020603050405020304" pitchFamily="18" charset="0"/>
              </a:rPr>
              <a:t> là tổng của số nguyên âm lớn nhất có một chữ số với số nguyên dương nhỏ nhất có hai chữ số.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76200" y="3686175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c </a:t>
            </a:r>
            <a:r>
              <a:rPr lang="en-US" altLang="en-US" sz="2800">
                <a:latin typeface="Times New Roman" panose="02020603050405020304" pitchFamily="18" charset="0"/>
              </a:rPr>
              <a:t>là tổng của số nguyên dương lớn nhất có một chữ số với (-6)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76200" y="4219575"/>
            <a:ext cx="731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d </a:t>
            </a:r>
            <a:r>
              <a:rPr lang="en-US" altLang="en-US" sz="2800">
                <a:latin typeface="Times New Roman" panose="02020603050405020304" pitchFamily="18" charset="0"/>
              </a:rPr>
              <a:t>gấp 2 lần số</a:t>
            </a:r>
            <a:r>
              <a:rPr lang="en-US" altLang="en-US" sz="2800" b="1">
                <a:latin typeface="Times New Roman" panose="02020603050405020304" pitchFamily="18" charset="0"/>
              </a:rPr>
              <a:t> c</a:t>
            </a: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3810000" y="45100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>
                <a:latin typeface="Times New Roman" panose="02020603050405020304" pitchFamily="18" charset="0"/>
              </a:rPr>
              <a:t>Giải</a:t>
            </a:r>
          </a:p>
        </p:txBody>
      </p:sp>
      <p:graphicFrame>
        <p:nvGraphicFramePr>
          <p:cNvPr id="9319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628264"/>
              </p:ext>
            </p:extLst>
          </p:nvPr>
        </p:nvGraphicFramePr>
        <p:xfrm>
          <a:off x="1905000" y="16017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9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01788"/>
                        <a:ext cx="914400" cy="19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685800" y="5043488"/>
            <a:ext cx="411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a </a:t>
            </a:r>
            <a:r>
              <a:rPr lang="en-US" altLang="en-US" sz="2800">
                <a:latin typeface="Times New Roman" panose="02020603050405020304" pitchFamily="18" charset="0"/>
              </a:rPr>
              <a:t>= (-9) + 10</a:t>
            </a: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2743200" y="5043488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685800" y="5500688"/>
            <a:ext cx="3124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b</a:t>
            </a:r>
            <a:r>
              <a:rPr lang="en-US" altLang="en-US" sz="2800">
                <a:latin typeface="Times New Roman" panose="02020603050405020304" pitchFamily="18" charset="0"/>
              </a:rPr>
              <a:t> = (-1) + 10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2743200" y="5500688"/>
            <a:ext cx="182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= 9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4973638" y="5043488"/>
            <a:ext cx="320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c</a:t>
            </a:r>
            <a:r>
              <a:rPr lang="en-US" altLang="en-US" sz="2800">
                <a:latin typeface="Times New Roman" panose="02020603050405020304" pitchFamily="18" charset="0"/>
              </a:rPr>
              <a:t> = 9 + (-6)</a:t>
            </a: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7010400" y="5043488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= 3</a:t>
            </a:r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4953000" y="5424488"/>
            <a:ext cx="213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d </a:t>
            </a:r>
            <a:r>
              <a:rPr lang="en-US" altLang="en-US" sz="2800">
                <a:latin typeface="Times New Roman" panose="02020603050405020304" pitchFamily="18" charset="0"/>
              </a:rPr>
              <a:t>= 2.3</a:t>
            </a: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6248400" y="5424488"/>
            <a:ext cx="220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= 6</a:t>
            </a:r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228600" y="6096000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Vậy:</a:t>
            </a:r>
            <a:r>
              <a:rPr lang="en-US" altLang="en-US" sz="2800">
                <a:latin typeface="Times New Roman" panose="02020603050405020304" pitchFamily="18" charset="0"/>
              </a:rPr>
              <a:t> Máy bay trực thăng ra đời vào năm </a:t>
            </a:r>
            <a:r>
              <a:rPr lang="en-US" altLang="en-US" sz="2800" b="1">
                <a:latin typeface="Times New Roman" panose="02020603050405020304" pitchFamily="18" charset="0"/>
              </a:rPr>
              <a:t>1936</a:t>
            </a:r>
          </a:p>
        </p:txBody>
      </p:sp>
      <p:pic>
        <p:nvPicPr>
          <p:cNvPr id="93211" name="Picture 27" descr="avion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4925"/>
            <a:ext cx="2647950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8" grpId="0"/>
      <p:bldP spid="93200" grpId="0"/>
      <p:bldP spid="93201" grpId="0"/>
      <p:bldP spid="93202" grpId="0"/>
      <p:bldP spid="93203" grpId="0"/>
      <p:bldP spid="93204" grpId="0"/>
      <p:bldP spid="93205" grpId="0"/>
      <p:bldP spid="93206" grpId="0"/>
      <p:bldP spid="93207" grpId="0"/>
      <p:bldP spid="9320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131445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600" b="1" i="1" noProof="1">
                <a:solidFill>
                  <a:srgbClr val="66FFFF"/>
                </a:solidFill>
                <a:latin typeface=".VnTime" panose="020B7200000000000000" pitchFamily="34" charset="0"/>
              </a:rPr>
              <a:t>Bµi sè </a:t>
            </a:r>
            <a:r>
              <a:rPr lang="en-US" altLang="en-US" sz="3600" b="1" i="1">
                <a:solidFill>
                  <a:srgbClr val="66FFFF"/>
                </a:solidFill>
                <a:latin typeface=".VnTime" panose="020B7200000000000000" pitchFamily="34" charset="0"/>
              </a:rPr>
              <a:t>6.</a:t>
            </a:r>
            <a:r>
              <a:rPr lang="en-US" altLang="en-US" sz="3600" b="1" i="1" noProof="1">
                <a:solidFill>
                  <a:srgbClr val="66FFFF"/>
                </a:solidFill>
                <a:latin typeface=".VnTime" panose="020B7200000000000000" pitchFamily="34" charset="0"/>
              </a:rPr>
              <a:t> §iÒn sè vµo « trèng</a:t>
            </a:r>
          </a:p>
        </p:txBody>
      </p:sp>
      <p:graphicFrame>
        <p:nvGraphicFramePr>
          <p:cNvPr id="66565" name="Group 5"/>
          <p:cNvGraphicFramePr>
            <a:graphicFrameLocks noGrp="1"/>
          </p:cNvGraphicFramePr>
          <p:nvPr>
            <p:ph sz="half" idx="1"/>
          </p:nvPr>
        </p:nvGraphicFramePr>
        <p:xfrm>
          <a:off x="0" y="2647950"/>
          <a:ext cx="9144000" cy="17373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36554513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1085864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1372225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3546932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57569521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57151299"/>
                    </a:ext>
                  </a:extLst>
                </a:gridCol>
              </a:tblGrid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-7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644139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- 39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1075316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a + 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6</a:t>
                      </a:r>
                      <a:endParaRPr kumimoji="0" lang="en-US" altLang="en-US" sz="3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4908674"/>
                  </a:ext>
                </a:extLst>
              </a:tr>
            </a:tbl>
          </a:graphicData>
        </a:graphic>
      </p:graphicFrame>
      <p:sp>
        <p:nvSpPr>
          <p:cNvPr id="66595" name="Text Box 35"/>
          <p:cNvSpPr txBox="1">
            <a:spLocks noChangeArrowheads="1"/>
          </p:cNvSpPr>
          <p:nvPr/>
        </p:nvSpPr>
        <p:spPr bwMode="auto">
          <a:xfrm>
            <a:off x="2135188" y="3900488"/>
            <a:ext cx="376237" cy="4238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>
                <a:solidFill>
                  <a:srgbClr val="FF3300"/>
                </a:solidFill>
                <a:latin typeface="Arial Black" panose="020B0A04020102020204" pitchFamily="34" charset="0"/>
              </a:rPr>
              <a:t>4</a:t>
            </a:r>
            <a:endParaRPr lang="en-US" altLang="en-US" sz="3200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596" name="Text Box 36"/>
          <p:cNvSpPr txBox="1">
            <a:spLocks noChangeArrowheads="1"/>
          </p:cNvSpPr>
          <p:nvPr/>
        </p:nvSpPr>
        <p:spPr bwMode="auto">
          <a:xfrm>
            <a:off x="4867275" y="3313113"/>
            <a:ext cx="996950" cy="4238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>
                <a:solidFill>
                  <a:srgbClr val="FF3300"/>
                </a:solidFill>
                <a:latin typeface="Arial Black" panose="020B0A04020102020204" pitchFamily="34" charset="0"/>
              </a:rPr>
              <a:t>-15</a:t>
            </a:r>
            <a:endParaRPr lang="en-US" altLang="en-US" sz="3200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597" name="Text Box 37"/>
          <p:cNvSpPr txBox="1">
            <a:spLocks noChangeArrowheads="1"/>
          </p:cNvSpPr>
          <p:nvPr/>
        </p:nvSpPr>
        <p:spPr bwMode="auto">
          <a:xfrm>
            <a:off x="6486525" y="2749550"/>
            <a:ext cx="904875" cy="4238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>
                <a:solidFill>
                  <a:srgbClr val="FF3300"/>
                </a:solidFill>
                <a:latin typeface="Arial Black" panose="020B0A04020102020204" pitchFamily="34" charset="0"/>
              </a:rPr>
              <a:t>-12</a:t>
            </a:r>
            <a:endParaRPr lang="en-US" altLang="en-US" sz="3200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598" name="Text Box 38"/>
          <p:cNvSpPr txBox="1">
            <a:spLocks noChangeArrowheads="1"/>
          </p:cNvSpPr>
          <p:nvPr/>
        </p:nvSpPr>
        <p:spPr bwMode="auto">
          <a:xfrm>
            <a:off x="3470275" y="3902075"/>
            <a:ext cx="831850" cy="4238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>
                <a:solidFill>
                  <a:srgbClr val="FF3300"/>
                </a:solidFill>
                <a:latin typeface="Arial Black" panose="020B0A04020102020204" pitchFamily="34" charset="0"/>
              </a:rPr>
              <a:t>-20</a:t>
            </a:r>
            <a:endParaRPr lang="en-US" altLang="en-US" sz="3200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599" name="Text Box 39"/>
          <p:cNvSpPr txBox="1">
            <a:spLocks noChangeArrowheads="1"/>
          </p:cNvSpPr>
          <p:nvPr/>
        </p:nvSpPr>
        <p:spPr bwMode="auto">
          <a:xfrm>
            <a:off x="7977188" y="3303588"/>
            <a:ext cx="812800" cy="4238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>
                <a:solidFill>
                  <a:srgbClr val="FF3300"/>
                </a:solidFill>
                <a:latin typeface="Arial Black" panose="020B0A04020102020204" pitchFamily="34" charset="0"/>
              </a:rPr>
              <a:t>17</a:t>
            </a:r>
            <a:endParaRPr lang="en-US" altLang="en-US" sz="3200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600" name="Text Box 40"/>
          <p:cNvSpPr txBox="1">
            <a:spLocks noChangeArrowheads="1"/>
          </p:cNvSpPr>
          <p:nvPr/>
        </p:nvSpPr>
        <p:spPr bwMode="auto">
          <a:xfrm>
            <a:off x="1908175" y="3889375"/>
            <a:ext cx="898525" cy="423863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endParaRPr lang="en-US" altLang="en-US" sz="3200" b="1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601" name="Text Box 41"/>
          <p:cNvSpPr txBox="1">
            <a:spLocks noChangeArrowheads="1"/>
          </p:cNvSpPr>
          <p:nvPr/>
        </p:nvSpPr>
        <p:spPr bwMode="auto">
          <a:xfrm>
            <a:off x="3476625" y="3889375"/>
            <a:ext cx="809625" cy="423863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endParaRPr lang="en-US" altLang="en-US" sz="3200" b="1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602" name="Text Box 42"/>
          <p:cNvSpPr txBox="1">
            <a:spLocks noChangeArrowheads="1"/>
          </p:cNvSpPr>
          <p:nvPr/>
        </p:nvSpPr>
        <p:spPr bwMode="auto">
          <a:xfrm>
            <a:off x="4876800" y="3292475"/>
            <a:ext cx="939800" cy="423863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endParaRPr lang="en-US" altLang="en-US" sz="3200" b="1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603" name="Text Box 43"/>
          <p:cNvSpPr txBox="1">
            <a:spLocks noChangeArrowheads="1"/>
          </p:cNvSpPr>
          <p:nvPr/>
        </p:nvSpPr>
        <p:spPr bwMode="auto">
          <a:xfrm>
            <a:off x="6423025" y="2752725"/>
            <a:ext cx="987425" cy="423863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endParaRPr lang="en-US" altLang="en-US" sz="3200" b="1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604" name="Text Box 44"/>
          <p:cNvSpPr txBox="1">
            <a:spLocks noChangeArrowheads="1"/>
          </p:cNvSpPr>
          <p:nvPr/>
        </p:nvSpPr>
        <p:spPr bwMode="auto">
          <a:xfrm>
            <a:off x="8010525" y="3314700"/>
            <a:ext cx="768350" cy="423863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endParaRPr lang="en-US" altLang="en-US" sz="3200" b="1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wheel spokes="3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65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65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65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65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665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95" grpId="0"/>
      <p:bldP spid="66596" grpId="0"/>
      <p:bldP spid="66597" grpId="0"/>
      <p:bldP spid="66598" grpId="0"/>
      <p:bldP spid="66599" grpId="0"/>
      <p:bldP spid="66600" grpId="0" animBg="1"/>
      <p:bldP spid="66601" grpId="0" animBg="1"/>
      <p:bldP spid="66602" grpId="0" animBg="1"/>
      <p:bldP spid="66603" grpId="0" animBg="1"/>
      <p:bldP spid="6660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457200"/>
            <a:ext cx="673417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3600" b="1">
              <a:solidFill>
                <a:schemeClr val="tx1"/>
              </a:solidFill>
              <a:latin typeface=".VnTime" panose="020B7200000000000000" pitchFamily="34" charset="0"/>
            </a:endParaRP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0"/>
            <a:ext cx="23907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  <a:lvl2pPr algn="ctr">
              <a:spcBef>
                <a:spcPct val="20000"/>
              </a:spcBef>
              <a:buClr>
                <a:schemeClr val="tx1"/>
              </a:buCl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2pPr>
            <a:lvl3pPr algn="ctr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3pPr>
            <a:lvl4pPr algn="ctr">
              <a:spcBef>
                <a:spcPct val="20000"/>
              </a:spcBef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4pPr>
            <a:lvl5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</a:pPr>
            <a:endParaRPr lang="en-US" altLang="en-US" sz="2400" b="1" i="1">
              <a:solidFill>
                <a:srgbClr val="FFFF00"/>
              </a:solidFill>
              <a:latin typeface=".VnTime" panose="020B7200000000000000" pitchFamily="34" charset="0"/>
            </a:endParaRP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228600" y="2286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pt-BR" altLang="en-US" sz="3200" b="1" i="1">
                <a:latin typeface="Times New Roman" panose="02020603050405020304" pitchFamily="18" charset="0"/>
              </a:rPr>
              <a:t>* Điền vào bảng để được quy tắc dấu của phép cộng hai số nguyên không đối nhau:</a:t>
            </a:r>
            <a:endParaRPr lang="pt-BR" altLang="en-US" sz="3200" noProof="1">
              <a:latin typeface=".VnTime" panose="020B7200000000000000" pitchFamily="34" charset="0"/>
            </a:endParaRPr>
          </a:p>
        </p:txBody>
      </p:sp>
      <p:graphicFrame>
        <p:nvGraphicFramePr>
          <p:cNvPr id="97285" name="Group 5"/>
          <p:cNvGraphicFramePr>
            <a:graphicFrameLocks noGrp="1"/>
          </p:cNvGraphicFramePr>
          <p:nvPr/>
        </p:nvGraphicFramePr>
        <p:xfrm>
          <a:off x="0" y="1905000"/>
          <a:ext cx="9144000" cy="3200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3317828569"/>
                    </a:ext>
                  </a:extLst>
                </a:gridCol>
                <a:gridCol w="3651250">
                  <a:extLst>
                    <a:ext uri="{9D8B030D-6E8A-4147-A177-3AD203B41FA5}">
                      <a16:colId xmlns:a16="http://schemas.microsoft.com/office/drawing/2014/main" val="1963331133"/>
                    </a:ext>
                  </a:extLst>
                </a:gridCol>
                <a:gridCol w="4044950">
                  <a:extLst>
                    <a:ext uri="{9D8B030D-6E8A-4147-A177-3AD203B41FA5}">
                      <a16:colId xmlns:a16="http://schemas.microsoft.com/office/drawing/2014/main" val="3391768866"/>
                    </a:ext>
                  </a:extLst>
                </a:gridCol>
              </a:tblGrid>
              <a:tr h="827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en-US" sz="3200" b="1" i="1" u="none" strike="noStrike" cap="none" normalizeH="0" baseline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 số nguyên</a:t>
                      </a:r>
                      <a:endParaRPr kumimoji="0" lang="pt-BR" altLang="en-US" sz="3200" b="1" i="1" u="none" strike="noStrike" cap="none" normalizeH="0" baseline="0" noProof="1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en-US" sz="3200" b="1" i="1" u="none" strike="noStrike" cap="none" normalizeH="0" baseline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 của tổng</a:t>
                      </a:r>
                      <a:r>
                        <a:rPr kumimoji="0" lang="pt-BR" altLang="en-US" sz="2800" b="1" i="1" u="none" strike="noStrike" cap="none" normalizeH="0" baseline="0" noProof="1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anose="020B7200000000000000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en-US" sz="3200" b="1" i="1" u="none" strike="noStrike" cap="none" normalizeH="0" baseline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 trị tuyệt đối của tổng bằng</a:t>
                      </a:r>
                      <a:endParaRPr kumimoji="0" lang="pt-BR" altLang="en-US" sz="3200" b="1" i="1" u="none" strike="noStrike" cap="none" normalizeH="0" baseline="0" noProof="1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398003"/>
                  </a:ext>
                </a:extLst>
              </a:tr>
              <a:tr h="835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 dấu</a:t>
                      </a:r>
                      <a:endParaRPr kumimoji="0" lang="pt-BR" altLang="en-US" sz="3200" b="0" i="1" u="none" strike="noStrike" cap="none" normalizeH="0" baseline="0" noProof="1">
                        <a:ln>
                          <a:noFill/>
                        </a:ln>
                        <a:solidFill>
                          <a:srgbClr val="66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1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1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612673"/>
                  </a:ext>
                </a:extLst>
              </a:tr>
              <a:tr h="835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 dấu</a:t>
                      </a:r>
                      <a:endParaRPr kumimoji="0" lang="pt-BR" altLang="en-US" sz="3200" b="0" i="1" u="none" strike="noStrike" cap="none" normalizeH="0" baseline="0" noProof="1">
                        <a:ln>
                          <a:noFill/>
                        </a:ln>
                        <a:solidFill>
                          <a:srgbClr val="66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1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1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5427915"/>
                  </a:ext>
                </a:extLst>
              </a:tr>
            </a:tbl>
          </a:graphicData>
        </a:graphic>
      </p:graphicFrame>
      <p:sp>
        <p:nvSpPr>
          <p:cNvPr id="97303" name="Rectangle 23"/>
          <p:cNvSpPr>
            <a:spLocks noChangeArrowheads="1"/>
          </p:cNvSpPr>
          <p:nvPr/>
        </p:nvSpPr>
        <p:spPr bwMode="auto">
          <a:xfrm>
            <a:off x="2209800" y="3230563"/>
            <a:ext cx="2068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en-US" sz="3200" b="1" i="1">
                <a:solidFill>
                  <a:srgbClr val="FFFF00"/>
                </a:solidFill>
                <a:latin typeface="Times New Roman" panose="02020603050405020304" pitchFamily="18" charset="0"/>
              </a:rPr>
              <a:t>Dấu chung</a:t>
            </a:r>
            <a:endParaRPr lang="pt-BR" altLang="en-US" sz="3200" b="1" i="1" noProof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304" name="Rectangle 24"/>
          <p:cNvSpPr>
            <a:spLocks noChangeArrowheads="1"/>
          </p:cNvSpPr>
          <p:nvPr/>
        </p:nvSpPr>
        <p:spPr bwMode="auto">
          <a:xfrm>
            <a:off x="5105400" y="2971800"/>
            <a:ext cx="39766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r>
              <a:rPr lang="pt-BR" altLang="en-US" sz="3200" b="1" i="1">
                <a:solidFill>
                  <a:srgbClr val="FFFF00"/>
                </a:solidFill>
                <a:latin typeface="Times New Roman" panose="02020603050405020304" pitchFamily="18" charset="0"/>
              </a:rPr>
              <a:t>Tổng các giá trị tuyệt đối của hai số hạng</a:t>
            </a:r>
            <a:endParaRPr lang="pt-BR" altLang="en-US" sz="3200" b="1" i="1" noProof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305" name="Rectangle 25"/>
          <p:cNvSpPr>
            <a:spLocks noChangeArrowheads="1"/>
          </p:cNvSpPr>
          <p:nvPr/>
        </p:nvSpPr>
        <p:spPr bwMode="auto">
          <a:xfrm>
            <a:off x="1371600" y="4038600"/>
            <a:ext cx="3740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r>
              <a:rPr lang="pt-BR" altLang="en-US" sz="3200" b="1" i="1">
                <a:solidFill>
                  <a:srgbClr val="FFFF00"/>
                </a:solidFill>
                <a:latin typeface="Times New Roman" panose="02020603050405020304" pitchFamily="18" charset="0"/>
              </a:rPr>
              <a:t>Dấu của số có giá trị tuyệt đối lớn hơn</a:t>
            </a:r>
            <a:endParaRPr lang="pt-BR" altLang="en-US" sz="3200" b="1" i="1" noProof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306" name="Rectangle 26"/>
          <p:cNvSpPr>
            <a:spLocks noChangeArrowheads="1"/>
          </p:cNvSpPr>
          <p:nvPr/>
        </p:nvSpPr>
        <p:spPr bwMode="auto">
          <a:xfrm>
            <a:off x="5105400" y="4038600"/>
            <a:ext cx="403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pt-BR" altLang="en-US" sz="3200" b="1" i="1">
                <a:solidFill>
                  <a:srgbClr val="FFFF00"/>
                </a:solidFill>
                <a:latin typeface="Times New Roman" panose="02020603050405020304" pitchFamily="18" charset="0"/>
              </a:rPr>
              <a:t>Hiệu các giá trị tuyệt đối của hai số hạng</a:t>
            </a:r>
            <a:endParaRPr lang="pt-BR" altLang="en-US" sz="3200" b="1" i="1" noProof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973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tmFilter="0,0; .5, 1; 1, 1"/>
                                        <p:tgtEl>
                                          <p:spTgt spid="9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3" grpId="0"/>
      <p:bldP spid="97304" grpId="0"/>
      <p:bldP spid="97305" grpId="0"/>
      <p:bldP spid="9730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490538" y="1023938"/>
          <a:ext cx="2065337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5" name="SmartDraw" r:id="rId3" imgW="1719000" imgH="1828800" progId="SmartDraw.2">
                  <p:embed/>
                </p:oleObj>
              </mc:Choice>
              <mc:Fallback>
                <p:oleObj name="SmartDraw" r:id="rId3" imgW="1719000" imgH="1828800" progId="SmartDraw.2">
                  <p:embed/>
                  <p:pic>
                    <p:nvPicPr>
                      <p:cNvPr id="921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1023938"/>
                        <a:ext cx="2065337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3" name="Text Box 21"/>
          <p:cNvSpPr txBox="1">
            <a:spLocks noChangeArrowheads="1"/>
          </p:cNvSpPr>
          <p:nvPr/>
        </p:nvSpPr>
        <p:spPr bwMode="auto">
          <a:xfrm>
            <a:off x="395288" y="3644900"/>
            <a:ext cx="8424862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CC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 </a:t>
            </a:r>
            <a:r>
              <a:rPr lang="en-US" altLang="en-US" sz="2800" b="1">
                <a:solidFill>
                  <a:srgbClr val="FFCC00"/>
                </a:solidFill>
                <a:latin typeface="Times New Roman" panose="02020603050405020304" pitchFamily="18" charset="0"/>
              </a:rPr>
              <a:t>Học thuộc quy tắc cộng hai số nguyên khác dấu.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lang="en-US" altLang="en-US" sz="2800" b="1">
                <a:solidFill>
                  <a:srgbClr val="FFCC00"/>
                </a:solidFill>
                <a:latin typeface="Times New Roman" panose="02020603050405020304" pitchFamily="18" charset="0"/>
              </a:rPr>
              <a:t> Làm các bài tập 28, 29 trang 76 sgk.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lang="en-US" altLang="en-US" sz="2800" b="1">
                <a:solidFill>
                  <a:srgbClr val="FFCC00"/>
                </a:solidFill>
                <a:latin typeface="Times New Roman" panose="02020603050405020304" pitchFamily="18" charset="0"/>
              </a:rPr>
              <a:t> Làm thêm các bài tập 31, 32, 33, 34, 35 trang 77 sgk. Chuẩn bị tiết sau luyện tập.</a:t>
            </a:r>
          </a:p>
        </p:txBody>
      </p:sp>
      <p:pic>
        <p:nvPicPr>
          <p:cNvPr id="92164" name="Picture 22" descr="HDV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050" y="1787525"/>
            <a:ext cx="48006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6" name="AutoShape 6"/>
          <p:cNvSpPr>
            <a:spLocks noChangeArrowheads="1"/>
          </p:cNvSpPr>
          <p:nvPr/>
        </p:nvSpPr>
        <p:spPr bwMode="auto">
          <a:xfrm>
            <a:off x="1828800" y="0"/>
            <a:ext cx="7086600" cy="838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1905000" y="228600"/>
            <a:ext cx="6934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1" u="sng">
                <a:solidFill>
                  <a:srgbClr val="CC0000"/>
                </a:solidFill>
                <a:latin typeface="Times New Roman" panose="02020603050405020304" pitchFamily="18" charset="0"/>
              </a:rPr>
              <a:t>BÀI 5</a:t>
            </a:r>
            <a:r>
              <a:rPr lang="en-US" altLang="en-US" sz="2600" b="1">
                <a:solidFill>
                  <a:srgbClr val="CC0000"/>
                </a:solidFill>
                <a:latin typeface="Times New Roman" panose="02020603050405020304" pitchFamily="18" charset="0"/>
              </a:rPr>
              <a:t>: CỘNG HAI SỐ NGUYÊN KHÁC DẤU</a:t>
            </a:r>
          </a:p>
        </p:txBody>
      </p:sp>
    </p:spTree>
    <p:extLst>
      <p:ext uri="{BB962C8B-B14F-4D97-AF65-F5344CB8AC3E}">
        <p14:creationId xmlns:p14="http://schemas.microsoft.com/office/powerpoint/2010/main" val="180372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1371600" y="304800"/>
            <a:ext cx="6400800" cy="1143000"/>
          </a:xfrm>
          <a:prstGeom prst="ribbon2">
            <a:avLst>
              <a:gd name="adj1" fmla="val 12500"/>
              <a:gd name="adj2" fmla="val 72861"/>
            </a:avLst>
          </a:prstGeom>
          <a:solidFill>
            <a:schemeClr val="accent1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 u="sng">
                <a:solidFill>
                  <a:srgbClr val="CC0000"/>
                </a:solidFill>
                <a:latin typeface="VNI-Times" pitchFamily="2" charset="0"/>
              </a:rPr>
              <a:t>KIEÅM TRA BAØI CUÕ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547914" y="2000150"/>
            <a:ext cx="8077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3200">
                <a:latin typeface="Times New Roman" panose="02020603050405020304" pitchFamily="18" charset="0"/>
              </a:rPr>
              <a:t>Phát biểu quy tắc cộng hai số nguyên âm cùng dấu?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533400" y="3117862"/>
            <a:ext cx="640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3200">
                <a:latin typeface="Times New Roman" panose="02020603050405020304" pitchFamily="18" charset="0"/>
              </a:rPr>
              <a:t>Thực hiện phép tính: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1143000" y="4706937"/>
            <a:ext cx="37338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/>
              <a:t>(+28) + (+12)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/>
              <a:t>(-23) + (-27)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733800" y="4706937"/>
            <a:ext cx="3810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</a:rPr>
              <a:t>= 28 + 12 = 40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</a:rPr>
              <a:t>= -(23 + 27) = 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/>
      <p:bldP spid="24590" grpId="0"/>
      <p:bldP spid="24591" grpId="0"/>
      <p:bldP spid="2459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AutoShape 3"/>
          <p:cNvSpPr>
            <a:spLocks noChangeArrowheads="1"/>
          </p:cNvSpPr>
          <p:nvPr/>
        </p:nvSpPr>
        <p:spPr bwMode="auto">
          <a:xfrm>
            <a:off x="609600" y="5257800"/>
            <a:ext cx="7772400" cy="914400"/>
          </a:xfrm>
          <a:prstGeom prst="ribbon2">
            <a:avLst>
              <a:gd name="adj1" fmla="val 12500"/>
              <a:gd name="adj2" fmla="val 69944"/>
            </a:avLst>
          </a:prstGeom>
          <a:solidFill>
            <a:srgbClr val="33CCCC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WordArt 4"/>
          <p:cNvSpPr>
            <a:spLocks noChangeArrowheads="1" noChangeShapeType="1" noTextEdit="1"/>
          </p:cNvSpPr>
          <p:nvPr/>
        </p:nvSpPr>
        <p:spPr bwMode="auto">
          <a:xfrm>
            <a:off x="914400" y="914400"/>
            <a:ext cx="7848600" cy="2514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3171"/>
                <a:gd name="adj2" fmla="val -319"/>
              </a:avLst>
            </a:prstTxWarp>
          </a:bodyPr>
          <a:lstStyle/>
          <a:p>
            <a:pPr algn="ctr"/>
            <a:r>
              <a:rPr lang="pt-BR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HỌC TỐT</a:t>
            </a:r>
            <a:endParaRPr lang="en-US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828800" y="53848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CC0000"/>
                </a:solidFill>
                <a:latin typeface="Times New Roman" panose="02020603050405020304" pitchFamily="18" charset="0"/>
              </a:rPr>
              <a:t>KÍNH CHÀO QUÝ THẦY CÔ</a:t>
            </a:r>
          </a:p>
        </p:txBody>
      </p:sp>
      <p:pic>
        <p:nvPicPr>
          <p:cNvPr id="91142" name="Picture 6" descr="nature%20(3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52900"/>
            <a:ext cx="19812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3" name="Picture 7" descr="nature%20(62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4114800"/>
            <a:ext cx="15430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4" name="Picture 8" descr="avion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52400"/>
            <a:ext cx="187642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5" name="Picture 9" descr="HP104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0" y="3657600"/>
            <a:ext cx="1579563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86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3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2286000" y="1905000"/>
            <a:ext cx="4038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CC00"/>
                </a:solidFill>
                <a:latin typeface="Arial" panose="020B0604020202020204" pitchFamily="34" charset="0"/>
              </a:rPr>
              <a:t>(+12)      (-15)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CC00"/>
                </a:solidFill>
                <a:latin typeface="Arial" panose="020B0604020202020204" pitchFamily="34" charset="0"/>
              </a:rPr>
              <a:t>(-23)       (+17)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3650343" y="1918154"/>
            <a:ext cx="2819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  <a:latin typeface="Arial" panose="020B0604020202020204" pitchFamily="34" charset="0"/>
              </a:rPr>
              <a:t>+           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  <a:latin typeface="Arial" panose="020B0604020202020204" pitchFamily="34" charset="0"/>
              </a:rPr>
              <a:t>+            =</a:t>
            </a:r>
          </a:p>
        </p:txBody>
      </p:sp>
      <p:pic>
        <p:nvPicPr>
          <p:cNvPr id="6" name="Picture 19" descr="QUANIMAT"/>
          <p:cNvPicPr>
            <a:picLocks noChangeAspect="1" noChangeArrowheads="1" noCrop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895600"/>
            <a:ext cx="50323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0" descr="QUANIMAT"/>
          <p:cNvPicPr>
            <a:picLocks noChangeAspect="1" noChangeArrowheads="1" noCrop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81200"/>
            <a:ext cx="50323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00843" y="1905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a)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0843" y="2877234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219178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Book-09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5225" y="5943600"/>
            <a:ext cx="1000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27"/>
          <p:cNvSpPr>
            <a:spLocks noChangeArrowheads="1" noChangeShapeType="1" noTextEdit="1"/>
          </p:cNvSpPr>
          <p:nvPr/>
        </p:nvSpPr>
        <p:spPr bwMode="auto">
          <a:xfrm>
            <a:off x="1128712" y="1295400"/>
            <a:ext cx="6886575" cy="3371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Cộng hai số nguyên khác dấu</a:t>
            </a:r>
          </a:p>
        </p:txBody>
      </p:sp>
      <p:sp>
        <p:nvSpPr>
          <p:cNvPr id="6" name="WordArt 28"/>
          <p:cNvSpPr>
            <a:spLocks noChangeArrowheads="1" noChangeShapeType="1" noTextEdit="1"/>
          </p:cNvSpPr>
          <p:nvPr/>
        </p:nvSpPr>
        <p:spPr bwMode="auto">
          <a:xfrm>
            <a:off x="3124200" y="152400"/>
            <a:ext cx="33528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44</a:t>
            </a:r>
          </a:p>
        </p:txBody>
      </p:sp>
      <p:pic>
        <p:nvPicPr>
          <p:cNvPr id="7" name="Picture 3" descr="Book-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5287" y="257175"/>
            <a:ext cx="1000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Book-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137432"/>
            <a:ext cx="1000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Book-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5943600"/>
            <a:ext cx="1000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2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ChangeArrowheads="1"/>
          </p:cNvSpPr>
          <p:nvPr/>
        </p:nvSpPr>
        <p:spPr bwMode="auto">
          <a:xfrm>
            <a:off x="1828800" y="0"/>
            <a:ext cx="7086600" cy="838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6934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1" u="sng">
                <a:solidFill>
                  <a:srgbClr val="CC0000"/>
                </a:solidFill>
                <a:latin typeface="Times New Roman" panose="02020603050405020304" pitchFamily="18" charset="0"/>
              </a:rPr>
              <a:t>BÀI 5</a:t>
            </a:r>
            <a:r>
              <a:rPr lang="en-US" altLang="en-US" sz="2600" b="1">
                <a:solidFill>
                  <a:srgbClr val="CC0000"/>
                </a:solidFill>
                <a:latin typeface="Times New Roman" panose="02020603050405020304" pitchFamily="18" charset="0"/>
              </a:rPr>
              <a:t>: CỘNG HAI SỐ NGUYÊN KHÁC DẤU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52400" y="838200"/>
            <a:ext cx="396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</a:rPr>
              <a:t>1. Ví dụ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533400" y="12192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Nhiệt độ trong phòng ướp lạnh vào buổi sáng là 3</a:t>
            </a:r>
            <a:r>
              <a:rPr lang="en-US" altLang="en-US" sz="2800" baseline="30000"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latin typeface="Times New Roman" panose="02020603050405020304" pitchFamily="18" charset="0"/>
              </a:rPr>
              <a:t>C, buổi chiều cùng ngày đã giảm 5</a:t>
            </a:r>
            <a:r>
              <a:rPr lang="en-US" altLang="en-US" sz="2800" baseline="30000"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latin typeface="Times New Roman" panose="02020603050405020304" pitchFamily="18" charset="0"/>
              </a:rPr>
              <a:t>C. Hỏi nhiệt độ trong phòng ướp lạnh chiều hôm đó là bao nhiêu độ C?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838200" y="2452688"/>
            <a:ext cx="2590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CC00"/>
                </a:solidFill>
                <a:latin typeface="Times New Roman" panose="02020603050405020304" pitchFamily="18" charset="0"/>
              </a:rPr>
              <a:t>Nhận xét: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457200" y="2819400"/>
            <a:ext cx="792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Giảm 5</a:t>
            </a:r>
            <a:r>
              <a:rPr lang="en-US" altLang="en-US" sz="2800" baseline="30000"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latin typeface="Times New Roman" panose="02020603050405020304" pitchFamily="18" charset="0"/>
              </a:rPr>
              <a:t>C có nghĩa là tăng -5</a:t>
            </a:r>
            <a:r>
              <a:rPr lang="en-US" altLang="en-US" sz="2800" baseline="30000"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latin typeface="Times New Roman" panose="02020603050405020304" pitchFamily="18" charset="0"/>
              </a:rPr>
              <a:t>C, nên ta chỉ cần tính: (+3) + (-5) =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3373438" y="1671638"/>
            <a:ext cx="213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giảm 5</a:t>
            </a:r>
            <a:r>
              <a:rPr lang="en-US" altLang="en-US" sz="28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1295400" y="4967288"/>
            <a:ext cx="190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00CC00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533400" y="5410200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(+3) + (-5) = </a:t>
            </a:r>
            <a:r>
              <a:rPr lang="en-US" altLang="en-US" sz="2800" b="1">
                <a:solidFill>
                  <a:srgbClr val="FF00FF"/>
                </a:solidFill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152400" y="58674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1">
                <a:latin typeface="Times New Roman" panose="02020603050405020304" pitchFamily="18" charset="0"/>
              </a:rPr>
              <a:t>Trả lời:</a:t>
            </a:r>
            <a:r>
              <a:rPr lang="en-US" altLang="en-US" sz="2800">
                <a:latin typeface="Times New Roman" panose="02020603050405020304" pitchFamily="18" charset="0"/>
              </a:rPr>
              <a:t> Nhiệt độ trong phòng ướp lạnh buổi chiều hôm đó là: </a:t>
            </a:r>
            <a:r>
              <a:rPr lang="en-US" altLang="en-US" sz="2800" b="1">
                <a:solidFill>
                  <a:srgbClr val="FF00FF"/>
                </a:solidFill>
                <a:latin typeface="Times New Roman" panose="02020603050405020304" pitchFamily="18" charset="0"/>
              </a:rPr>
              <a:t>-2</a:t>
            </a:r>
            <a:r>
              <a:rPr lang="en-US" altLang="en-US" sz="2800" b="1" baseline="30000">
                <a:solidFill>
                  <a:srgbClr val="FF00FF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2800" b="1">
                <a:solidFill>
                  <a:srgbClr val="FF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>
            <a:off x="5707063" y="3857625"/>
            <a:ext cx="21605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>
            <a:off x="4267200" y="4144963"/>
            <a:ext cx="3600450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>
            <a:off x="4267200" y="5226050"/>
            <a:ext cx="1439863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961" name="Group 17"/>
          <p:cNvGrpSpPr>
            <a:grpSpLocks/>
          </p:cNvGrpSpPr>
          <p:nvPr/>
        </p:nvGrpSpPr>
        <p:grpSpPr bwMode="auto">
          <a:xfrm>
            <a:off x="3200400" y="3713163"/>
            <a:ext cx="5435600" cy="1871662"/>
            <a:chOff x="2336" y="527"/>
            <a:chExt cx="3424" cy="1179"/>
          </a:xfrm>
        </p:grpSpPr>
        <p:sp>
          <p:nvSpPr>
            <p:cNvPr id="82962" name="Line 18"/>
            <p:cNvSpPr>
              <a:spLocks noChangeShapeType="1"/>
            </p:cNvSpPr>
            <p:nvPr/>
          </p:nvSpPr>
          <p:spPr bwMode="auto">
            <a:xfrm>
              <a:off x="3923" y="527"/>
              <a:ext cx="0" cy="1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963" name="Group 19"/>
            <p:cNvGrpSpPr>
              <a:grpSpLocks/>
            </p:cNvGrpSpPr>
            <p:nvPr/>
          </p:nvGrpSpPr>
          <p:grpSpPr bwMode="auto">
            <a:xfrm>
              <a:off x="2336" y="527"/>
              <a:ext cx="3424" cy="1179"/>
              <a:chOff x="2336" y="935"/>
              <a:chExt cx="3424" cy="1179"/>
            </a:xfrm>
          </p:grpSpPr>
          <p:sp>
            <p:nvSpPr>
              <p:cNvPr id="82964" name="Line 20"/>
              <p:cNvSpPr>
                <a:spLocks noChangeShapeType="1"/>
              </p:cNvSpPr>
              <p:nvPr/>
            </p:nvSpPr>
            <p:spPr bwMode="auto">
              <a:xfrm>
                <a:off x="2472" y="1389"/>
                <a:ext cx="3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65" name="Line 21"/>
              <p:cNvSpPr>
                <a:spLocks noChangeShapeType="1"/>
              </p:cNvSpPr>
              <p:nvPr/>
            </p:nvSpPr>
            <p:spPr bwMode="auto">
              <a:xfrm>
                <a:off x="3470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66" name="Line 22"/>
              <p:cNvSpPr>
                <a:spLocks noChangeShapeType="1"/>
              </p:cNvSpPr>
              <p:nvPr/>
            </p:nvSpPr>
            <p:spPr bwMode="auto">
              <a:xfrm>
                <a:off x="3016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67" name="Line 23"/>
              <p:cNvSpPr>
                <a:spLocks noChangeShapeType="1"/>
              </p:cNvSpPr>
              <p:nvPr/>
            </p:nvSpPr>
            <p:spPr bwMode="auto">
              <a:xfrm>
                <a:off x="4377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68" name="Line 24"/>
              <p:cNvSpPr>
                <a:spLocks noChangeShapeType="1"/>
              </p:cNvSpPr>
              <p:nvPr/>
            </p:nvSpPr>
            <p:spPr bwMode="auto">
              <a:xfrm>
                <a:off x="2562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69" name="Line 25"/>
              <p:cNvSpPr>
                <a:spLocks noChangeShapeType="1"/>
              </p:cNvSpPr>
              <p:nvPr/>
            </p:nvSpPr>
            <p:spPr bwMode="auto">
              <a:xfrm>
                <a:off x="5284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0" name="Line 26"/>
              <p:cNvSpPr>
                <a:spLocks noChangeShapeType="1"/>
              </p:cNvSpPr>
              <p:nvPr/>
            </p:nvSpPr>
            <p:spPr bwMode="auto">
              <a:xfrm>
                <a:off x="4830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1" name="Line 27"/>
              <p:cNvSpPr>
                <a:spLocks noChangeShapeType="1"/>
              </p:cNvSpPr>
              <p:nvPr/>
            </p:nvSpPr>
            <p:spPr bwMode="auto">
              <a:xfrm>
                <a:off x="3923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2" name="Text Box 28"/>
              <p:cNvSpPr txBox="1">
                <a:spLocks noChangeArrowheads="1"/>
              </p:cNvSpPr>
              <p:nvPr/>
            </p:nvSpPr>
            <p:spPr bwMode="auto">
              <a:xfrm>
                <a:off x="5148" y="1464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.VnTime" panose="020B7200000000000000" pitchFamily="34" charset="0"/>
                  </a:rPr>
                  <a:t>3</a:t>
                </a:r>
              </a:p>
            </p:txBody>
          </p:sp>
          <p:sp>
            <p:nvSpPr>
              <p:cNvPr id="82973" name="Text Box 29"/>
              <p:cNvSpPr txBox="1">
                <a:spLocks noChangeArrowheads="1"/>
              </p:cNvSpPr>
              <p:nvPr/>
            </p:nvSpPr>
            <p:spPr bwMode="auto">
              <a:xfrm>
                <a:off x="4694" y="1464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.VnTime" panose="020B7200000000000000" pitchFamily="34" charset="0"/>
                  </a:rPr>
                  <a:t>2</a:t>
                </a:r>
              </a:p>
            </p:txBody>
          </p:sp>
          <p:sp>
            <p:nvSpPr>
              <p:cNvPr id="82974" name="Text Box 30"/>
              <p:cNvSpPr txBox="1">
                <a:spLocks noChangeArrowheads="1"/>
              </p:cNvSpPr>
              <p:nvPr/>
            </p:nvSpPr>
            <p:spPr bwMode="auto">
              <a:xfrm>
                <a:off x="4286" y="1464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.VnTime" panose="020B7200000000000000" pitchFamily="34" charset="0"/>
                  </a:rPr>
                  <a:t>1</a:t>
                </a:r>
              </a:p>
            </p:txBody>
          </p:sp>
          <p:sp>
            <p:nvSpPr>
              <p:cNvPr id="82975" name="Text Box 31"/>
              <p:cNvSpPr txBox="1">
                <a:spLocks noChangeArrowheads="1"/>
              </p:cNvSpPr>
              <p:nvPr/>
            </p:nvSpPr>
            <p:spPr bwMode="auto">
              <a:xfrm>
                <a:off x="3833" y="1480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.VnTime" panose="020B7200000000000000" pitchFamily="34" charset="0"/>
                  </a:rPr>
                  <a:t>0</a:t>
                </a:r>
              </a:p>
            </p:txBody>
          </p:sp>
          <p:sp>
            <p:nvSpPr>
              <p:cNvPr id="82976" name="Text Box 32"/>
              <p:cNvSpPr txBox="1">
                <a:spLocks noChangeArrowheads="1"/>
              </p:cNvSpPr>
              <p:nvPr/>
            </p:nvSpPr>
            <p:spPr bwMode="auto">
              <a:xfrm>
                <a:off x="3243" y="1480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.VnTime" panose="020B7200000000000000" pitchFamily="34" charset="0"/>
                  </a:rPr>
                  <a:t>- 1</a:t>
                </a:r>
              </a:p>
            </p:txBody>
          </p:sp>
          <p:sp>
            <p:nvSpPr>
              <p:cNvPr id="82977" name="Text Box 33"/>
              <p:cNvSpPr txBox="1">
                <a:spLocks noChangeArrowheads="1"/>
              </p:cNvSpPr>
              <p:nvPr/>
            </p:nvSpPr>
            <p:spPr bwMode="auto">
              <a:xfrm>
                <a:off x="2789" y="1464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.VnTime" panose="020B7200000000000000" pitchFamily="34" charset="0"/>
                  </a:rPr>
                  <a:t>- 2</a:t>
                </a:r>
              </a:p>
            </p:txBody>
          </p:sp>
          <p:sp>
            <p:nvSpPr>
              <p:cNvPr id="82978" name="Text Box 34"/>
              <p:cNvSpPr txBox="1">
                <a:spLocks noChangeArrowheads="1"/>
              </p:cNvSpPr>
              <p:nvPr/>
            </p:nvSpPr>
            <p:spPr bwMode="auto">
              <a:xfrm>
                <a:off x="2336" y="1480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.VnTime" panose="020B7200000000000000" pitchFamily="34" charset="0"/>
                  </a:rPr>
                  <a:t>- 3</a:t>
                </a:r>
              </a:p>
            </p:txBody>
          </p:sp>
          <p:sp>
            <p:nvSpPr>
              <p:cNvPr id="82979" name="Line 35"/>
              <p:cNvSpPr>
                <a:spLocks noChangeShapeType="1"/>
              </p:cNvSpPr>
              <p:nvPr/>
            </p:nvSpPr>
            <p:spPr bwMode="auto">
              <a:xfrm>
                <a:off x="5284" y="935"/>
                <a:ext cx="0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0" name="Line 36"/>
              <p:cNvSpPr>
                <a:spLocks noChangeShapeType="1"/>
              </p:cNvSpPr>
              <p:nvPr/>
            </p:nvSpPr>
            <p:spPr bwMode="auto">
              <a:xfrm>
                <a:off x="3016" y="935"/>
                <a:ext cx="0" cy="11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981" name="Text Box 37"/>
          <p:cNvSpPr txBox="1">
            <a:spLocks noChangeArrowheads="1"/>
          </p:cNvSpPr>
          <p:nvPr/>
        </p:nvSpPr>
        <p:spPr bwMode="auto">
          <a:xfrm>
            <a:off x="4627563" y="3641725"/>
            <a:ext cx="1439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FF00"/>
                </a:solidFill>
                <a:latin typeface=".VnTime" panose="020B7200000000000000" pitchFamily="34" charset="0"/>
              </a:rPr>
              <a:t>- 5</a:t>
            </a:r>
          </a:p>
        </p:txBody>
      </p:sp>
      <p:sp>
        <p:nvSpPr>
          <p:cNvPr id="82982" name="Text Box 38"/>
          <p:cNvSpPr txBox="1">
            <a:spLocks noChangeArrowheads="1"/>
          </p:cNvSpPr>
          <p:nvPr/>
        </p:nvSpPr>
        <p:spPr bwMode="auto">
          <a:xfrm>
            <a:off x="6356350" y="3352800"/>
            <a:ext cx="946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.VnTime" panose="020B7200000000000000" pitchFamily="34" charset="0"/>
              </a:rPr>
              <a:t>+ 3</a:t>
            </a:r>
          </a:p>
        </p:txBody>
      </p:sp>
      <p:sp>
        <p:nvSpPr>
          <p:cNvPr id="82983" name="Text Box 39"/>
          <p:cNvSpPr txBox="1">
            <a:spLocks noChangeArrowheads="1"/>
          </p:cNvSpPr>
          <p:nvPr/>
        </p:nvSpPr>
        <p:spPr bwMode="auto">
          <a:xfrm>
            <a:off x="4699000" y="5226050"/>
            <a:ext cx="719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FF"/>
                </a:solidFill>
                <a:latin typeface=".VnTime" panose="020B7200000000000000" pitchFamily="34" charset="0"/>
              </a:rPr>
              <a:t>-</a:t>
            </a:r>
            <a:r>
              <a:rPr lang="en-US" altLang="en-US" sz="2800" b="1">
                <a:solidFill>
                  <a:srgbClr val="FF00FF"/>
                </a:solidFill>
                <a:latin typeface=".VnTime" panose="020B7200000000000000" pitchFamily="34" charset="0"/>
              </a:rPr>
              <a:t> 2</a:t>
            </a:r>
          </a:p>
        </p:txBody>
      </p:sp>
      <p:pic>
        <p:nvPicPr>
          <p:cNvPr id="82985" name="Picture 41" descr="QUANIMAT"/>
          <p:cNvPicPr>
            <a:picLocks noChangeAspect="1" noChangeArrowheads="1" noCrop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00" y="3300413"/>
            <a:ext cx="241300" cy="43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29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30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9" grpId="0"/>
      <p:bldP spid="82950" grpId="0"/>
      <p:bldP spid="82951" grpId="0"/>
      <p:bldP spid="82952" grpId="0"/>
      <p:bldP spid="82953" grpId="0"/>
      <p:bldP spid="82981" grpId="0"/>
      <p:bldP spid="829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thermome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575" y="914400"/>
            <a:ext cx="99060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6230938" y="1282700"/>
            <a:ext cx="263525" cy="3586163"/>
          </a:xfrm>
          <a:prstGeom prst="rect">
            <a:avLst/>
          </a:prstGeom>
          <a:gradFill rotWithShape="1">
            <a:gsLst>
              <a:gs pos="0">
                <a:srgbClr val="0064FF"/>
              </a:gs>
              <a:gs pos="50000">
                <a:srgbClr val="E1FFFF"/>
              </a:gs>
              <a:gs pos="100000">
                <a:srgbClr val="0064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0064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33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6303963" y="2025650"/>
            <a:ext cx="92075" cy="2860675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9F9F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6303963" y="3651250"/>
            <a:ext cx="93662" cy="1233488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9F9F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46" name="Group 6"/>
          <p:cNvGrpSpPr>
            <a:grpSpLocks/>
          </p:cNvGrpSpPr>
          <p:nvPr/>
        </p:nvGrpSpPr>
        <p:grpSpPr bwMode="auto">
          <a:xfrm>
            <a:off x="5438775" y="2030413"/>
            <a:ext cx="385763" cy="1630362"/>
            <a:chOff x="0" y="1722"/>
            <a:chExt cx="243" cy="1027"/>
          </a:xfrm>
        </p:grpSpPr>
        <p:sp>
          <p:nvSpPr>
            <p:cNvPr id="87047" name="Line 7"/>
            <p:cNvSpPr>
              <a:spLocks noChangeShapeType="1"/>
            </p:cNvSpPr>
            <p:nvPr/>
          </p:nvSpPr>
          <p:spPr bwMode="auto">
            <a:xfrm flipH="1">
              <a:off x="83" y="1722"/>
              <a:ext cx="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48" name="Line 8"/>
            <p:cNvSpPr>
              <a:spLocks noChangeShapeType="1"/>
            </p:cNvSpPr>
            <p:nvPr/>
          </p:nvSpPr>
          <p:spPr bwMode="auto">
            <a:xfrm flipH="1">
              <a:off x="83" y="2749"/>
              <a:ext cx="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49" name="Line 9"/>
            <p:cNvSpPr>
              <a:spLocks noChangeShapeType="1"/>
            </p:cNvSpPr>
            <p:nvPr/>
          </p:nvSpPr>
          <p:spPr bwMode="auto">
            <a:xfrm>
              <a:off x="91" y="1734"/>
              <a:ext cx="0" cy="10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87050" name="Text Box 10"/>
            <p:cNvSpPr txBox="1">
              <a:spLocks noChangeArrowheads="1"/>
            </p:cNvSpPr>
            <p:nvPr/>
          </p:nvSpPr>
          <p:spPr bwMode="auto">
            <a:xfrm>
              <a:off x="0" y="2131"/>
              <a:ext cx="198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eaLnBrk="1" hangingPunct="1"/>
              <a:r>
                <a:rPr lang="en-US" altLang="en-US" sz="2000">
                  <a:solidFill>
                    <a:srgbClr val="FFFF00"/>
                  </a:solidFill>
                  <a:latin typeface="Arial Black" panose="020B0A04020102020204" pitchFamily="34" charset="0"/>
                </a:rPr>
                <a:t>-5</a:t>
              </a:r>
              <a:endParaRPr lang="en-US" altLang="en-US" sz="2000" noProof="1">
                <a:solidFill>
                  <a:srgbClr val="FFFF00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87051" name="Group 11"/>
          <p:cNvGrpSpPr>
            <a:grpSpLocks/>
          </p:cNvGrpSpPr>
          <p:nvPr/>
        </p:nvGrpSpPr>
        <p:grpSpPr bwMode="auto">
          <a:xfrm>
            <a:off x="5799138" y="2025650"/>
            <a:ext cx="254000" cy="1630363"/>
            <a:chOff x="83" y="3009"/>
            <a:chExt cx="160" cy="1027"/>
          </a:xfrm>
        </p:grpSpPr>
        <p:sp>
          <p:nvSpPr>
            <p:cNvPr id="87052" name="Line 12"/>
            <p:cNvSpPr>
              <a:spLocks noChangeShapeType="1"/>
            </p:cNvSpPr>
            <p:nvPr/>
          </p:nvSpPr>
          <p:spPr bwMode="auto">
            <a:xfrm flipH="1">
              <a:off x="83" y="3009"/>
              <a:ext cx="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53" name="Line 13"/>
            <p:cNvSpPr>
              <a:spLocks noChangeShapeType="1"/>
            </p:cNvSpPr>
            <p:nvPr/>
          </p:nvSpPr>
          <p:spPr bwMode="auto">
            <a:xfrm flipH="1">
              <a:off x="83" y="4036"/>
              <a:ext cx="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54" name="Line 14"/>
            <p:cNvSpPr>
              <a:spLocks noChangeShapeType="1"/>
            </p:cNvSpPr>
            <p:nvPr/>
          </p:nvSpPr>
          <p:spPr bwMode="auto">
            <a:xfrm>
              <a:off x="91" y="3021"/>
              <a:ext cx="0" cy="10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55" name="AutoShape 15"/>
          <p:cNvSpPr>
            <a:spLocks noChangeArrowheads="1"/>
          </p:cNvSpPr>
          <p:nvPr/>
        </p:nvSpPr>
        <p:spPr bwMode="auto">
          <a:xfrm rot="-241385">
            <a:off x="1011238" y="1995488"/>
            <a:ext cx="3168650" cy="1800225"/>
          </a:xfrm>
          <a:prstGeom prst="wedgeEllipseCallout">
            <a:avLst>
              <a:gd name="adj1" fmla="val 104657"/>
              <a:gd name="adj2" fmla="val 500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altLang="en-US" sz="3200" b="1">
                <a:solidFill>
                  <a:srgbClr val="FF00FF"/>
                </a:solidFill>
                <a:latin typeface="Times New Roman" panose="02020603050405020304" pitchFamily="18" charset="0"/>
              </a:rPr>
              <a:t>Nhiệt kế chỉ bao nhiêu độ C?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5799138" y="5314950"/>
            <a:ext cx="1439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CC00"/>
                </a:solidFill>
                <a:latin typeface=".VnTime" panose="020B7200000000000000" pitchFamily="34" charset="0"/>
              </a:rPr>
              <a:t>- 2</a:t>
            </a:r>
            <a:r>
              <a:rPr lang="en-US" altLang="en-US" sz="3600" b="1" baseline="30000">
                <a:solidFill>
                  <a:srgbClr val="FFCC00"/>
                </a:solidFill>
                <a:latin typeface=".VnTime" panose="020B7200000000000000" pitchFamily="34" charset="0"/>
              </a:rPr>
              <a:t>o</a:t>
            </a:r>
            <a:r>
              <a:rPr lang="en-US" altLang="en-US" sz="3600" b="1">
                <a:solidFill>
                  <a:srgbClr val="FFCC00"/>
                </a:solidFill>
                <a:latin typeface=".VnTime" panose="020B7200000000000000" pitchFamily="34" charset="0"/>
              </a:rPr>
              <a:t>C</a:t>
            </a:r>
            <a:endParaRPr lang="en-US" altLang="en-US" sz="3600" b="1" baseline="30000">
              <a:solidFill>
                <a:srgbClr val="FFCC00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" dur="30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3 0.02431 C -0.25486 0.08496 -0.4724 0.14561 -0.55122 0.02732 C -0.62986 -0.09097 -0.53889 -0.5662 -0.51007 -0.68495 C -0.48125 -0.8037 -0.40018 -0.68495 -0.3783 -0.68495 " pathEditMode="relative" rAng="0" ptsTypes="aaaA">
                                      <p:cBhvr>
                                        <p:cTn id="31" dur="2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35" y="-3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5" grpId="0" animBg="1"/>
      <p:bldP spid="870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3657600" y="304800"/>
            <a:ext cx="457200" cy="4572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000" b="1">
                <a:solidFill>
                  <a:srgbClr val="FF0000"/>
                </a:solidFill>
                <a:latin typeface=".VnArial" panose="020B7200000000000000" pitchFamily="34" charset="0"/>
                <a:hlinkClick r:id="" action="ppaction://noaction"/>
              </a:rPr>
              <a:t>?1</a:t>
            </a:r>
            <a:endParaRPr lang="en-US" altLang="en-US" sz="2000" b="1">
              <a:solidFill>
                <a:srgbClr val="FF0000"/>
              </a:solidFill>
              <a:latin typeface=".VnArial" panose="020B7200000000000000" pitchFamily="34" charset="0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191000" y="2286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Tìm và so sánh kết quả của: 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419600" y="762000"/>
            <a:ext cx="4608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(-3) + (+3) vµ (+3) + (-3)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4267200" y="1905000"/>
            <a:ext cx="2484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.VnTime" panose="020B7200000000000000" pitchFamily="34" charset="0"/>
              </a:rPr>
              <a:t>(-3) + (+3) =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4267200" y="2438400"/>
            <a:ext cx="2087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.VnTime" panose="020B7200000000000000" pitchFamily="34" charset="0"/>
              </a:rPr>
              <a:t>(+3) + (-3) =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6248400" y="19050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152400" y="381000"/>
            <a:ext cx="3048000" cy="230832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b="1" i="1">
                <a:solidFill>
                  <a:schemeClr val="bg1"/>
                </a:solidFill>
                <a:latin typeface="Times New Roman" panose="02020603050405020304" pitchFamily="18" charset="0"/>
              </a:rPr>
              <a:t>*Hai số nguyên đối nhau có tổng bằng 0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181600" y="1309688"/>
            <a:ext cx="190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00CC00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6248400" y="24526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3810000" y="29718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Vậy: (-3) + (+3) = (+3) + (-3) = 0</a:t>
            </a:r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>
            <a:off x="3505200" y="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914400" y="4832350"/>
            <a:ext cx="7489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4659313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6819900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5378450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6099175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7539038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3938588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>
            <a:off x="3219450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Line 30"/>
          <p:cNvSpPr>
            <a:spLocks noChangeShapeType="1"/>
          </p:cNvSpPr>
          <p:nvPr/>
        </p:nvSpPr>
        <p:spPr bwMode="auto">
          <a:xfrm>
            <a:off x="1779588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>
            <a:off x="2498725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4514850" y="49355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2859088" y="495141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- 2</a:t>
            </a:r>
          </a:p>
        </p:txBody>
      </p:sp>
      <p:sp>
        <p:nvSpPr>
          <p:cNvPr id="55330" name="Text Box 34"/>
          <p:cNvSpPr txBox="1">
            <a:spLocks noChangeArrowheads="1"/>
          </p:cNvSpPr>
          <p:nvPr/>
        </p:nvSpPr>
        <p:spPr bwMode="auto">
          <a:xfrm>
            <a:off x="3651250" y="4951413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-1</a:t>
            </a:r>
          </a:p>
        </p:txBody>
      </p:sp>
      <p:sp>
        <p:nvSpPr>
          <p:cNvPr id="55331" name="Text Box 35"/>
          <p:cNvSpPr txBox="1">
            <a:spLocks noChangeArrowheads="1"/>
          </p:cNvSpPr>
          <p:nvPr/>
        </p:nvSpPr>
        <p:spPr bwMode="auto">
          <a:xfrm>
            <a:off x="5954713" y="497681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2</a:t>
            </a:r>
          </a:p>
        </p:txBody>
      </p:sp>
      <p:sp>
        <p:nvSpPr>
          <p:cNvPr id="55332" name="Text Box 36"/>
          <p:cNvSpPr txBox="1">
            <a:spLocks noChangeArrowheads="1"/>
          </p:cNvSpPr>
          <p:nvPr/>
        </p:nvSpPr>
        <p:spPr bwMode="auto">
          <a:xfrm>
            <a:off x="5235575" y="49768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1</a:t>
            </a:r>
          </a:p>
        </p:txBody>
      </p:sp>
      <p:sp>
        <p:nvSpPr>
          <p:cNvPr id="55333" name="Text Box 37"/>
          <p:cNvSpPr txBox="1">
            <a:spLocks noChangeArrowheads="1"/>
          </p:cNvSpPr>
          <p:nvPr/>
        </p:nvSpPr>
        <p:spPr bwMode="auto">
          <a:xfrm>
            <a:off x="6675438" y="495141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3</a:t>
            </a:r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7396163" y="495141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4</a:t>
            </a:r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1419225" y="495141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- 4</a:t>
            </a: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2139950" y="497681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- 3</a:t>
            </a:r>
          </a:p>
        </p:txBody>
      </p:sp>
      <p:sp>
        <p:nvSpPr>
          <p:cNvPr id="55337" name="Line 41"/>
          <p:cNvSpPr>
            <a:spLocks noChangeShapeType="1"/>
          </p:cNvSpPr>
          <p:nvPr/>
        </p:nvSpPr>
        <p:spPr bwMode="auto">
          <a:xfrm>
            <a:off x="4659313" y="4113213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8" name="Line 42"/>
          <p:cNvSpPr>
            <a:spLocks noChangeShapeType="1"/>
          </p:cNvSpPr>
          <p:nvPr/>
        </p:nvSpPr>
        <p:spPr bwMode="auto">
          <a:xfrm>
            <a:off x="6819900" y="404018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9" name="Line 43"/>
          <p:cNvSpPr>
            <a:spLocks noChangeShapeType="1"/>
          </p:cNvSpPr>
          <p:nvPr/>
        </p:nvSpPr>
        <p:spPr bwMode="auto">
          <a:xfrm>
            <a:off x="4675188" y="4113213"/>
            <a:ext cx="21605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0" name="Line 44"/>
          <p:cNvSpPr>
            <a:spLocks noChangeShapeType="1"/>
          </p:cNvSpPr>
          <p:nvPr/>
        </p:nvSpPr>
        <p:spPr bwMode="auto">
          <a:xfrm>
            <a:off x="4675188" y="4545013"/>
            <a:ext cx="2160587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5394325" y="3608388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  <a:latin typeface=".VnTime" panose="020B7200000000000000" pitchFamily="34" charset="0"/>
              </a:rPr>
              <a:t>+3</a:t>
            </a:r>
          </a:p>
        </p:txBody>
      </p:sp>
      <p:sp>
        <p:nvSpPr>
          <p:cNvPr id="55342" name="Text Box 46"/>
          <p:cNvSpPr txBox="1">
            <a:spLocks noChangeArrowheads="1"/>
          </p:cNvSpPr>
          <p:nvPr/>
        </p:nvSpPr>
        <p:spPr bwMode="auto">
          <a:xfrm>
            <a:off x="5113338" y="4113213"/>
            <a:ext cx="1150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FF00"/>
                </a:solidFill>
                <a:latin typeface=".VnTime" panose="020B7200000000000000" pitchFamily="34" charset="0"/>
              </a:rPr>
              <a:t>   - 3</a:t>
            </a:r>
          </a:p>
        </p:txBody>
      </p:sp>
      <p:sp>
        <p:nvSpPr>
          <p:cNvPr id="55343" name="Text Box 47"/>
          <p:cNvSpPr txBox="1">
            <a:spLocks noChangeArrowheads="1"/>
          </p:cNvSpPr>
          <p:nvPr/>
        </p:nvSpPr>
        <p:spPr bwMode="auto">
          <a:xfrm>
            <a:off x="4491038" y="4897438"/>
            <a:ext cx="360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FF"/>
                </a:solidFill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55344" name="Line 48"/>
          <p:cNvSpPr>
            <a:spLocks noChangeShapeType="1"/>
          </p:cNvSpPr>
          <p:nvPr/>
        </p:nvSpPr>
        <p:spPr bwMode="auto">
          <a:xfrm>
            <a:off x="2498725" y="483235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5" name="Line 49"/>
          <p:cNvSpPr>
            <a:spLocks noChangeShapeType="1"/>
          </p:cNvSpPr>
          <p:nvPr/>
        </p:nvSpPr>
        <p:spPr bwMode="auto">
          <a:xfrm>
            <a:off x="2514600" y="5768975"/>
            <a:ext cx="21605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6" name="Line 50"/>
          <p:cNvSpPr>
            <a:spLocks noChangeShapeType="1"/>
          </p:cNvSpPr>
          <p:nvPr/>
        </p:nvSpPr>
        <p:spPr bwMode="auto">
          <a:xfrm>
            <a:off x="2514600" y="6200775"/>
            <a:ext cx="2160588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7" name="Text Box 51"/>
          <p:cNvSpPr txBox="1">
            <a:spLocks noChangeArrowheads="1"/>
          </p:cNvSpPr>
          <p:nvPr/>
        </p:nvSpPr>
        <p:spPr bwMode="auto">
          <a:xfrm>
            <a:off x="3308350" y="5249863"/>
            <a:ext cx="11509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  <a:latin typeface=".VnTime" panose="020B7200000000000000" pitchFamily="34" charset="0"/>
              </a:rPr>
              <a:t>- 3</a:t>
            </a:r>
          </a:p>
        </p:txBody>
      </p:sp>
      <p:sp>
        <p:nvSpPr>
          <p:cNvPr id="55348" name="Text Box 52"/>
          <p:cNvSpPr txBox="1">
            <a:spLocks noChangeArrowheads="1"/>
          </p:cNvSpPr>
          <p:nvPr/>
        </p:nvSpPr>
        <p:spPr bwMode="auto">
          <a:xfrm>
            <a:off x="3019425" y="6186488"/>
            <a:ext cx="11509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FF00"/>
                </a:solidFill>
                <a:latin typeface=".VnTime" panose="020B7200000000000000" pitchFamily="34" charset="0"/>
              </a:rPr>
              <a:t>   +3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2000"/>
                                        <p:tgtEl>
                                          <p:spTgt spid="5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0"/>
                                        <p:tgtEl>
                                          <p:spTgt spid="5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0"/>
                                        <p:tgtEl>
                                          <p:spTgt spid="5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/>
      <p:bldP spid="55308" grpId="0"/>
      <p:bldP spid="55310" grpId="0" animBg="1"/>
      <p:bldP spid="55315" grpId="0"/>
      <p:bldP spid="55316" grpId="0"/>
      <p:bldP spid="55328" grpId="0"/>
      <p:bldP spid="55329" grpId="0"/>
      <p:bldP spid="55330" grpId="0"/>
      <p:bldP spid="55331" grpId="0"/>
      <p:bldP spid="55332" grpId="0"/>
      <p:bldP spid="55333" grpId="0"/>
      <p:bldP spid="55334" grpId="0"/>
      <p:bldP spid="55335" grpId="0"/>
      <p:bldP spid="553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58454" y="1001137"/>
            <a:ext cx="91440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63538" indent="-36353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Muốn cộng hai số nguyên </a:t>
            </a:r>
            <a:r>
              <a:rPr lang="en-US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khác dấu</a:t>
            </a:r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không đối nhau:</a:t>
            </a:r>
            <a:endParaRPr lang="en-US" altLang="en-US" sz="32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-1" y="4495800"/>
            <a:ext cx="42730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Ví dụ</a:t>
            </a:r>
            <a:r>
              <a:rPr lang="en-US" altLang="en-US" sz="3200">
                <a:latin typeface=".VnTime" panose="020B7200000000000000" pitchFamily="34" charset="0"/>
              </a:rPr>
              <a:t>: ( - 273) + ( +55 )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3964500" y="4513548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4212185" y="444229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.VnTime" panose="020B7200000000000000" pitchFamily="34" charset="0"/>
              </a:rPr>
              <a:t>-</a:t>
            </a:r>
            <a:r>
              <a:rPr lang="en-US" altLang="en-US" sz="3200"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4385470" y="4428038"/>
            <a:ext cx="2274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(                 )   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4630454" y="4495800"/>
            <a:ext cx="100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273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5714690" y="4513548"/>
            <a:ext cx="865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55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5377468" y="4481548"/>
            <a:ext cx="332241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</a:t>
            </a: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6460005" y="448991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 =  </a:t>
            </a: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7253615" y="4539653"/>
            <a:ext cx="857506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218</a:t>
            </a:r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208715" y="152400"/>
            <a:ext cx="6629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2. Quy tắc cộng hai số nguyên khác dấu</a:t>
            </a:r>
          </a:p>
        </p:txBody>
      </p:sp>
      <p:graphicFrame>
        <p:nvGraphicFramePr>
          <p:cNvPr id="59425" name="Object 33"/>
          <p:cNvGraphicFramePr>
            <a:graphicFrameLocks noChangeAspect="1"/>
          </p:cNvGraphicFramePr>
          <p:nvPr/>
        </p:nvGraphicFramePr>
        <p:xfrm>
          <a:off x="838200" y="5308600"/>
          <a:ext cx="17970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78" name="Equation" r:id="rId4" imgW="520560" imgH="253800" progId="Equation.DSMT4">
                  <p:embed/>
                </p:oleObj>
              </mc:Choice>
              <mc:Fallback>
                <p:oleObj name="Equation" r:id="rId4" imgW="520560" imgH="2538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08600"/>
                        <a:ext cx="17970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6" name="Object 34"/>
          <p:cNvGraphicFramePr>
            <a:graphicFrameLocks noChangeAspect="1"/>
          </p:cNvGraphicFramePr>
          <p:nvPr/>
        </p:nvGraphicFramePr>
        <p:xfrm>
          <a:off x="1187450" y="6019800"/>
          <a:ext cx="11747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79" name="Equation" r:id="rId6" imgW="355320" imgH="253800" progId="Equation.DSMT4">
                  <p:embed/>
                </p:oleObj>
              </mc:Choice>
              <mc:Fallback>
                <p:oleObj name="Equation" r:id="rId6" imgW="355320" imgH="2538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6019800"/>
                        <a:ext cx="11747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8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407545"/>
              </p:ext>
            </p:extLst>
          </p:nvPr>
        </p:nvGraphicFramePr>
        <p:xfrm>
          <a:off x="2590800" y="5410200"/>
          <a:ext cx="91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80" name="Equation" r:id="rId8" imgW="266400" imgH="177480" progId="Equation.DSMT4">
                  <p:embed/>
                </p:oleObj>
              </mc:Choice>
              <mc:Fallback>
                <p:oleObj name="Equation" r:id="rId8" imgW="266400" imgH="17748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410200"/>
                        <a:ext cx="914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9" name="Object 37"/>
          <p:cNvGraphicFramePr>
            <a:graphicFrameLocks noChangeAspect="1"/>
          </p:cNvGraphicFramePr>
          <p:nvPr/>
        </p:nvGraphicFramePr>
        <p:xfrm>
          <a:off x="2355850" y="6135688"/>
          <a:ext cx="6921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81" name="Equation" r:id="rId10" imgW="190440" imgH="177480" progId="Equation.DSMT4">
                  <p:embed/>
                </p:oleObj>
              </mc:Choice>
              <mc:Fallback>
                <p:oleObj name="Equation" r:id="rId10" imgW="190440" imgH="1774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850" y="6135688"/>
                        <a:ext cx="6921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358938" y="4493614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FF0000"/>
                </a:solidFill>
                <a:latin typeface=".VnTime" panose="020B7200000000000000" pitchFamily="34" charset="0"/>
              </a:rPr>
              <a:t>-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47244" y="4520701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FF0000"/>
                </a:solidFill>
                <a:latin typeface=".VnTime" panose="020B7200000000000000" pitchFamily="34" charset="0"/>
              </a:rPr>
              <a:t>-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685800" y="1596581"/>
            <a:ext cx="91440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63538" indent="-36353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B1. Tìm giá trị tuyệt đối của mỗi số.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674914" y="2231173"/>
            <a:ext cx="91440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63538" indent="-36353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B2. </a:t>
            </a:r>
            <a:r>
              <a:rPr lang="en-US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Số lớn</a:t>
            </a:r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trừ </a:t>
            </a:r>
            <a:r>
              <a:rPr lang="en-US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số nhỏ.</a:t>
            </a:r>
            <a:endParaRPr lang="en-US" altLang="en-US" sz="32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85800" y="2919866"/>
            <a:ext cx="91440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63538" indent="-36353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B3. Đặt </a:t>
            </a:r>
            <a:r>
              <a:rPr lang="en-US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dấu</a:t>
            </a:r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của số có giá trị tuyệt đối </a:t>
            </a:r>
            <a:r>
              <a:rPr lang="en-US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lớn hơn</a:t>
            </a:r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/>
      <p:bldP spid="59411" grpId="0"/>
      <p:bldP spid="59412" grpId="0"/>
      <p:bldP spid="59413" grpId="0"/>
      <p:bldP spid="59414" grpId="0"/>
      <p:bldP spid="59415" grpId="0"/>
      <p:bldP spid="59416" grpId="0"/>
      <p:bldP spid="59417" grpId="0"/>
      <p:bldP spid="59418" grpId="0"/>
      <p:bldP spid="59419" grpId="0"/>
      <p:bldP spid="2" grpId="0"/>
      <p:bldP spid="3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457200" y="3276600"/>
            <a:ext cx="3024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a) (- 38) + 27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152400" y="1524000"/>
            <a:ext cx="504825" cy="504825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solidFill>
                  <a:srgbClr val="FF0000"/>
                </a:solidFill>
                <a:latin typeface=".VnArial" panose="020B7200000000000000" pitchFamily="34" charset="0"/>
              </a:rPr>
              <a:t>?3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657225" y="1524000"/>
            <a:ext cx="1223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Tính: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530225" y="2028825"/>
            <a:ext cx="2700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a) ( - 38) + 27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5257800" y="1981200"/>
            <a:ext cx="352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b) 273 + (- 123)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1143000" y="3916363"/>
            <a:ext cx="2016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 ( 38 - 27)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1143000" y="4419600"/>
            <a:ext cx="93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- 11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4800600" y="3276600"/>
            <a:ext cx="3529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b) 273 + (- 123) 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5619750" y="3763963"/>
            <a:ext cx="2305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(273 - 123)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5238750" y="3763963"/>
            <a:ext cx="790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1031875" y="3916363"/>
            <a:ext cx="360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4897438" y="4267200"/>
            <a:ext cx="1655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 150</a:t>
            </a:r>
          </a:p>
        </p:txBody>
      </p: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685800" y="4419600"/>
            <a:ext cx="503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61474" name="Text Box 34"/>
          <p:cNvSpPr txBox="1">
            <a:spLocks noChangeArrowheads="1"/>
          </p:cNvSpPr>
          <p:nvPr/>
        </p:nvSpPr>
        <p:spPr bwMode="auto">
          <a:xfrm>
            <a:off x="4038600" y="25908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00CC00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sp>
        <p:nvSpPr>
          <p:cNvPr id="61475" name="Text Box 35"/>
          <p:cNvSpPr txBox="1">
            <a:spLocks noChangeArrowheads="1"/>
          </p:cNvSpPr>
          <p:nvPr/>
        </p:nvSpPr>
        <p:spPr bwMode="auto">
          <a:xfrm>
            <a:off x="685800" y="38862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61476" name="Line 36"/>
          <p:cNvSpPr>
            <a:spLocks noChangeShapeType="1"/>
          </p:cNvSpPr>
          <p:nvPr/>
        </p:nvSpPr>
        <p:spPr bwMode="auto">
          <a:xfrm>
            <a:off x="4419600" y="3048000"/>
            <a:ext cx="0" cy="205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4876800" y="37338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61479" name="Text Box 39"/>
          <p:cNvSpPr txBox="1">
            <a:spLocks noChangeArrowheads="1"/>
          </p:cNvSpPr>
          <p:nvPr/>
        </p:nvSpPr>
        <p:spPr bwMode="auto">
          <a:xfrm>
            <a:off x="152400" y="304800"/>
            <a:ext cx="370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Ví dụ</a:t>
            </a:r>
            <a:r>
              <a:rPr lang="en-US" altLang="en-US" sz="3200">
                <a:latin typeface=".VnTime" panose="020B7200000000000000" pitchFamily="34" charset="0"/>
              </a:rPr>
              <a:t>: ( - 273) + 55</a:t>
            </a:r>
          </a:p>
        </p:txBody>
      </p:sp>
      <p:sp>
        <p:nvSpPr>
          <p:cNvPr id="61480" name="Text Box 40"/>
          <p:cNvSpPr txBox="1">
            <a:spLocks noChangeArrowheads="1"/>
          </p:cNvSpPr>
          <p:nvPr/>
        </p:nvSpPr>
        <p:spPr bwMode="auto">
          <a:xfrm>
            <a:off x="3505200" y="3048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61481" name="Text Box 41"/>
          <p:cNvSpPr txBox="1">
            <a:spLocks noChangeArrowheads="1"/>
          </p:cNvSpPr>
          <p:nvPr/>
        </p:nvSpPr>
        <p:spPr bwMode="auto">
          <a:xfrm>
            <a:off x="3962400" y="3048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</a:t>
            </a:r>
          </a:p>
        </p:txBody>
      </p:sp>
      <p:sp>
        <p:nvSpPr>
          <p:cNvPr id="61482" name="Text Box 42"/>
          <p:cNvSpPr txBox="1">
            <a:spLocks noChangeArrowheads="1"/>
          </p:cNvSpPr>
          <p:nvPr/>
        </p:nvSpPr>
        <p:spPr bwMode="auto">
          <a:xfrm>
            <a:off x="4267200" y="304800"/>
            <a:ext cx="2274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(                 )   </a:t>
            </a:r>
          </a:p>
        </p:txBody>
      </p:sp>
      <p:sp>
        <p:nvSpPr>
          <p:cNvPr id="61483" name="Text Box 43"/>
          <p:cNvSpPr txBox="1">
            <a:spLocks noChangeArrowheads="1"/>
          </p:cNvSpPr>
          <p:nvPr/>
        </p:nvSpPr>
        <p:spPr bwMode="auto">
          <a:xfrm>
            <a:off x="4572000" y="304800"/>
            <a:ext cx="100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273</a:t>
            </a:r>
          </a:p>
        </p:txBody>
      </p:sp>
      <p:sp>
        <p:nvSpPr>
          <p:cNvPr id="61484" name="Text Box 44"/>
          <p:cNvSpPr txBox="1">
            <a:spLocks noChangeArrowheads="1"/>
          </p:cNvSpPr>
          <p:nvPr/>
        </p:nvSpPr>
        <p:spPr bwMode="auto">
          <a:xfrm>
            <a:off x="5562600" y="304800"/>
            <a:ext cx="865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55</a:t>
            </a:r>
          </a:p>
        </p:txBody>
      </p:sp>
      <p:sp>
        <p:nvSpPr>
          <p:cNvPr id="61485" name="Text Box 45"/>
          <p:cNvSpPr txBox="1">
            <a:spLocks noChangeArrowheads="1"/>
          </p:cNvSpPr>
          <p:nvPr/>
        </p:nvSpPr>
        <p:spPr bwMode="auto">
          <a:xfrm>
            <a:off x="5257800" y="3048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</a:t>
            </a:r>
          </a:p>
        </p:txBody>
      </p:sp>
      <p:sp>
        <p:nvSpPr>
          <p:cNvPr id="61486" name="Text Box 46"/>
          <p:cNvSpPr txBox="1">
            <a:spLocks noChangeArrowheads="1"/>
          </p:cNvSpPr>
          <p:nvPr/>
        </p:nvSpPr>
        <p:spPr bwMode="auto">
          <a:xfrm>
            <a:off x="6400800" y="3048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 =  </a:t>
            </a:r>
          </a:p>
        </p:txBody>
      </p:sp>
      <p:sp>
        <p:nvSpPr>
          <p:cNvPr id="61487" name="Text Box 47"/>
          <p:cNvSpPr txBox="1">
            <a:spLocks noChangeArrowheads="1"/>
          </p:cNvSpPr>
          <p:nvPr/>
        </p:nvSpPr>
        <p:spPr bwMode="auto">
          <a:xfrm>
            <a:off x="6784975" y="304800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- 218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1" grpId="0"/>
      <p:bldP spid="61456" grpId="0"/>
      <p:bldP spid="61457" grpId="0"/>
      <p:bldP spid="61458" grpId="0"/>
      <p:bldP spid="61459" grpId="0"/>
      <p:bldP spid="61460" grpId="0"/>
      <p:bldP spid="61461" grpId="0"/>
      <p:bldP spid="61462" grpId="0"/>
      <p:bldP spid="61469" grpId="0"/>
      <p:bldP spid="61474" grpId="0"/>
      <p:bldP spid="61475" grpId="0"/>
      <p:bldP spid="6147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1203</Words>
  <Application>Microsoft Office PowerPoint</Application>
  <PresentationFormat>Trình chiếu Trên màn hình (4:3)</PresentationFormat>
  <Paragraphs>240</Paragraphs>
  <Slides>20</Slides>
  <Notes>7</Notes>
  <HiddenSlides>0</HiddenSlides>
  <MMClips>1</MMClips>
  <ScaleCrop>false</ScaleCrop>
  <HeadingPairs>
    <vt:vector size="8" baseType="variant">
      <vt:variant>
        <vt:lpstr>Phông được Dùng</vt:lpstr>
      </vt:variant>
      <vt:variant>
        <vt:i4>11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2</vt:i4>
      </vt:variant>
      <vt:variant>
        <vt:lpstr>Tiêu đề Bản chiếu</vt:lpstr>
      </vt:variant>
      <vt:variant>
        <vt:i4>20</vt:i4>
      </vt:variant>
    </vt:vector>
  </HeadingPairs>
  <TitlesOfParts>
    <vt:vector size="34" baseType="lpstr">
      <vt:lpstr>.VnArial</vt:lpstr>
      <vt:lpstr>.VnTime</vt:lpstr>
      <vt:lpstr>Arial</vt:lpstr>
      <vt:lpstr>Arial Black</vt:lpstr>
      <vt:lpstr>Calibri</vt:lpstr>
      <vt:lpstr>Calibri Light</vt:lpstr>
      <vt:lpstr>Symbol</vt:lpstr>
      <vt:lpstr>Times New Roman</vt:lpstr>
      <vt:lpstr>Verdana</vt:lpstr>
      <vt:lpstr>VNI-Times</vt:lpstr>
      <vt:lpstr>Wingdings</vt:lpstr>
      <vt:lpstr>Office Theme</vt:lpstr>
      <vt:lpstr>SmartDraw</vt:lpstr>
      <vt:lpstr>Equation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DT: 0979940514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Vu Xuan Truong</dc:creator>
  <cp:lastModifiedBy>Thu Phuong Nguyen</cp:lastModifiedBy>
  <cp:revision>91</cp:revision>
  <dcterms:created xsi:type="dcterms:W3CDTF">2010-11-16T12:54:34Z</dcterms:created>
  <dcterms:modified xsi:type="dcterms:W3CDTF">2019-12-04T08:11:43Z</dcterms:modified>
</cp:coreProperties>
</file>