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4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4" r:id="rId3"/>
    <p:sldMasterId id="2147483727" r:id="rId4"/>
    <p:sldMasterId id="2147483740" r:id="rId5"/>
    <p:sldMasterId id="2147483753" r:id="rId6"/>
    <p:sldMasterId id="2147483766" r:id="rId7"/>
    <p:sldMasterId id="2147483780" r:id="rId8"/>
    <p:sldMasterId id="2147483794" r:id="rId9"/>
    <p:sldMasterId id="2147483808" r:id="rId10"/>
    <p:sldMasterId id="2147483822" r:id="rId11"/>
    <p:sldMasterId id="2147483836" r:id="rId12"/>
    <p:sldMasterId id="2147483850" r:id="rId13"/>
    <p:sldMasterId id="2147483864" r:id="rId14"/>
    <p:sldMasterId id="2147483878" r:id="rId15"/>
  </p:sldMasterIdLst>
  <p:sldIdLst>
    <p:sldId id="319" r:id="rId16"/>
    <p:sldId id="318" r:id="rId17"/>
    <p:sldId id="280" r:id="rId18"/>
    <p:sldId id="281" r:id="rId19"/>
    <p:sldId id="303" r:id="rId20"/>
    <p:sldId id="282" r:id="rId21"/>
    <p:sldId id="304" r:id="rId22"/>
    <p:sldId id="311" r:id="rId23"/>
    <p:sldId id="313" r:id="rId24"/>
    <p:sldId id="308" r:id="rId25"/>
    <p:sldId id="291" r:id="rId26"/>
    <p:sldId id="315" r:id="rId27"/>
    <p:sldId id="317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93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UX305" initials="AU" lastIdx="1" clrIdx="0">
    <p:extLst>
      <p:ext uri="{19B8F6BF-5375-455C-9EA6-DF929625EA0E}">
        <p15:presenceInfo xmlns:p15="http://schemas.microsoft.com/office/powerpoint/2012/main" xmlns="" userId="ASUS UX30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FF"/>
    <a:srgbClr val="FF99CC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>
        <p:scale>
          <a:sx n="55" d="100"/>
          <a:sy n="55" d="100"/>
        </p:scale>
        <p:origin x="-1284" y="-7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6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3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10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23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51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51" y="143474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89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7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59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5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5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5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48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4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6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03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35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3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85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207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0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0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73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4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44" y="1434737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2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71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3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DE4045-9E5A-46DE-887F-BD774B8E68A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24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331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50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50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8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0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0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0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705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28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0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6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73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33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7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4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69DD-1472-4E52-840C-0A143AC7094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299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009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3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36" y="1434730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47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64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9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5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43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43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870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43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10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43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53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20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2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1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AE2-E7C0-4699-84DE-84DBD9FE6D1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392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202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27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27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67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33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21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27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27" y="1434722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55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56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212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53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35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35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609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3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04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3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1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5BA8-5992-42C5-A62C-F624A8392BF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38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1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094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77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5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17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17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95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611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08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7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17" y="143471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367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4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1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984D-AF45-4C22-805E-7A0C504B92C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019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2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2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83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2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45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2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0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75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695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13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316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494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6" y="160020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3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06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06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80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745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30A7-1473-4CAD-9ADF-14BD12C7C37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401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8" y="2726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06" y="14347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01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0" y="4800600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0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0" y="536733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835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68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48" y="27741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06" y="27741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813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741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6" y="160020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06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78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741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06" y="1600200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06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60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45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267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876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58CF6-AA11-4F88-A5A9-4200A4FBE6C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81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52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755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3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56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54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16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4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17C8-2D1D-4849-9427-D0162EB93D1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6E57-8259-479F-BBC4-468615A617D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8284-2F30-4940-8E22-A90073D35F0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6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90" y="10322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2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C2FE-23B3-4294-8776-65F730C1D27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85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4" y="10322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EDF8-796C-4053-8859-A585701A3808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5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4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7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4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9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0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89" y="10322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2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2" y="10322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8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3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9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46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2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3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9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57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4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82" y="103211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11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71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1" y="103211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73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01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8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3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73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14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2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5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8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1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79" y="103202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02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85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61" y="103202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7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49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4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32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3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8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4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1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5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1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1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9" y="10319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9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1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9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07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50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4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5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58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7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28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9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2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1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70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1" y="1434750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9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86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9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1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65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65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17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08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2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46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6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20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4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01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0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3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25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5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56" y="1434748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5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82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5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73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61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61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12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1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6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1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67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4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7869-32B8-4AA3-8053-BAD430F31DB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35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50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2671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28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43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044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20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35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259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1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2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0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8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741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0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770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3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4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2C5A7-86CC-42A1-8790-5A59617FF52E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3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23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1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14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61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50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65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17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46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61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316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4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5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77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3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3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9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925" y="2435641"/>
            <a:ext cx="9475861" cy="1433335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0400" y="46897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0769" y="1377525"/>
            <a:ext cx="8839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Bài 1</a:t>
            </a:r>
            <a:r>
              <a:rPr lang="en-US" sz="2000" b="1" smtClean="0">
                <a:solidFill>
                  <a:srgbClr val="FF0000"/>
                </a:solidFill>
              </a:rPr>
              <a:t>:  </a:t>
            </a:r>
            <a:r>
              <a:rPr lang="en-US" sz="2000" smtClean="0">
                <a:solidFill>
                  <a:srgbClr val="FF0000"/>
                </a:solidFill>
              </a:rPr>
              <a:t>Tìm số từ trong bài thơ sau.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</a:rPr>
              <a:t>Xác định ý nghĩa của các số từ ấy.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99"/>
                </a:solidFill>
              </a:rPr>
              <a:t>Không ngủ được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Một canh…hai canh…lại ba canh,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Trằn trọc băn khoăn, giấc chẳng thành;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Canh bốn, canh năm vừa chợp mắt,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 Sao vàng năm cánh mộng hồn quanh</a:t>
            </a:r>
            <a:r>
              <a:rPr lang="en-US" sz="2000" smtClean="0">
                <a:solidFill>
                  <a:srgbClr val="000099"/>
                </a:solidFill>
              </a:rPr>
              <a:t>.</a:t>
            </a:r>
            <a:r>
              <a:rPr lang="en-US" sz="2000" i="1" smtClean="0">
                <a:solidFill>
                  <a:srgbClr val="000099"/>
                </a:solidFill>
              </a:rPr>
              <a:t>( </a:t>
            </a:r>
            <a:r>
              <a:rPr lang="en-US" sz="2000" smtClean="0">
                <a:solidFill>
                  <a:srgbClr val="000099"/>
                </a:solidFill>
              </a:rPr>
              <a:t>Hồ  Chí Minh)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800" y="4626765"/>
            <a:ext cx="1127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* </a:t>
            </a:r>
            <a:r>
              <a:rPr lang="en-US" sz="2000" dirty="0" err="1" smtClean="0">
                <a:solidFill>
                  <a:srgbClr val="0070C0"/>
                </a:solidFill>
              </a:rPr>
              <a:t>Một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hai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ba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),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cánh</a:t>
            </a:r>
            <a:r>
              <a:rPr lang="en-US" sz="2000" dirty="0" smtClean="0">
                <a:solidFill>
                  <a:srgbClr val="0070C0"/>
                </a:solidFill>
              </a:rPr>
              <a:t>) - </a:t>
            </a:r>
            <a:r>
              <a:rPr lang="en-US" sz="2000" dirty="0" err="1" smtClean="0">
                <a:solidFill>
                  <a:srgbClr val="0070C0"/>
                </a:solidFill>
              </a:rPr>
              <a:t>chỉ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số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lượng</a:t>
            </a:r>
            <a:endParaRPr lang="en-US" sz="2000" dirty="0" smtClean="0">
              <a:solidFill>
                <a:srgbClr val="0070C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* </a:t>
            </a:r>
            <a:r>
              <a:rPr lang="en-US" sz="2000" dirty="0" err="1" smtClean="0">
                <a:solidFill>
                  <a:srgbClr val="0070C0"/>
                </a:solidFill>
              </a:rPr>
              <a:t>Bốn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bốn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)- </a:t>
            </a:r>
            <a:r>
              <a:rPr lang="en-US" sz="2000" dirty="0" err="1" smtClean="0">
                <a:solidFill>
                  <a:srgbClr val="0070C0"/>
                </a:solidFill>
              </a:rPr>
              <a:t>chỉ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số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thứ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tự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0" name="Picture 13" descr="dao-duc-bac-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371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80123" y="1277824"/>
            <a:ext cx="873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err="1" smtClean="0">
                <a:solidFill>
                  <a:srgbClr val="006699"/>
                </a:solidFill>
              </a:rPr>
              <a:t>Bài</a:t>
            </a:r>
            <a:r>
              <a:rPr lang="en-US" sz="2000" u="sng" dirty="0" smtClean="0">
                <a:solidFill>
                  <a:srgbClr val="006699"/>
                </a:solidFill>
              </a:rPr>
              <a:t> </a:t>
            </a:r>
            <a:r>
              <a:rPr lang="en-US" sz="2000" u="sng" dirty="0" err="1" smtClean="0">
                <a:solidFill>
                  <a:srgbClr val="006699"/>
                </a:solidFill>
              </a:rPr>
              <a:t>tập</a:t>
            </a:r>
            <a:r>
              <a:rPr lang="en-US" sz="2000" u="sng" dirty="0" smtClean="0">
                <a:solidFill>
                  <a:srgbClr val="006699"/>
                </a:solidFill>
              </a:rPr>
              <a:t> 2</a:t>
            </a:r>
            <a:r>
              <a:rPr lang="en-US" sz="2000" dirty="0" smtClean="0">
                <a:solidFill>
                  <a:srgbClr val="006699"/>
                </a:solidFill>
              </a:rPr>
              <a:t>: </a:t>
            </a:r>
            <a:r>
              <a:rPr lang="en-US" sz="2000" dirty="0" err="1" smtClean="0">
                <a:solidFill>
                  <a:srgbClr val="006699"/>
                </a:solidFill>
              </a:rPr>
              <a:t>Các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từ</a:t>
            </a:r>
            <a:r>
              <a:rPr lang="en-US" sz="2000" dirty="0" smtClean="0">
                <a:solidFill>
                  <a:srgbClr val="006699"/>
                </a:solidFill>
              </a:rPr>
              <a:t> in </a:t>
            </a:r>
            <a:r>
              <a:rPr lang="en-US" sz="2000" dirty="0" err="1" smtClean="0">
                <a:solidFill>
                  <a:srgbClr val="006699"/>
                </a:solidFill>
              </a:rPr>
              <a:t>đậm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trong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hai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dòng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thơ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sau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được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dùng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với</a:t>
            </a:r>
            <a:r>
              <a:rPr lang="en-US" sz="2000" dirty="0" smtClean="0">
                <a:solidFill>
                  <a:srgbClr val="006699"/>
                </a:solidFill>
              </a:rPr>
              <a:t> ý </a:t>
            </a:r>
            <a:r>
              <a:rPr lang="en-US" sz="2000" dirty="0" err="1" smtClean="0">
                <a:solidFill>
                  <a:srgbClr val="006699"/>
                </a:solidFill>
              </a:rPr>
              <a:t>nghĩa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như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thế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nào</a:t>
            </a:r>
            <a:r>
              <a:rPr lang="en-US" sz="2000" dirty="0" smtClean="0">
                <a:solidFill>
                  <a:srgbClr val="006699"/>
                </a:solidFill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 Con </a:t>
            </a:r>
            <a:r>
              <a:rPr lang="en-US" sz="2000" dirty="0" err="1" smtClean="0">
                <a:solidFill>
                  <a:srgbClr val="000099"/>
                </a:solidFill>
              </a:rPr>
              <a:t>đi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trăm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núi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ngàn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khe</a:t>
            </a:r>
            <a:endParaRPr lang="en-US" sz="2000" dirty="0" smtClean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99"/>
                </a:solidFill>
              </a:rPr>
              <a:t>Chưa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bằng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muôn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nỗi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tái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tê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lòng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bầm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</a:rPr>
              <a:t>( </a:t>
            </a:r>
            <a:r>
              <a:rPr lang="en-US" sz="2000" i="1" dirty="0" err="1" smtClean="0">
                <a:solidFill>
                  <a:srgbClr val="000099"/>
                </a:solidFill>
              </a:rPr>
              <a:t>Tố</a:t>
            </a:r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en-US" sz="2000" i="1" dirty="0" err="1" smtClean="0">
                <a:solidFill>
                  <a:srgbClr val="000099"/>
                </a:solidFill>
              </a:rPr>
              <a:t>Hữu</a:t>
            </a:r>
            <a:r>
              <a:rPr lang="en-US" sz="2000" i="1" dirty="0" smtClean="0">
                <a:solidFill>
                  <a:srgbClr val="000099"/>
                </a:solidFill>
              </a:rPr>
              <a:t>)</a:t>
            </a:r>
            <a:r>
              <a:rPr lang="en-US" sz="2000" dirty="0" smtClean="0">
                <a:solidFill>
                  <a:srgbClr val="000099"/>
                </a:solidFill>
              </a:rPr>
              <a:t>	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80123" y="3317635"/>
            <a:ext cx="995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000" smtClean="0">
                <a:solidFill>
                  <a:srgbClr val="006699"/>
                </a:solidFill>
              </a:rPr>
              <a:t> </a:t>
            </a:r>
            <a:r>
              <a:rPr lang="vi-VN" sz="2000" smtClean="0">
                <a:solidFill>
                  <a:srgbClr val="006699"/>
                </a:solidFill>
              </a:rPr>
              <a:t>Các số từ </a:t>
            </a:r>
            <a:r>
              <a:rPr lang="vi-VN" sz="2000" b="1" i="1">
                <a:solidFill>
                  <a:srgbClr val="FF0000"/>
                </a:solidFill>
              </a:rPr>
              <a:t>t</a:t>
            </a:r>
            <a:r>
              <a:rPr lang="en-US" sz="2000" b="1" i="1" smtClean="0">
                <a:solidFill>
                  <a:srgbClr val="FF0000"/>
                </a:solidFill>
              </a:rPr>
              <a:t>răm, ngàn </a:t>
            </a:r>
            <a:r>
              <a:rPr lang="vi-VN" sz="2000" b="1" smtClean="0">
                <a:solidFill>
                  <a:srgbClr val="FF0000"/>
                </a:solidFill>
              </a:rPr>
              <a:t>; </a:t>
            </a:r>
            <a:r>
              <a:rPr lang="vi-VN" sz="2000" b="1" smtClean="0"/>
              <a:t>lượng từ </a:t>
            </a:r>
            <a:r>
              <a:rPr lang="vi-VN" sz="2000" b="1" i="1" smtClean="0">
                <a:solidFill>
                  <a:srgbClr val="FF0000"/>
                </a:solidFill>
              </a:rPr>
              <a:t>muôn</a:t>
            </a:r>
            <a:r>
              <a:rPr lang="vi-VN" sz="2000" b="1">
                <a:solidFill>
                  <a:srgbClr val="FF0000"/>
                </a:solidFill>
              </a:rPr>
              <a:t> </a:t>
            </a:r>
            <a:r>
              <a:rPr lang="vi-VN" sz="2000" b="1" smtClean="0"/>
              <a:t>đều</a:t>
            </a:r>
            <a:r>
              <a:rPr lang="en-US" sz="2000" b="1" smtClean="0"/>
              <a:t> </a:t>
            </a:r>
            <a:r>
              <a:rPr lang="en-US" sz="2000" smtClean="0"/>
              <a:t>dùng với ý nghĩa chỉ lượng</a:t>
            </a:r>
            <a:r>
              <a:rPr lang="vi-VN" sz="2000" smtClean="0"/>
              <a:t> nhiều,</a:t>
            </a:r>
            <a:r>
              <a:rPr lang="en-US" sz="2000" smtClean="0"/>
              <a:t> rất nhiều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711200" y="269635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6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967161"/>
            <a:ext cx="955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Bài tập 3</a:t>
            </a:r>
            <a:r>
              <a:rPr lang="en-US" sz="2000" smtClean="0">
                <a:solidFill>
                  <a:srgbClr val="FF0000"/>
                </a:solidFill>
              </a:rPr>
              <a:t>: Qua hai ví dụ sau, em thấy nghĩa của từ </a:t>
            </a:r>
            <a:r>
              <a:rPr lang="en-US" sz="2000" b="1" smtClean="0">
                <a:solidFill>
                  <a:srgbClr val="FF0000"/>
                </a:solidFill>
              </a:rPr>
              <a:t>từng</a:t>
            </a:r>
            <a:r>
              <a:rPr lang="en-US" sz="2000" smtClean="0">
                <a:solidFill>
                  <a:srgbClr val="FF0000"/>
                </a:solidFill>
              </a:rPr>
              <a:t> và </a:t>
            </a:r>
            <a:r>
              <a:rPr lang="en-US" sz="2000" b="1" smtClean="0">
                <a:solidFill>
                  <a:srgbClr val="FF0000"/>
                </a:solidFill>
              </a:rPr>
              <a:t>mỗi</a:t>
            </a:r>
            <a:r>
              <a:rPr lang="en-US" sz="2000" smtClean="0">
                <a:solidFill>
                  <a:srgbClr val="FF0000"/>
                </a:solidFill>
              </a:rPr>
              <a:t> có gì giống và khác nhau: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99"/>
                </a:solidFill>
              </a:rPr>
              <a:t>a.Thần dùng phép lạ bốc </a:t>
            </a:r>
            <a:r>
              <a:rPr lang="en-US" sz="2000" b="1" smtClean="0">
                <a:solidFill>
                  <a:srgbClr val="000099"/>
                </a:solidFill>
              </a:rPr>
              <a:t>từng</a:t>
            </a:r>
            <a:r>
              <a:rPr lang="en-US" sz="2000" smtClean="0">
                <a:solidFill>
                  <a:srgbClr val="000099"/>
                </a:solidFill>
              </a:rPr>
              <a:t> quả đồi, dời từng dãy núi (…)				</a:t>
            </a:r>
            <a:r>
              <a:rPr lang="en-US" sz="2000" i="1" smtClean="0">
                <a:solidFill>
                  <a:srgbClr val="000099"/>
                </a:solidFill>
              </a:rPr>
              <a:t>( Sơn Tinh, Thủy Tinh)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99"/>
                </a:solidFill>
              </a:rPr>
              <a:t>b. Một hôm, bị giặc đuổi, Lê Lợi và các tướng rút lui </a:t>
            </a:r>
            <a:r>
              <a:rPr lang="en-US" sz="2000" b="1" smtClean="0">
                <a:solidFill>
                  <a:srgbClr val="000099"/>
                </a:solidFill>
              </a:rPr>
              <a:t>mỗi</a:t>
            </a:r>
            <a:r>
              <a:rPr lang="en-US" sz="2000" smtClean="0">
                <a:solidFill>
                  <a:srgbClr val="000099"/>
                </a:solidFill>
              </a:rPr>
              <a:t> người một ngả.				</a:t>
            </a:r>
            <a:r>
              <a:rPr lang="en-US" sz="2000" i="1" smtClean="0">
                <a:solidFill>
                  <a:srgbClr val="000099"/>
                </a:solidFill>
              </a:rPr>
              <a:t>(Sự Tích Hồ Gươm)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14400" y="3124200"/>
            <a:ext cx="1066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smtClean="0">
                <a:latin typeface="Times New Roman" pitchFamily="18" charset="0"/>
              </a:rPr>
              <a:t>* </a:t>
            </a:r>
            <a:r>
              <a:rPr lang="en-US" sz="2000" u="sng" smtClean="0">
                <a:latin typeface="Times New Roman" pitchFamily="18" charset="0"/>
              </a:rPr>
              <a:t>Giống nhau</a:t>
            </a:r>
            <a:r>
              <a:rPr lang="en-US" sz="2000" b="1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Mỗi, từng</a:t>
            </a:r>
            <a:r>
              <a:rPr lang="en-US" sz="2000" smtClean="0">
                <a:latin typeface="Times New Roman" pitchFamily="18" charset="0"/>
              </a:rPr>
              <a:t>: đều tách ra từng sự vật, từng cá thể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*</a:t>
            </a:r>
            <a:r>
              <a:rPr lang="en-US" sz="2000" u="sng" smtClean="0">
                <a:latin typeface="Times New Roman" pitchFamily="18" charset="0"/>
              </a:rPr>
              <a:t>Khác nhau</a:t>
            </a:r>
            <a:r>
              <a:rPr lang="en-US" sz="200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- </a:t>
            </a:r>
            <a:r>
              <a:rPr lang="en-US" sz="2000" b="1" smtClean="0">
                <a:latin typeface="Times New Roman" pitchFamily="18" charset="0"/>
              </a:rPr>
              <a:t>Từng</a:t>
            </a:r>
            <a:r>
              <a:rPr lang="en-US" sz="2000" smtClean="0">
                <a:latin typeface="Times New Roman" pitchFamily="18" charset="0"/>
              </a:rPr>
              <a:t>: mang ý nghĩa lần lượt theo trình tự, hết cá thể này đến cá thể khác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- </a:t>
            </a:r>
            <a:r>
              <a:rPr lang="en-US" sz="2000" b="1" smtClean="0">
                <a:latin typeface="Times New Roman" pitchFamily="18" charset="0"/>
              </a:rPr>
              <a:t>Mỗi</a:t>
            </a:r>
            <a:r>
              <a:rPr lang="en-US" sz="2000" smtClean="0">
                <a:latin typeface="Times New Roman" pitchFamily="18" charset="0"/>
              </a:rPr>
              <a:t>: mang ý nghĩa nhấn mạnh, tách riêng từng cá thể, không mang ý nghĩa lần lượt</a:t>
            </a:r>
          </a:p>
          <a:p>
            <a:pPr eaLnBrk="1" hangingPunct="1">
              <a:buFontTx/>
              <a:buNone/>
            </a:pPr>
            <a:endParaRPr lang="en-US" sz="2000" smtClean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4400" y="240328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5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62" y="103188"/>
            <a:ext cx="10779054" cy="949235"/>
          </a:xfrm>
        </p:spPr>
        <p:txBody>
          <a:bodyPr/>
          <a:lstStyle/>
          <a:p>
            <a:r>
              <a:rPr lang="vi-VN" smtClean="0"/>
              <a:t>Trò chơi củng cố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06" y="1186133"/>
            <a:ext cx="10972800" cy="5214667"/>
          </a:xfrm>
        </p:spPr>
        <p:txBody>
          <a:bodyPr/>
          <a:lstStyle/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1.                             Muối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năm muối đang còn mặn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Gừng chín tháng gừng hãy còn cay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Đôi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ta nghĩa nặng tình dày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Có xa nhau đi nữa cũng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vạn sáu ngàn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ngày mới xa</a:t>
            </a: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(Ca dao)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2.                                Quanh năm buôn bán ở mom sông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Nuôi đủ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con với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chồng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(Thương vợ - Tú Xương)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3.                                     Nhà em cách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bốn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quả đồi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Cách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ngọn suối, cách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cánh rừng.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Nhà em xa cách quá chừng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Em van anh đấy, anh đừng yêu em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(Nguyễn Bính)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71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6" name="Group 36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40999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Line 40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3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9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1870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9626" y="3461364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187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3565922"/>
            <a:ext cx="1405820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21872" name="Text Box 3"/>
          <p:cNvSpPr txBox="1">
            <a:spLocks noChangeArrowheads="1"/>
          </p:cNvSpPr>
          <p:nvPr/>
        </p:nvSpPr>
        <p:spPr bwMode="auto">
          <a:xfrm>
            <a:off x="3471337" y="4446985"/>
            <a:ext cx="1218848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1873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7" y="5342335"/>
            <a:ext cx="1218848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1829205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1726848" y="5342335"/>
            <a:ext cx="1118306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1726848" y="446008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1877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1878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919626" y="130101"/>
            <a:ext cx="10329333" cy="39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CC66"/>
                </a:solidFill>
                <a:latin typeface="Arial" charset="0"/>
              </a:rPr>
              <a:t>        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Bài 5: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Trong câu tục ngữ sau, có mấy số từ?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Một nong tằm là năm nong kén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Một nong kén là chín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nén tơ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64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18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1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18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18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6"/>
                  </p:tgtEl>
                </p:cond>
              </p:nextCondLst>
            </p:seq>
          </p:childTnLst>
        </p:cTn>
      </p:par>
    </p:tnLst>
    <p:bldLst>
      <p:bldP spid="121877" grpId="0" animBg="1"/>
      <p:bldP spid="121877" grpId="1" animBg="1"/>
      <p:bldP spid="121878" grpId="0" animBg="1"/>
      <p:bldP spid="121878" grpId="1" animBg="1"/>
      <p:bldP spid="121878" grpId="2" animBg="1"/>
      <p:bldP spid="121879" grpId="0" animBg="1"/>
      <p:bldP spid="121879" grpId="1" animBg="1"/>
      <p:bldP spid="12187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6980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2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4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6988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6993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4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6" dur="3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2894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2909" y="3299819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289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3657650"/>
            <a:ext cx="2032000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Mỗi </a:t>
            </a:r>
          </a:p>
        </p:txBody>
      </p:sp>
      <p:sp>
        <p:nvSpPr>
          <p:cNvPr id="122896" name="Text Box 3"/>
          <p:cNvSpPr txBox="1">
            <a:spLocks noChangeArrowheads="1"/>
          </p:cNvSpPr>
          <p:nvPr/>
        </p:nvSpPr>
        <p:spPr bwMode="auto">
          <a:xfrm>
            <a:off x="3471333" y="4447037"/>
            <a:ext cx="2370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Từng</a:t>
            </a:r>
          </a:p>
        </p:txBody>
      </p:sp>
      <p:sp>
        <p:nvSpPr>
          <p:cNvPr id="12289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257852"/>
            <a:ext cx="4318000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Cả A và B</a:t>
            </a:r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1829193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1841500" y="4400552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1862668" y="5243513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592667" y="77717"/>
            <a:ext cx="11599333" cy="36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CC66"/>
                </a:solidFill>
                <a:latin typeface="Arial" charset="0"/>
              </a:rPr>
              <a:t>         </a:t>
            </a:r>
            <a:r>
              <a:rPr lang="en-US" sz="3200" b="1" smtClean="0">
                <a:solidFill>
                  <a:srgbClr val="FFFFFF"/>
                </a:solidFill>
                <a:latin typeface="Arial" charset="0"/>
              </a:rPr>
              <a:t>Bài 1: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FF"/>
                </a:solidFill>
                <a:latin typeface="Arial" charset="0"/>
              </a:rPr>
              <a:t>Có thể điền từ nào vào chỗ trống trong cả hai câu thơ sau: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“Rồi Bác đi dém chăn          “…… giọt long lanh rơi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…… người …… một”          Tôi đưa tay tôi hứng.”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>
            <a:off x="6604000" y="18859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1467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29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2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29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2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0"/>
                  </p:tgtEl>
                </p:cond>
              </p:nextCondLst>
            </p:seq>
          </p:childTnLst>
        </p:cTn>
      </p:par>
    </p:tnLst>
    <p:bldLst>
      <p:bldP spid="122901" grpId="0" animBg="1"/>
      <p:bldP spid="122901" grpId="1" animBg="1"/>
      <p:bldP spid="122902" grpId="0" animBg="1"/>
      <p:bldP spid="122902" grpId="1" animBg="1"/>
      <p:bldP spid="122902" grpId="2" animBg="1"/>
      <p:bldP spid="122903" grpId="0" animBg="1"/>
      <p:bldP spid="122903" grpId="1" animBg="1"/>
      <p:bldP spid="12290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8004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5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6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7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8014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8017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8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3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7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3918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54667" y="3257550"/>
            <a:ext cx="9854848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3919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9" y="3565943"/>
            <a:ext cx="1947333" cy="7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100" smtClean="0">
                <a:solidFill>
                  <a:srgbClr val="FF0000"/>
                </a:solidFill>
                <a:latin typeface="Arial" charset="0"/>
                <a:cs typeface="Arial" charset="0"/>
              </a:rPr>
              <a:t>các </a:t>
            </a:r>
          </a:p>
        </p:txBody>
      </p:sp>
      <p:sp>
        <p:nvSpPr>
          <p:cNvPr id="123920" name="Text Box 3"/>
          <p:cNvSpPr txBox="1">
            <a:spLocks noChangeArrowheads="1"/>
          </p:cNvSpPr>
          <p:nvPr/>
        </p:nvSpPr>
        <p:spPr bwMode="auto">
          <a:xfrm>
            <a:off x="3471333" y="4514881"/>
            <a:ext cx="5164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các, những</a:t>
            </a:r>
          </a:p>
        </p:txBody>
      </p:sp>
      <p:sp>
        <p:nvSpPr>
          <p:cNvPr id="12392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342365"/>
            <a:ext cx="6688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các em, những</a:t>
            </a:r>
          </a:p>
        </p:txBody>
      </p:sp>
      <p:sp>
        <p:nvSpPr>
          <p:cNvPr id="123922" name="Oval 18"/>
          <p:cNvSpPr>
            <a:spLocks noChangeArrowheads="1"/>
          </p:cNvSpPr>
          <p:nvPr/>
        </p:nvSpPr>
        <p:spPr bwMode="auto">
          <a:xfrm>
            <a:off x="1829176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3923" name="Oval 19"/>
          <p:cNvSpPr>
            <a:spLocks noChangeArrowheads="1"/>
          </p:cNvSpPr>
          <p:nvPr/>
        </p:nvSpPr>
        <p:spPr bwMode="auto">
          <a:xfrm>
            <a:off x="1820338" y="4486277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3924" name="Oval 20"/>
          <p:cNvSpPr>
            <a:spLocks noChangeArrowheads="1"/>
          </p:cNvSpPr>
          <p:nvPr/>
        </p:nvSpPr>
        <p:spPr bwMode="auto">
          <a:xfrm>
            <a:off x="1820338" y="5314952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3927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92672" y="857270"/>
            <a:ext cx="110066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800100" indent="-34290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257300" indent="-34290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1714500" indent="-34290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171700" indent="-34290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Bài 3: </a:t>
            </a:r>
            <a:r>
              <a:rPr lang="vi-VN" sz="2800" b="1" smtClean="0">
                <a:solidFill>
                  <a:srgbClr val="FFFFFF"/>
                </a:solidFill>
                <a:latin typeface="Verdana" pitchFamily="34" charset="0"/>
              </a:rPr>
              <a:t>Chỉ ra </a:t>
            </a:r>
            <a:r>
              <a:rPr lang="vi-VN" sz="2800" b="1">
                <a:solidFill>
                  <a:srgbClr val="FFFFFF"/>
                </a:solidFill>
                <a:latin typeface="Verdana" pitchFamily="34" charset="0"/>
              </a:rPr>
              <a:t>l</a:t>
            </a: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ượng từ trong câu thơ sau: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          “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Chào các</a:t>
            </a: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em, những đồng chí của tương lai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          Mang mũ rơm đi học đường dài” là:</a:t>
            </a:r>
            <a:endParaRPr lang="en-US" sz="2800" b="1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9236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39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3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3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3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39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4"/>
                  </p:tgtEl>
                </p:cond>
              </p:nextCondLst>
            </p:seq>
          </p:childTnLst>
        </p:cTn>
      </p:par>
    </p:tnLst>
    <p:bldLst>
      <p:bldP spid="123925" grpId="0" animBg="1"/>
      <p:bldP spid="123925" grpId="1" animBg="1"/>
      <p:bldP spid="123926" grpId="0" animBg="1"/>
      <p:bldP spid="123926" grpId="1" animBg="1"/>
      <p:bldP spid="123926" grpId="2" animBg="1"/>
      <p:bldP spid="123927" grpId="0" animBg="1"/>
      <p:bldP spid="123927" grpId="1" animBg="1"/>
      <p:bldP spid="1239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12523"/>
              </p:ext>
            </p:extLst>
          </p:nvPr>
        </p:nvGraphicFramePr>
        <p:xfrm>
          <a:off x="217917" y="965674"/>
          <a:ext cx="11756166" cy="273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/>
                <a:gridCol w="1745993"/>
                <a:gridCol w="2119888"/>
                <a:gridCol w="2068082"/>
                <a:gridCol w="1990221"/>
                <a:gridCol w="1959361"/>
              </a:tblGrid>
              <a:tr h="610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trước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trung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tâm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sau</a:t>
                      </a:r>
                      <a:endParaRPr lang="en-US" sz="32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101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ý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tổng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thế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Danh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Danh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sự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vật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Xác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trí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61010"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Tất</a:t>
                      </a:r>
                      <a:r>
                        <a:rPr lang="en-US" sz="2800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cả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những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em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học</a:t>
                      </a:r>
                      <a:r>
                        <a:rPr lang="en-US" sz="2800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sinh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chăm</a:t>
                      </a:r>
                      <a:r>
                        <a:rPr lang="en-US" sz="2800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rgbClr val="0000FF"/>
                          </a:solidFill>
                        </a:rPr>
                        <a:t>ngoan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ấy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963338" y="285761"/>
            <a:ext cx="10329333" cy="76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Arial" charset="0"/>
              </a:rPr>
              <a:t>TRÒ CHƠI CỦNG CỐ</a:t>
            </a:r>
          </a:p>
        </p:txBody>
      </p:sp>
      <p:grpSp>
        <p:nvGrpSpPr>
          <p:cNvPr id="129027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9028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0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9035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9037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9038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9039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9040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9041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" y="68580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36488" y="3314700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493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5" y="3714750"/>
            <a:ext cx="4487333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Tất cả, hết thảy</a:t>
            </a:r>
          </a:p>
        </p:txBody>
      </p:sp>
      <p:sp>
        <p:nvSpPr>
          <p:cNvPr id="124933" name="Text Box 3"/>
          <p:cNvSpPr txBox="1">
            <a:spLocks noChangeArrowheads="1"/>
          </p:cNvSpPr>
          <p:nvPr/>
        </p:nvSpPr>
        <p:spPr bwMode="auto">
          <a:xfrm>
            <a:off x="3471333" y="4446985"/>
            <a:ext cx="3386667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Từng, mỗi, mọi</a:t>
            </a:r>
          </a:p>
        </p:txBody>
      </p:sp>
      <p:sp>
        <p:nvSpPr>
          <p:cNvPr id="124934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342335"/>
            <a:ext cx="4148667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Tất cả, các,  mỗi</a:t>
            </a:r>
          </a:p>
        </p:txBody>
      </p: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1778000" y="5257801"/>
            <a:ext cx="1116542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1820335" y="365760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1778000" y="445770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49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74848" y="6338888"/>
            <a:ext cx="2134306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Kết thúc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608668" y="857251"/>
            <a:ext cx="105833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       Bài 7: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Dòng nào đều là lượng từ chỉ toàn thể?</a:t>
            </a:r>
          </a:p>
        </p:txBody>
      </p:sp>
    </p:spTree>
    <p:extLst>
      <p:ext uri="{BB962C8B-B14F-4D97-AF65-F5344CB8AC3E}">
        <p14:creationId xmlns:p14="http://schemas.microsoft.com/office/powerpoint/2010/main" val="167494873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4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4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49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4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4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7"/>
                  </p:tgtEl>
                </p:cond>
              </p:nextCondLst>
            </p:seq>
          </p:childTnLst>
        </p:cTn>
      </p:par>
    </p:tnLst>
    <p:bldLst>
      <p:bldP spid="124938" grpId="0" animBg="1"/>
      <p:bldP spid="124938" grpId="1" animBg="1"/>
      <p:bldP spid="124939" grpId="0" animBg="1"/>
      <p:bldP spid="124939" grpId="1" animBg="1"/>
      <p:bldP spid="124939" grpId="2" animBg="1"/>
      <p:bldP spid="124940" grpId="0" animBg="1"/>
      <p:bldP spid="124940" grpId="1" animBg="1"/>
      <p:bldP spid="12494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9600" y="1524002"/>
            <a:ext cx="995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Học thuộc nội dung bài học ở phần ghi nhớ ( </a:t>
            </a:r>
            <a:r>
              <a:rPr lang="en-US" sz="2000" i="1" smtClean="0">
                <a:solidFill>
                  <a:srgbClr val="006699"/>
                </a:solidFill>
              </a:rPr>
              <a:t>hoặc học bằng sơ đồ tư duy).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Làm bài tập đầy đủ vào vở bài tập.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Chọn một số tác phẩm văn học và xác định số từ, lượng từ 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9600" y="3505254"/>
            <a:ext cx="9855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6699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Chuẩn bị bài mới</a:t>
            </a:r>
            <a:r>
              <a:rPr lang="en-US" sz="2000" b="1" smtClean="0">
                <a:solidFill>
                  <a:srgbClr val="006699"/>
                </a:solidFill>
              </a:rPr>
              <a:t>:Kể chuyện tưởng tượng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 + Kể tóm tắt truyện: </a:t>
            </a:r>
            <a:r>
              <a:rPr lang="en-US" sz="2000" i="1" smtClean="0">
                <a:solidFill>
                  <a:srgbClr val="006699"/>
                </a:solidFill>
              </a:rPr>
              <a:t>Chân, Tay, Tai, Mắt, Miệng</a:t>
            </a:r>
            <a:r>
              <a:rPr lang="en-US" sz="2000" smtClean="0">
                <a:solidFill>
                  <a:srgbClr val="006699"/>
                </a:solidFill>
              </a:rPr>
              <a:t>. Xác định những chi tiết tưởng tượng trong truyện.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 + Đọc truyện: </a:t>
            </a:r>
            <a:r>
              <a:rPr lang="en-US" sz="2000" i="1" smtClean="0">
                <a:solidFill>
                  <a:srgbClr val="006699"/>
                </a:solidFill>
              </a:rPr>
              <a:t>Lục súc tranh công. Giấc mơ trò chuyện với Lang Liêu</a:t>
            </a:r>
            <a:r>
              <a:rPr lang="en-US" sz="2000" smtClean="0">
                <a:solidFill>
                  <a:srgbClr val="006699"/>
                </a:solidFill>
              </a:rPr>
              <a:t> để suy nghĩ về cách kể một câu chuyện tưởng tượng.</a:t>
            </a:r>
          </a:p>
        </p:txBody>
      </p:sp>
      <p:pic>
        <p:nvPicPr>
          <p:cNvPr id="33796" name="Picture 7" descr="FIREWR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334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860800" y="685851"/>
            <a:ext cx="4978400" cy="46166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66"/>
                </a:solidFill>
              </a:rPr>
              <a:t>HƯỚNG DẪN HỌC BÀI</a:t>
            </a:r>
          </a:p>
        </p:txBody>
      </p:sp>
      <p:pic>
        <p:nvPicPr>
          <p:cNvPr id="33798" name="Picture 9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5"/>
            <a:ext cx="1727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Ản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962454"/>
            <a:ext cx="1828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TRÒ CHƠI: TÌM SỐ TỪ VÀ LƯỢNG TỪ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" y="13954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bổ</a:t>
            </a:r>
            <a:r>
              <a:rPr lang="en-US" sz="2800" b="1" dirty="0" smtClean="0">
                <a:solidFill>
                  <a:srgbClr val="0000FF"/>
                </a:solidFill>
              </a:rPr>
              <a:t> sung ý </a:t>
            </a:r>
            <a:r>
              <a:rPr lang="en-US" sz="2800" b="1" dirty="0" err="1" smtClean="0">
                <a:solidFill>
                  <a:srgbClr val="0000FF"/>
                </a:solidFill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3529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Hai</a:t>
            </a:r>
            <a:r>
              <a:rPr lang="en-US" dirty="0" smtClean="0"/>
              <a:t> </a:t>
            </a:r>
            <a:r>
              <a:rPr lang="en-US" dirty="0" err="1" smtClean="0"/>
              <a:t>chàng</a:t>
            </a:r>
            <a:r>
              <a:rPr lang="en-US" dirty="0" smtClean="0"/>
              <a:t> </a:t>
            </a:r>
            <a:r>
              <a:rPr lang="en-US" dirty="0" err="1" smtClean="0"/>
              <a:t>tâu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sính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sắm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, </a:t>
            </a:r>
            <a:r>
              <a:rPr lang="en-US" dirty="0" err="1" smtClean="0"/>
              <a:t>vua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: “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ván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nếp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nệp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chưng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r>
              <a:rPr lang="en-US" dirty="0" smtClean="0"/>
              <a:t>,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cựa</a:t>
            </a:r>
            <a:r>
              <a:rPr lang="en-US" dirty="0" smtClean="0"/>
              <a:t>, </a:t>
            </a:r>
            <a:r>
              <a:rPr lang="en-US" dirty="0" err="1" smtClean="0"/>
              <a:t>ngựa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mao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sáu</a:t>
            </a:r>
            <a:r>
              <a:rPr lang="en-US" dirty="0" smtClean="0"/>
              <a:t>, ở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Gióng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80711" y="331180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09580" y="3328284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239832" y="3375085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1487" y="3961149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82312" y="2273369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812541" y="2252505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899536" y="2304863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836235" y="2863132"/>
            <a:ext cx="10633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12695" y="3273040"/>
            <a:ext cx="2340359" cy="73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2825" y="3259485"/>
            <a:ext cx="11912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29842" y="3311805"/>
            <a:ext cx="11784" cy="6181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66542" y="3870112"/>
            <a:ext cx="10633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9893" y="331180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73905" y="3365669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02800" y="3382149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033024" y="3428947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214685" y="4015014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3847" y="4376757"/>
            <a:ext cx="1519057" cy="164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52635" y="4411923"/>
            <a:ext cx="11912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82887" y="4458717"/>
            <a:ext cx="11784" cy="6181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64545" y="5044788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13002" y="4395443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41890" y="4411923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72120" y="4458755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53775" y="5044788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38306" y="223602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200" y="2252505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897429" y="2299337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79087" y="2885369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25882" y="5879773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60342" y="5855361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82795" y="5884319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82795" y="6473491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6796751" y="4458806"/>
            <a:ext cx="612849" cy="4055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29837" y="4333516"/>
            <a:ext cx="466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Bổ</a:t>
            </a:r>
            <a:r>
              <a:rPr lang="en-US" sz="3000" dirty="0" smtClean="0">
                <a:solidFill>
                  <a:srgbClr val="FF0000"/>
                </a:solidFill>
              </a:rPr>
              <a:t> sung ý </a:t>
            </a:r>
            <a:r>
              <a:rPr lang="en-US" sz="3000" dirty="0" err="1" smtClean="0">
                <a:solidFill>
                  <a:srgbClr val="FF0000"/>
                </a:solidFill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số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lượng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6769975" y="6021317"/>
            <a:ext cx="612849" cy="4055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03079" y="5896025"/>
            <a:ext cx="466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Bổ</a:t>
            </a:r>
            <a:r>
              <a:rPr lang="en-US" sz="3000" dirty="0" smtClean="0">
                <a:solidFill>
                  <a:srgbClr val="FF0000"/>
                </a:solidFill>
              </a:rPr>
              <a:t> sung ý </a:t>
            </a:r>
            <a:r>
              <a:rPr lang="en-US" sz="3000" dirty="0" err="1" smtClean="0">
                <a:solidFill>
                  <a:srgbClr val="FF0000"/>
                </a:solidFill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tự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" y="139549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4317534" y="600003"/>
            <a:ext cx="218701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từ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332" y="1785031"/>
            <a:ext cx="193249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Khái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niệm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673" y="3080200"/>
            <a:ext cx="2042960" cy="2785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Là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số</a:t>
            </a:r>
            <a:r>
              <a:rPr lang="en-US" sz="3500" dirty="0" smtClean="0"/>
              <a:t> </a:t>
            </a:r>
            <a:r>
              <a:rPr lang="en-US" sz="3500" dirty="0" err="1" smtClean="0"/>
              <a:t>lượng</a:t>
            </a:r>
            <a:r>
              <a:rPr lang="en-US" sz="3500" dirty="0" smtClean="0"/>
              <a:t> </a:t>
            </a:r>
            <a:r>
              <a:rPr lang="en-US" sz="3500" dirty="0" err="1" smtClean="0"/>
              <a:t>và</a:t>
            </a:r>
            <a:r>
              <a:rPr lang="en-US" sz="3500" dirty="0" smtClean="0"/>
              <a:t> </a:t>
            </a:r>
            <a:r>
              <a:rPr lang="en-US" sz="3500" dirty="0" err="1" smtClean="0"/>
              <a:t>thứ</a:t>
            </a:r>
            <a:r>
              <a:rPr lang="en-US" sz="3500" dirty="0" smtClean="0"/>
              <a:t> </a:t>
            </a:r>
            <a:r>
              <a:rPr lang="en-US" sz="3500" dirty="0" err="1" smtClean="0"/>
              <a:t>tự</a:t>
            </a:r>
            <a:r>
              <a:rPr lang="en-US" sz="3500" dirty="0" smtClean="0"/>
              <a:t> </a:t>
            </a:r>
            <a:r>
              <a:rPr lang="en-US" sz="3500" dirty="0" err="1" smtClean="0"/>
              <a:t>của</a:t>
            </a:r>
            <a:r>
              <a:rPr lang="en-US" sz="3500" dirty="0" smtClean="0"/>
              <a:t> </a:t>
            </a:r>
            <a:r>
              <a:rPr lang="en-US" sz="3500" dirty="0" err="1" smtClean="0"/>
              <a:t>sự</a:t>
            </a:r>
            <a:r>
              <a:rPr lang="en-US" sz="3500" dirty="0" smtClean="0"/>
              <a:t> </a:t>
            </a:r>
            <a:r>
              <a:rPr lang="en-US" sz="3500" dirty="0" err="1" smtClean="0"/>
              <a:t>vật</a:t>
            </a:r>
            <a:endParaRPr lang="en-US" sz="3500" dirty="0" smtClean="0"/>
          </a:p>
          <a:p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5045734" y="3080200"/>
            <a:ext cx="1931401" cy="278537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Đứng</a:t>
            </a:r>
            <a:r>
              <a:rPr lang="en-US" sz="3500" dirty="0" smtClean="0"/>
              <a:t> </a:t>
            </a:r>
            <a:r>
              <a:rPr lang="en-US" sz="3500" dirty="0" err="1" smtClean="0"/>
              <a:t>trước</a:t>
            </a:r>
            <a:r>
              <a:rPr lang="en-US" sz="3500" dirty="0" smtClean="0"/>
              <a:t> </a:t>
            </a:r>
            <a:r>
              <a:rPr lang="en-US" sz="3500" dirty="0" err="1" smtClean="0"/>
              <a:t>danh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số</a:t>
            </a:r>
            <a:r>
              <a:rPr lang="en-US" sz="3500" dirty="0" smtClean="0"/>
              <a:t> </a:t>
            </a:r>
            <a:r>
              <a:rPr lang="en-US" sz="3500" dirty="0" err="1" smtClean="0"/>
              <a:t>lượng</a:t>
            </a:r>
            <a:r>
              <a:rPr lang="en-US" sz="35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518" y="1768395"/>
            <a:ext cx="193249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Vị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7320" y="3080200"/>
            <a:ext cx="1926317" cy="278537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Đứng</a:t>
            </a:r>
            <a:r>
              <a:rPr lang="en-US" sz="3500" dirty="0" smtClean="0"/>
              <a:t> </a:t>
            </a:r>
            <a:r>
              <a:rPr lang="en-US" sz="3500" dirty="0" err="1" smtClean="0"/>
              <a:t>sau</a:t>
            </a:r>
            <a:r>
              <a:rPr lang="en-US" sz="3500" dirty="0" smtClean="0"/>
              <a:t> </a:t>
            </a:r>
            <a:r>
              <a:rPr lang="en-US" sz="3500" dirty="0" err="1" smtClean="0"/>
              <a:t>danh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thứ</a:t>
            </a:r>
            <a:r>
              <a:rPr lang="en-US" sz="3500" dirty="0" smtClean="0"/>
              <a:t> </a:t>
            </a:r>
            <a:r>
              <a:rPr lang="en-US" sz="3500" dirty="0" err="1" smtClean="0"/>
              <a:t>tự</a:t>
            </a:r>
            <a:r>
              <a:rPr lang="en-US" sz="3500" dirty="0" smtClean="0"/>
              <a:t>)</a:t>
            </a:r>
          </a:p>
          <a:p>
            <a:endParaRPr lang="en-US" sz="35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38503" y="1307889"/>
            <a:ext cx="1879556" cy="4771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9" idx="0"/>
          </p:cNvCxnSpPr>
          <p:nvPr/>
        </p:nvCxnSpPr>
        <p:spPr>
          <a:xfrm>
            <a:off x="5411044" y="1307889"/>
            <a:ext cx="2059722" cy="4605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31181" y="2369896"/>
            <a:ext cx="580407" cy="7103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13765" y="2378629"/>
            <a:ext cx="1446919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53542" y="2378629"/>
            <a:ext cx="1380267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69333" y="866043"/>
            <a:ext cx="12192000" cy="16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800100" indent="-34290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257300" indent="-34290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1714500" indent="-34290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171700" indent="-34290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   </a:t>
            </a:r>
            <a:r>
              <a:rPr lang="en-US" sz="2800" b="1" dirty="0" err="1" smtClean="0">
                <a:latin typeface="Arial" charset="0"/>
              </a:rPr>
              <a:t>Hai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chàng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tâu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hỏi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đồ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sính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lễ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cần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sắm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những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gì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vua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bảo</a:t>
            </a:r>
            <a:r>
              <a:rPr lang="en-US" sz="2800" dirty="0" smtClean="0">
                <a:latin typeface="Arial" charset="0"/>
              </a:rPr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</a:rPr>
              <a:t>   “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trăm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ván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cơm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nếp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trăm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nệp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bánh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chưng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và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voi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ngà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gà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cựa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ngựa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hồng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mao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mỗi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thứ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đôi</a:t>
            </a:r>
            <a:r>
              <a:rPr lang="en-US" sz="2800" dirty="0" smtClean="0">
                <a:latin typeface="Arial" charset="0"/>
              </a:rPr>
              <a:t>”.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23333" y="2618661"/>
            <a:ext cx="10498667" cy="5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2" rIns="91420" bIns="45712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Từ </a:t>
            </a:r>
            <a:r>
              <a:rPr lang="nl-NL" sz="2800" i="1" dirty="0" smtClean="0">
                <a:latin typeface="Arial" charset="0"/>
              </a:rPr>
              <a:t>đôi </a:t>
            </a:r>
            <a:r>
              <a:rPr lang="nl-NL" sz="2800" dirty="0" smtClean="0">
                <a:latin typeface="Arial" charset="0"/>
              </a:rPr>
              <a:t>trong câu </a:t>
            </a:r>
            <a:r>
              <a:rPr lang="vi-VN" sz="2800" dirty="0" smtClean="0">
                <a:latin typeface="Arial" charset="0"/>
              </a:rPr>
              <a:t>trên</a:t>
            </a:r>
            <a:r>
              <a:rPr lang="nl-NL" sz="2800" dirty="0" smtClean="0">
                <a:latin typeface="Arial" charset="0"/>
              </a:rPr>
              <a:t> có phải là số từ không? Vì sao? 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23333" y="3354265"/>
            <a:ext cx="9228667" cy="18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Cách nói nào sau đây là đúng?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latin typeface="Arial" charset="0"/>
              </a:rPr>
              <a:t> - “</a:t>
            </a:r>
            <a:r>
              <a:rPr lang="nl-NL" sz="2800" smtClean="0">
                <a:latin typeface="Arial" charset="0"/>
              </a:rPr>
              <a:t>Một con </a:t>
            </a:r>
            <a:r>
              <a:rPr lang="nl-NL" sz="2800" dirty="0" smtClean="0">
                <a:latin typeface="Arial" charset="0"/>
              </a:rPr>
              <a:t>trâu”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latin typeface="Arial" charset="0"/>
              </a:rPr>
              <a:t> - Hay “một đôi con trâu”.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3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màu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297"/>
            <a:ext cx="10515600" cy="21942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cởi</a:t>
            </a:r>
            <a:r>
              <a:rPr lang="en-US" dirty="0" smtClean="0"/>
              <a:t> </a:t>
            </a:r>
            <a:r>
              <a:rPr lang="en-US" dirty="0" err="1" smtClean="0"/>
              <a:t>giáp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.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thết</a:t>
            </a:r>
            <a:r>
              <a:rPr lang="en-US" dirty="0" smtClean="0"/>
              <a:t> </a:t>
            </a:r>
            <a:r>
              <a:rPr lang="en-US" dirty="0" err="1" smtClean="0"/>
              <a:t>đãi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thua</a:t>
            </a:r>
            <a:r>
              <a:rPr lang="en-US" dirty="0" smtClean="0"/>
              <a:t> </a:t>
            </a:r>
            <a:r>
              <a:rPr lang="en-US" dirty="0" err="1" smtClean="0"/>
              <a:t>trận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mấy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vạn</a:t>
            </a:r>
            <a:r>
              <a:rPr lang="en-US" dirty="0" smtClean="0"/>
              <a:t> </a:t>
            </a:r>
            <a:r>
              <a:rPr lang="en-US" dirty="0" err="1" smtClean="0"/>
              <a:t>tướng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,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vẻn</a:t>
            </a:r>
            <a:r>
              <a:rPr lang="en-US" dirty="0" smtClean="0"/>
              <a:t> </a:t>
            </a:r>
            <a:r>
              <a:rPr lang="en-US" dirty="0" err="1" smtClean="0"/>
              <a:t>vẹn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niêu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tí</a:t>
            </a:r>
            <a:r>
              <a:rPr lang="en-US" dirty="0" smtClean="0"/>
              <a:t> </a:t>
            </a:r>
            <a:r>
              <a:rPr lang="en-US" dirty="0" err="1" smtClean="0"/>
              <a:t>xíu</a:t>
            </a:r>
            <a:r>
              <a:rPr lang="en-US" dirty="0" smtClean="0"/>
              <a:t>, </a:t>
            </a:r>
            <a:r>
              <a:rPr lang="en-US" dirty="0" err="1" smtClean="0"/>
              <a:t>bĩu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đũa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15182" y="3862701"/>
            <a:ext cx="478567" cy="33328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5731" y="3683245"/>
            <a:ext cx="58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</a:rPr>
              <a:t>ít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vật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311256"/>
              </p:ext>
            </p:extLst>
          </p:nvPr>
        </p:nvGraphicFramePr>
        <p:xfrm>
          <a:off x="625087" y="1087722"/>
          <a:ext cx="10991849" cy="4837114"/>
        </p:xfrm>
        <a:graphic>
          <a:graphicData uri="http://schemas.openxmlformats.org/drawingml/2006/table">
            <a:tbl>
              <a:tblPr/>
              <a:tblGrid>
                <a:gridCol w="1054100"/>
                <a:gridCol w="2002367"/>
                <a:gridCol w="1515533"/>
                <a:gridCol w="2891367"/>
                <a:gridCol w="1731433"/>
                <a:gridCol w="1797049"/>
              </a:tblGrid>
              <a:tr h="603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 sau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4614173" y="242415"/>
            <a:ext cx="3556000" cy="46166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Verdana" pitchFamily="34" charset="0"/>
              </a:rPr>
              <a:t>Cụm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danh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từ</a:t>
            </a:r>
            <a:endParaRPr lang="en-US" sz="2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49610684"/>
              </p:ext>
            </p:extLst>
          </p:nvPr>
        </p:nvGraphicFramePr>
        <p:xfrm>
          <a:off x="609601" y="1295433"/>
          <a:ext cx="10991851" cy="5114927"/>
        </p:xfrm>
        <a:graphic>
          <a:graphicData uri="http://schemas.openxmlformats.org/drawingml/2006/table">
            <a:tbl>
              <a:tblPr/>
              <a:tblGrid>
                <a:gridCol w="1054100"/>
                <a:gridCol w="2002367"/>
                <a:gridCol w="1515533"/>
                <a:gridCol w="2891367"/>
                <a:gridCol w="1731433"/>
                <a:gridCol w="1797051"/>
              </a:tblGrid>
              <a:tr h="636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tâm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 sau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hoàng tử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thua trận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mấy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vạn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tướng lĩnh, quân sĩ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4267200" y="381081"/>
            <a:ext cx="3556000" cy="46166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Cụm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danh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từ</a:t>
            </a:r>
            <a:endParaRPr lang="en-US" sz="24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5249" y="578923"/>
            <a:ext cx="302562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từ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331" y="1785031"/>
            <a:ext cx="240031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Khái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niệm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301" y="3080200"/>
            <a:ext cx="2340136" cy="386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Là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từ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err="1" smtClean="0">
                <a:solidFill>
                  <a:srgbClr val="002060"/>
                </a:solidFill>
              </a:rPr>
              <a:t>chỉ</a:t>
            </a:r>
            <a:r>
              <a:rPr lang="en-US" sz="3500" smtClean="0">
                <a:solidFill>
                  <a:srgbClr val="002060"/>
                </a:solidFill>
              </a:rPr>
              <a:t> số </a:t>
            </a:r>
            <a:r>
              <a:rPr lang="en-US" sz="3500" dirty="0" err="1" smtClean="0">
                <a:solidFill>
                  <a:srgbClr val="002060"/>
                </a:solidFill>
              </a:rPr>
              <a:t>lượng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nhiều</a:t>
            </a:r>
            <a:r>
              <a:rPr lang="en-US" sz="3500" dirty="0" smtClean="0">
                <a:solidFill>
                  <a:srgbClr val="002060"/>
                </a:solidFill>
              </a:rPr>
              <a:t> hay </a:t>
            </a:r>
            <a:r>
              <a:rPr lang="en-US" sz="3500" dirty="0" err="1" smtClean="0">
                <a:solidFill>
                  <a:srgbClr val="002060"/>
                </a:solidFill>
              </a:rPr>
              <a:t>ít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của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sự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vật</a:t>
            </a:r>
            <a:endParaRPr lang="en-US" sz="3500" dirty="0" smtClean="0">
              <a:solidFill>
                <a:srgbClr val="002060"/>
              </a:solidFill>
            </a:endParaRPr>
          </a:p>
          <a:p>
            <a:endParaRPr lang="en-US" sz="35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649" y="3080200"/>
            <a:ext cx="2307888" cy="332398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Nhóm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</a:rPr>
              <a:t> ý </a:t>
            </a:r>
            <a:r>
              <a:rPr lang="en-US" sz="3500" dirty="0" err="1" smtClean="0">
                <a:solidFill>
                  <a:srgbClr val="002060"/>
                </a:solidFill>
              </a:rPr>
              <a:t>nghĩa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toàn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thể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smtClean="0">
                <a:solidFill>
                  <a:srgbClr val="002060"/>
                </a:solidFill>
              </a:rPr>
              <a:t>(</a:t>
            </a:r>
            <a:r>
              <a:rPr lang="en-US" sz="3500" dirty="0" err="1" smtClean="0">
                <a:solidFill>
                  <a:srgbClr val="002060"/>
                </a:solidFill>
              </a:rPr>
              <a:t>cả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tất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cả</a:t>
            </a:r>
            <a:r>
              <a:rPr lang="en-US" sz="3500" dirty="0" smtClean="0">
                <a:solidFill>
                  <a:srgbClr val="002060"/>
                </a:solidFill>
              </a:rPr>
              <a:t>…)</a:t>
            </a:r>
          </a:p>
          <a:p>
            <a:endParaRPr lang="en-US" sz="3500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4517" y="1768395"/>
            <a:ext cx="262222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loại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231" y="3063532"/>
            <a:ext cx="2735520" cy="332398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Nhóm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</a:rPr>
              <a:t> ý </a:t>
            </a:r>
            <a:r>
              <a:rPr lang="en-US" sz="3500" dirty="0" err="1" smtClean="0">
                <a:solidFill>
                  <a:srgbClr val="002060"/>
                </a:solidFill>
              </a:rPr>
              <a:t>nghĩa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tập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hợp</a:t>
            </a:r>
            <a:r>
              <a:rPr lang="en-US" sz="3500" dirty="0" smtClean="0">
                <a:solidFill>
                  <a:srgbClr val="002060"/>
                </a:solidFill>
              </a:rPr>
              <a:t> hay </a:t>
            </a:r>
            <a:r>
              <a:rPr lang="en-US" sz="3500" dirty="0" err="1" smtClean="0">
                <a:solidFill>
                  <a:srgbClr val="002060"/>
                </a:solidFill>
              </a:rPr>
              <a:t>phân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phối</a:t>
            </a:r>
            <a:r>
              <a:rPr lang="en-US" sz="3500" dirty="0" smtClean="0">
                <a:solidFill>
                  <a:srgbClr val="002060"/>
                </a:solidFill>
              </a:rPr>
              <a:t> (</a:t>
            </a:r>
            <a:r>
              <a:rPr lang="en-US" sz="3500" dirty="0" err="1" smtClean="0">
                <a:solidFill>
                  <a:srgbClr val="002060"/>
                </a:solidFill>
              </a:rPr>
              <a:t>mọi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mỗi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từng</a:t>
            </a:r>
            <a:r>
              <a:rPr lang="en-US" sz="3500" smtClean="0">
                <a:solidFill>
                  <a:srgbClr val="002060"/>
                </a:solidFill>
              </a:rPr>
              <a:t>…)</a:t>
            </a:r>
            <a:endParaRPr lang="en-US" sz="3500" dirty="0" smtClean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45489" y="1307889"/>
            <a:ext cx="1572570" cy="4605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10" idx="0"/>
          </p:cNvCxnSpPr>
          <p:nvPr/>
        </p:nvCxnSpPr>
        <p:spPr>
          <a:xfrm>
            <a:off x="5418059" y="1286809"/>
            <a:ext cx="2397573" cy="4815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31181" y="2369896"/>
            <a:ext cx="580407" cy="7103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13765" y="2378629"/>
            <a:ext cx="1446919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53542" y="2378629"/>
            <a:ext cx="1380267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80074653,H:\TIET 52-NGOCVAN-DTH\so tu va luong tu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1285</Words>
  <Application>Microsoft Office PowerPoint</Application>
  <PresentationFormat>Custom</PresentationFormat>
  <Paragraphs>241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Office Theme</vt:lpstr>
      <vt:lpstr>1_Balloons</vt:lpstr>
      <vt:lpstr>2_Balloons</vt:lpstr>
      <vt:lpstr>3_Balloons</vt:lpstr>
      <vt:lpstr>4_Balloons</vt:lpstr>
      <vt:lpstr>5_Balloons</vt:lpstr>
      <vt:lpstr>2_Globe</vt:lpstr>
      <vt:lpstr>3_Globe</vt:lpstr>
      <vt:lpstr>4_Globe</vt:lpstr>
      <vt:lpstr>5_Globe</vt:lpstr>
      <vt:lpstr>6_Globe</vt:lpstr>
      <vt:lpstr>7_Globe</vt:lpstr>
      <vt:lpstr>8_Globe</vt:lpstr>
      <vt:lpstr>9_Globe</vt:lpstr>
      <vt:lpstr>1_Office Theme</vt:lpstr>
      <vt:lpstr>   Số từ và lượng từ </vt:lpstr>
      <vt:lpstr>PowerPoint Presentation</vt:lpstr>
      <vt:lpstr>Các từ được đổi màu sau đây bổ sung ý nghĩa cho từ nào trong câu?</vt:lpstr>
      <vt:lpstr>PowerPoint Presentation</vt:lpstr>
      <vt:lpstr>PowerPoint Presentation</vt:lpstr>
      <vt:lpstr>Các từ được đổi màu trong những câu dưới đây có gì giống và khác nghĩa của số từ?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TÌM SỐ TỪ VÀ LƯỢNG TỪ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Tăng cường:  Kỹ năng làm việc nhóm</dc:title>
  <dc:creator>ASUS UX305</dc:creator>
  <cp:lastModifiedBy>Khatmau_sr</cp:lastModifiedBy>
  <cp:revision>105</cp:revision>
  <dcterms:created xsi:type="dcterms:W3CDTF">2015-10-12T06:03:23Z</dcterms:created>
  <dcterms:modified xsi:type="dcterms:W3CDTF">2016-11-11T01:30:26Z</dcterms:modified>
</cp:coreProperties>
</file>