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6" r:id="rId6"/>
    <p:sldId id="260" r:id="rId7"/>
    <p:sldId id="261" r:id="rId8"/>
    <p:sldId id="262" r:id="rId9"/>
    <p:sldId id="263" r:id="rId10"/>
    <p:sldId id="264" r:id="rId11"/>
    <p:sldId id="265" r:id="rId12"/>
    <p:sldId id="269" r:id="rId13"/>
    <p:sldId id="267"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snapToObjects="1">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vi-VN"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smtClean="0"/>
              <a:t>Click to edit Master subtitle style</a:t>
            </a:r>
            <a:endParaRPr lang="en-US"/>
          </a:p>
        </p:txBody>
      </p:sp>
      <p:sp>
        <p:nvSpPr>
          <p:cNvPr id="4" name="Date Placeholder 3"/>
          <p:cNvSpPr>
            <a:spLocks noGrp="1"/>
          </p:cNvSpPr>
          <p:nvPr>
            <p:ph type="dt" sz="half" idx="10"/>
          </p:nvPr>
        </p:nvSpPr>
        <p:spPr/>
        <p:txBody>
          <a:bodyPr/>
          <a:lstStyle/>
          <a:p>
            <a:fld id="{1C72057A-4C44-4342-BF04-BAEE0EDBCB4D}" type="datetimeFigureOut">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982160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4" name="Date Placeholder 3"/>
          <p:cNvSpPr>
            <a:spLocks noGrp="1"/>
          </p:cNvSpPr>
          <p:nvPr>
            <p:ph type="dt" sz="half" idx="10"/>
          </p:nvPr>
        </p:nvSpPr>
        <p:spPr/>
        <p:txBody>
          <a:bodyPr/>
          <a:lstStyle/>
          <a:p>
            <a:fld id="{1C72057A-4C44-4342-BF04-BAEE0EDBCB4D}" type="datetimeFigureOut">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1463140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vi-VN"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4" name="Date Placeholder 3"/>
          <p:cNvSpPr>
            <a:spLocks noGrp="1"/>
          </p:cNvSpPr>
          <p:nvPr>
            <p:ph type="dt" sz="half" idx="10"/>
          </p:nvPr>
        </p:nvSpPr>
        <p:spPr/>
        <p:txBody>
          <a:bodyPr/>
          <a:lstStyle/>
          <a:p>
            <a:fld id="{1C72057A-4C44-4342-BF04-BAEE0EDBCB4D}" type="datetimeFigureOut">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16336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Click to edit Master title style</a:t>
            </a:r>
            <a:endParaRPr lang="en-US"/>
          </a:p>
        </p:txBody>
      </p:sp>
      <p:sp>
        <p:nvSpPr>
          <p:cNvPr id="3" name="Content Placeholder 2"/>
          <p:cNvSpPr>
            <a:spLocks noGrp="1"/>
          </p:cNvSpPr>
          <p:nvPr>
            <p:ph idx="1"/>
          </p:nvPr>
        </p:nvSpPr>
        <p:spPr/>
        <p:txBody>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4" name="Date Placeholder 3"/>
          <p:cNvSpPr>
            <a:spLocks noGrp="1"/>
          </p:cNvSpPr>
          <p:nvPr>
            <p:ph type="dt" sz="half" idx="10"/>
          </p:nvPr>
        </p:nvSpPr>
        <p:spPr/>
        <p:txBody>
          <a:bodyPr/>
          <a:lstStyle/>
          <a:p>
            <a:fld id="{1C72057A-4C44-4342-BF04-BAEE0EDBCB4D}" type="datetimeFigureOut">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1188507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vi-VN"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smtClean="0"/>
              <a:t>Click to edit Master text styles</a:t>
            </a:r>
          </a:p>
        </p:txBody>
      </p:sp>
      <p:sp>
        <p:nvSpPr>
          <p:cNvPr id="4" name="Date Placeholder 3"/>
          <p:cNvSpPr>
            <a:spLocks noGrp="1"/>
          </p:cNvSpPr>
          <p:nvPr>
            <p:ph type="dt" sz="half" idx="10"/>
          </p:nvPr>
        </p:nvSpPr>
        <p:spPr/>
        <p:txBody>
          <a:bodyPr/>
          <a:lstStyle/>
          <a:p>
            <a:fld id="{1C72057A-4C44-4342-BF04-BAEE0EDBCB4D}" type="datetimeFigureOut">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149307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5" name="Date Placeholder 4"/>
          <p:cNvSpPr>
            <a:spLocks noGrp="1"/>
          </p:cNvSpPr>
          <p:nvPr>
            <p:ph type="dt" sz="half" idx="10"/>
          </p:nvPr>
        </p:nvSpPr>
        <p:spPr/>
        <p:txBody>
          <a:bodyPr/>
          <a:lstStyle/>
          <a:p>
            <a:fld id="{1C72057A-4C44-4342-BF04-BAEE0EDBCB4D}" type="datetimeFigureOut">
              <a:rPr lang="en-US" smtClean="0"/>
              <a:t>9/25/18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782017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vi-VN"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7" name="Date Placeholder 6"/>
          <p:cNvSpPr>
            <a:spLocks noGrp="1"/>
          </p:cNvSpPr>
          <p:nvPr>
            <p:ph type="dt" sz="half" idx="10"/>
          </p:nvPr>
        </p:nvSpPr>
        <p:spPr/>
        <p:txBody>
          <a:bodyPr/>
          <a:lstStyle/>
          <a:p>
            <a:fld id="{1C72057A-4C44-4342-BF04-BAEE0EDBCB4D}" type="datetimeFigureOut">
              <a:rPr lang="en-US" smtClean="0"/>
              <a:t>9/25/18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770673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mtClean="0"/>
              <a:t>Click to edit Master title style</a:t>
            </a:r>
            <a:endParaRPr lang="en-US"/>
          </a:p>
        </p:txBody>
      </p:sp>
      <p:sp>
        <p:nvSpPr>
          <p:cNvPr id="3" name="Date Placeholder 2"/>
          <p:cNvSpPr>
            <a:spLocks noGrp="1"/>
          </p:cNvSpPr>
          <p:nvPr>
            <p:ph type="dt" sz="half" idx="10"/>
          </p:nvPr>
        </p:nvSpPr>
        <p:spPr/>
        <p:txBody>
          <a:bodyPr/>
          <a:lstStyle/>
          <a:p>
            <a:fld id="{1C72057A-4C44-4342-BF04-BAEE0EDBCB4D}" type="datetimeFigureOut">
              <a:rPr lang="en-US" smtClean="0"/>
              <a:t>9/25/18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123545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2057A-4C44-4342-BF04-BAEE0EDBCB4D}" type="datetimeFigureOut">
              <a:rPr lang="en-US" smtClean="0"/>
              <a:t>9/25/18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26550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smtClean="0"/>
              <a:t>Click to edit Master text styles</a:t>
            </a:r>
          </a:p>
        </p:txBody>
      </p:sp>
      <p:sp>
        <p:nvSpPr>
          <p:cNvPr id="5" name="Date Placeholder 4"/>
          <p:cNvSpPr>
            <a:spLocks noGrp="1"/>
          </p:cNvSpPr>
          <p:nvPr>
            <p:ph type="dt" sz="half" idx="10"/>
          </p:nvPr>
        </p:nvSpPr>
        <p:spPr/>
        <p:txBody>
          <a:bodyPr/>
          <a:lstStyle/>
          <a:p>
            <a:fld id="{1C72057A-4C44-4342-BF04-BAEE0EDBCB4D}" type="datetimeFigureOut">
              <a:rPr lang="en-US" smtClean="0"/>
              <a:t>9/25/18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206805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smtClean="0"/>
              <a:t>Click to edit Master text styles</a:t>
            </a:r>
          </a:p>
        </p:txBody>
      </p:sp>
      <p:sp>
        <p:nvSpPr>
          <p:cNvPr id="5" name="Date Placeholder 4"/>
          <p:cNvSpPr>
            <a:spLocks noGrp="1"/>
          </p:cNvSpPr>
          <p:nvPr>
            <p:ph type="dt" sz="half" idx="10"/>
          </p:nvPr>
        </p:nvSpPr>
        <p:spPr/>
        <p:txBody>
          <a:bodyPr/>
          <a:lstStyle/>
          <a:p>
            <a:fld id="{1C72057A-4C44-4342-BF04-BAEE0EDBCB4D}" type="datetimeFigureOut">
              <a:rPr lang="en-US" smtClean="0"/>
              <a:t>9/25/18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0BD5F-7B08-EB41-8F0B-87F176BF6B54}" type="slidenum">
              <a:rPr lang="en-US" smtClean="0"/>
              <a:t>‹#›</a:t>
            </a:fld>
            <a:endParaRPr lang="en-US"/>
          </a:p>
        </p:txBody>
      </p:sp>
    </p:spTree>
    <p:extLst>
      <p:ext uri="{BB962C8B-B14F-4D97-AF65-F5344CB8AC3E}">
        <p14:creationId xmlns:p14="http://schemas.microsoft.com/office/powerpoint/2010/main" val="8584672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smtClean="0"/>
              <a:t>Click to edit Master text styles</a:t>
            </a:r>
          </a:p>
          <a:p>
            <a:pPr lvl="1"/>
            <a:r>
              <a:rPr lang="vi-VN" smtClean="0"/>
              <a:t>Second level</a:t>
            </a:r>
          </a:p>
          <a:p>
            <a:pPr lvl="2"/>
            <a:r>
              <a:rPr lang="vi-VN" smtClean="0"/>
              <a:t>Third level</a:t>
            </a:r>
          </a:p>
          <a:p>
            <a:pPr lvl="3"/>
            <a:r>
              <a:rPr lang="vi-VN" smtClean="0"/>
              <a:t>Fourth level</a:t>
            </a:r>
          </a:p>
          <a:p>
            <a:pPr lvl="4"/>
            <a:r>
              <a:rPr lang="vi-VN"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72057A-4C44-4342-BF04-BAEE0EDBCB4D}" type="datetimeFigureOut">
              <a:rPr lang="en-US" smtClean="0"/>
              <a:t>9/25/18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0BD5F-7B08-EB41-8F0B-87F176BF6B54}" type="slidenum">
              <a:rPr lang="en-US" smtClean="0"/>
              <a:t>‹#›</a:t>
            </a:fld>
            <a:endParaRPr lang="en-US"/>
          </a:p>
        </p:txBody>
      </p:sp>
    </p:spTree>
    <p:extLst>
      <p:ext uri="{BB962C8B-B14F-4D97-AF65-F5344CB8AC3E}">
        <p14:creationId xmlns:p14="http://schemas.microsoft.com/office/powerpoint/2010/main" val="434998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g"/><Relationship Id="rId3"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g"/><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56260" y="237507"/>
            <a:ext cx="11732821" cy="104502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5400" b="1" u="sng" dirty="0" smtClean="0">
                <a:latin typeface="Times New Roman" charset="0"/>
                <a:ea typeface="Times New Roman" charset="0"/>
                <a:cs typeface="Times New Roman" charset="0"/>
              </a:rPr>
              <a:t>TIẾT 21</a:t>
            </a:r>
            <a:r>
              <a:rPr lang="vi-VN" sz="5400" dirty="0" smtClean="0">
                <a:latin typeface="Times New Roman" charset="0"/>
                <a:ea typeface="Times New Roman" charset="0"/>
                <a:cs typeface="Times New Roman" charset="0"/>
              </a:rPr>
              <a:t>: </a:t>
            </a:r>
            <a:r>
              <a:rPr lang="vi-VN" sz="5400" b="1" dirty="0" smtClean="0">
                <a:solidFill>
                  <a:srgbClr val="FF0000"/>
                </a:solidFill>
                <a:latin typeface="Times New Roman" charset="0"/>
                <a:ea typeface="Times New Roman" charset="0"/>
                <a:cs typeface="Times New Roman" charset="0"/>
              </a:rPr>
              <a:t>LỖI DÙNG TỪ</a:t>
            </a:r>
            <a:endParaRPr lang="en-US" sz="5400" b="1" dirty="0">
              <a:solidFill>
                <a:srgbClr val="FF0000"/>
              </a:solidFill>
              <a:latin typeface="Times New Roman" charset="0"/>
              <a:ea typeface="Times New Roman" charset="0"/>
              <a:cs typeface="Times New Roman"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259" y="1662544"/>
            <a:ext cx="11732821" cy="5195455"/>
          </a:xfrm>
          <a:prstGeom prst="rect">
            <a:avLst/>
          </a:prstGeom>
        </p:spPr>
      </p:pic>
    </p:spTree>
    <p:extLst>
      <p:ext uri="{BB962C8B-B14F-4D97-AF65-F5344CB8AC3E}">
        <p14:creationId xmlns:p14="http://schemas.microsoft.com/office/powerpoint/2010/main" val="161960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4941" y="134471"/>
            <a:ext cx="6938683"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vi-VN" sz="4800" dirty="0" smtClean="0">
                <a:latin typeface="Times New Roman" charset="0"/>
                <a:ea typeface="Times New Roman" charset="0"/>
                <a:cs typeface="Times New Roman" charset="0"/>
              </a:rPr>
              <a:t>Bàng quang </a:t>
            </a:r>
            <a:r>
              <a:rPr lang="vi-VN" sz="4800" dirty="0" smtClean="0">
                <a:latin typeface="Times New Roman" charset="0"/>
                <a:ea typeface="Times New Roman" charset="0"/>
                <a:cs typeface="Times New Roman" charset="0"/>
                <a:sym typeface="Wingdings"/>
              </a:rPr>
              <a:t> Bàng quan</a:t>
            </a:r>
            <a:endParaRPr lang="en-US" sz="4800" dirty="0">
              <a:latin typeface="Times New Roman" charset="0"/>
              <a:ea typeface="Times New Roman" charset="0"/>
              <a:cs typeface="Times New Roman" charset="0"/>
            </a:endParaRPr>
          </a:p>
        </p:txBody>
      </p:sp>
      <p:sp>
        <p:nvSpPr>
          <p:cNvPr id="3" name="TextBox 2"/>
          <p:cNvSpPr txBox="1"/>
          <p:nvPr/>
        </p:nvSpPr>
        <p:spPr>
          <a:xfrm>
            <a:off x="147917" y="1506071"/>
            <a:ext cx="5930153"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Bàng quang</a:t>
            </a:r>
            <a:r>
              <a:rPr lang="vi-VN" sz="4400" dirty="0" smtClean="0">
                <a:latin typeface="Times New Roman" charset="0"/>
                <a:ea typeface="Times New Roman" charset="0"/>
                <a:cs typeface="Times New Roman" charset="0"/>
              </a:rPr>
              <a:t>: Bọng chứa nước tiểu.</a:t>
            </a:r>
            <a:endParaRPr lang="en-US" sz="4400" dirty="0">
              <a:latin typeface="Times New Roman" charset="0"/>
              <a:ea typeface="Times New Roman" charset="0"/>
              <a:cs typeface="Times New Roman" charset="0"/>
            </a:endParaRPr>
          </a:p>
        </p:txBody>
      </p:sp>
      <p:sp>
        <p:nvSpPr>
          <p:cNvPr id="4" name="TextBox 3"/>
          <p:cNvSpPr txBox="1"/>
          <p:nvPr/>
        </p:nvSpPr>
        <p:spPr>
          <a:xfrm>
            <a:off x="147916" y="3724835"/>
            <a:ext cx="5930153" cy="280076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vi-VN" sz="4400" b="1" u="sng" dirty="0" smtClean="0">
                <a:solidFill>
                  <a:srgbClr val="FF0000"/>
                </a:solidFill>
                <a:latin typeface="Times New Roman" charset="0"/>
                <a:ea typeface="Times New Roman" charset="0"/>
                <a:cs typeface="Times New Roman" charset="0"/>
              </a:rPr>
              <a:t>Bàng quan</a:t>
            </a:r>
            <a:r>
              <a:rPr lang="vi-VN" sz="4400" dirty="0" smtClean="0">
                <a:latin typeface="Times New Roman" charset="0"/>
                <a:ea typeface="Times New Roman" charset="0"/>
                <a:cs typeface="Times New Roman" charset="0"/>
              </a:rPr>
              <a:t>: Đứng ngoài cuộc mà nhìn, coi là không có quan hệ với mình.</a:t>
            </a:r>
            <a:endParaRPr lang="en-US" sz="4400" dirty="0">
              <a:latin typeface="Times New Roman" charset="0"/>
              <a:ea typeface="Times New Roman" charset="0"/>
              <a:cs typeface="Times New Roman"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9094" y="1066671"/>
            <a:ext cx="5992906" cy="2752294"/>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9094" y="3818964"/>
            <a:ext cx="5992906" cy="3039035"/>
          </a:xfrm>
          <a:prstGeom prst="rect">
            <a:avLst/>
          </a:prstGeom>
        </p:spPr>
      </p:pic>
    </p:spTree>
    <p:extLst>
      <p:ext uri="{BB962C8B-B14F-4D97-AF65-F5344CB8AC3E}">
        <p14:creationId xmlns:p14="http://schemas.microsoft.com/office/powerpoint/2010/main" val="1788424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19717" y="201706"/>
            <a:ext cx="5405718"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5400" dirty="0" smtClean="0">
                <a:latin typeface="Times New Roman" charset="0"/>
                <a:ea typeface="Times New Roman" charset="0"/>
                <a:cs typeface="Times New Roman" charset="0"/>
              </a:rPr>
              <a:t>Hủ tục </a:t>
            </a:r>
            <a:r>
              <a:rPr lang="vi-VN" sz="5400" dirty="0" smtClean="0">
                <a:latin typeface="Times New Roman" charset="0"/>
                <a:ea typeface="Times New Roman" charset="0"/>
                <a:cs typeface="Times New Roman" charset="0"/>
                <a:sym typeface="Wingdings"/>
              </a:rPr>
              <a:t> Thủ tục</a:t>
            </a:r>
            <a:endParaRPr lang="en-US" sz="5400" dirty="0">
              <a:latin typeface="Times New Roman" charset="0"/>
              <a:ea typeface="Times New Roman" charset="0"/>
              <a:cs typeface="Times New Roman" charset="0"/>
            </a:endParaRPr>
          </a:p>
        </p:txBody>
      </p:sp>
      <p:sp>
        <p:nvSpPr>
          <p:cNvPr id="3" name="TextBox 2"/>
          <p:cNvSpPr txBox="1"/>
          <p:nvPr/>
        </p:nvSpPr>
        <p:spPr>
          <a:xfrm>
            <a:off x="553569" y="1382670"/>
            <a:ext cx="5674659" cy="144655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Hủ tục</a:t>
            </a:r>
            <a:r>
              <a:rPr lang="vi-VN" sz="4400" dirty="0" smtClean="0">
                <a:latin typeface="Times New Roman" charset="0"/>
                <a:ea typeface="Times New Roman" charset="0"/>
                <a:cs typeface="Times New Roman" charset="0"/>
              </a:rPr>
              <a:t>: Phong tục đã lỗi thời.</a:t>
            </a:r>
            <a:endParaRPr lang="en-US" sz="4400" dirty="0">
              <a:latin typeface="Times New Roman" charset="0"/>
              <a:ea typeface="Times New Roman" charset="0"/>
              <a:cs typeface="Times New Roman" charset="0"/>
            </a:endParaRPr>
          </a:p>
        </p:txBody>
      </p:sp>
      <p:sp>
        <p:nvSpPr>
          <p:cNvPr id="4" name="TextBox 3"/>
          <p:cNvSpPr txBox="1"/>
          <p:nvPr/>
        </p:nvSpPr>
        <p:spPr>
          <a:xfrm>
            <a:off x="6311152" y="1382670"/>
            <a:ext cx="5674659" cy="212365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Thủ tục</a:t>
            </a:r>
            <a:r>
              <a:rPr lang="vi-VN" sz="4400" dirty="0" smtClean="0">
                <a:latin typeface="Times New Roman" charset="0"/>
                <a:ea typeface="Times New Roman" charset="0"/>
                <a:cs typeface="Times New Roman" charset="0"/>
              </a:rPr>
              <a:t>:Những việc phải làm theo quay định.</a:t>
            </a:r>
            <a:endParaRPr lang="en-US" sz="4400" dirty="0">
              <a:latin typeface="Times New Roman" charset="0"/>
              <a:ea typeface="Times New Roman" charset="0"/>
              <a:cs typeface="Times New Roman"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645" y="3281082"/>
            <a:ext cx="5674659" cy="334084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1152" y="3603811"/>
            <a:ext cx="5524501" cy="3150347"/>
          </a:xfrm>
          <a:prstGeom prst="rect">
            <a:avLst/>
          </a:prstGeom>
        </p:spPr>
      </p:pic>
    </p:spTree>
    <p:extLst>
      <p:ext uri="{BB962C8B-B14F-4D97-AF65-F5344CB8AC3E}">
        <p14:creationId xmlns:p14="http://schemas.microsoft.com/office/powerpoint/2010/main" val="200651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325090" y="225632"/>
            <a:ext cx="5854536" cy="66501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4400" b="1" u="sng" dirty="0" smtClean="0">
                <a:solidFill>
                  <a:schemeClr val="tx1"/>
                </a:solidFill>
                <a:latin typeface="Times New Roman" charset="0"/>
                <a:ea typeface="Times New Roman" charset="0"/>
                <a:cs typeface="Times New Roman" charset="0"/>
              </a:rPr>
              <a:t>KIỂM TRA 15 PHÚT</a:t>
            </a:r>
            <a:endParaRPr lang="en-US" sz="4400" b="1" u="sng" dirty="0">
              <a:solidFill>
                <a:schemeClr val="tx1"/>
              </a:solidFill>
              <a:latin typeface="Times New Roman" charset="0"/>
              <a:ea typeface="Times New Roman" charset="0"/>
              <a:cs typeface="Times New Roman" charset="0"/>
            </a:endParaRPr>
          </a:p>
        </p:txBody>
      </p:sp>
      <p:sp>
        <p:nvSpPr>
          <p:cNvPr id="3" name="TextBox 2"/>
          <p:cNvSpPr txBox="1"/>
          <p:nvPr/>
        </p:nvSpPr>
        <p:spPr>
          <a:xfrm>
            <a:off x="237506" y="1056904"/>
            <a:ext cx="11863449" cy="563231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vi-VN" sz="3600" b="1" u="sng" dirty="0" smtClean="0">
                <a:latin typeface="Times New Roman" charset="0"/>
                <a:ea typeface="Times New Roman" charset="0"/>
                <a:cs typeface="Times New Roman" charset="0"/>
              </a:rPr>
              <a:t>Câu </a:t>
            </a:r>
            <a:r>
              <a:rPr lang="vi-VN" sz="3600" b="1" dirty="0" smtClean="0">
                <a:latin typeface="Times New Roman" charset="0"/>
                <a:ea typeface="Times New Roman" charset="0"/>
                <a:cs typeface="Times New Roman" charset="0"/>
              </a:rPr>
              <a:t>1: </a:t>
            </a:r>
            <a:r>
              <a:rPr lang="vi-VN" sz="3600" dirty="0" smtClean="0">
                <a:latin typeface="Times New Roman" charset="0"/>
                <a:ea typeface="Times New Roman" charset="0"/>
                <a:cs typeface="Times New Roman" charset="0"/>
              </a:rPr>
              <a:t>Thế nào là </a:t>
            </a:r>
            <a:r>
              <a:rPr lang="vi-VN" sz="3600" b="1" dirty="0" smtClean="0">
                <a:latin typeface="Times New Roman" charset="0"/>
                <a:ea typeface="Times New Roman" charset="0"/>
                <a:cs typeface="Times New Roman" charset="0"/>
              </a:rPr>
              <a:t>nghĩa gốc</a:t>
            </a:r>
            <a:r>
              <a:rPr lang="vi-VN" sz="3600" dirty="0" smtClean="0">
                <a:latin typeface="Times New Roman" charset="0"/>
                <a:ea typeface="Times New Roman" charset="0"/>
                <a:cs typeface="Times New Roman" charset="0"/>
              </a:rPr>
              <a:t>, thế nào là </a:t>
            </a:r>
            <a:r>
              <a:rPr lang="vi-VN" sz="3600" b="1" dirty="0" smtClean="0">
                <a:latin typeface="Times New Roman" charset="0"/>
                <a:ea typeface="Times New Roman" charset="0"/>
                <a:cs typeface="Times New Roman" charset="0"/>
              </a:rPr>
              <a:t>nghĩa chuyển</a:t>
            </a:r>
            <a:r>
              <a:rPr lang="vi-VN" sz="3600" dirty="0" smtClean="0">
                <a:latin typeface="Times New Roman" charset="0"/>
                <a:ea typeface="Times New Roman" charset="0"/>
                <a:cs typeface="Times New Roman" charset="0"/>
              </a:rPr>
              <a:t>? </a:t>
            </a:r>
            <a:r>
              <a:rPr lang="vi-VN" sz="3600" dirty="0" smtClean="0">
                <a:latin typeface="Times New Roman" charset="0"/>
                <a:ea typeface="Times New Roman" charset="0"/>
                <a:cs typeface="Times New Roman" charset="0"/>
              </a:rPr>
              <a:t>Cho VD?</a:t>
            </a:r>
            <a:endParaRPr lang="vi-VN" sz="3600" dirty="0" smtClean="0">
              <a:latin typeface="Times New Roman" charset="0"/>
              <a:ea typeface="Times New Roman" charset="0"/>
              <a:cs typeface="Times New Roman" charset="0"/>
            </a:endParaRPr>
          </a:p>
          <a:p>
            <a:pPr algn="just"/>
            <a:endParaRPr lang="vi-VN" sz="3600" dirty="0" smtClean="0">
              <a:latin typeface="Times New Roman" charset="0"/>
              <a:ea typeface="Times New Roman" charset="0"/>
              <a:cs typeface="Times New Roman" charset="0"/>
            </a:endParaRPr>
          </a:p>
          <a:p>
            <a:pPr algn="just"/>
            <a:r>
              <a:rPr lang="vi-VN" sz="3600" b="1" u="sng" dirty="0" smtClean="0">
                <a:latin typeface="Times New Roman" charset="0"/>
                <a:ea typeface="Times New Roman" charset="0"/>
                <a:cs typeface="Times New Roman" charset="0"/>
              </a:rPr>
              <a:t>Câu 2: </a:t>
            </a:r>
            <a:r>
              <a:rPr lang="vi-VN" sz="3600" dirty="0" smtClean="0">
                <a:latin typeface="Times New Roman" charset="0"/>
                <a:ea typeface="Times New Roman" charset="0"/>
                <a:cs typeface="Times New Roman" charset="0"/>
              </a:rPr>
              <a:t>Giải thích nghĩa của từ </a:t>
            </a:r>
            <a:r>
              <a:rPr lang="vi-VN" sz="3600" b="1" i="1" dirty="0" smtClean="0">
                <a:latin typeface="Times New Roman" charset="0"/>
                <a:ea typeface="Times New Roman" charset="0"/>
                <a:cs typeface="Times New Roman" charset="0"/>
              </a:rPr>
              <a:t>“xuân” </a:t>
            </a:r>
            <a:r>
              <a:rPr lang="vi-VN" sz="3600" dirty="0" smtClean="0">
                <a:latin typeface="Times New Roman" charset="0"/>
                <a:ea typeface="Times New Roman" charset="0"/>
                <a:cs typeface="Times New Roman" charset="0"/>
              </a:rPr>
              <a:t>trong trường hợp sau và cho biết nghĩa nào là </a:t>
            </a:r>
            <a:r>
              <a:rPr lang="vi-VN" sz="3600" b="1" dirty="0" smtClean="0">
                <a:latin typeface="Times New Roman" charset="0"/>
                <a:ea typeface="Times New Roman" charset="0"/>
                <a:cs typeface="Times New Roman" charset="0"/>
              </a:rPr>
              <a:t>nghĩa gốc</a:t>
            </a:r>
            <a:r>
              <a:rPr lang="vi-VN" sz="3600" dirty="0" smtClean="0">
                <a:latin typeface="Times New Roman" charset="0"/>
                <a:ea typeface="Times New Roman" charset="0"/>
                <a:cs typeface="Times New Roman" charset="0"/>
              </a:rPr>
              <a:t>, nghĩa nào là </a:t>
            </a:r>
            <a:r>
              <a:rPr lang="vi-VN" sz="3600" b="1" dirty="0" smtClean="0">
                <a:latin typeface="Times New Roman" charset="0"/>
                <a:ea typeface="Times New Roman" charset="0"/>
                <a:cs typeface="Times New Roman" charset="0"/>
              </a:rPr>
              <a:t>nghĩa chuyển</a:t>
            </a:r>
            <a:r>
              <a:rPr lang="vi-VN" sz="3600" dirty="0" smtClean="0">
                <a:latin typeface="Times New Roman" charset="0"/>
                <a:ea typeface="Times New Roman" charset="0"/>
                <a:cs typeface="Times New Roman" charset="0"/>
              </a:rPr>
              <a:t>?</a:t>
            </a:r>
          </a:p>
          <a:p>
            <a:pPr algn="just"/>
            <a:r>
              <a:rPr lang="vi-VN" sz="3600" dirty="0" smtClean="0">
                <a:latin typeface="Times New Roman" charset="0"/>
                <a:ea typeface="Times New Roman" charset="0"/>
                <a:cs typeface="Times New Roman" charset="0"/>
              </a:rPr>
              <a:t>   a)             Mùa </a:t>
            </a:r>
            <a:r>
              <a:rPr lang="vi-VN" sz="3600" b="1" dirty="0" smtClean="0">
                <a:latin typeface="Times New Roman" charset="0"/>
                <a:ea typeface="Times New Roman" charset="0"/>
                <a:cs typeface="Times New Roman" charset="0"/>
              </a:rPr>
              <a:t>xuân</a:t>
            </a:r>
            <a:r>
              <a:rPr lang="vi-VN" sz="3600" dirty="0" smtClean="0">
                <a:latin typeface="Times New Roman" charset="0"/>
                <a:ea typeface="Times New Roman" charset="0"/>
                <a:cs typeface="Times New Roman" charset="0"/>
              </a:rPr>
              <a:t> là Tết trồng cây</a:t>
            </a:r>
          </a:p>
          <a:p>
            <a:pPr algn="just"/>
            <a:r>
              <a:rPr lang="vi-VN" sz="3600" dirty="0" smtClean="0">
                <a:latin typeface="Times New Roman" charset="0"/>
                <a:ea typeface="Times New Roman" charset="0"/>
                <a:cs typeface="Times New Roman" charset="0"/>
              </a:rPr>
              <a:t>         Làm cho đất nước càng ngày càng </a:t>
            </a:r>
            <a:r>
              <a:rPr lang="vi-VN" sz="3600" b="1" dirty="0" smtClean="0">
                <a:latin typeface="Times New Roman" charset="0"/>
                <a:ea typeface="Times New Roman" charset="0"/>
                <a:cs typeface="Times New Roman" charset="0"/>
              </a:rPr>
              <a:t>xuân</a:t>
            </a:r>
            <a:r>
              <a:rPr lang="vi-VN" sz="3600" dirty="0" smtClean="0">
                <a:latin typeface="Times New Roman" charset="0"/>
                <a:ea typeface="Times New Roman" charset="0"/>
                <a:cs typeface="Times New Roman" charset="0"/>
              </a:rPr>
              <a:t>. </a:t>
            </a:r>
          </a:p>
          <a:p>
            <a:pPr algn="just"/>
            <a:r>
              <a:rPr lang="vi-VN" sz="3600" smtClean="0">
                <a:latin typeface="Times New Roman" charset="0"/>
                <a:ea typeface="Times New Roman" charset="0"/>
                <a:cs typeface="Times New Roman" charset="0"/>
              </a:rPr>
              <a:t>  </a:t>
            </a:r>
            <a:r>
              <a:rPr lang="vi-VN" sz="3600" smtClean="0">
                <a:latin typeface="Times New Roman" charset="0"/>
                <a:ea typeface="Times New Roman" charset="0"/>
                <a:cs typeface="Times New Roman" charset="0"/>
              </a:rPr>
              <a:t> b</a:t>
            </a:r>
            <a:r>
              <a:rPr lang="vi-VN" sz="3600" dirty="0" smtClean="0">
                <a:latin typeface="Times New Roman" charset="0"/>
                <a:ea typeface="Times New Roman" charset="0"/>
                <a:cs typeface="Times New Roman" charset="0"/>
              </a:rPr>
              <a:t>)   Khi người ta đã bảy mươi </a:t>
            </a:r>
            <a:r>
              <a:rPr lang="vi-VN" sz="3600" b="1" dirty="0" smtClean="0">
                <a:latin typeface="Times New Roman" charset="0"/>
                <a:ea typeface="Times New Roman" charset="0"/>
                <a:cs typeface="Times New Roman" charset="0"/>
              </a:rPr>
              <a:t>xuân</a:t>
            </a:r>
            <a:r>
              <a:rPr lang="vi-VN" sz="3600" dirty="0" smtClean="0">
                <a:latin typeface="Times New Roman" charset="0"/>
                <a:ea typeface="Times New Roman" charset="0"/>
                <a:cs typeface="Times New Roman" charset="0"/>
              </a:rPr>
              <a:t> thì tuổi tác càng cao, sức khoẻ càng kém. </a:t>
            </a:r>
          </a:p>
          <a:p>
            <a:pPr algn="just"/>
            <a:r>
              <a:rPr lang="vi-VN" sz="3600" dirty="0" smtClean="0">
                <a:latin typeface="Times New Roman" charset="0"/>
                <a:ea typeface="Times New Roman" charset="0"/>
                <a:cs typeface="Times New Roman" charset="0"/>
              </a:rPr>
              <a:t>  </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84656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56260" y="237507"/>
            <a:ext cx="11732821" cy="104502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5400" b="1" u="sng" dirty="0" smtClean="0">
                <a:latin typeface="Times New Roman" charset="0"/>
                <a:ea typeface="Times New Roman" charset="0"/>
                <a:cs typeface="Times New Roman" charset="0"/>
              </a:rPr>
              <a:t>TIẾT 26</a:t>
            </a:r>
            <a:r>
              <a:rPr lang="vi-VN" sz="5400" dirty="0" smtClean="0">
                <a:latin typeface="Times New Roman" charset="0"/>
                <a:ea typeface="Times New Roman" charset="0"/>
                <a:cs typeface="Times New Roman" charset="0"/>
              </a:rPr>
              <a:t>: </a:t>
            </a:r>
            <a:r>
              <a:rPr lang="vi-VN" sz="5400" b="1" dirty="0" smtClean="0">
                <a:solidFill>
                  <a:srgbClr val="FF0000"/>
                </a:solidFill>
                <a:latin typeface="Times New Roman" charset="0"/>
                <a:ea typeface="Times New Roman" charset="0"/>
                <a:cs typeface="Times New Roman" charset="0"/>
              </a:rPr>
              <a:t>CHỮA LỖI DÙNG TỪ</a:t>
            </a:r>
            <a:endParaRPr lang="en-US" sz="5400" b="1" dirty="0">
              <a:solidFill>
                <a:srgbClr val="FF0000"/>
              </a:solidFill>
              <a:latin typeface="Times New Roman" charset="0"/>
              <a:ea typeface="Times New Roman" charset="0"/>
              <a:cs typeface="Times New Roman"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631" y="1472539"/>
            <a:ext cx="11732821" cy="5195455"/>
          </a:xfrm>
          <a:prstGeom prst="rect">
            <a:avLst/>
          </a:prstGeom>
        </p:spPr>
      </p:pic>
    </p:spTree>
    <p:extLst>
      <p:ext uri="{BB962C8B-B14F-4D97-AF65-F5344CB8AC3E}">
        <p14:creationId xmlns:p14="http://schemas.microsoft.com/office/powerpoint/2010/main" val="140719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heckerboard(across)">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1285" y="308584"/>
            <a:ext cx="10319656"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5400" dirty="0" smtClean="0">
                <a:latin typeface="Times New Roman" charset="0"/>
                <a:ea typeface="Times New Roman" charset="0"/>
                <a:cs typeface="Times New Roman" charset="0"/>
                <a:sym typeface="Wingdings"/>
              </a:rPr>
              <a:t>Yếu điểm Điểm yếu, nhược điểm</a:t>
            </a:r>
            <a:endParaRPr lang="en-US" sz="5400" dirty="0">
              <a:latin typeface="Times New Roman" charset="0"/>
              <a:ea typeface="Times New Roman" charset="0"/>
              <a:cs typeface="Times New Roman" charset="0"/>
            </a:endParaRPr>
          </a:p>
        </p:txBody>
      </p:sp>
      <p:sp>
        <p:nvSpPr>
          <p:cNvPr id="3" name="TextBox 2"/>
          <p:cNvSpPr txBox="1"/>
          <p:nvPr/>
        </p:nvSpPr>
        <p:spPr>
          <a:xfrm>
            <a:off x="88541" y="1522366"/>
            <a:ext cx="5930153"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Yếu điểm: </a:t>
            </a:r>
            <a:r>
              <a:rPr lang="vi-VN" sz="4400" dirty="0" smtClean="0">
                <a:latin typeface="Times New Roman" charset="0"/>
                <a:ea typeface="Times New Roman" charset="0"/>
                <a:cs typeface="Times New Roman" charset="0"/>
              </a:rPr>
              <a:t>là điểm chủ yếu, quan trọng.</a:t>
            </a:r>
            <a:endParaRPr lang="en-US" sz="4400" dirty="0">
              <a:latin typeface="Times New Roman" charset="0"/>
              <a:ea typeface="Times New Roman" charset="0"/>
              <a:cs typeface="Times New Roman" charset="0"/>
            </a:endParaRPr>
          </a:p>
        </p:txBody>
      </p:sp>
      <p:sp>
        <p:nvSpPr>
          <p:cNvPr id="4" name="TextBox 3"/>
          <p:cNvSpPr txBox="1"/>
          <p:nvPr/>
        </p:nvSpPr>
        <p:spPr>
          <a:xfrm>
            <a:off x="6251776" y="1522366"/>
            <a:ext cx="5674659" cy="144655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vi-VN" sz="4400" b="1" u="sng" dirty="0" smtClean="0">
                <a:solidFill>
                  <a:srgbClr val="FF0000"/>
                </a:solidFill>
                <a:latin typeface="Times New Roman" charset="0"/>
                <a:ea typeface="Times New Roman" charset="0"/>
                <a:cs typeface="Times New Roman" charset="0"/>
              </a:rPr>
              <a:t>Nhược điểm: </a:t>
            </a:r>
            <a:r>
              <a:rPr lang="vi-VN" sz="4400" dirty="0" smtClean="0">
                <a:solidFill>
                  <a:schemeClr val="tx1"/>
                </a:solidFill>
                <a:latin typeface="Times New Roman" charset="0"/>
                <a:ea typeface="Times New Roman" charset="0"/>
                <a:cs typeface="Times New Roman" charset="0"/>
              </a:rPr>
              <a:t>chỗ kém, chỗ yếu.</a:t>
            </a:r>
            <a:r>
              <a:rPr lang="vi-VN" sz="4400" b="1" u="sng" dirty="0" smtClean="0">
                <a:solidFill>
                  <a:srgbClr val="FF0000"/>
                </a:solidFill>
                <a:latin typeface="Times New Roman" charset="0"/>
                <a:ea typeface="Times New Roman" charset="0"/>
                <a:cs typeface="Times New Roman" charset="0"/>
              </a:rPr>
              <a:t> </a:t>
            </a:r>
            <a:endParaRPr lang="en-US" sz="4400" b="1" u="sng" dirty="0">
              <a:solidFill>
                <a:srgbClr val="FF0000"/>
              </a:solidFill>
              <a:latin typeface="Times New Roman" charset="0"/>
              <a:ea typeface="Times New Roman" charset="0"/>
              <a:cs typeface="Times New Roman" charset="0"/>
            </a:endParaRPr>
          </a:p>
        </p:txBody>
      </p:sp>
      <p:sp>
        <p:nvSpPr>
          <p:cNvPr id="6" name="TextBox 5"/>
          <p:cNvSpPr txBox="1"/>
          <p:nvPr/>
        </p:nvSpPr>
        <p:spPr>
          <a:xfrm>
            <a:off x="3762501" y="3073555"/>
            <a:ext cx="4039588"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5400" dirty="0" smtClean="0">
                <a:latin typeface="Times New Roman" charset="0"/>
                <a:ea typeface="Times New Roman" charset="0"/>
                <a:cs typeface="Times New Roman" charset="0"/>
                <a:sym typeface="Wingdings"/>
              </a:rPr>
              <a:t>Đề </a:t>
            </a:r>
            <a:r>
              <a:rPr lang="vi-VN" sz="5400" smtClean="0">
                <a:latin typeface="Times New Roman" charset="0"/>
                <a:ea typeface="Times New Roman" charset="0"/>
                <a:cs typeface="Times New Roman" charset="0"/>
                <a:sym typeface="Wingdings"/>
              </a:rPr>
              <a:t>bạt Bầu</a:t>
            </a:r>
            <a:endParaRPr lang="en-US" sz="5400" dirty="0">
              <a:latin typeface="Times New Roman" charset="0"/>
              <a:ea typeface="Times New Roman" charset="0"/>
              <a:cs typeface="Times New Roman" charset="0"/>
            </a:endParaRPr>
          </a:p>
        </p:txBody>
      </p:sp>
      <p:sp>
        <p:nvSpPr>
          <p:cNvPr id="8" name="TextBox 7"/>
          <p:cNvSpPr txBox="1"/>
          <p:nvPr/>
        </p:nvSpPr>
        <p:spPr>
          <a:xfrm>
            <a:off x="88541" y="4216086"/>
            <a:ext cx="5930153" cy="212365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Đề bạt:</a:t>
            </a:r>
            <a:r>
              <a:rPr lang="vi-VN" sz="4400" dirty="0">
                <a:latin typeface="Times New Roman" charset="0"/>
                <a:ea typeface="Times New Roman" charset="0"/>
                <a:cs typeface="Times New Roman" charset="0"/>
              </a:rPr>
              <a:t> </a:t>
            </a:r>
            <a:r>
              <a:rPr lang="vi-VN" sz="4400" dirty="0" smtClean="0">
                <a:latin typeface="Times New Roman" charset="0"/>
                <a:ea typeface="Times New Roman" charset="0"/>
                <a:cs typeface="Times New Roman" charset="0"/>
              </a:rPr>
              <a:t>cử giữ chức vụ cao (do cấp trên quyết định, không do bầu cử).</a:t>
            </a:r>
            <a:endParaRPr lang="en-US" sz="4400" dirty="0">
              <a:latin typeface="Times New Roman" charset="0"/>
              <a:ea typeface="Times New Roman" charset="0"/>
              <a:cs typeface="Times New Roman" charset="0"/>
            </a:endParaRPr>
          </a:p>
        </p:txBody>
      </p:sp>
      <p:sp>
        <p:nvSpPr>
          <p:cNvPr id="9" name="TextBox 8"/>
          <p:cNvSpPr txBox="1"/>
          <p:nvPr/>
        </p:nvSpPr>
        <p:spPr>
          <a:xfrm>
            <a:off x="6251776" y="4057233"/>
            <a:ext cx="5930153" cy="280076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Bầu:</a:t>
            </a:r>
            <a:r>
              <a:rPr lang="vi-VN" sz="4400" dirty="0">
                <a:latin typeface="Times New Roman" charset="0"/>
                <a:ea typeface="Times New Roman" charset="0"/>
                <a:cs typeface="Times New Roman" charset="0"/>
              </a:rPr>
              <a:t> </a:t>
            </a:r>
            <a:r>
              <a:rPr lang="vi-VN" sz="4400" dirty="0" smtClean="0">
                <a:latin typeface="Times New Roman" charset="0"/>
                <a:ea typeface="Times New Roman" charset="0"/>
                <a:cs typeface="Times New Roman" charset="0"/>
              </a:rPr>
              <a:t>chọn bằng cách bỏ phiếu, hoặc biểu quyết để giao cho làm một chức vụ.</a:t>
            </a:r>
            <a:endParaRPr lang="en-US" sz="4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93082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6"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9960" y="164100"/>
            <a:ext cx="7507183"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5400" smtClean="0">
                <a:latin typeface="Times New Roman" charset="0"/>
                <a:ea typeface="Times New Roman" charset="0"/>
                <a:cs typeface="Times New Roman" charset="0"/>
                <a:sym typeface="Wingdings"/>
              </a:rPr>
              <a:t>Chứng thực Chứng kiến</a:t>
            </a:r>
            <a:endParaRPr lang="en-US" sz="5400" dirty="0">
              <a:latin typeface="Times New Roman" charset="0"/>
              <a:ea typeface="Times New Roman" charset="0"/>
              <a:cs typeface="Times New Roman" charset="0"/>
            </a:endParaRPr>
          </a:p>
        </p:txBody>
      </p:sp>
      <p:sp>
        <p:nvSpPr>
          <p:cNvPr id="3" name="TextBox 2"/>
          <p:cNvSpPr txBox="1"/>
          <p:nvPr/>
        </p:nvSpPr>
        <p:spPr>
          <a:xfrm>
            <a:off x="88541" y="1522366"/>
            <a:ext cx="5930153"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Chứng thực: </a:t>
            </a:r>
            <a:r>
              <a:rPr lang="vi-VN" sz="4400" dirty="0" smtClean="0">
                <a:solidFill>
                  <a:schemeClr val="tx1"/>
                </a:solidFill>
                <a:latin typeface="Times New Roman" charset="0"/>
                <a:ea typeface="Times New Roman" charset="0"/>
                <a:cs typeface="Times New Roman" charset="0"/>
              </a:rPr>
              <a:t>xác thực là đúng sự thật</a:t>
            </a:r>
            <a:r>
              <a:rPr lang="vi-VN" sz="4400" b="1" u="sng" dirty="0" smtClean="0">
                <a:solidFill>
                  <a:srgbClr val="FF0000"/>
                </a:solidFill>
                <a:latin typeface="Times New Roman" charset="0"/>
                <a:ea typeface="Times New Roman" charset="0"/>
                <a:cs typeface="Times New Roman" charset="0"/>
              </a:rPr>
              <a:t> </a:t>
            </a:r>
            <a:endParaRPr lang="en-US" sz="4400" dirty="0">
              <a:latin typeface="Times New Roman" charset="0"/>
              <a:ea typeface="Times New Roman" charset="0"/>
              <a:cs typeface="Times New Roman" charset="0"/>
            </a:endParaRPr>
          </a:p>
        </p:txBody>
      </p:sp>
      <p:sp>
        <p:nvSpPr>
          <p:cNvPr id="4" name="TextBox 3"/>
          <p:cNvSpPr txBox="1"/>
          <p:nvPr/>
        </p:nvSpPr>
        <p:spPr>
          <a:xfrm>
            <a:off x="6178603" y="1522366"/>
            <a:ext cx="5930153"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Chứng </a:t>
            </a:r>
            <a:r>
              <a:rPr lang="vi-VN" sz="4400" b="1" u="sng" smtClean="0">
                <a:solidFill>
                  <a:srgbClr val="FF0000"/>
                </a:solidFill>
                <a:latin typeface="Times New Roman" charset="0"/>
                <a:ea typeface="Times New Roman" charset="0"/>
                <a:cs typeface="Times New Roman" charset="0"/>
              </a:rPr>
              <a:t>kiến: </a:t>
            </a:r>
            <a:r>
              <a:rPr lang="vi-VN" sz="4400" smtClean="0">
                <a:solidFill>
                  <a:schemeClr val="tx1"/>
                </a:solidFill>
                <a:latin typeface="Times New Roman" charset="0"/>
                <a:ea typeface="Times New Roman" charset="0"/>
                <a:cs typeface="Times New Roman" charset="0"/>
              </a:rPr>
              <a:t>trông thấy tận mắt.</a:t>
            </a:r>
            <a:endParaRPr lang="en-US" sz="4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4661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881" y="178130"/>
            <a:ext cx="11697194" cy="378565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vi-VN" sz="4000" b="1" dirty="0" smtClean="0">
                <a:latin typeface="Times New Roman" charset="0"/>
                <a:ea typeface="Times New Roman" charset="0"/>
                <a:cs typeface="Times New Roman" charset="0"/>
              </a:rPr>
              <a:t>a. </a:t>
            </a:r>
            <a:r>
              <a:rPr lang="vi-VN" sz="4000" dirty="0" smtClean="0">
                <a:latin typeface="Times New Roman" charset="0"/>
                <a:ea typeface="Times New Roman" charset="0"/>
                <a:cs typeface="Times New Roman" charset="0"/>
              </a:rPr>
              <a:t>Gậy tre, chông tre chống lại sắt thép của quân thù. Tre xung phong vào xe tăng, đại bác. Tre giữ làng, giữ nước, giữ mái nhà tranh, giữ đồng lúa chín. Tre hi sinh để bảo vệ con người. Tre, anh hùng lao động! Tre, anh hùng chiến đấu! </a:t>
            </a:r>
          </a:p>
          <a:p>
            <a:pPr algn="just"/>
            <a:r>
              <a:rPr lang="vi-VN" sz="4000" dirty="0">
                <a:latin typeface="Times New Roman" charset="0"/>
                <a:ea typeface="Times New Roman" charset="0"/>
                <a:cs typeface="Times New Roman" charset="0"/>
              </a:rPr>
              <a:t> </a:t>
            </a:r>
            <a:r>
              <a:rPr lang="vi-VN" sz="4000" dirty="0" smtClean="0">
                <a:latin typeface="Times New Roman" charset="0"/>
                <a:ea typeface="Times New Roman" charset="0"/>
                <a:cs typeface="Times New Roman" charset="0"/>
              </a:rPr>
              <a:t>                                                         (Thép Mới)</a:t>
            </a:r>
            <a:endParaRPr lang="en-US" sz="4000" dirty="0">
              <a:latin typeface="Times New Roman" charset="0"/>
              <a:ea typeface="Times New Roman" charset="0"/>
              <a:cs typeface="Times New Roman" charset="0"/>
            </a:endParaRPr>
          </a:p>
        </p:txBody>
      </p:sp>
      <p:cxnSp>
        <p:nvCxnSpPr>
          <p:cNvPr id="4" name="Straight Connector 3"/>
          <p:cNvCxnSpPr/>
          <p:nvPr/>
        </p:nvCxnSpPr>
        <p:spPr>
          <a:xfrm>
            <a:off x="1815353" y="806824"/>
            <a:ext cx="726141"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4173070" y="806824"/>
            <a:ext cx="726141"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313764" y="1456766"/>
            <a:ext cx="726141"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234083" y="1461249"/>
            <a:ext cx="726141"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9565341" y="2048436"/>
            <a:ext cx="726141"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899211" y="2680448"/>
            <a:ext cx="726141"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0116671" y="2680448"/>
            <a:ext cx="726141"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9063318" y="1456766"/>
            <a:ext cx="887506" cy="0"/>
          </a:xfrm>
          <a:prstGeom prst="line">
            <a:avLst/>
          </a:prstGeom>
          <a:ln w="38100"/>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a:xfrm>
            <a:off x="1479176" y="2048436"/>
            <a:ext cx="891989" cy="0"/>
          </a:xfrm>
          <a:prstGeom prst="line">
            <a:avLst/>
          </a:prstGeom>
          <a:ln w="38100"/>
        </p:spPr>
        <p:style>
          <a:lnRef idx="2">
            <a:schemeClr val="accent2"/>
          </a:lnRef>
          <a:fillRef idx="0">
            <a:schemeClr val="accent2"/>
          </a:fillRef>
          <a:effectRef idx="1">
            <a:schemeClr val="accent2"/>
          </a:effectRef>
          <a:fontRef idx="minor">
            <a:schemeClr val="tx1"/>
          </a:fontRef>
        </p:style>
      </p:cxnSp>
      <p:cxnSp>
        <p:nvCxnSpPr>
          <p:cNvPr id="17" name="Straight Connector 16"/>
          <p:cNvCxnSpPr/>
          <p:nvPr/>
        </p:nvCxnSpPr>
        <p:spPr>
          <a:xfrm>
            <a:off x="5499847" y="2052920"/>
            <a:ext cx="779930" cy="0"/>
          </a:xfrm>
          <a:prstGeom prst="line">
            <a:avLst/>
          </a:prstGeom>
          <a:ln w="38100"/>
        </p:spPr>
        <p:style>
          <a:lnRef idx="2">
            <a:schemeClr val="accent2"/>
          </a:lnRef>
          <a:fillRef idx="0">
            <a:schemeClr val="accent2"/>
          </a:fillRef>
          <a:effectRef idx="1">
            <a:schemeClr val="accent2"/>
          </a:effectRef>
          <a:fontRef idx="minor">
            <a:schemeClr val="tx1"/>
          </a:fontRef>
        </p:style>
      </p:cxnSp>
      <p:cxnSp>
        <p:nvCxnSpPr>
          <p:cNvPr id="18" name="Straight Connector 17"/>
          <p:cNvCxnSpPr/>
          <p:nvPr/>
        </p:nvCxnSpPr>
        <p:spPr>
          <a:xfrm>
            <a:off x="11013141" y="1456766"/>
            <a:ext cx="779930" cy="0"/>
          </a:xfrm>
          <a:prstGeom prst="line">
            <a:avLst/>
          </a:prstGeom>
          <a:ln w="38100"/>
        </p:spPr>
        <p:style>
          <a:lnRef idx="2">
            <a:schemeClr val="accent2"/>
          </a:lnRef>
          <a:fillRef idx="0">
            <a:schemeClr val="accent2"/>
          </a:fillRef>
          <a:effectRef idx="1">
            <a:schemeClr val="accent2"/>
          </a:effectRef>
          <a:fontRef idx="minor">
            <a:schemeClr val="tx1"/>
          </a:fontRef>
        </p:style>
      </p:cxnSp>
      <p:sp>
        <p:nvSpPr>
          <p:cNvPr id="19" name="Right Arrow 18"/>
          <p:cNvSpPr/>
          <p:nvPr/>
        </p:nvSpPr>
        <p:spPr>
          <a:xfrm>
            <a:off x="676834" y="4815428"/>
            <a:ext cx="1048870" cy="77993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p:cNvSpPr txBox="1"/>
          <p:nvPr/>
        </p:nvSpPr>
        <p:spPr>
          <a:xfrm>
            <a:off x="2088775" y="4772819"/>
            <a:ext cx="8202707" cy="76944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4400" dirty="0" smtClean="0">
                <a:latin typeface="Times New Roman" charset="0"/>
                <a:ea typeface="Times New Roman" charset="0"/>
                <a:cs typeface="Times New Roman" charset="0"/>
              </a:rPr>
              <a:t>Nhấn mạnh, tạo nhịp điệu hài hoà.</a:t>
            </a:r>
            <a:endParaRPr lang="en-US" sz="4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90933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checkerboard(across)">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8"/>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blinds(horizontal)">
                                      <p:cBhvr>
                                        <p:cTn id="56" dur="5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checkerboard(across)">
                                      <p:cBhvr>
                                        <p:cTn id="61" dur="500"/>
                                        <p:tgtEl>
                                          <p:spTgt spid="17"/>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linds(horizontal)">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5" presetClass="entr" presetSubtype="1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checkerboard(across)">
                                      <p:cBhvr>
                                        <p:cTn id="7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9"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282" y="336176"/>
            <a:ext cx="11577918" cy="212365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vi-VN" sz="4400" dirty="0" smtClean="0">
                <a:latin typeface="Times New Roman" charset="0"/>
                <a:ea typeface="Times New Roman" charset="0"/>
                <a:cs typeface="Times New Roman" charset="0"/>
              </a:rPr>
              <a:t>b, Truyện dân gian thường có nhiều chi tiết tưởng tượng kì ảo nên em rất thích đọc truyện dân gian.</a:t>
            </a:r>
          </a:p>
          <a:p>
            <a:endParaRPr lang="en-US" sz="4400" dirty="0">
              <a:latin typeface="Times New Roman" charset="0"/>
              <a:ea typeface="Times New Roman" charset="0"/>
              <a:cs typeface="Times New Roman" charset="0"/>
            </a:endParaRPr>
          </a:p>
        </p:txBody>
      </p:sp>
      <p:cxnSp>
        <p:nvCxnSpPr>
          <p:cNvPr id="4" name="Straight Connector 3"/>
          <p:cNvCxnSpPr/>
          <p:nvPr/>
        </p:nvCxnSpPr>
        <p:spPr>
          <a:xfrm>
            <a:off x="914400" y="1089212"/>
            <a:ext cx="3684494" cy="0"/>
          </a:xfrm>
          <a:prstGeom prst="line">
            <a:avLst/>
          </a:prstGeom>
          <a:ln w="38100"/>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7776883" y="1760314"/>
            <a:ext cx="3684494"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8" name="Right Arrow 7"/>
          <p:cNvSpPr/>
          <p:nvPr/>
        </p:nvSpPr>
        <p:spPr>
          <a:xfrm>
            <a:off x="309282" y="3215271"/>
            <a:ext cx="981636" cy="9412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01906" y="2901088"/>
            <a:ext cx="9659471"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4800" smtClean="0">
                <a:latin typeface="Times New Roman" charset="0"/>
                <a:ea typeface="Times New Roman" charset="0"/>
                <a:cs typeface="Times New Roman" charset="0"/>
              </a:rPr>
              <a:t>Cảm giác nặng nề, lủng củng </a:t>
            </a:r>
            <a:r>
              <a:rPr lang="vi-VN" sz="4800" smtClean="0">
                <a:latin typeface="Times New Roman" charset="0"/>
                <a:ea typeface="Times New Roman" charset="0"/>
                <a:cs typeface="Times New Roman" charset="0"/>
                <a:sym typeface="Wingdings"/>
              </a:rPr>
              <a:t></a:t>
            </a:r>
            <a:r>
              <a:rPr lang="vi-VN" sz="4800" smtClean="0">
                <a:latin typeface="Times New Roman" charset="0"/>
                <a:ea typeface="Times New Roman" charset="0"/>
                <a:cs typeface="Times New Roman" charset="0"/>
              </a:rPr>
              <a:t> Lỗi lặp do diễn đạt kém.</a:t>
            </a:r>
            <a:endParaRPr lang="en-US" sz="4800" dirty="0">
              <a:latin typeface="Times New Roman" charset="0"/>
              <a:ea typeface="Times New Roman" charset="0"/>
              <a:cs typeface="Times New Roman" charset="0"/>
            </a:endParaRPr>
          </a:p>
        </p:txBody>
      </p:sp>
      <p:sp>
        <p:nvSpPr>
          <p:cNvPr id="10" name="TextBox 9"/>
          <p:cNvSpPr txBox="1"/>
          <p:nvPr/>
        </p:nvSpPr>
        <p:spPr>
          <a:xfrm>
            <a:off x="309282" y="4800600"/>
            <a:ext cx="11470342"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vi-VN" sz="4800" dirty="0" smtClean="0">
                <a:latin typeface="Times New Roman" charset="0"/>
                <a:ea typeface="Times New Roman" charset="0"/>
                <a:cs typeface="Times New Roman" charset="0"/>
              </a:rPr>
              <a:t>Em rất thích đọc truyện dân gian vì truyện có nhiều chi tiết tưởng tượng, kì ảo.</a:t>
            </a:r>
            <a:endParaRPr lang="en-US" sz="48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98040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112" y="228600"/>
            <a:ext cx="11497235" cy="34778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400" dirty="0" smtClean="0">
                <a:latin typeface="Times New Roman" charset="0"/>
                <a:ea typeface="Times New Roman" charset="0"/>
                <a:cs typeface="Times New Roman" charset="0"/>
              </a:rPr>
              <a:t>A</a:t>
            </a:r>
            <a:r>
              <a:rPr lang="vi-VN" sz="4400" dirty="0" smtClean="0">
                <a:latin typeface="Times New Roman" charset="0"/>
                <a:ea typeface="Times New Roman" charset="0"/>
                <a:cs typeface="Times New Roman" charset="0"/>
              </a:rPr>
              <a:t>, Ngày mai, chúng em sẽ đi thăm quan Viện bảo tàng của tỉnh.       </a:t>
            </a:r>
          </a:p>
          <a:p>
            <a:pPr algn="just"/>
            <a:endParaRPr lang="vi-VN" sz="4400" dirty="0">
              <a:latin typeface="Times New Roman" charset="0"/>
              <a:ea typeface="Times New Roman" charset="0"/>
              <a:cs typeface="Times New Roman" charset="0"/>
            </a:endParaRPr>
          </a:p>
          <a:p>
            <a:pPr algn="just"/>
            <a:r>
              <a:rPr lang="vi-VN" sz="4400" dirty="0" smtClean="0">
                <a:latin typeface="Times New Roman" charset="0"/>
                <a:ea typeface="Times New Roman" charset="0"/>
                <a:cs typeface="Times New Roman" charset="0"/>
              </a:rPr>
              <a:t>B, Ông hoạ dĩ già nhấp nháy bộ ria mép quen thuộc.</a:t>
            </a:r>
            <a:endParaRPr lang="en-US" sz="4400" dirty="0">
              <a:latin typeface="Times New Roman" charset="0"/>
              <a:ea typeface="Times New Roman" charset="0"/>
              <a:cs typeface="Times New Roman" charset="0"/>
            </a:endParaRPr>
          </a:p>
        </p:txBody>
      </p:sp>
      <p:cxnSp>
        <p:nvCxnSpPr>
          <p:cNvPr id="4" name="Straight Connector 3"/>
          <p:cNvCxnSpPr/>
          <p:nvPr/>
        </p:nvCxnSpPr>
        <p:spPr>
          <a:xfrm>
            <a:off x="7207624" y="995083"/>
            <a:ext cx="2326341" cy="13447"/>
          </a:xfrm>
          <a:prstGeom prst="line">
            <a:avLst/>
          </a:prstGeom>
          <a:ln w="38100"/>
        </p:spPr>
        <p:style>
          <a:lnRef idx="2">
            <a:schemeClr val="accent2"/>
          </a:lnRef>
          <a:fillRef idx="0">
            <a:schemeClr val="accent2"/>
          </a:fillRef>
          <a:effectRef idx="1">
            <a:schemeClr val="accent2"/>
          </a:effectRef>
          <a:fontRef idx="minor">
            <a:schemeClr val="tx1"/>
          </a:fontRef>
        </p:style>
      </p:cxnSp>
      <p:cxnSp>
        <p:nvCxnSpPr>
          <p:cNvPr id="6" name="Straight Arrow Connector 5"/>
          <p:cNvCxnSpPr/>
          <p:nvPr/>
        </p:nvCxnSpPr>
        <p:spPr>
          <a:xfrm>
            <a:off x="3496235" y="1290918"/>
            <a:ext cx="73958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188759" y="932028"/>
            <a:ext cx="3254188" cy="769441"/>
          </a:xfrm>
          <a:prstGeom prst="rect">
            <a:avLst/>
          </a:prstGeom>
          <a:noFill/>
        </p:spPr>
        <p:txBody>
          <a:bodyPr wrap="square" rtlCol="0">
            <a:spAutoFit/>
          </a:bodyPr>
          <a:lstStyle/>
          <a:p>
            <a:r>
              <a:rPr lang="vi-VN" sz="4400" b="1" dirty="0" smtClean="0">
                <a:solidFill>
                  <a:srgbClr val="FF0000"/>
                </a:solidFill>
                <a:latin typeface="Times New Roman" charset="0"/>
                <a:ea typeface="Times New Roman" charset="0"/>
                <a:cs typeface="Times New Roman" charset="0"/>
              </a:rPr>
              <a:t>Tham quan.</a:t>
            </a:r>
            <a:endParaRPr lang="en-US" sz="4400" b="1" dirty="0">
              <a:solidFill>
                <a:srgbClr val="FF0000"/>
              </a:solidFill>
              <a:latin typeface="Times New Roman" charset="0"/>
              <a:ea typeface="Times New Roman" charset="0"/>
              <a:cs typeface="Times New Roman" charset="0"/>
            </a:endParaRPr>
          </a:p>
        </p:txBody>
      </p:sp>
      <p:sp>
        <p:nvSpPr>
          <p:cNvPr id="10" name="TextBox 9"/>
          <p:cNvSpPr txBox="1"/>
          <p:nvPr/>
        </p:nvSpPr>
        <p:spPr>
          <a:xfrm>
            <a:off x="134471" y="3926541"/>
            <a:ext cx="5634317" cy="2800767"/>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vi-VN" sz="4400" b="1" u="sng" dirty="0" smtClean="0">
                <a:solidFill>
                  <a:srgbClr val="FF0000"/>
                </a:solidFill>
                <a:latin typeface="Times New Roman" charset="0"/>
                <a:ea typeface="Times New Roman" charset="0"/>
                <a:cs typeface="Times New Roman" charset="0"/>
              </a:rPr>
              <a:t>Tham quan</a:t>
            </a:r>
            <a:r>
              <a:rPr lang="vi-VN" sz="4400" dirty="0" smtClean="0">
                <a:latin typeface="Times New Roman" charset="0"/>
                <a:ea typeface="Times New Roman" charset="0"/>
                <a:cs typeface="Times New Roman" charset="0"/>
              </a:rPr>
              <a:t>: Thấy tận mắt để mở rộng hiểu biết hoặc học tập kinh nghiệm</a:t>
            </a:r>
            <a:endParaRPr lang="en-US" sz="4400" dirty="0">
              <a:latin typeface="Times New Roman" charset="0"/>
              <a:ea typeface="Times New Roman" charset="0"/>
              <a:cs typeface="Times New Roman" charset="0"/>
            </a:endParaRPr>
          </a:p>
        </p:txBody>
      </p:sp>
      <p:cxnSp>
        <p:nvCxnSpPr>
          <p:cNvPr id="11" name="Straight Connector 10"/>
          <p:cNvCxnSpPr/>
          <p:nvPr/>
        </p:nvCxnSpPr>
        <p:spPr>
          <a:xfrm>
            <a:off x="5060577" y="3017887"/>
            <a:ext cx="2326341" cy="13447"/>
          </a:xfrm>
          <a:prstGeom prst="line">
            <a:avLst/>
          </a:prstGeom>
          <a:ln w="38100"/>
        </p:spPr>
        <p:style>
          <a:lnRef idx="2">
            <a:schemeClr val="accent2"/>
          </a:lnRef>
          <a:fillRef idx="0">
            <a:schemeClr val="accent2"/>
          </a:fillRef>
          <a:effectRef idx="1">
            <a:schemeClr val="accent2"/>
          </a:effectRef>
          <a:fontRef idx="minor">
            <a:schemeClr val="tx1"/>
          </a:fontRef>
        </p:style>
      </p:cxnSp>
      <p:cxnSp>
        <p:nvCxnSpPr>
          <p:cNvPr id="12" name="Straight Arrow Connector 11"/>
          <p:cNvCxnSpPr/>
          <p:nvPr/>
        </p:nvCxnSpPr>
        <p:spPr>
          <a:xfrm>
            <a:off x="1873623" y="3379695"/>
            <a:ext cx="739589"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13212" y="2937034"/>
            <a:ext cx="3254188" cy="769441"/>
          </a:xfrm>
          <a:prstGeom prst="rect">
            <a:avLst/>
          </a:prstGeom>
          <a:noFill/>
        </p:spPr>
        <p:txBody>
          <a:bodyPr wrap="square" rtlCol="0">
            <a:spAutoFit/>
          </a:bodyPr>
          <a:lstStyle/>
          <a:p>
            <a:r>
              <a:rPr lang="vi-VN" sz="4400" b="1" dirty="0" smtClean="0">
                <a:solidFill>
                  <a:srgbClr val="FF0000"/>
                </a:solidFill>
                <a:latin typeface="Times New Roman" charset="0"/>
                <a:ea typeface="Times New Roman" charset="0"/>
                <a:cs typeface="Times New Roman" charset="0"/>
              </a:rPr>
              <a:t>Mấp máy.</a:t>
            </a:r>
            <a:endParaRPr lang="en-US" sz="4400" b="1" dirty="0">
              <a:solidFill>
                <a:srgbClr val="FF0000"/>
              </a:solidFill>
              <a:latin typeface="Times New Roman" charset="0"/>
              <a:ea typeface="Times New Roman" charset="0"/>
              <a:cs typeface="Times New Roman" charset="0"/>
            </a:endParaRPr>
          </a:p>
        </p:txBody>
      </p:sp>
      <p:sp>
        <p:nvSpPr>
          <p:cNvPr id="15" name="TextBox 14"/>
          <p:cNvSpPr txBox="1"/>
          <p:nvPr/>
        </p:nvSpPr>
        <p:spPr>
          <a:xfrm>
            <a:off x="6051176" y="3926540"/>
            <a:ext cx="5634317" cy="1446550"/>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vi-VN" sz="4400" b="1" u="sng" dirty="0" smtClean="0">
                <a:solidFill>
                  <a:srgbClr val="FF0000"/>
                </a:solidFill>
                <a:latin typeface="Times New Roman" charset="0"/>
                <a:ea typeface="Times New Roman" charset="0"/>
                <a:cs typeface="Times New Roman" charset="0"/>
              </a:rPr>
              <a:t>Mấp máy</a:t>
            </a:r>
            <a:r>
              <a:rPr lang="vi-VN" sz="4400" dirty="0" smtClean="0">
                <a:latin typeface="Times New Roman" charset="0"/>
                <a:ea typeface="Times New Roman" charset="0"/>
                <a:cs typeface="Times New Roman" charset="0"/>
              </a:rPr>
              <a:t>: Cử động khẽ, liên tiếp.</a:t>
            </a:r>
            <a:endParaRPr lang="en-US" sz="4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6297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checkerboard(across)">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heckerboard(across)">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heckerboard(across)">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checkerboard(across)">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Effect transition="in" filter="checkerboard(across)">
                                      <p:cBhvr>
                                        <p:cTn id="42" dur="500"/>
                                        <p:tgtEl>
                                          <p:spTgt spid="1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checkerboard(across)">
                                      <p:cBhvr>
                                        <p:cTn id="4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2729" y="117693"/>
            <a:ext cx="11551024" cy="67403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vi-VN" sz="5400" b="1" u="sng" dirty="0" smtClean="0">
                <a:solidFill>
                  <a:srgbClr val="FF0000"/>
                </a:solidFill>
                <a:latin typeface="Times New Roman" charset="0"/>
                <a:ea typeface="Times New Roman" charset="0"/>
                <a:cs typeface="Times New Roman" charset="0"/>
              </a:rPr>
              <a:t>Chú ý: </a:t>
            </a:r>
          </a:p>
          <a:p>
            <a:pPr algn="just"/>
            <a:r>
              <a:rPr lang="vi-VN" sz="5400" dirty="0">
                <a:latin typeface="Times New Roman" charset="0"/>
                <a:ea typeface="Times New Roman" charset="0"/>
                <a:cs typeface="Times New Roman" charset="0"/>
              </a:rPr>
              <a:t> </a:t>
            </a:r>
            <a:r>
              <a:rPr lang="vi-VN" sz="5400" dirty="0" smtClean="0">
                <a:latin typeface="Times New Roman" charset="0"/>
                <a:ea typeface="Times New Roman" charset="0"/>
                <a:cs typeface="Times New Roman" charset="0"/>
              </a:rPr>
              <a:t>  </a:t>
            </a:r>
            <a:r>
              <a:rPr lang="vi-VN" sz="5400" b="1" u="sng" dirty="0" smtClean="0">
                <a:latin typeface="Times New Roman" charset="0"/>
                <a:ea typeface="Times New Roman" charset="0"/>
                <a:cs typeface="Times New Roman" charset="0"/>
              </a:rPr>
              <a:t>Từ có 2 mặt:</a:t>
            </a:r>
            <a:r>
              <a:rPr lang="vi-VN" sz="5400" dirty="0" smtClean="0">
                <a:latin typeface="Times New Roman" charset="0"/>
                <a:ea typeface="Times New Roman" charset="0"/>
                <a:cs typeface="Times New Roman" charset="0"/>
              </a:rPr>
              <a:t> </a:t>
            </a:r>
            <a:r>
              <a:rPr lang="vi-VN" sz="5400" b="1" i="1" dirty="0" smtClean="0">
                <a:latin typeface="Times New Roman" charset="0"/>
                <a:ea typeface="Times New Roman" charset="0"/>
                <a:cs typeface="Times New Roman" charset="0"/>
              </a:rPr>
              <a:t>+ Hình thức </a:t>
            </a:r>
          </a:p>
          <a:p>
            <a:pPr algn="just"/>
            <a:r>
              <a:rPr lang="vi-VN" sz="5400" dirty="0">
                <a:latin typeface="Times New Roman" charset="0"/>
                <a:ea typeface="Times New Roman" charset="0"/>
                <a:cs typeface="Times New Roman" charset="0"/>
              </a:rPr>
              <a:t> </a:t>
            </a:r>
            <a:r>
              <a:rPr lang="vi-VN" sz="5400" dirty="0" smtClean="0">
                <a:latin typeface="Times New Roman" charset="0"/>
                <a:ea typeface="Times New Roman" charset="0"/>
                <a:cs typeface="Times New Roman" charset="0"/>
              </a:rPr>
              <a:t>                        </a:t>
            </a:r>
            <a:r>
              <a:rPr lang="vi-VN" sz="5400" b="1" i="1" dirty="0" smtClean="0">
                <a:latin typeface="Times New Roman" charset="0"/>
                <a:ea typeface="Times New Roman" charset="0"/>
                <a:cs typeface="Times New Roman" charset="0"/>
              </a:rPr>
              <a:t>+ Nội dung</a:t>
            </a:r>
          </a:p>
          <a:p>
            <a:pPr algn="just"/>
            <a:r>
              <a:rPr lang="vi-VN" sz="5400" dirty="0" smtClean="0">
                <a:latin typeface="Times New Roman" charset="0"/>
                <a:ea typeface="Times New Roman" charset="0"/>
                <a:cs typeface="Times New Roman" charset="0"/>
                <a:sym typeface="Wingdings"/>
              </a:rPr>
              <a:t> Hai mặt này gắn chặt với nhau. Vì vậy nếu sai về hình thức sẽ dẫn đến sai về nội dung . Cho nên, khi nói hoặc viết cần chú ý, không lẫn lộn giữa các từ gần âm.</a:t>
            </a:r>
            <a:endParaRPr lang="en-US" sz="5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73287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0629" y="154379"/>
            <a:ext cx="11934701" cy="115190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vi-VN" sz="4400" b="1" u="sng" dirty="0" smtClean="0">
                <a:latin typeface="Times New Roman" charset="0"/>
                <a:ea typeface="Times New Roman" charset="0"/>
                <a:cs typeface="Times New Roman" charset="0"/>
              </a:rPr>
              <a:t>BT1</a:t>
            </a:r>
            <a:r>
              <a:rPr lang="vi-VN" sz="4400" b="1" dirty="0" smtClean="0">
                <a:latin typeface="Times New Roman" charset="0"/>
                <a:ea typeface="Times New Roman" charset="0"/>
                <a:cs typeface="Times New Roman" charset="0"/>
              </a:rPr>
              <a:t>: </a:t>
            </a:r>
            <a:r>
              <a:rPr lang="vi-VN" sz="4400" b="1" i="1" dirty="0" smtClean="0">
                <a:latin typeface="Times New Roman" charset="0"/>
                <a:ea typeface="Times New Roman" charset="0"/>
                <a:cs typeface="Times New Roman" charset="0"/>
              </a:rPr>
              <a:t>Hãy lược bỏ những từ ngữ trùng lặp trong các câu sau:</a:t>
            </a:r>
            <a:endParaRPr lang="en-US" sz="4400" b="1" i="1" dirty="0">
              <a:latin typeface="Times New Roman" charset="0"/>
              <a:ea typeface="Times New Roman" charset="0"/>
              <a:cs typeface="Times New Roman" charset="0"/>
            </a:endParaRPr>
          </a:p>
        </p:txBody>
      </p:sp>
      <p:sp>
        <p:nvSpPr>
          <p:cNvPr id="3" name="TextBox 2"/>
          <p:cNvSpPr txBox="1"/>
          <p:nvPr/>
        </p:nvSpPr>
        <p:spPr>
          <a:xfrm>
            <a:off x="0" y="1513366"/>
            <a:ext cx="11934701"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vi-VN" sz="4000" dirty="0" smtClean="0">
                <a:latin typeface="Times New Roman" charset="0"/>
                <a:ea typeface="Times New Roman" charset="0"/>
                <a:cs typeface="Times New Roman" charset="0"/>
              </a:rPr>
              <a:t>A, Bạn Lan là một lớp trưởng gương mẫu nên cả lớp ai cũng đều rất lấy làm quý mến bạn Lan.</a:t>
            </a:r>
            <a:endParaRPr lang="en-US" sz="4000" dirty="0">
              <a:latin typeface="Times New Roman" charset="0"/>
              <a:ea typeface="Times New Roman" charset="0"/>
              <a:cs typeface="Times New Roman" charset="0"/>
            </a:endParaRPr>
          </a:p>
        </p:txBody>
      </p:sp>
      <p:cxnSp>
        <p:nvCxnSpPr>
          <p:cNvPr id="5" name="Straight Connector 4"/>
          <p:cNvCxnSpPr/>
          <p:nvPr/>
        </p:nvCxnSpPr>
        <p:spPr>
          <a:xfrm>
            <a:off x="676836" y="2161114"/>
            <a:ext cx="9816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0990729" y="2175086"/>
            <a:ext cx="519954" cy="615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9976" y="2723602"/>
            <a:ext cx="9816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720788" y="2717451"/>
            <a:ext cx="573741" cy="114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581400" y="2711300"/>
            <a:ext cx="815788" cy="615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12106" y="2711300"/>
            <a:ext cx="98163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780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heckerboard(across)">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heckerboard(across)">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checkerboard(across)">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378" y="182361"/>
            <a:ext cx="11934701" cy="255454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vi-VN" sz="4000" dirty="0" smtClean="0">
                <a:latin typeface="Times New Roman" charset="0"/>
                <a:ea typeface="Times New Roman" charset="0"/>
                <a:cs typeface="Times New Roman" charset="0"/>
              </a:rPr>
              <a:t>B, Sau khi nghe cô giáo kể câu chuyện ấy, chúng tôi ai cũng thích những nhân vật trong câu chuyện này vì những nhân vật ấy đều là những nhân vật có phẩm chất đạo đức tốt đẹp.</a:t>
            </a:r>
            <a:endParaRPr lang="en-US" sz="4000" dirty="0">
              <a:latin typeface="Times New Roman" charset="0"/>
              <a:ea typeface="Times New Roman" charset="0"/>
              <a:cs typeface="Times New Roman" charset="0"/>
            </a:endParaRPr>
          </a:p>
        </p:txBody>
      </p:sp>
      <p:cxnSp>
        <p:nvCxnSpPr>
          <p:cNvPr id="4" name="Straight Connector 3"/>
          <p:cNvCxnSpPr/>
          <p:nvPr/>
        </p:nvCxnSpPr>
        <p:spPr>
          <a:xfrm>
            <a:off x="5842660" y="878774"/>
            <a:ext cx="2873828" cy="1187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581835" y="3079376"/>
            <a:ext cx="517711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vi-VN" sz="4000" dirty="0" smtClean="0">
                <a:latin typeface="Times New Roman" charset="0"/>
                <a:ea typeface="Times New Roman" charset="0"/>
                <a:cs typeface="Times New Roman" charset="0"/>
              </a:rPr>
              <a:t>- Bỏ “Câu chuyện ấy”.</a:t>
            </a:r>
            <a:endParaRPr lang="en-US" sz="4000" dirty="0">
              <a:latin typeface="Times New Roman" charset="0"/>
              <a:ea typeface="Times New Roman" charset="0"/>
              <a:cs typeface="Times New Roman" charset="0"/>
            </a:endParaRPr>
          </a:p>
        </p:txBody>
      </p:sp>
      <p:sp>
        <p:nvSpPr>
          <p:cNvPr id="8" name="Right Arrow 7"/>
          <p:cNvSpPr/>
          <p:nvPr/>
        </p:nvSpPr>
        <p:spPr>
          <a:xfrm>
            <a:off x="403412" y="3550024"/>
            <a:ext cx="1210235" cy="289111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p:cNvSpPr txBox="1"/>
          <p:nvPr/>
        </p:nvSpPr>
        <p:spPr>
          <a:xfrm>
            <a:off x="2581835" y="4222376"/>
            <a:ext cx="8646459" cy="70788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vi-VN" sz="4000" dirty="0" smtClean="0">
                <a:latin typeface="Times New Roman" charset="0"/>
                <a:ea typeface="Times New Roman" charset="0"/>
                <a:cs typeface="Times New Roman" charset="0"/>
              </a:rPr>
              <a:t>- Thay “câu chuyện này” </a:t>
            </a:r>
            <a:r>
              <a:rPr lang="vi-VN" sz="4000" dirty="0" smtClean="0">
                <a:latin typeface="Times New Roman" charset="0"/>
                <a:ea typeface="Times New Roman" charset="0"/>
                <a:cs typeface="Times New Roman" charset="0"/>
                <a:sym typeface="Wingdings"/>
              </a:rPr>
              <a:t> “chuyện ấy".</a:t>
            </a:r>
            <a:endParaRPr lang="en-US" sz="4000" dirty="0">
              <a:latin typeface="Times New Roman" charset="0"/>
              <a:ea typeface="Times New Roman" charset="0"/>
              <a:cs typeface="Times New Roman" charset="0"/>
            </a:endParaRPr>
          </a:p>
        </p:txBody>
      </p:sp>
      <p:sp>
        <p:nvSpPr>
          <p:cNvPr id="10" name="TextBox 9"/>
          <p:cNvSpPr txBox="1"/>
          <p:nvPr/>
        </p:nvSpPr>
        <p:spPr>
          <a:xfrm>
            <a:off x="2581835" y="5487885"/>
            <a:ext cx="9507244"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4000" smtClean="0">
                <a:latin typeface="Times New Roman" charset="0"/>
                <a:ea typeface="Times New Roman" charset="0"/>
                <a:cs typeface="Times New Roman" charset="0"/>
              </a:rPr>
              <a:t>- Thay “những nhân vật" </a:t>
            </a:r>
            <a:r>
              <a:rPr lang="vi-VN" sz="4000" smtClean="0">
                <a:latin typeface="Times New Roman" charset="0"/>
                <a:ea typeface="Times New Roman" charset="0"/>
                <a:cs typeface="Times New Roman" charset="0"/>
                <a:sym typeface="Wingdings"/>
              </a:rPr>
              <a:t> “những người". </a:t>
            </a:r>
            <a:endParaRPr lang="en-US" sz="4000" dirty="0">
              <a:latin typeface="Times New Roman" charset="0"/>
              <a:ea typeface="Times New Roman" charset="0"/>
              <a:cs typeface="Times New Roman" charset="0"/>
            </a:endParaRPr>
          </a:p>
        </p:txBody>
      </p:sp>
      <p:cxnSp>
        <p:nvCxnSpPr>
          <p:cNvPr id="11" name="Straight Connector 10"/>
          <p:cNvCxnSpPr/>
          <p:nvPr/>
        </p:nvCxnSpPr>
        <p:spPr>
          <a:xfrm>
            <a:off x="7124613" y="1448273"/>
            <a:ext cx="2873828" cy="118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78202" y="2080713"/>
            <a:ext cx="2873828" cy="11876"/>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60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heckerboard(across)">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heckerboard(across)">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43753"/>
            <a:ext cx="11766176" cy="144655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just"/>
            <a:r>
              <a:rPr lang="vi-VN" sz="4400" dirty="0" smtClean="0">
                <a:latin typeface="Times New Roman" charset="0"/>
                <a:ea typeface="Times New Roman" charset="0"/>
                <a:cs typeface="Times New Roman" charset="0"/>
              </a:rPr>
              <a:t>C, Quá tình vượt núi cao cũng là quá trình con người trưởng thành, lớn lên.</a:t>
            </a:r>
            <a:endParaRPr lang="en-US" sz="4400" dirty="0">
              <a:latin typeface="Times New Roman" charset="0"/>
              <a:ea typeface="Times New Roman" charset="0"/>
              <a:cs typeface="Times New Roman" charset="0"/>
            </a:endParaRPr>
          </a:p>
        </p:txBody>
      </p:sp>
      <p:cxnSp>
        <p:nvCxnSpPr>
          <p:cNvPr id="4" name="Straight Connector 3"/>
          <p:cNvCxnSpPr/>
          <p:nvPr/>
        </p:nvCxnSpPr>
        <p:spPr>
          <a:xfrm>
            <a:off x="4827494" y="1788459"/>
            <a:ext cx="1653988" cy="0"/>
          </a:xfrm>
          <a:prstGeom prst="line">
            <a:avLst/>
          </a:prstGeom>
          <a:ln w="38100"/>
        </p:spPr>
        <p:style>
          <a:lnRef idx="2">
            <a:schemeClr val="accent1"/>
          </a:lnRef>
          <a:fillRef idx="0">
            <a:schemeClr val="accent1"/>
          </a:fillRef>
          <a:effectRef idx="1">
            <a:schemeClr val="accent1"/>
          </a:effectRef>
          <a:fontRef idx="minor">
            <a:schemeClr val="tx1"/>
          </a:fontRef>
        </p:style>
      </p:cxnSp>
      <p:sp>
        <p:nvSpPr>
          <p:cNvPr id="6" name="Right Arrow 5"/>
          <p:cNvSpPr/>
          <p:nvPr/>
        </p:nvSpPr>
        <p:spPr>
          <a:xfrm>
            <a:off x="228600" y="3052482"/>
            <a:ext cx="995082" cy="1627094"/>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TextBox 6"/>
          <p:cNvSpPr txBox="1"/>
          <p:nvPr/>
        </p:nvSpPr>
        <p:spPr>
          <a:xfrm>
            <a:off x="1600199" y="3052482"/>
            <a:ext cx="10246659" cy="144655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4400" dirty="0" smtClean="0">
                <a:latin typeface="Times New Roman" charset="0"/>
                <a:ea typeface="Times New Roman" charset="0"/>
                <a:cs typeface="Times New Roman" charset="0"/>
              </a:rPr>
              <a:t>- Bỏ từ “lớn lên” vì  đồng nghĩa với “trưởng thành”.</a:t>
            </a:r>
            <a:endParaRPr lang="en-US" sz="4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6753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linds(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16307" y="322730"/>
            <a:ext cx="6427692"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vi-VN" sz="4800" dirty="0" smtClean="0">
                <a:latin typeface="Times New Roman" charset="0"/>
                <a:ea typeface="Times New Roman" charset="0"/>
                <a:cs typeface="Times New Roman" charset="0"/>
              </a:rPr>
              <a:t>Linh động </a:t>
            </a:r>
            <a:r>
              <a:rPr lang="vi-VN" sz="4800" dirty="0" smtClean="0">
                <a:latin typeface="Times New Roman" charset="0"/>
                <a:ea typeface="Times New Roman" charset="0"/>
                <a:cs typeface="Times New Roman" charset="0"/>
                <a:sym typeface="Wingdings"/>
              </a:rPr>
              <a:t> Sinh động</a:t>
            </a:r>
            <a:endParaRPr lang="en-US" sz="4800" dirty="0">
              <a:latin typeface="Times New Roman" charset="0"/>
              <a:ea typeface="Times New Roman" charset="0"/>
              <a:cs typeface="Times New Roman" charset="0"/>
            </a:endParaRPr>
          </a:p>
        </p:txBody>
      </p:sp>
      <p:sp>
        <p:nvSpPr>
          <p:cNvPr id="3" name="TextBox 2"/>
          <p:cNvSpPr txBox="1"/>
          <p:nvPr/>
        </p:nvSpPr>
        <p:spPr>
          <a:xfrm>
            <a:off x="242047" y="2084294"/>
            <a:ext cx="5688106" cy="144655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vi-VN" sz="4400" b="1" u="sng" dirty="0" smtClean="0">
                <a:solidFill>
                  <a:srgbClr val="FF0000"/>
                </a:solidFill>
                <a:latin typeface="Times New Roman" charset="0"/>
                <a:ea typeface="Times New Roman" charset="0"/>
                <a:cs typeface="Times New Roman" charset="0"/>
              </a:rPr>
              <a:t>Linh động: </a:t>
            </a:r>
            <a:r>
              <a:rPr lang="vi-VN" sz="4400" dirty="0" smtClean="0">
                <a:latin typeface="Times New Roman" charset="0"/>
                <a:ea typeface="Times New Roman" charset="0"/>
                <a:cs typeface="Times New Roman" charset="0"/>
              </a:rPr>
              <a:t>Không quá câu lệ bằng nguyên tắc.</a:t>
            </a:r>
            <a:endParaRPr lang="en-US" sz="4400" dirty="0">
              <a:latin typeface="Times New Roman" charset="0"/>
              <a:ea typeface="Times New Roman" charset="0"/>
              <a:cs typeface="Times New Roman" charset="0"/>
            </a:endParaRPr>
          </a:p>
        </p:txBody>
      </p:sp>
      <p:sp>
        <p:nvSpPr>
          <p:cNvPr id="4" name="TextBox 3"/>
          <p:cNvSpPr txBox="1"/>
          <p:nvPr/>
        </p:nvSpPr>
        <p:spPr>
          <a:xfrm>
            <a:off x="6172200" y="2084294"/>
            <a:ext cx="5715000" cy="34778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vi-VN" sz="4400" b="1" u="sng" dirty="0" smtClean="0">
                <a:solidFill>
                  <a:srgbClr val="FF0000"/>
                </a:solidFill>
                <a:latin typeface="Times New Roman" charset="0"/>
                <a:ea typeface="Times New Roman" charset="0"/>
                <a:cs typeface="Times New Roman" charset="0"/>
              </a:rPr>
              <a:t>Sinh động</a:t>
            </a:r>
            <a:r>
              <a:rPr lang="vi-VN" sz="4400" b="1" dirty="0" smtClean="0">
                <a:solidFill>
                  <a:srgbClr val="FF0000"/>
                </a:solidFill>
                <a:latin typeface="Times New Roman" charset="0"/>
                <a:ea typeface="Times New Roman" charset="0"/>
                <a:cs typeface="Times New Roman" charset="0"/>
              </a:rPr>
              <a:t>: </a:t>
            </a:r>
            <a:r>
              <a:rPr lang="vi-VN" sz="4400" dirty="0" smtClean="0">
                <a:latin typeface="Times New Roman" charset="0"/>
                <a:ea typeface="Times New Roman" charset="0"/>
                <a:cs typeface="Times New Roman" charset="0"/>
              </a:rPr>
              <a:t>Có khả năng gợi ra những hình ảnh nhiều dạng vẻ khác nhau, hợp với hiện thực của đời sống.</a:t>
            </a:r>
            <a:endParaRPr lang="en-US" sz="4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3536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699</Words>
  <Application>Microsoft Macintosh PowerPoint</Application>
  <PresentationFormat>Widescreen</PresentationFormat>
  <Paragraphs>53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Calibri Light</vt:lpstr>
      <vt:lpstr>Times New Roman</vt:lpstr>
      <vt:lpstr>Wingdings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48</cp:revision>
  <dcterms:created xsi:type="dcterms:W3CDTF">2018-09-19T11:17:46Z</dcterms:created>
  <dcterms:modified xsi:type="dcterms:W3CDTF">2018-09-25T15:19:16Z</dcterms:modified>
</cp:coreProperties>
</file>