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62" r:id="rId5"/>
    <p:sldId id="285" r:id="rId6"/>
    <p:sldId id="286" r:id="rId7"/>
    <p:sldId id="287" r:id="rId8"/>
    <p:sldId id="288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304" r:id="rId18"/>
    <p:sldId id="305" r:id="rId19"/>
    <p:sldId id="31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54823-7673-4882-8871-754267245DA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EE138-66E8-4B75-8EB1-081A5557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4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EE138-66E8-4B75-8EB1-081A55572F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41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199483-CB9D-4842-93F5-97511A0A29D8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7CE2-2B5C-42BB-A458-1720275C568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534-DE46-4A5E-B812-DFA098D49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6810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7CE2-2B5C-42BB-A458-1720275C568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534-DE46-4A5E-B812-DFA098D49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8274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7CE2-2B5C-42BB-A458-1720275C568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534-DE46-4A5E-B812-DFA098D49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1464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7CE2-2B5C-42BB-A458-1720275C568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534-DE46-4A5E-B812-DFA098D49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432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7CE2-2B5C-42BB-A458-1720275C568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534-DE46-4A5E-B812-DFA098D49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9267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7CE2-2B5C-42BB-A458-1720275C568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534-DE46-4A5E-B812-DFA098D49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4423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7CE2-2B5C-42BB-A458-1720275C568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534-DE46-4A5E-B812-DFA098D49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782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7CE2-2B5C-42BB-A458-1720275C568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534-DE46-4A5E-B812-DFA098D49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4162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7CE2-2B5C-42BB-A458-1720275C568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534-DE46-4A5E-B812-DFA098D49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4904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7CE2-2B5C-42BB-A458-1720275C568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534-DE46-4A5E-B812-DFA098D49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2924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7CE2-2B5C-42BB-A458-1720275C568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534-DE46-4A5E-B812-DFA098D49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383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D7CE2-2B5C-42BB-A458-1720275C568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18534-DE46-4A5E-B812-DFA098D49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7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152400" y="1219200"/>
            <a:ext cx="8762999" cy="457304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3000" b="1" spc="-50" dirty="0">
                <a:solidFill>
                  <a:srgbClr val="0033CC"/>
                </a:solidFill>
                <a:latin typeface="Times New Roman"/>
                <a:cs typeface="Times New Roman"/>
              </a:rPr>
              <a:t>Trò </a:t>
            </a:r>
            <a:r>
              <a:rPr sz="30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chơi </a:t>
            </a:r>
            <a:r>
              <a:rPr sz="3000" b="1" dirty="0">
                <a:solidFill>
                  <a:srgbClr val="0033CC"/>
                </a:solidFill>
                <a:latin typeface="Times New Roman"/>
                <a:cs typeface="Times New Roman"/>
              </a:rPr>
              <a:t>: </a:t>
            </a:r>
            <a:r>
              <a:rPr sz="3000" b="1" dirty="0">
                <a:solidFill>
                  <a:srgbClr val="FF3300"/>
                </a:solidFill>
                <a:latin typeface="Times New Roman"/>
                <a:cs typeface="Times New Roman"/>
              </a:rPr>
              <a:t>“ </a:t>
            </a:r>
            <a:r>
              <a:rPr sz="3000" b="1" i="1" dirty="0">
                <a:solidFill>
                  <a:srgbClr val="FF3300"/>
                </a:solidFill>
                <a:latin typeface="Times New Roman"/>
                <a:cs typeface="Times New Roman"/>
              </a:rPr>
              <a:t>Nhìn tranh ghi </a:t>
            </a:r>
            <a:r>
              <a:rPr sz="3000" b="1" i="1">
                <a:solidFill>
                  <a:srgbClr val="FF3300"/>
                </a:solidFill>
                <a:latin typeface="Times New Roman"/>
                <a:cs typeface="Times New Roman"/>
              </a:rPr>
              <a:t>nhanh</a:t>
            </a:r>
            <a:r>
              <a:rPr sz="3000" b="1" i="1" spc="-6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3000" b="1" i="1" spc="-5" dirty="0">
                <a:solidFill>
                  <a:srgbClr val="FF3300"/>
                </a:solidFill>
                <a:latin typeface="Times New Roman"/>
                <a:cs typeface="Times New Roman"/>
              </a:rPr>
              <a:t>"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154305">
              <a:lnSpc>
                <a:spcPct val="100000"/>
              </a:lnSpc>
              <a:spcBef>
                <a:spcPts val="1555"/>
              </a:spcBef>
            </a:pPr>
            <a:r>
              <a:rPr sz="3000" b="1" u="heavy" spc="-5" dirty="0">
                <a:solidFill>
                  <a:srgbClr val="0033CC"/>
                </a:solidFill>
                <a:latin typeface="Times New Roman"/>
                <a:cs typeface="Times New Roman"/>
              </a:rPr>
              <a:t>Thể lệ</a:t>
            </a:r>
            <a:r>
              <a:rPr sz="3000" b="1" u="heavy" spc="-8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3000" b="1" u="heavy" spc="-5" dirty="0">
                <a:solidFill>
                  <a:srgbClr val="0033CC"/>
                </a:solidFill>
                <a:latin typeface="Times New Roman"/>
                <a:cs typeface="Times New Roman"/>
              </a:rPr>
              <a:t>:</a:t>
            </a:r>
            <a:endParaRPr sz="3000">
              <a:latin typeface="Times New Roman"/>
              <a:cs typeface="Times New Roman"/>
            </a:endParaRPr>
          </a:p>
          <a:p>
            <a:pPr marL="154305">
              <a:lnSpc>
                <a:spcPct val="100000"/>
              </a:lnSpc>
              <a:spcBef>
                <a:spcPts val="960"/>
              </a:spcBef>
            </a:pPr>
            <a:r>
              <a:rPr sz="3000" spc="-5" dirty="0">
                <a:solidFill>
                  <a:srgbClr val="0033CC"/>
                </a:solidFill>
                <a:latin typeface="Times New Roman"/>
                <a:cs typeface="Times New Roman"/>
              </a:rPr>
              <a:t>-</a:t>
            </a:r>
            <a:r>
              <a:rPr sz="30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Nhìn tranh </a:t>
            </a:r>
            <a:r>
              <a:rPr sz="30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trong </a:t>
            </a:r>
            <a:r>
              <a:rPr sz="30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thời gian 20 </a:t>
            </a:r>
            <a:r>
              <a:rPr sz="30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giây, </a:t>
            </a:r>
            <a:r>
              <a:rPr sz="30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nhớ tên</a:t>
            </a:r>
            <a:r>
              <a:rPr sz="3000" b="1" spc="3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các</a:t>
            </a:r>
            <a:endParaRPr sz="3000">
              <a:latin typeface="Times New Roman"/>
              <a:cs typeface="Times New Roman"/>
            </a:endParaRPr>
          </a:p>
          <a:p>
            <a:pPr marL="154305">
              <a:lnSpc>
                <a:spcPct val="100000"/>
              </a:lnSpc>
            </a:pPr>
            <a:r>
              <a:rPr sz="30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động vật có </a:t>
            </a:r>
            <a:r>
              <a:rPr sz="30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trong </a:t>
            </a:r>
            <a:r>
              <a:rPr sz="30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tranh</a:t>
            </a:r>
            <a:r>
              <a:rPr sz="3000" b="1" spc="-35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154305">
              <a:lnSpc>
                <a:spcPct val="100000"/>
              </a:lnSpc>
              <a:spcBef>
                <a:spcPts val="960"/>
              </a:spcBef>
            </a:pPr>
            <a:r>
              <a:rPr sz="3000" spc="-5" dirty="0">
                <a:solidFill>
                  <a:srgbClr val="0033CC"/>
                </a:solidFill>
                <a:latin typeface="Times New Roman"/>
                <a:cs typeface="Times New Roman"/>
              </a:rPr>
              <a:t>- </a:t>
            </a:r>
            <a:r>
              <a:rPr sz="30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Ghi nhanh trên bảng </a:t>
            </a:r>
            <a:r>
              <a:rPr sz="30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trong </a:t>
            </a:r>
            <a:r>
              <a:rPr sz="30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30 giây ghi tên</a:t>
            </a:r>
            <a:r>
              <a:rPr sz="3000" b="1" spc="25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các</a:t>
            </a:r>
            <a:endParaRPr sz="3000">
              <a:latin typeface="Times New Roman"/>
              <a:cs typeface="Times New Roman"/>
            </a:endParaRPr>
          </a:p>
          <a:p>
            <a:pPr marL="154305">
              <a:lnSpc>
                <a:spcPct val="100000"/>
              </a:lnSpc>
            </a:pPr>
            <a:r>
              <a:rPr sz="30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động vật đã nhìn </a:t>
            </a:r>
            <a:r>
              <a:rPr sz="3000" b="1" spc="-5">
                <a:solidFill>
                  <a:srgbClr val="0033CC"/>
                </a:solidFill>
                <a:latin typeface="Times New Roman"/>
                <a:cs typeface="Times New Roman"/>
              </a:rPr>
              <a:t>thấy</a:t>
            </a:r>
            <a:r>
              <a:rPr sz="3000" b="1" spc="-45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lang="en-US" sz="3000" b="1" spc="-5">
                <a:solidFill>
                  <a:srgbClr val="0033CC"/>
                </a:solidFill>
                <a:latin typeface="Times New Roman"/>
                <a:cs typeface="Times New Roman"/>
              </a:rPr>
              <a:t>và sắp xếp </a:t>
            </a:r>
            <a:r>
              <a:rPr lang="en-US" sz="3000" b="1" spc="-5" smtClean="0">
                <a:solidFill>
                  <a:srgbClr val="0033CC"/>
                </a:solidFill>
                <a:latin typeface="Times New Roman"/>
                <a:cs typeface="Times New Roman"/>
              </a:rPr>
              <a:t>các </a:t>
            </a:r>
            <a:r>
              <a:rPr lang="vi-VN" sz="3000" b="1" spc="-5" smtClean="0">
                <a:solidFill>
                  <a:srgbClr val="0033CC"/>
                </a:solidFill>
                <a:latin typeface="Times New Roman"/>
                <a:cs typeface="Times New Roman"/>
              </a:rPr>
              <a:t>đại</a:t>
            </a:r>
            <a:r>
              <a:rPr lang="en-US" sz="3000" b="1" spc="-5">
                <a:solidFill>
                  <a:srgbClr val="0033CC"/>
                </a:solidFill>
                <a:latin typeface="Times New Roman"/>
                <a:cs typeface="Times New Roman"/>
              </a:rPr>
              <a:t> diện theo tên bộ thú</a:t>
            </a:r>
            <a:endParaRPr sz="3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7116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5" descr="thit 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0"/>
            <a:ext cx="3454400" cy="2576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56" descr="th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14825"/>
            <a:ext cx="3276600" cy="2239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Box 14"/>
          <p:cNvSpPr txBox="1">
            <a:spLocks noChangeArrowheads="1"/>
          </p:cNvSpPr>
          <p:nvPr/>
        </p:nvSpPr>
        <p:spPr bwMode="auto">
          <a:xfrm>
            <a:off x="4267200" y="4876800"/>
            <a:ext cx="106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  <a:cs typeface="Times New Roman" pitchFamily="18" charset="0"/>
              </a:rPr>
              <a:t>Thịt bò</a:t>
            </a:r>
          </a:p>
        </p:txBody>
      </p:sp>
      <p:sp>
        <p:nvSpPr>
          <p:cNvPr id="38917" name="TextBox 15"/>
          <p:cNvSpPr txBox="1">
            <a:spLocks noChangeArrowheads="1"/>
          </p:cNvSpPr>
          <p:nvPr/>
        </p:nvSpPr>
        <p:spPr bwMode="auto">
          <a:xfrm>
            <a:off x="7391400" y="2362200"/>
            <a:ext cx="106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  <a:cs typeface="Times New Roman" pitchFamily="18" charset="0"/>
              </a:rPr>
              <a:t>Thịt lợn</a:t>
            </a:r>
          </a:p>
        </p:txBody>
      </p:sp>
      <p:sp>
        <p:nvSpPr>
          <p:cNvPr id="9" name="Oval 8"/>
          <p:cNvSpPr/>
          <p:nvPr/>
        </p:nvSpPr>
        <p:spPr>
          <a:xfrm>
            <a:off x="152400" y="1676400"/>
            <a:ext cx="3048000" cy="1828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200400" y="2362200"/>
            <a:ext cx="609600" cy="4572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447800" y="3505200"/>
            <a:ext cx="457200" cy="7620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8923" name="Picture 9" descr="Book-09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52400" y="38765"/>
            <a:ext cx="2247900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III. VAI TRÒ</a:t>
            </a:r>
          </a:p>
        </p:txBody>
      </p:sp>
    </p:spTree>
    <p:extLst>
      <p:ext uri="{BB962C8B-B14F-4D97-AF65-F5344CB8AC3E}">
        <p14:creationId xmlns:p14="http://schemas.microsoft.com/office/powerpoint/2010/main" val="2224959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9" descr="trau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195763" cy="297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60" descr="cuoi v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3983038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609600" y="2057400"/>
            <a:ext cx="2895600" cy="1219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kéo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38765"/>
            <a:ext cx="2247900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III. VAI TRÒ</a:t>
            </a:r>
          </a:p>
        </p:txBody>
      </p:sp>
    </p:spTree>
    <p:extLst>
      <p:ext uri="{BB962C8B-B14F-4D97-AF65-F5344CB8AC3E}">
        <p14:creationId xmlns:p14="http://schemas.microsoft.com/office/powerpoint/2010/main" val="1026234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28600" y="609600"/>
            <a:ext cx="8229600" cy="5765800"/>
            <a:chOff x="144" y="592"/>
            <a:chExt cx="5184" cy="3632"/>
          </a:xfrm>
        </p:grpSpPr>
        <p:pic>
          <p:nvPicPr>
            <p:cNvPr id="40965" name="Picture 47" descr="chuot la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544"/>
              <a:ext cx="3168" cy="168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66" name="Text Box 48"/>
            <p:cNvSpPr txBox="1">
              <a:spLocks noChangeArrowheads="1"/>
            </p:cNvSpPr>
            <p:nvPr/>
          </p:nvSpPr>
          <p:spPr bwMode="auto">
            <a:xfrm>
              <a:off x="2160" y="3888"/>
              <a:ext cx="1104" cy="288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Chuột lang</a:t>
              </a:r>
            </a:p>
          </p:txBody>
        </p:sp>
        <p:pic>
          <p:nvPicPr>
            <p:cNvPr id="40967" name="Picture 49" descr="kh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94"/>
              <a:ext cx="2592" cy="185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68" name="Picture 50" descr="th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592"/>
              <a:ext cx="2400" cy="184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69" name="Text Box 51"/>
            <p:cNvSpPr txBox="1">
              <a:spLocks noChangeArrowheads="1"/>
            </p:cNvSpPr>
            <p:nvPr/>
          </p:nvSpPr>
          <p:spPr bwMode="auto">
            <a:xfrm>
              <a:off x="2280" y="625"/>
              <a:ext cx="407" cy="291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Khỉ</a:t>
              </a:r>
            </a:p>
          </p:txBody>
        </p:sp>
        <p:sp>
          <p:nvSpPr>
            <p:cNvPr id="40970" name="Text Box 52"/>
            <p:cNvSpPr txBox="1">
              <a:spLocks noChangeArrowheads="1"/>
            </p:cNvSpPr>
            <p:nvPr/>
          </p:nvSpPr>
          <p:spPr bwMode="auto">
            <a:xfrm>
              <a:off x="4833" y="624"/>
              <a:ext cx="428" cy="291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Thỏ</a:t>
              </a:r>
            </a:p>
          </p:txBody>
        </p:sp>
        <p:sp>
          <p:nvSpPr>
            <p:cNvPr id="40971" name="AutoShape 53"/>
            <p:cNvSpPr>
              <a:spLocks noChangeArrowheads="1"/>
            </p:cNvSpPr>
            <p:nvPr/>
          </p:nvSpPr>
          <p:spPr bwMode="auto">
            <a:xfrm>
              <a:off x="3312" y="3232"/>
              <a:ext cx="384" cy="144"/>
            </a:xfrm>
            <a:prstGeom prst="rightArrow">
              <a:avLst>
                <a:gd name="adj1" fmla="val 50000"/>
                <a:gd name="adj2" fmla="val 83333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" name="Down Arrow 11"/>
          <p:cNvSpPr/>
          <p:nvPr/>
        </p:nvSpPr>
        <p:spPr>
          <a:xfrm>
            <a:off x="6934200" y="3581400"/>
            <a:ext cx="228600" cy="762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67400" y="4343400"/>
            <a:ext cx="2895600" cy="1295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52400" y="38765"/>
            <a:ext cx="2247900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III. VAI TRÒ</a:t>
            </a:r>
          </a:p>
        </p:txBody>
      </p:sp>
    </p:spTree>
    <p:extLst>
      <p:ext uri="{BB962C8B-B14F-4D97-AF65-F5344CB8AC3E}">
        <p14:creationId xmlns:p14="http://schemas.microsoft.com/office/powerpoint/2010/main" val="2010119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52400" y="304800"/>
            <a:ext cx="6838950" cy="5943600"/>
            <a:chOff x="96" y="528"/>
            <a:chExt cx="4308" cy="3744"/>
          </a:xfrm>
        </p:grpSpPr>
        <p:pic>
          <p:nvPicPr>
            <p:cNvPr id="43012" name="Picture 37" descr="Africa_Eleph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28"/>
              <a:ext cx="2160" cy="177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13" name="Picture 38" descr="nga voi hang my ngh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552"/>
              <a:ext cx="1536" cy="177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14" name="Picture 40" descr="Te giac 2 su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24"/>
              <a:ext cx="2112" cy="182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15" name="Text Box 41"/>
            <p:cNvSpPr txBox="1">
              <a:spLocks noChangeArrowheads="1"/>
            </p:cNvSpPr>
            <p:nvPr/>
          </p:nvSpPr>
          <p:spPr bwMode="auto">
            <a:xfrm>
              <a:off x="1328" y="3984"/>
              <a:ext cx="879" cy="288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Tê giác</a:t>
              </a:r>
            </a:p>
          </p:txBody>
        </p:sp>
        <p:pic>
          <p:nvPicPr>
            <p:cNvPr id="43016" name="Picture 42" descr="sung te gia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448"/>
              <a:ext cx="1620" cy="18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17" name="Line 43"/>
            <p:cNvSpPr>
              <a:spLocks noChangeShapeType="1"/>
            </p:cNvSpPr>
            <p:nvPr/>
          </p:nvSpPr>
          <p:spPr bwMode="auto">
            <a:xfrm flipV="1">
              <a:off x="720" y="1104"/>
              <a:ext cx="2304" cy="528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8" name="Line 44"/>
            <p:cNvSpPr>
              <a:spLocks noChangeShapeType="1"/>
            </p:cNvSpPr>
            <p:nvPr/>
          </p:nvSpPr>
          <p:spPr bwMode="auto">
            <a:xfrm>
              <a:off x="2016" y="3072"/>
              <a:ext cx="1008" cy="33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7086600" y="1828800"/>
            <a:ext cx="1676400" cy="2743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52400" y="38765"/>
            <a:ext cx="2247900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III. VAI TRÒ</a:t>
            </a:r>
          </a:p>
        </p:txBody>
      </p:sp>
    </p:spTree>
    <p:extLst>
      <p:ext uri="{BB962C8B-B14F-4D97-AF65-F5344CB8AC3E}">
        <p14:creationId xmlns:p14="http://schemas.microsoft.com/office/powerpoint/2010/main" val="1190999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52400" y="457200"/>
            <a:ext cx="8318500" cy="6324600"/>
            <a:chOff x="-56" y="618"/>
            <a:chExt cx="5240" cy="3726"/>
          </a:xfrm>
        </p:grpSpPr>
        <p:pic>
          <p:nvPicPr>
            <p:cNvPr id="41990" name="Picture 26" descr="bao%20d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708"/>
              <a:ext cx="2728" cy="17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991" name="Text Box 27"/>
            <p:cNvSpPr txBox="1">
              <a:spLocks noChangeArrowheads="1"/>
            </p:cNvSpPr>
            <p:nvPr/>
          </p:nvSpPr>
          <p:spPr bwMode="auto">
            <a:xfrm>
              <a:off x="1864" y="2144"/>
              <a:ext cx="853" cy="29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Báo đốm</a:t>
              </a:r>
            </a:p>
          </p:txBody>
        </p:sp>
        <p:pic>
          <p:nvPicPr>
            <p:cNvPr id="41992" name="Picture 28" descr="090428170547-754-8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" y="2596"/>
              <a:ext cx="2216" cy="174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3" name="Picture 29" descr="tha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2503"/>
              <a:ext cx="1776" cy="171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994" name="Text Box 30"/>
            <p:cNvSpPr txBox="1">
              <a:spLocks noChangeArrowheads="1"/>
            </p:cNvSpPr>
            <p:nvPr/>
          </p:nvSpPr>
          <p:spPr bwMode="auto">
            <a:xfrm>
              <a:off x="1704" y="4053"/>
              <a:ext cx="448" cy="29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Cừu</a:t>
              </a:r>
            </a:p>
          </p:txBody>
        </p:sp>
        <p:sp>
          <p:nvSpPr>
            <p:cNvPr id="41995" name="Text Box 31"/>
            <p:cNvSpPr txBox="1">
              <a:spLocks noChangeArrowheads="1"/>
            </p:cNvSpPr>
            <p:nvPr/>
          </p:nvSpPr>
          <p:spPr bwMode="auto">
            <a:xfrm>
              <a:off x="3016" y="3985"/>
              <a:ext cx="1297" cy="29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Thảm lông cừu</a:t>
              </a:r>
            </a:p>
          </p:txBody>
        </p:sp>
        <p:pic>
          <p:nvPicPr>
            <p:cNvPr id="41996" name="Picture 32" descr="daba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157"/>
              <a:ext cx="1056" cy="119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997" name="Text Box 33"/>
            <p:cNvSpPr txBox="1">
              <a:spLocks noChangeArrowheads="1"/>
            </p:cNvSpPr>
            <p:nvPr/>
          </p:nvSpPr>
          <p:spPr bwMode="auto">
            <a:xfrm>
              <a:off x="4656" y="2049"/>
              <a:ext cx="493" cy="291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Giầy</a:t>
              </a:r>
            </a:p>
          </p:txBody>
        </p:sp>
        <p:pic>
          <p:nvPicPr>
            <p:cNvPr id="41998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" y="618"/>
              <a:ext cx="664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9" name="Text Box 35"/>
            <p:cNvSpPr txBox="1">
              <a:spLocks noChangeArrowheads="1"/>
            </p:cNvSpPr>
            <p:nvPr/>
          </p:nvSpPr>
          <p:spPr bwMode="auto">
            <a:xfrm>
              <a:off x="3976" y="618"/>
              <a:ext cx="952" cy="27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0000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Áo da báo</a:t>
              </a:r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3810000" y="4953000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572000" y="12954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572000" y="2895600"/>
            <a:ext cx="2209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52400" y="38765"/>
            <a:ext cx="2247900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III. VAI TRÒ</a:t>
            </a:r>
          </a:p>
        </p:txBody>
      </p:sp>
    </p:spTree>
    <p:extLst>
      <p:ext uri="{BB962C8B-B14F-4D97-AF65-F5344CB8AC3E}">
        <p14:creationId xmlns:p14="http://schemas.microsoft.com/office/powerpoint/2010/main" val="983653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981200" y="533400"/>
            <a:ext cx="6705600" cy="5988050"/>
            <a:chOff x="1133" y="528"/>
            <a:chExt cx="3955" cy="3482"/>
          </a:xfrm>
        </p:grpSpPr>
        <p:pic>
          <p:nvPicPr>
            <p:cNvPr id="44036" name="Picture 6" descr="sung n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838"/>
              <a:ext cx="1920" cy="16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037" name="Picture 7" descr="huo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" y="750"/>
              <a:ext cx="1603" cy="128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38" name="Line 9"/>
            <p:cNvSpPr>
              <a:spLocks noChangeShapeType="1"/>
            </p:cNvSpPr>
            <p:nvPr/>
          </p:nvSpPr>
          <p:spPr bwMode="auto">
            <a:xfrm>
              <a:off x="2448" y="1104"/>
              <a:ext cx="768" cy="288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9" name="Text Box 10"/>
            <p:cNvSpPr txBox="1">
              <a:spLocks noChangeArrowheads="1"/>
            </p:cNvSpPr>
            <p:nvPr/>
          </p:nvSpPr>
          <p:spPr bwMode="auto">
            <a:xfrm>
              <a:off x="3456" y="528"/>
              <a:ext cx="965" cy="291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Sừng hươu</a:t>
              </a:r>
            </a:p>
          </p:txBody>
        </p:sp>
        <p:pic>
          <p:nvPicPr>
            <p:cNvPr id="44040" name="Picture 11" descr="Con-cop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" y="2697"/>
              <a:ext cx="1596" cy="126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041" name="Picture 13" descr="cao h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522"/>
              <a:ext cx="1815" cy="148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2" name="Text Box 14"/>
            <p:cNvSpPr txBox="1">
              <a:spLocks noChangeArrowheads="1"/>
            </p:cNvSpPr>
            <p:nvPr/>
          </p:nvSpPr>
          <p:spPr bwMode="auto">
            <a:xfrm>
              <a:off x="2880" y="2522"/>
              <a:ext cx="782" cy="327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i="1"/>
                <a:t>Cao hổ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152400" y="1905000"/>
            <a:ext cx="1828800" cy="3429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52400" y="38765"/>
            <a:ext cx="2247900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III. VAI TRÒ</a:t>
            </a:r>
          </a:p>
        </p:txBody>
      </p:sp>
    </p:spTree>
    <p:extLst>
      <p:ext uri="{BB962C8B-B14F-4D97-AF65-F5344CB8AC3E}">
        <p14:creationId xmlns:p14="http://schemas.microsoft.com/office/powerpoint/2010/main" val="2036239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" y="4267200"/>
            <a:ext cx="3505200" cy="1676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gặm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3" descr="C:\Documents and Settings\Phuong\My Documents\meo\14_Mustela-ermin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38862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C:\Documents and Settings\Phuong\My Documents\meo\22510_Cat-Caught-a-Mouse_6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86175"/>
            <a:ext cx="42291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C:\Documents and Settings\Phuong\My Documents\meo\cat and mou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10"/>
          <p:cNvSpPr txBox="1">
            <a:spLocks noChangeArrowheads="1"/>
          </p:cNvSpPr>
          <p:nvPr/>
        </p:nvSpPr>
        <p:spPr bwMode="auto">
          <a:xfrm>
            <a:off x="6096000" y="3048000"/>
            <a:ext cx="1143000" cy="461963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Mèo </a:t>
            </a:r>
          </a:p>
        </p:txBody>
      </p:sp>
      <p:sp>
        <p:nvSpPr>
          <p:cNvPr id="45063" name="Text Box 10"/>
          <p:cNvSpPr txBox="1">
            <a:spLocks noChangeArrowheads="1"/>
          </p:cNvSpPr>
          <p:nvPr/>
        </p:nvSpPr>
        <p:spPr bwMode="auto">
          <a:xfrm>
            <a:off x="304800" y="0"/>
            <a:ext cx="850900" cy="461963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Chồn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581400" y="4876800"/>
            <a:ext cx="914400" cy="48418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1524000" y="3276600"/>
            <a:ext cx="533400" cy="9906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3" descr="C:\Documents and Settings\Phuong\My Documents\meo\14_Mustela-ermin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38862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Documents and Settings\Phuong\My Documents\meo\cat and mou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52400" y="38765"/>
            <a:ext cx="2247900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III. VAI TRÒ</a:t>
            </a:r>
          </a:p>
        </p:txBody>
      </p:sp>
    </p:spTree>
    <p:extLst>
      <p:ext uri="{BB962C8B-B14F-4D97-AF65-F5344CB8AC3E}">
        <p14:creationId xmlns:p14="http://schemas.microsoft.com/office/powerpoint/2010/main" val="1642106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123692" y="159543"/>
            <a:ext cx="5716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b="1" i="1" u="sng">
                <a:solidFill>
                  <a:srgbClr val="FF0000"/>
                </a:solidFill>
              </a:rPr>
              <a:t>IV. ĐẶC ĐIỂM CHUNG CỦA THÚ</a:t>
            </a: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990600" y="1042219"/>
            <a:ext cx="8001000" cy="10668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 lại những kiến thức đã học về lớp Thú cùng các đại </a:t>
            </a:r>
          </a:p>
          <a:p>
            <a:r>
              <a:rPr lang="en-US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 đã tìm hiểu, hãy tìm ra đặc điểm chung của lớp Thú?</a:t>
            </a:r>
          </a:p>
        </p:txBody>
      </p:sp>
      <p:pic>
        <p:nvPicPr>
          <p:cNvPr id="37899" name="Picture 11" descr="dau hoi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8" y="1268361"/>
            <a:ext cx="4984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ect 16"/>
          <p:cNvSpPr txBox="1"/>
          <p:nvPr/>
        </p:nvSpPr>
        <p:spPr>
          <a:xfrm>
            <a:off x="685800" y="2143432"/>
            <a:ext cx="7543800" cy="459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Times New Roman"/>
                <a:cs typeface="Times New Roman"/>
              </a:rPr>
              <a:t>Là động </a:t>
            </a:r>
            <a:r>
              <a:rPr sz="2800" b="1" spc="5" dirty="0">
                <a:latin typeface="Times New Roman"/>
                <a:cs typeface="Times New Roman"/>
              </a:rPr>
              <a:t>vật </a:t>
            </a:r>
            <a:r>
              <a:rPr sz="2800" b="1" dirty="0">
                <a:latin typeface="Times New Roman"/>
                <a:cs typeface="Times New Roman"/>
              </a:rPr>
              <a:t>có xương sống, có tổ chức</a:t>
            </a:r>
            <a:r>
              <a:rPr sz="2800" b="1" spc="-14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cao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latin typeface="Times New Roman"/>
                <a:cs typeface="Times New Roman"/>
              </a:rPr>
              <a:t>nhất.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800" b="1" dirty="0">
                <a:solidFill>
                  <a:srgbClr val="660066"/>
                </a:solidFill>
                <a:latin typeface="Times New Roman"/>
                <a:cs typeface="Times New Roman"/>
              </a:rPr>
              <a:t>- Sinh</a:t>
            </a:r>
            <a:r>
              <a:rPr sz="2800" b="1" spc="-5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660066"/>
                </a:solidFill>
                <a:latin typeface="Times New Roman"/>
                <a:cs typeface="Times New Roman"/>
              </a:rPr>
              <a:t>sản:…………………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800" b="1" dirty="0">
                <a:solidFill>
                  <a:srgbClr val="660066"/>
                </a:solidFill>
                <a:latin typeface="Times New Roman"/>
                <a:cs typeface="Times New Roman"/>
              </a:rPr>
              <a:t>- Nuôi</a:t>
            </a:r>
            <a:r>
              <a:rPr sz="2800" b="1" spc="-8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b="1">
                <a:solidFill>
                  <a:srgbClr val="660066"/>
                </a:solidFill>
                <a:latin typeface="Times New Roman"/>
                <a:cs typeface="Times New Roman"/>
              </a:rPr>
              <a:t>con</a:t>
            </a:r>
            <a:r>
              <a:rPr sz="2800" b="1" smtClean="0">
                <a:solidFill>
                  <a:srgbClr val="660066"/>
                </a:solidFill>
                <a:latin typeface="Times New Roman"/>
                <a:cs typeface="Times New Roman"/>
              </a:rPr>
              <a:t>:………………….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800" b="1" dirty="0">
                <a:solidFill>
                  <a:srgbClr val="660066"/>
                </a:solidFill>
                <a:latin typeface="Times New Roman"/>
                <a:cs typeface="Times New Roman"/>
              </a:rPr>
              <a:t>- Bộ</a:t>
            </a:r>
            <a:r>
              <a:rPr sz="2800" b="1" spc="-7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660066"/>
                </a:solidFill>
                <a:latin typeface="Times New Roman"/>
                <a:cs typeface="Times New Roman"/>
              </a:rPr>
              <a:t>lông:……………………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800" b="1" dirty="0">
                <a:solidFill>
                  <a:srgbClr val="660066"/>
                </a:solidFill>
                <a:latin typeface="Times New Roman"/>
                <a:cs typeface="Times New Roman"/>
              </a:rPr>
              <a:t>- Bộ</a:t>
            </a:r>
            <a:r>
              <a:rPr sz="2800" b="1" spc="-8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660066"/>
                </a:solidFill>
                <a:latin typeface="Times New Roman"/>
                <a:cs typeface="Times New Roman"/>
              </a:rPr>
              <a:t>răng:……………………</a:t>
            </a:r>
            <a:endParaRPr sz="2800">
              <a:latin typeface="Times New Roman"/>
              <a:cs typeface="Times New Roman"/>
            </a:endParaRPr>
          </a:p>
          <a:p>
            <a:pPr marL="113030" indent="-100330">
              <a:lnSpc>
                <a:spcPct val="100000"/>
              </a:lnSpc>
              <a:spcBef>
                <a:spcPts val="840"/>
              </a:spcBef>
              <a:buChar char="-"/>
              <a:tabLst>
                <a:tab pos="113664" algn="l"/>
              </a:tabLst>
            </a:pPr>
            <a:r>
              <a:rPr sz="2800" b="1" spc="-35" dirty="0">
                <a:solidFill>
                  <a:srgbClr val="660066"/>
                </a:solidFill>
                <a:latin typeface="Times New Roman"/>
                <a:cs typeface="Times New Roman"/>
              </a:rPr>
              <a:t>Tuần</a:t>
            </a:r>
            <a:r>
              <a:rPr sz="2800" b="1" spc="-4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660066"/>
                </a:solidFill>
                <a:latin typeface="Times New Roman"/>
                <a:cs typeface="Times New Roman"/>
              </a:rPr>
              <a:t>hoàn:…………………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800" b="1" dirty="0">
                <a:solidFill>
                  <a:srgbClr val="660066"/>
                </a:solidFill>
                <a:latin typeface="Times New Roman"/>
                <a:cs typeface="Times New Roman"/>
              </a:rPr>
              <a:t>- Bộ</a:t>
            </a:r>
            <a:r>
              <a:rPr sz="2800" b="1" spc="-6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660066"/>
                </a:solidFill>
                <a:latin typeface="Times New Roman"/>
                <a:cs typeface="Times New Roman"/>
              </a:rPr>
              <a:t>não:……………………..</a:t>
            </a:r>
            <a:endParaRPr sz="2800">
              <a:latin typeface="Times New Roman"/>
              <a:cs typeface="Times New Roman"/>
            </a:endParaRPr>
          </a:p>
          <a:p>
            <a:pPr marL="116205" indent="-103505">
              <a:lnSpc>
                <a:spcPct val="100000"/>
              </a:lnSpc>
              <a:spcBef>
                <a:spcPts val="840"/>
              </a:spcBef>
              <a:buChar char="-"/>
              <a:tabLst>
                <a:tab pos="116839" algn="l"/>
              </a:tabLst>
            </a:pPr>
            <a:r>
              <a:rPr sz="2800" b="1" dirty="0">
                <a:solidFill>
                  <a:srgbClr val="660066"/>
                </a:solidFill>
                <a:latin typeface="Times New Roman"/>
                <a:cs typeface="Times New Roman"/>
              </a:rPr>
              <a:t>Nhiệt độ cơ</a:t>
            </a:r>
            <a:r>
              <a:rPr sz="2800" b="1" spc="-8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660066"/>
                </a:solidFill>
                <a:latin typeface="Times New Roman"/>
                <a:cs typeface="Times New Roman"/>
              </a:rPr>
              <a:t>thể:…………..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63878" y="2971800"/>
            <a:ext cx="4594122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hiện t</a:t>
            </a:r>
            <a:r>
              <a:rPr lang="vi-VN" sz="2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2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thai sinh</a:t>
            </a:r>
            <a:endParaRPr lang="en-US" sz="25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95832" y="3546987"/>
            <a:ext cx="3419167" cy="388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 sữa mẹ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63878" y="4038599"/>
            <a:ext cx="4975122" cy="4028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Lông mao </a:t>
            </a:r>
            <a:r>
              <a:rPr lang="en-US" sz="2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 </a:t>
            </a:r>
            <a:r>
              <a:rPr lang="en-US" sz="2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 c</a:t>
            </a:r>
            <a:r>
              <a:rPr lang="vi-VN" sz="2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thể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95832" y="4646856"/>
            <a:ext cx="6894870" cy="3856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 hóa </a:t>
            </a:r>
            <a:r>
              <a:rPr lang="en-US" sz="2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 r</a:t>
            </a:r>
            <a:r>
              <a:rPr lang="vi-VN" sz="2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2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của, r</a:t>
            </a:r>
            <a:r>
              <a:rPr lang="vi-VN" sz="2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2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nanh, r</a:t>
            </a:r>
            <a:r>
              <a:rPr lang="vi-VN" sz="2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2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hàm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508814" y="5182714"/>
            <a:ext cx="2514600" cy="3856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 4 ng</a:t>
            </a:r>
            <a:r>
              <a:rPr lang="vi-VN" sz="2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5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22090" y="5638799"/>
            <a:ext cx="6921909" cy="3856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Phát triển rõ thể hiện ở bán cầu não và tiểu não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200400" y="6172200"/>
            <a:ext cx="5029200" cy="3856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vi-VN" sz="2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vật hằng </a:t>
            </a:r>
            <a:r>
              <a:rPr lang="en-US" sz="2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5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9" descr="Book-09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3" y="849261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91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48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animBg="1"/>
      <p:bldP spid="37897" grpId="1" animBg="1"/>
      <p:bldP spid="12" grpId="0"/>
      <p:bldP spid="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2057400"/>
            <a:ext cx="5943600" cy="2362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smtClean="0"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5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92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1400" y="511175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4575" y="3175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175" y="5108575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1676400" y="838200"/>
            <a:ext cx="5562600" cy="1752600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990600" y="2819400"/>
            <a:ext cx="78200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</a:rPr>
              <a:t>- Đọc mục “Em có biết?” SGK/Tr169.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</a:rPr>
              <a:t>- Trả lời các câu hỏi trong SGK/Tr169.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</a:rPr>
              <a:t>- Tìm hiểu đời sống và tập tính của thú chuẩn bị cho tiết thực hành.</a:t>
            </a:r>
          </a:p>
        </p:txBody>
      </p:sp>
    </p:spTree>
    <p:extLst>
      <p:ext uri="{BB962C8B-B14F-4D97-AF65-F5344CB8AC3E}">
        <p14:creationId xmlns:p14="http://schemas.microsoft.com/office/powerpoint/2010/main" val="1623019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  <p:bldP spid="471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_rmixcpQzroY/TRRSdyqB2NI/AAAAAAAAANQ/Jze7AHvm2EM/s1600/thu-me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5905498" cy="47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adioaustralia.net.au/sites/default/files/images/2014/07/2/kangaroo%20artic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48" y="1221658"/>
            <a:ext cx="6652484" cy="4417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es.vtc.vn/media/vtcnews/2012/04/27/2177758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48" y="1420813"/>
            <a:ext cx="5890750" cy="4011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e5revolution.s3.amazonaws.com/uploads/249/1924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70974"/>
            <a:ext cx="5853266" cy="4389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media6.tiin.vn/media01/4e66cf5ea8290/2014/01/06/c68b90db-bd46-4750-a055-c08467bf46e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21658"/>
            <a:ext cx="5524500" cy="4429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soccanh.com/wp-content/uploads/2014/02/ban-soc-bong-con-tai-tp-hcm-2014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733" y="1675326"/>
            <a:ext cx="5715000" cy="3933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motthegioi.vn/Uploaded/ctv-lequynh/images217379_516093_3_a_strong_java_tiger_WFT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98" y="1420814"/>
            <a:ext cx="6535352" cy="4360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11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371599" y="3122355"/>
            <a:ext cx="3018503" cy="546919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Cá heo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01096" y="3859162"/>
            <a:ext cx="3018503" cy="54691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Chuột chũi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1096" y="5459362"/>
            <a:ext cx="3018503" cy="54691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Hổ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66682" y="901798"/>
            <a:ext cx="3018503" cy="546919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Thú mỏ vịt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66684" y="1590982"/>
            <a:ext cx="3018503" cy="546919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Kangkuru 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66683" y="2337619"/>
            <a:ext cx="3018503" cy="546919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50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01096" y="4697361"/>
            <a:ext cx="3018503" cy="54691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Sóc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465072" y="970163"/>
            <a:ext cx="838202" cy="41019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452780" y="2405983"/>
            <a:ext cx="838202" cy="41019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469985" y="1727711"/>
            <a:ext cx="838202" cy="41019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482277" y="3196710"/>
            <a:ext cx="838202" cy="41019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469985" y="4632530"/>
            <a:ext cx="838202" cy="41019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487190" y="3954258"/>
            <a:ext cx="838202" cy="41019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515460" y="5527726"/>
            <a:ext cx="838202" cy="41019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59361" y="901799"/>
            <a:ext cx="2743200" cy="546918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latin typeface="Times New Roman" pitchFamily="18" charset="0"/>
                <a:cs typeface="Times New Roman" pitchFamily="18" charset="0"/>
              </a:rPr>
              <a:t>Bộ Thú 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Huyệt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59361" y="1659347"/>
            <a:ext cx="2743200" cy="546918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latin typeface="Times New Roman" pitchFamily="18" charset="0"/>
                <a:cs typeface="Times New Roman" pitchFamily="18" charset="0"/>
              </a:rPr>
              <a:t> Bộ Thú Túi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476567" y="2337620"/>
            <a:ext cx="2743200" cy="54691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Bộ  D</a:t>
            </a:r>
            <a:r>
              <a:rPr lang="vi-VN" sz="2500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76567" y="3059982"/>
            <a:ext cx="2743200" cy="546918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latin typeface="Times New Roman" pitchFamily="18" charset="0"/>
                <a:cs typeface="Times New Roman" pitchFamily="18" charset="0"/>
              </a:rPr>
              <a:t> Bộ 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Cá Voi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76567" y="3837959"/>
            <a:ext cx="2743200" cy="546918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 Bộ </a:t>
            </a:r>
            <a:r>
              <a:rPr lang="vi-VN" sz="2500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  Sâu Bọ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491315" y="4632530"/>
            <a:ext cx="2743200" cy="54691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latin typeface="Times New Roman" pitchFamily="18" charset="0"/>
                <a:cs typeface="Times New Roman" pitchFamily="18" charset="0"/>
              </a:rPr>
              <a:t> Bộ Gặm Nhắm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491315" y="5376404"/>
            <a:ext cx="2743200" cy="546918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Bộ </a:t>
            </a:r>
            <a:r>
              <a:rPr lang="vi-VN" sz="2500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 Thịt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682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" grpId="0" animBg="1"/>
      <p:bldP spid="18" grpId="0" animBg="1"/>
      <p:bldP spid="19" grpId="0" animBg="1"/>
      <p:bldP spid="20" grpId="0" animBg="1"/>
      <p:bldP spid="21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2362200"/>
            <a:ext cx="8077200" cy="26765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74687" y="3070086"/>
            <a:ext cx="79470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0066"/>
                </a:solidFill>
              </a:rPr>
              <a:t>ĐA DẠNG CỦA LỚP THÚ (TT)</a:t>
            </a:r>
          </a:p>
          <a:p>
            <a:pPr algn="ctr" eaLnBrk="1" hangingPunct="1"/>
            <a:r>
              <a:rPr lang="en-US" sz="3600" b="1">
                <a:solidFill>
                  <a:srgbClr val="FF0066"/>
                </a:solidFill>
              </a:rPr>
              <a:t>CÁC BỘ MÓNG GUỐC VÀ BỘ LINH TRƯỞNG 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37228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0000FF"/>
                </a:solidFill>
              </a:rPr>
              <a:t>TIẾT 49- </a:t>
            </a:r>
            <a:r>
              <a:rPr lang="en-US" sz="4000" b="1" dirty="0" err="1" smtClean="0">
                <a:solidFill>
                  <a:srgbClr val="0000FF"/>
                </a:solidFill>
              </a:rPr>
              <a:t>Bài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>
                <a:solidFill>
                  <a:srgbClr val="0000FF"/>
                </a:solidFill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3289886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" y="38765"/>
            <a:ext cx="78486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II. BỘ LINH TRƯỞNG</a:t>
            </a:r>
          </a:p>
        </p:txBody>
      </p:sp>
      <p:pic>
        <p:nvPicPr>
          <p:cNvPr id="30723" name="Picture 2" descr="C:\Documents and Settings\Phuong\My Documents\tu lieu\20061029-Spider-Monkey2-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2586038" cy="2525713"/>
          </a:xfrm>
          <a:prstGeom prst="rect">
            <a:avLst/>
          </a:prstGeom>
          <a:noFill/>
          <a:ln w="28575">
            <a:solidFill>
              <a:srgbClr val="D8351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3" descr="C:\Documents and Settings\Phuong\My Documents\tu lieu\gorillafamil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4495800"/>
            <a:ext cx="2743200" cy="2362200"/>
          </a:xfrm>
          <a:prstGeom prst="rect">
            <a:avLst/>
          </a:prstGeom>
          <a:noFill/>
          <a:ln w="28575">
            <a:solidFill>
              <a:srgbClr val="D8351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uoi u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ln w="28575">
            <a:solidFill>
              <a:srgbClr val="D8351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4" descr="tinhti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3262313" cy="228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TextBox 11"/>
          <p:cNvSpPr txBox="1">
            <a:spLocks noChangeArrowheads="1"/>
          </p:cNvSpPr>
          <p:nvPr/>
        </p:nvSpPr>
        <p:spPr bwMode="auto">
          <a:xfrm>
            <a:off x="216310" y="1371600"/>
            <a:ext cx="1905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Hãy kể tên 1 số đại diện của bộ linh trưởng?</a:t>
            </a:r>
          </a:p>
        </p:txBody>
      </p:sp>
      <p:pic>
        <p:nvPicPr>
          <p:cNvPr id="13" name="Picture 13" descr="dau hoi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monke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3103563" cy="2273300"/>
          </a:xfrm>
          <a:prstGeom prst="rect">
            <a:avLst/>
          </a:prstGeom>
          <a:noFill/>
          <a:ln w="28575">
            <a:solidFill>
              <a:srgbClr val="D8351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953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846802"/>
            <a:ext cx="8726129" cy="9156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cap="none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 SỐ ĐẠI DIỆN CỦA BỘ LINH TRƯỞNG</a:t>
            </a:r>
          </a:p>
        </p:txBody>
      </p:sp>
      <p:pic>
        <p:nvPicPr>
          <p:cNvPr id="31747" name="Picture 2" descr="C:\Documents and Settings\Phuong\My Documents\tu lieu\20061029-Spider-Monkey2-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2514600" cy="2455863"/>
          </a:xfrm>
          <a:prstGeom prst="rect">
            <a:avLst/>
          </a:prstGeom>
          <a:noFill/>
          <a:ln w="28575">
            <a:solidFill>
              <a:srgbClr val="D8351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3" descr="C:\Documents and Settings\Phuong\My Documents\tu lieu\gorillafami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3048000" cy="2286000"/>
          </a:xfrm>
          <a:prstGeom prst="rect">
            <a:avLst/>
          </a:prstGeom>
          <a:noFill/>
          <a:ln w="28575">
            <a:solidFill>
              <a:srgbClr val="D8351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uoi u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7113"/>
            <a:ext cx="3460750" cy="2020887"/>
          </a:xfrm>
          <a:prstGeom prst="rect">
            <a:avLst/>
          </a:prstGeom>
          <a:noFill/>
          <a:ln w="28575">
            <a:solidFill>
              <a:srgbClr val="D8351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4" descr="tinhti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1905000"/>
            <a:ext cx="3152775" cy="220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91200" y="4572000"/>
            <a:ext cx="1066800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Gôrilla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2362200"/>
            <a:ext cx="990600" cy="4921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Vượn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3657600"/>
            <a:ext cx="1371600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Tinh tinh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6172200"/>
            <a:ext cx="1371600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Đười ươi</a:t>
            </a:r>
          </a:p>
        </p:txBody>
      </p:sp>
      <p:pic>
        <p:nvPicPr>
          <p:cNvPr id="12" name="Picture 8" descr="monke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2895600" cy="2120900"/>
          </a:xfrm>
          <a:prstGeom prst="rect">
            <a:avLst/>
          </a:prstGeom>
          <a:noFill/>
          <a:ln w="28575">
            <a:solidFill>
              <a:srgbClr val="D8351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8600" y="1752600"/>
            <a:ext cx="914400" cy="5238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Khỉ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52400" y="38765"/>
            <a:ext cx="7848600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u="sng" smtClean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II. BỘ LINH TRƯỞNG</a:t>
            </a:r>
            <a:endParaRPr lang="en-US" sz="2800" b="1" i="1" u="sng">
              <a:solidFill>
                <a:srgbClr val="FF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129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d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54177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uoi u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28950"/>
            <a:ext cx="3200400" cy="2000250"/>
          </a:xfrm>
          <a:prstGeom prst="rect">
            <a:avLst/>
          </a:prstGeom>
          <a:noFill/>
          <a:ln w="28575">
            <a:solidFill>
              <a:srgbClr val="D8351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2" descr="C:\Documents and Settings\Phuong\My Documents\tu lieu\20061029-Spider-Monkey2-thu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24200"/>
            <a:ext cx="2586038" cy="2667000"/>
          </a:xfrm>
          <a:prstGeom prst="rect">
            <a:avLst/>
          </a:prstGeom>
          <a:noFill/>
          <a:ln w="28575">
            <a:solidFill>
              <a:srgbClr val="D8351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monk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84700"/>
            <a:ext cx="3103563" cy="2273300"/>
          </a:xfrm>
          <a:prstGeom prst="rect">
            <a:avLst/>
          </a:prstGeom>
          <a:noFill/>
          <a:ln w="28575">
            <a:solidFill>
              <a:srgbClr val="D8351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agon 2"/>
          <p:cNvSpPr/>
          <p:nvPr/>
        </p:nvSpPr>
        <p:spPr>
          <a:xfrm>
            <a:off x="1452562" y="701777"/>
            <a:ext cx="7462838" cy="11430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Bộ linh trưởng có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tập tính gì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905000"/>
            <a:ext cx="807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Đi bằng </a:t>
            </a:r>
            <a:r>
              <a:rPr lang="en-US" sz="3000" b="1">
                <a:latin typeface="Times New Roman" pitchFamily="18" charset="0"/>
                <a:cs typeface="Times New Roman" pitchFamily="18" charset="0"/>
              </a:rPr>
              <a:t>2 chân và thích nghi với đời sống leo trèo trên cây.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2400" y="38765"/>
            <a:ext cx="7848600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u="sng" smtClean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II. BỘ LINH TRƯỞNG</a:t>
            </a:r>
            <a:endParaRPr lang="en-US" sz="2800" b="1" i="1" u="sng">
              <a:solidFill>
                <a:srgbClr val="FF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625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d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1" y="811161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uoi u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28950"/>
            <a:ext cx="3200400" cy="2000250"/>
          </a:xfrm>
          <a:prstGeom prst="rect">
            <a:avLst/>
          </a:prstGeom>
          <a:noFill/>
          <a:ln w="28575">
            <a:solidFill>
              <a:srgbClr val="D8351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2" descr="C:\Documents and Settings\Phuong\My Documents\tu lieu\20061029-Spider-Monkey2-thu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24200"/>
            <a:ext cx="2586038" cy="2667000"/>
          </a:xfrm>
          <a:prstGeom prst="rect">
            <a:avLst/>
          </a:prstGeom>
          <a:noFill/>
          <a:ln w="28575">
            <a:solidFill>
              <a:srgbClr val="D8351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monk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84700"/>
            <a:ext cx="3103563" cy="2273300"/>
          </a:xfrm>
          <a:prstGeom prst="rect">
            <a:avLst/>
          </a:prstGeom>
          <a:noFill/>
          <a:ln w="28575">
            <a:solidFill>
              <a:srgbClr val="D8351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ntagon 1"/>
          <p:cNvSpPr/>
          <p:nvPr/>
        </p:nvSpPr>
        <p:spPr>
          <a:xfrm>
            <a:off x="1524000" y="696861"/>
            <a:ext cx="7620000" cy="10668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Những đặc điểm nào giúp thú linh tr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ưởng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thích nghi với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sống ở cây?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676400"/>
            <a:ext cx="8377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000" b="1">
                <a:latin typeface="Times New Roman" pitchFamily="18" charset="0"/>
                <a:cs typeface="Times New Roman" pitchFamily="18" charset="0"/>
              </a:rPr>
              <a:t>Bàn tay, bàn chân có 5 ngón, ngón cái đối diện với các ngón còn lại.Thích nghi với việc cầm nắm và leo trèo.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2400" y="38765"/>
            <a:ext cx="7848600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u="sng" smtClean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II. BỘ LINH TRƯỞNG</a:t>
            </a:r>
            <a:endParaRPr lang="en-US" sz="2800" b="1" i="1" u="sng">
              <a:solidFill>
                <a:srgbClr val="FF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620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600200" y="914400"/>
            <a:ext cx="6934200" cy="987425"/>
          </a:xfrm>
          <a:prstGeom prst="rect">
            <a:avLst/>
          </a:prstGeom>
          <a:noFill/>
          <a:ln w="412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      Tại sao bộ linh trưởng là động vật tiến hoá nhất gần với loài người ?</a:t>
            </a:r>
          </a:p>
        </p:txBody>
      </p:sp>
      <p:pic>
        <p:nvPicPr>
          <p:cNvPr id="39943" name="Picture 7" descr="dau hoi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4984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85800" y="2286000"/>
            <a:ext cx="82296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Mang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những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đặc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điểm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giống</a:t>
            </a:r>
            <a:r>
              <a:rPr lang="en-US" b="1" dirty="0">
                <a:solidFill>
                  <a:schemeClr val="tx2"/>
                </a:solidFill>
              </a:rPr>
              <a:t> con </a:t>
            </a:r>
            <a:r>
              <a:rPr lang="en-US" b="1" dirty="0" err="1">
                <a:solidFill>
                  <a:schemeClr val="tx2"/>
                </a:solidFill>
              </a:rPr>
              <a:t>người</a:t>
            </a:r>
            <a:r>
              <a:rPr lang="en-US" b="1" dirty="0">
                <a:solidFill>
                  <a:schemeClr val="tx2"/>
                </a:solidFill>
              </a:rPr>
              <a:t>: </a:t>
            </a:r>
          </a:p>
          <a:p>
            <a:pPr eaLnBrk="1" hangingPunct="1"/>
            <a:r>
              <a:rPr lang="en-US" b="1" dirty="0">
                <a:solidFill>
                  <a:schemeClr val="tx2"/>
                </a:solidFill>
              </a:rPr>
              <a:t>   +</a:t>
            </a:r>
            <a:r>
              <a:rPr lang="en-US" b="1" dirty="0" err="1">
                <a:solidFill>
                  <a:schemeClr val="tx2"/>
                </a:solidFill>
              </a:rPr>
              <a:t>Bàn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tay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b="1" dirty="0" err="1">
                <a:solidFill>
                  <a:schemeClr val="tx2"/>
                </a:solidFill>
              </a:rPr>
              <a:t>bàn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chân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có</a:t>
            </a:r>
            <a:r>
              <a:rPr lang="en-US" b="1" dirty="0">
                <a:solidFill>
                  <a:schemeClr val="tx2"/>
                </a:solidFill>
              </a:rPr>
              <a:t> 5 </a:t>
            </a:r>
            <a:r>
              <a:rPr lang="en-US" b="1" dirty="0" err="1">
                <a:solidFill>
                  <a:schemeClr val="tx2"/>
                </a:solidFill>
              </a:rPr>
              <a:t>ngón</a:t>
            </a:r>
            <a:r>
              <a:rPr lang="en-US" b="1" dirty="0">
                <a:solidFill>
                  <a:schemeClr val="tx2"/>
                </a:solidFill>
              </a:rPr>
              <a:t>; </a:t>
            </a:r>
            <a:r>
              <a:rPr lang="en-US" b="1" dirty="0" err="1">
                <a:solidFill>
                  <a:schemeClr val="tx2"/>
                </a:solidFill>
              </a:rPr>
              <a:t>ngón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cái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đối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diện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với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các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ngón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còn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lại</a:t>
            </a:r>
            <a:r>
              <a:rPr lang="en-US" b="1" dirty="0">
                <a:solidFill>
                  <a:schemeClr val="tx2"/>
                </a:solidFill>
              </a:rPr>
              <a:t>.</a:t>
            </a:r>
          </a:p>
          <a:p>
            <a:pPr eaLnBrk="1" hangingPunct="1"/>
            <a:r>
              <a:rPr lang="en-US" b="1" dirty="0">
                <a:solidFill>
                  <a:schemeClr val="tx2"/>
                </a:solidFill>
              </a:rPr>
              <a:t>   +</a:t>
            </a:r>
            <a:r>
              <a:rPr lang="en-US" b="1" dirty="0" err="1">
                <a:solidFill>
                  <a:schemeClr val="tx2"/>
                </a:solidFill>
              </a:rPr>
              <a:t>Cầm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nắm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linh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hoạt</a:t>
            </a:r>
            <a:r>
              <a:rPr lang="en-US" b="1" dirty="0">
                <a:solidFill>
                  <a:schemeClr val="tx2"/>
                </a:solidFill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Bán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cầu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não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cũng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khá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phát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triển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và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có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thể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hình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thành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nhiều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phản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xạ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có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điều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kiện</a:t>
            </a:r>
            <a:r>
              <a:rPr lang="en-US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2400" y="38765"/>
            <a:ext cx="7848600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II. BỘ LINH TRƯỞNG</a:t>
            </a:r>
            <a:endParaRPr lang="en-US" sz="2800" b="1" i="1" u="sng" dirty="0">
              <a:solidFill>
                <a:srgbClr val="FF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570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anchor="ctr"/>
      <a:lstStyle>
        <a:defPPr algn="ctr">
          <a:defRPr sz="3200"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564</Words>
  <Application>Microsoft Office PowerPoint</Application>
  <PresentationFormat>On-screen Show (4:3)</PresentationFormat>
  <Paragraphs>100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II. BỘ LINH TRƯỞNG</vt:lpstr>
      <vt:lpstr>MỘT SỐ ĐẠI DIỆN CỦA BỘ LINH TRƯỞNG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Hanoi</cp:lastModifiedBy>
  <cp:revision>54</cp:revision>
  <dcterms:created xsi:type="dcterms:W3CDTF">2016-02-29T10:02:27Z</dcterms:created>
  <dcterms:modified xsi:type="dcterms:W3CDTF">2020-05-22T14:17:21Z</dcterms:modified>
</cp:coreProperties>
</file>