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4" r:id="rId2"/>
    <p:sldId id="258" r:id="rId3"/>
    <p:sldId id="257" r:id="rId4"/>
    <p:sldId id="345" r:id="rId5"/>
    <p:sldId id="342" r:id="rId6"/>
    <p:sldId id="280" r:id="rId7"/>
    <p:sldId id="293" r:id="rId8"/>
    <p:sldId id="296" r:id="rId9"/>
    <p:sldId id="295" r:id="rId10"/>
    <p:sldId id="285" r:id="rId11"/>
    <p:sldId id="286" r:id="rId12"/>
    <p:sldId id="288" r:id="rId13"/>
    <p:sldId id="289" r:id="rId14"/>
    <p:sldId id="343" r:id="rId15"/>
    <p:sldId id="277" r:id="rId16"/>
    <p:sldId id="346" r:id="rId17"/>
    <p:sldId id="297" r:id="rId18"/>
    <p:sldId id="347"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24"/>
    <p:restoredTop sz="94818"/>
  </p:normalViewPr>
  <p:slideViewPr>
    <p:cSldViewPr snapToGrid="0" snapToObjects="1">
      <p:cViewPr varScale="1">
        <p:scale>
          <a:sx n="74" d="100"/>
          <a:sy n="74" d="100"/>
        </p:scale>
        <p:origin x="3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DF0380AE-E1EE-6944-B380-EC625765B8E7}"/>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E1B9672B-64F0-644B-961C-E9F68F666F4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1B300DFB-0754-E240-9F79-A12A2D2E4111}"/>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43A53D-7E85-9A49-845D-D8C1D95733ED}"/>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0D1C6C4-AFDA-FF4C-B8C9-C8394DBB5555}"/>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D4F4C4FB-B7BC-4A42-8FD8-8F3B79AB20D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EE341437-48F8-BB40-95F1-9D0AEECBD5ED}"/>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AA97FC0B-EE6F-8F47-AD72-2CF0402AC33B}"/>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BA826F9C-0525-024A-AC48-623A22525B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D79E784-6F29-0247-A287-1FE6893E48D5}"/>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0071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60EB0-3407-0147-B195-B7F18369251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3C5C5D38-5135-3749-9EE7-8D477F302A26}"/>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3329598F-933C-B54A-8ED3-74C7EA3680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A7E18C1-0767-B547-89A1-E987926F4764}"/>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88E312-E90C-554B-8DDB-C66047BD90FD}"/>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B42C4159-B3AF-1942-BB99-BAF6017851B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B4D5937E-1E54-6048-B4DE-C37F50AF91B2}"/>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6E04AE-E6FB-3C4D-A493-EAFE953EA08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80049F55-E7C0-9E4F-85A7-C8D9E6FFABAA}"/>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6" name="Footer Placeholder 5">
            <a:extLst>
              <a:ext uri="{FF2B5EF4-FFF2-40B4-BE49-F238E27FC236}">
                <a16:creationId xmlns="" xmlns:a16="http://schemas.microsoft.com/office/drawing/2014/main" id="{60DC47C6-925B-1741-B706-DE75E3DD28C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266162C-E781-604C-A185-A3DAF3EB29B8}"/>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712D1780-44A2-4E4A-97CD-5179863EF9D9}"/>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8" name="Footer Placeholder 7">
            <a:extLst>
              <a:ext uri="{FF2B5EF4-FFF2-40B4-BE49-F238E27FC236}">
                <a16:creationId xmlns="" xmlns:a16="http://schemas.microsoft.com/office/drawing/2014/main" id="{1707E00D-22E6-FF4E-926D-AA4A2C192D0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16094674-B0DA-F740-9FC7-57A3F5F4AD2C}"/>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76A82-696F-BF4A-8D88-1A5D0492273A}"/>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08825022-9D28-AF4C-A24E-0C8AC8D3D367}"/>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4" name="Footer Placeholder 3">
            <a:extLst>
              <a:ext uri="{FF2B5EF4-FFF2-40B4-BE49-F238E27FC236}">
                <a16:creationId xmlns="" xmlns:a16="http://schemas.microsoft.com/office/drawing/2014/main" id="{69FD1B1B-D1A4-D24E-A490-D35C2E5919A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6F20ABD2-3881-B648-AA66-D89B5D52C457}"/>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3CB2763-4D3E-814F-8B6E-5CDEADCCFCDA}"/>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3" name="Footer Placeholder 2">
            <a:extLst>
              <a:ext uri="{FF2B5EF4-FFF2-40B4-BE49-F238E27FC236}">
                <a16:creationId xmlns="" xmlns:a16="http://schemas.microsoft.com/office/drawing/2014/main" id="{9C84F1CC-0A4F-9649-98AF-ABC7F76F427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88B23D91-7161-B941-A71A-693BE8930C45}"/>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EEE69A-5A76-B44A-BCDE-AC9776ABABB9}"/>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6" name="Footer Placeholder 5">
            <a:extLst>
              <a:ext uri="{FF2B5EF4-FFF2-40B4-BE49-F238E27FC236}">
                <a16:creationId xmlns="" xmlns:a16="http://schemas.microsoft.com/office/drawing/2014/main" id="{DD57159C-4C33-F344-B6EF-0EECAAF237A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A5DABBC4-E109-6149-B0F3-69A92642040A}"/>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D625290-9DE0-DA4F-AD8C-6AA51C8BA5A7}"/>
              </a:ext>
            </a:extLst>
          </p:cNvPr>
          <p:cNvSpPr>
            <a:spLocks noGrp="1"/>
          </p:cNvSpPr>
          <p:nvPr>
            <p:ph type="dt" sz="half" idx="10"/>
          </p:nvPr>
        </p:nvSpPr>
        <p:spPr/>
        <p:txBody>
          <a:bodyPr/>
          <a:lstStyle/>
          <a:p>
            <a:fld id="{606CF2A5-6194-6842-B937-BCD2AF89ACF7}" type="datetimeFigureOut">
              <a:rPr lang="x-none" smtClean="0"/>
              <a:t>10/29/2021</a:t>
            </a:fld>
            <a:endParaRPr lang="x-none"/>
          </a:p>
        </p:txBody>
      </p:sp>
      <p:sp>
        <p:nvSpPr>
          <p:cNvPr id="6" name="Footer Placeholder 5">
            <a:extLst>
              <a:ext uri="{FF2B5EF4-FFF2-40B4-BE49-F238E27FC236}">
                <a16:creationId xmlns="" xmlns:a16="http://schemas.microsoft.com/office/drawing/2014/main" id="{B96AB3D6-7D6E-2C4A-9E0E-600CE9B69DC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A7C6460-91E6-9D4A-8D0C-67CC2640A55F}"/>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x-none" smtClean="0"/>
              <a:t>10/29/2021</a:t>
            </a:fld>
            <a:endParaRPr lang="x-none"/>
          </a:p>
        </p:txBody>
      </p:sp>
      <p:sp>
        <p:nvSpPr>
          <p:cNvPr id="5" name="Footer Placeholder 4">
            <a:extLst>
              <a:ext uri="{FF2B5EF4-FFF2-40B4-BE49-F238E27FC236}">
                <a16:creationId xmlns="" xmlns:a16="http://schemas.microsoft.com/office/drawing/2014/main"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x-none" smtClean="0"/>
              <a:t>‹#›</a:t>
            </a:fld>
            <a:endParaRPr lang="x-none"/>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 xmlns:a16="http://schemas.microsoft.com/office/drawing/2014/main" id="{50C10C84-2F0A-1046-9921-601C5783CA45}"/>
              </a:ext>
            </a:extLst>
          </p:cNvPr>
          <p:cNvPicPr/>
          <p:nvPr/>
        </p:nvPicPr>
        <p:blipFill>
          <a:blip r:embed="rId2"/>
          <a:srcRect/>
          <a:stretch>
            <a:fillRect/>
          </a:stretch>
        </p:blipFill>
        <p:spPr>
          <a:xfrm>
            <a:off x="775768" y="970353"/>
            <a:ext cx="3910532" cy="2097651"/>
          </a:xfrm>
          <a:prstGeom prst="rect">
            <a:avLst/>
          </a:prstGeom>
          <a:ln/>
        </p:spPr>
      </p:pic>
      <p:pic>
        <p:nvPicPr>
          <p:cNvPr id="5" name="image16.png">
            <a:extLst>
              <a:ext uri="{FF2B5EF4-FFF2-40B4-BE49-F238E27FC236}">
                <a16:creationId xmlns="" xmlns:a16="http://schemas.microsoft.com/office/drawing/2014/main" id="{79B1BE62-6B02-BD43-85F2-67757E7542CC}"/>
              </a:ext>
            </a:extLst>
          </p:cNvPr>
          <p:cNvPicPr/>
          <p:nvPr/>
        </p:nvPicPr>
        <p:blipFill>
          <a:blip r:embed="rId3"/>
          <a:srcRect/>
          <a:stretch>
            <a:fillRect/>
          </a:stretch>
        </p:blipFill>
        <p:spPr>
          <a:xfrm>
            <a:off x="8238980" y="970353"/>
            <a:ext cx="3177251" cy="2067698"/>
          </a:xfrm>
          <a:prstGeom prst="rect">
            <a:avLst/>
          </a:prstGeom>
          <a:ln/>
        </p:spPr>
      </p:pic>
      <p:pic>
        <p:nvPicPr>
          <p:cNvPr id="6" name="image17.png">
            <a:extLst>
              <a:ext uri="{FF2B5EF4-FFF2-40B4-BE49-F238E27FC236}">
                <a16:creationId xmlns="" xmlns:a16="http://schemas.microsoft.com/office/drawing/2014/main" id="{1B2E5EC9-D13B-B843-8757-7D8DBAA8710E}"/>
              </a:ext>
            </a:extLst>
          </p:cNvPr>
          <p:cNvPicPr/>
          <p:nvPr/>
        </p:nvPicPr>
        <p:blipFill>
          <a:blip r:embed="rId4"/>
          <a:srcRect/>
          <a:stretch>
            <a:fillRect/>
          </a:stretch>
        </p:blipFill>
        <p:spPr>
          <a:xfrm>
            <a:off x="775768" y="3429001"/>
            <a:ext cx="3910532" cy="2337156"/>
          </a:xfrm>
          <a:prstGeom prst="rect">
            <a:avLst/>
          </a:prstGeom>
          <a:ln/>
        </p:spPr>
      </p:pic>
      <p:pic>
        <p:nvPicPr>
          <p:cNvPr id="7" name="image25.png">
            <a:extLst>
              <a:ext uri="{FF2B5EF4-FFF2-40B4-BE49-F238E27FC236}">
                <a16:creationId xmlns="" xmlns:a16="http://schemas.microsoft.com/office/drawing/2014/main" id="{19C7B941-54D0-B547-A450-AAE21B95B825}"/>
              </a:ext>
            </a:extLst>
          </p:cNvPr>
          <p:cNvPicPr/>
          <p:nvPr/>
        </p:nvPicPr>
        <p:blipFill>
          <a:blip r:embed="rId5"/>
          <a:srcRect/>
          <a:stretch>
            <a:fillRect/>
          </a:stretch>
        </p:blipFill>
        <p:spPr>
          <a:xfrm>
            <a:off x="8187453" y="3537762"/>
            <a:ext cx="3342559" cy="2449255"/>
          </a:xfrm>
          <a:prstGeom prst="rect">
            <a:avLst/>
          </a:prstGeom>
          <a:ln/>
        </p:spPr>
      </p:pic>
      <p:sp>
        <p:nvSpPr>
          <p:cNvPr id="8" name="Rectangle 7">
            <a:extLst>
              <a:ext uri="{FF2B5EF4-FFF2-40B4-BE49-F238E27FC236}">
                <a16:creationId xmlns="" xmlns:a16="http://schemas.microsoft.com/office/drawing/2014/main" id="{DBE451EA-0B93-C24A-8B7D-81615AA8BEE1}"/>
              </a:ext>
            </a:extLst>
          </p:cNvPr>
          <p:cNvSpPr/>
          <p:nvPr/>
        </p:nvSpPr>
        <p:spPr>
          <a:xfrm>
            <a:off x="775768" y="3068004"/>
            <a:ext cx="2850139" cy="360996"/>
          </a:xfrm>
          <a:prstGeom prst="rect">
            <a:avLst/>
          </a:prstGeom>
        </p:spPr>
        <p:txBody>
          <a:bodyPr wrap="none">
            <a:spAutoFit/>
          </a:bodyPr>
          <a:lstStyle/>
          <a:p>
            <a:pPr marL="397510" marR="45720" indent="5715">
              <a:lnSpc>
                <a:spcPct val="97000"/>
              </a:lnSpc>
              <a:spcBef>
                <a:spcPts val="145"/>
              </a:spcBef>
              <a:spcAft>
                <a:spcPts val="0"/>
              </a:spcAft>
            </a:pPr>
            <a:r>
              <a:rPr lang="x-none" dirty="0">
                <a:solidFill>
                  <a:srgbClr val="000000"/>
                </a:solidFill>
                <a:latin typeface="Times New Roman" panose="02020603050405020304" pitchFamily="18" charset="0"/>
                <a:ea typeface="Times New Roman" panose="02020603050405020304" pitchFamily="18" charset="0"/>
              </a:rPr>
              <a:t>Hình 1: </a:t>
            </a:r>
            <a:r>
              <a:rPr lang="x-none" dirty="0">
                <a:solidFill>
                  <a:srgbClr val="212529"/>
                </a:solidFill>
                <a:latin typeface="Times New Roman" panose="02020603050405020304" pitchFamily="18" charset="0"/>
                <a:ea typeface="Times New Roman" panose="02020603050405020304" pitchFamily="18" charset="0"/>
              </a:rPr>
              <a:t>Đền Meenakshi</a:t>
            </a:r>
            <a:endParaRPr lang="x-none" sz="1400" dirty="0">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 xmlns:a16="http://schemas.microsoft.com/office/drawing/2014/main" id="{8AE07971-D1C9-954E-B8CF-E2B113B7016C}"/>
              </a:ext>
            </a:extLst>
          </p:cNvPr>
          <p:cNvSpPr/>
          <p:nvPr/>
        </p:nvSpPr>
        <p:spPr>
          <a:xfrm>
            <a:off x="1342957" y="5802351"/>
            <a:ext cx="1866217" cy="369332"/>
          </a:xfrm>
          <a:prstGeom prst="rect">
            <a:avLst/>
          </a:prstGeom>
        </p:spPr>
        <p:txBody>
          <a:bodyPr wrap="none">
            <a:spAutoFit/>
          </a:bodyPr>
          <a:lstStyle/>
          <a:p>
            <a:r>
              <a:rPr lang="x-none" dirty="0">
                <a:solidFill>
                  <a:srgbClr val="000000"/>
                </a:solidFill>
                <a:latin typeface="Times New Roman" panose="02020603050405020304" pitchFamily="18" charset="0"/>
                <a:ea typeface="Times New Roman" panose="02020603050405020304" pitchFamily="18" charset="0"/>
              </a:rPr>
              <a:t>Hình 3: Vẽ Henna</a:t>
            </a:r>
            <a:endParaRPr lang="x-none" dirty="0"/>
          </a:p>
        </p:txBody>
      </p:sp>
      <p:sp>
        <p:nvSpPr>
          <p:cNvPr id="10" name="Rectangle 9">
            <a:extLst>
              <a:ext uri="{FF2B5EF4-FFF2-40B4-BE49-F238E27FC236}">
                <a16:creationId xmlns="" xmlns:a16="http://schemas.microsoft.com/office/drawing/2014/main" id="{D7FDD353-3210-404B-A958-6ABD11F55B46}"/>
              </a:ext>
            </a:extLst>
          </p:cNvPr>
          <p:cNvSpPr/>
          <p:nvPr/>
        </p:nvSpPr>
        <p:spPr>
          <a:xfrm>
            <a:off x="8238980" y="3068004"/>
            <a:ext cx="2823530" cy="360996"/>
          </a:xfrm>
          <a:prstGeom prst="rect">
            <a:avLst/>
          </a:prstGeom>
        </p:spPr>
        <p:txBody>
          <a:bodyPr wrap="none">
            <a:spAutoFit/>
          </a:bodyPr>
          <a:lstStyle/>
          <a:p>
            <a:pPr marL="397510" marR="45720" indent="5715">
              <a:lnSpc>
                <a:spcPct val="97000"/>
              </a:lnSpc>
              <a:spcBef>
                <a:spcPts val="145"/>
              </a:spcBef>
              <a:spcAft>
                <a:spcPts val="0"/>
              </a:spcAft>
            </a:pPr>
            <a:r>
              <a:rPr lang="x-none" dirty="0">
                <a:solidFill>
                  <a:srgbClr val="212529"/>
                </a:solidFill>
                <a:latin typeface="Times New Roman" panose="02020603050405020304" pitchFamily="18" charset="0"/>
                <a:ea typeface="Times New Roman" panose="02020603050405020304" pitchFamily="18" charset="0"/>
              </a:rPr>
              <a:t>.     </a:t>
            </a:r>
            <a:r>
              <a:rPr lang="x-none" dirty="0">
                <a:solidFill>
                  <a:srgbClr val="000000"/>
                </a:solidFill>
                <a:latin typeface="Times New Roman" panose="02020603050405020304" pitchFamily="18" charset="0"/>
                <a:ea typeface="Times New Roman" panose="02020603050405020304" pitchFamily="18" charset="0"/>
              </a:rPr>
              <a:t>Hình 2: Tượng Phật</a:t>
            </a:r>
            <a:endParaRPr lang="x-none" sz="1400" dirty="0">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 xmlns:a16="http://schemas.microsoft.com/office/drawing/2014/main" id="{CEC474EA-F96F-2549-A12B-39057316D778}"/>
              </a:ext>
            </a:extLst>
          </p:cNvPr>
          <p:cNvSpPr/>
          <p:nvPr/>
        </p:nvSpPr>
        <p:spPr>
          <a:xfrm>
            <a:off x="8925623" y="6046923"/>
            <a:ext cx="1866217" cy="369332"/>
          </a:xfrm>
          <a:prstGeom prst="rect">
            <a:avLst/>
          </a:prstGeom>
        </p:spPr>
        <p:txBody>
          <a:bodyPr wrap="none">
            <a:spAutoFit/>
          </a:bodyPr>
          <a:lstStyle/>
          <a:p>
            <a:r>
              <a:rPr lang="x-none" dirty="0">
                <a:solidFill>
                  <a:srgbClr val="000000"/>
                </a:solidFill>
                <a:latin typeface="Times New Roman" panose="02020603050405020304" pitchFamily="18" charset="0"/>
                <a:ea typeface="Times New Roman" panose="02020603050405020304" pitchFamily="18" charset="0"/>
              </a:rPr>
              <a:t>Tượng thần Shiva</a:t>
            </a:r>
            <a:endParaRPr lang="x-none" dirty="0"/>
          </a:p>
        </p:txBody>
      </p:sp>
      <p:sp>
        <p:nvSpPr>
          <p:cNvPr id="3" name="Action Button: Help 2">
            <a:hlinkClick r:id="" action="ppaction://noaction" highlightClick="1"/>
            <a:extLst>
              <a:ext uri="{FF2B5EF4-FFF2-40B4-BE49-F238E27FC236}">
                <a16:creationId xmlns="" xmlns:a16="http://schemas.microsoft.com/office/drawing/2014/main" id="{B09DA65D-9F64-7A45-9D12-F17A54C94C2D}"/>
              </a:ext>
            </a:extLst>
          </p:cNvPr>
          <p:cNvSpPr/>
          <p:nvPr/>
        </p:nvSpPr>
        <p:spPr>
          <a:xfrm>
            <a:off x="4999348" y="1209488"/>
            <a:ext cx="2823530" cy="2449254"/>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x-none" sz="2400" dirty="0">
                <a:solidFill>
                  <a:srgbClr val="2212C0"/>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2" name="TextBox 11">
            <a:extLst>
              <a:ext uri="{FF2B5EF4-FFF2-40B4-BE49-F238E27FC236}">
                <a16:creationId xmlns="" xmlns:a16="http://schemas.microsoft.com/office/drawing/2014/main" id="{B99E9254-1A83-5B44-B05E-816DBEA81CD4}"/>
              </a:ext>
            </a:extLst>
          </p:cNvPr>
          <p:cNvSpPr txBox="1"/>
          <p:nvPr/>
        </p:nvSpPr>
        <p:spPr>
          <a:xfrm>
            <a:off x="2557463" y="81969"/>
            <a:ext cx="6684843" cy="707886"/>
          </a:xfrm>
          <a:prstGeom prst="rect">
            <a:avLst/>
          </a:prstGeom>
          <a:noFill/>
        </p:spPr>
        <p:txBody>
          <a:bodyPr wrap="none" rtlCol="0">
            <a:spAutoFit/>
          </a:bodyPr>
          <a:lstStyle/>
          <a:p>
            <a:r>
              <a:rPr lang="x-none" sz="4000" dirty="0">
                <a:solidFill>
                  <a:srgbClr val="FF0000"/>
                </a:solidFill>
                <a:latin typeface="Apple Chancery" panose="03020702040506060504" pitchFamily="66" charset="-79"/>
                <a:cs typeface="Apple Chancery" panose="03020702040506060504" pitchFamily="66" charset="-79"/>
              </a:rPr>
              <a:t>HOẠT ĐỘNG KHỞI ĐỘNG</a:t>
            </a:r>
          </a:p>
        </p:txBody>
      </p:sp>
      <p:sp>
        <p:nvSpPr>
          <p:cNvPr id="13" name="TextBox 12">
            <a:extLst>
              <a:ext uri="{FF2B5EF4-FFF2-40B4-BE49-F238E27FC236}">
                <a16:creationId xmlns="" xmlns:a16="http://schemas.microsoft.com/office/drawing/2014/main" id="{FA5AFEFB-7650-1B44-B698-1D6213CFBC34}"/>
              </a:ext>
            </a:extLst>
          </p:cNvPr>
          <p:cNvSpPr txBox="1"/>
          <p:nvPr/>
        </p:nvSpPr>
        <p:spPr>
          <a:xfrm>
            <a:off x="4686300" y="4243636"/>
            <a:ext cx="3674404" cy="707886"/>
          </a:xfrm>
          <a:prstGeom prst="rect">
            <a:avLst/>
          </a:prstGeom>
          <a:noFill/>
        </p:spPr>
        <p:txBody>
          <a:bodyPr wrap="none" rtlCol="0">
            <a:spAutoFit/>
          </a:bodyPr>
          <a:lstStyle/>
          <a:p>
            <a:r>
              <a:rPr lang="x-none" sz="4000" dirty="0">
                <a:solidFill>
                  <a:srgbClr val="FF00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8320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6" name="Rectangle 5">
            <a:extLst>
              <a:ext uri="{FF2B5EF4-FFF2-40B4-BE49-F238E27FC236}">
                <a16:creationId xmlns="" xmlns:a16="http://schemas.microsoft.com/office/drawing/2014/main"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9259910"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800" dirty="0" smtClean="0">
                <a:solidFill>
                  <a:srgbClr val="C00000"/>
                </a:solidFill>
                <a:latin typeface="Times New Roman" panose="02020603050405020304" pitchFamily="18" charset="0"/>
                <a:cs typeface="Times New Roman" panose="02020603050405020304" pitchFamily="18" charset="0"/>
              </a:rPr>
              <a:t>VẬN DỤNG</a:t>
            </a:r>
          </a:p>
          <a:p>
            <a:pPr algn="ctr">
              <a:spcAft>
                <a:spcPts val="1000"/>
              </a:spcAft>
            </a:pPr>
            <a:r>
              <a:rPr lang="en-AU" sz="2600"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em</a:t>
            </a:r>
            <a:r>
              <a:rPr lang="en-AU" sz="2600"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phút</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ircle(in)">
                                      <p:cBhvr>
                                        <p:cTn id="17" dur="20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barn(inVertical)">
                                      <p:cBhvr>
                                        <p:cTn id="27" dur="500"/>
                                        <p:tgtEl>
                                          <p:spTgt spid="717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058" y="1633707"/>
            <a:ext cx="8222185" cy="4837222"/>
          </a:xfrm>
          <a:prstGeom prst="rect">
            <a:avLst/>
          </a:prstGeom>
          <a:solidFill>
            <a:schemeClr val="bg1"/>
          </a:solidFill>
        </p:spPr>
        <p:txBody>
          <a:bodyPr wrap="square">
            <a:spAutoFit/>
          </a:bodyPr>
          <a:lstStyle/>
          <a:p>
            <a:pPr marL="342900" indent="-342900" algn="just">
              <a:lnSpc>
                <a:spcPct val="125000"/>
              </a:lnSpc>
              <a:spcAft>
                <a:spcPts val="1000"/>
              </a:spcAft>
              <a:buFont typeface="Arial" panose="020B0604020202020204" pitchFamily="34" charset="0"/>
              <a:buChar char="•"/>
            </a:pPr>
            <a:r>
              <a:rPr lang="en-AU" sz="2400" b="1" dirty="0" err="1" smtClean="0">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latin typeface="Times New Roman" panose="02020603050405020304" pitchFamily="18" charset="0"/>
                <a:ea typeface="Calibri" panose="020F0502020204030204" pitchFamily="34" charset="0"/>
                <a:cs typeface="Times New Roman" panose="02020603050405020304" pitchFamily="18" charset="0"/>
              </a:rPr>
              <a: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phát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Đô</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A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5000"/>
              </a:lnSpc>
              <a:spcAft>
                <a:spcPts val="1000"/>
              </a:spcAft>
              <a:buFont typeface="Arial" panose="020B0604020202020204" pitchFamily="34" charset="0"/>
              <a:buChar char="•"/>
            </a:pPr>
            <a:r>
              <a:rPr lang="en-AU" sz="2400" b="1" dirty="0" err="1">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latin typeface="Times New Roman" panose="02020603050405020304" pitchFamily="18" charset="0"/>
                <a:ea typeface="Calibri" panose="020F0502020204030204" pitchFamily="34" charset="0"/>
                <a:cs typeface="Times New Roman" panose="02020603050405020304" pitchFamily="18" charset="0"/>
              </a:rPr>
              <a:t>Bàlamôn</a:t>
            </a:r>
            <a:r>
              <a:rPr lang="en-AU" sz="2400" b="1"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Hindu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AU" sz="2400" dirty="0">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tạo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Ác</a:t>
            </a:r>
            <a:r>
              <a:rPr lang="en-AU" sz="2400" dirty="0">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coi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lễ</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lễ</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lí</a:t>
            </a:r>
            <a:r>
              <a:rPr lang="en-AU" sz="2400" dirty="0">
                <a:latin typeface="Times New Roman" panose="02020603050405020304" pitchFamily="18" charset="0"/>
                <a:ea typeface="Calibri" panose="020F0502020204030204" pitchFamily="34" charset="0"/>
                <a:cs typeface="Times New Roman" panose="02020603050405020304" pitchFamily="18" charset="0"/>
              </a:rPr>
              <a:t> Hindu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Đức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thích</a:t>
            </a:r>
            <a:r>
              <a:rPr lang="en-AU" sz="2400" dirty="0">
                <a:latin typeface="Times New Roman" panose="02020603050405020304" pitchFamily="18" charset="0"/>
                <a:ea typeface="Calibri" panose="020F0502020204030204" pitchFamily="34" charset="0"/>
                <a:cs typeface="Times New Roman" panose="02020603050405020304" pitchFamily="18" charset="0"/>
              </a:rPr>
              <a:t> ca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752" y="476432"/>
            <a:ext cx="2559182" cy="26555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News - Các vị thần trong tôn giáo của nền văn minh Ấn Độ (k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752" y="3867304"/>
            <a:ext cx="2559182" cy="24497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7FEA212D-7477-1F49-8FA2-F69252D76FAA}"/>
              </a:ext>
            </a:extLst>
          </p:cNvPr>
          <p:cNvSpPr/>
          <p:nvPr/>
        </p:nvSpPr>
        <p:spPr>
          <a:xfrm>
            <a:off x="651007" y="365480"/>
            <a:ext cx="8197822" cy="587853"/>
          </a:xfrm>
          <a:prstGeom prst="rect">
            <a:avLst/>
          </a:prstGeom>
        </p:spPr>
        <p:txBody>
          <a:bodyPr wrap="none">
            <a:spAutoFit/>
          </a:bodyPr>
          <a:lstStyle/>
          <a:p>
            <a:pPr algn="just">
              <a:lnSpc>
                <a:spcPct val="115000"/>
              </a:lnSpc>
            </a:pPr>
            <a:r>
              <a:rPr lang="x-none" sz="2800" b="1" dirty="0">
                <a:solidFill>
                  <a:srgbClr val="FF0000"/>
                </a:solidFill>
                <a:latin typeface="Times New Roman" panose="02020603050405020304" pitchFamily="18" charset="0"/>
                <a:ea typeface="Times New Roman" panose="02020603050405020304" pitchFamily="18" charset="0"/>
              </a:rPr>
              <a:t>III. NHỮNG THÀNH TỰU VĂN HOÁ </a:t>
            </a:r>
            <a:r>
              <a:rPr lang="x-none" sz="2800" b="1" dirty="0" smtClean="0">
                <a:solidFill>
                  <a:srgbClr val="FF0000"/>
                </a:solidFill>
                <a:latin typeface="Times New Roman" panose="02020603050405020304" pitchFamily="18" charset="0"/>
                <a:ea typeface="Times New Roman" panose="02020603050405020304" pitchFamily="18" charset="0"/>
              </a:rPr>
              <a:t>TI</a:t>
            </a:r>
            <a:r>
              <a:rPr lang="en-US" sz="2800" b="1" dirty="0">
                <a:solidFill>
                  <a:srgbClr val="FF0000"/>
                </a:solidFill>
                <a:latin typeface="Times New Roman" panose="02020603050405020304" pitchFamily="18" charset="0"/>
                <a:ea typeface="Times New Roman" panose="02020603050405020304" pitchFamily="18" charset="0"/>
              </a:rPr>
              <a:t>Ê</a:t>
            </a:r>
            <a:r>
              <a:rPr lang="x-none" sz="2800" b="1" dirty="0" smtClean="0">
                <a:solidFill>
                  <a:srgbClr val="FF0000"/>
                </a:solidFill>
                <a:latin typeface="Times New Roman" panose="02020603050405020304" pitchFamily="18" charset="0"/>
                <a:ea typeface="Times New Roman" panose="02020603050405020304" pitchFamily="18" charset="0"/>
              </a:rPr>
              <a:t>U </a:t>
            </a:r>
            <a:r>
              <a:rPr lang="x-none" sz="2800" b="1" dirty="0">
                <a:solidFill>
                  <a:srgbClr val="FF0000"/>
                </a:solidFill>
                <a:latin typeface="Times New Roman" panose="02020603050405020304" pitchFamily="18" charset="0"/>
                <a:ea typeface="Times New Roman" panose="02020603050405020304" pitchFamily="18" charset="0"/>
              </a:rPr>
              <a:t>BIỂU </a:t>
            </a:r>
            <a:endParaRPr lang="x-none"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65443" y="906287"/>
            <a:ext cx="1883785" cy="580415"/>
          </a:xfrm>
          <a:prstGeom prst="rect">
            <a:avLst/>
          </a:prstGeom>
        </p:spPr>
        <p:txBody>
          <a:bodyPr wrap="none">
            <a:spAutoFit/>
          </a:bodyPr>
          <a:lstStyle/>
          <a:p>
            <a:pPr algn="just">
              <a:lnSpc>
                <a:spcPct val="125000"/>
              </a:lnSpc>
              <a:spcAft>
                <a:spcPts val="1000"/>
              </a:spcAft>
            </a:pPr>
            <a:r>
              <a:rPr lang="en-A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A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giáo</a:t>
            </a:r>
            <a:r>
              <a:rPr lang="en-A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AU"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3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down)">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00501" y="678394"/>
            <a:ext cx="11007300" cy="3768211"/>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viết</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AU" altLang="en-US"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t>
            </a:r>
            <a:r>
              <a:rPr lang="en-AU" altLang="en-US" sz="2400" dirty="0" err="1" smtClean="0">
                <a:latin typeface="Times New Roman" panose="02020603050405020304" pitchFamily="18" charset="0"/>
                <a:ea typeface="Calibri" panose="020F0502020204030204" pitchFamily="34" charset="0"/>
                <a:cs typeface="Times New Roman" panose="02020603050405020304" pitchFamily="18" charset="0"/>
              </a:rPr>
              <a:t>ữ</a:t>
            </a:r>
            <a:r>
              <a:rPr kumimoji="0" lang="en-AU"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Brahmi</a:t>
            </a:r>
            <a:r>
              <a:rPr lang="en-AU" alt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dirty="0" err="1" smtClean="0">
                <a:latin typeface="Times New Roman" panose="02020603050405020304" pitchFamily="18" charset="0"/>
                <a:ea typeface="Calibri" panose="020F0502020204030204" pitchFamily="34" charset="0"/>
                <a:cs typeface="Times New Roman" panose="02020603050405020304" pitchFamily="18" charset="0"/>
              </a:rPr>
              <a:t>đã</a:t>
            </a:r>
            <a:r>
              <a:rPr kumimoji="0" lang="en-AU"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nâng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lên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AU" altLang="en-US"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hoàn</a:t>
            </a:r>
            <a:r>
              <a:rPr kumimoji="0" lang="en-AU"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hê</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Phạn</a:t>
            </a:r>
            <a:r>
              <a:rPr kumimoji="0" lang="en-AU"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dùng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chép</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Veda (Hindu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Mahabharata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Raymayana</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Phạn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trúc</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chùa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Hang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Hindu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30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360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nhuận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Ấn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nay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Ả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rập</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biệt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 </a:t>
            </a:r>
            <a:endParaRPr kumimoji="0" lang="en-AU"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219" name="Picture 3" descr="Chùa hang Ajanta - Di tích Phật giáo ẩn trong lòng n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66" y="4826767"/>
            <a:ext cx="2376872" cy="137373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KinhNghiemDuLich.org  Nhung ngoi den Hindu dac sac nhat the gi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195" y="4706764"/>
            <a:ext cx="2202673" cy="1554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stretch>
            <a:fillRect/>
          </a:stretch>
        </p:blipFill>
        <p:spPr>
          <a:xfrm>
            <a:off x="8572500" y="4706764"/>
            <a:ext cx="3320321" cy="1390812"/>
          </a:xfrm>
          <a:prstGeom prst="rect">
            <a:avLst/>
          </a:prstGeom>
        </p:spPr>
      </p:pic>
      <p:sp>
        <p:nvSpPr>
          <p:cNvPr id="4" name="TextBox 3"/>
          <p:cNvSpPr txBox="1"/>
          <p:nvPr/>
        </p:nvSpPr>
        <p:spPr>
          <a:xfrm>
            <a:off x="8440136" y="6353757"/>
            <a:ext cx="375186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88272" y="6307663"/>
            <a:ext cx="375186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Brihadishwara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25066" y="6307663"/>
            <a:ext cx="375186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Chùa</a:t>
            </a:r>
            <a:r>
              <a:rPr lang="en-US" dirty="0">
                <a:latin typeface="Times New Roman" panose="02020603050405020304" pitchFamily="18" charset="0"/>
                <a:cs typeface="Times New Roman" panose="02020603050405020304" pitchFamily="18" charset="0"/>
              </a:rPr>
              <a:t> hang -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4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 xmlns:a16="http://schemas.microsoft.com/office/drawing/2014/main"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 xmlns:a16="http://schemas.microsoft.com/office/drawing/2014/main" id="{0391E2EC-E2B1-F44A-B3E0-8033CB25D4F0}"/>
              </a:ext>
            </a:extLst>
          </p:cNvPr>
          <p:cNvSpPr txBox="1"/>
          <p:nvPr/>
        </p:nvSpPr>
        <p:spPr>
          <a:xfrm>
            <a:off x="1590599" y="863600"/>
            <a:ext cx="9010800" cy="523220"/>
          </a:xfrm>
          <a:prstGeom prst="rect">
            <a:avLst/>
          </a:prstGeom>
          <a:noFill/>
        </p:spPr>
        <p:txBody>
          <a:bodyPr wrap="none" rtlCol="0">
            <a:spAutoFit/>
          </a:bodyPr>
          <a:lstStyle/>
          <a:p>
            <a:r>
              <a:rPr lang="x-none" sz="2800" dirty="0">
                <a:latin typeface="Times New Roman" panose="02020603050405020304" pitchFamily="18" charset="0"/>
                <a:cs typeface="Times New Roman" panose="02020603050405020304" pitchFamily="18" charset="0"/>
              </a:rPr>
              <a:t>Vẽ sơ đồ tư duy thể hiện thành tựu văn hoá của Ấn </a:t>
            </a:r>
            <a:r>
              <a:rPr lang="en-US" sz="2800" dirty="0">
                <a:latin typeface="Times New Roman" panose="02020603050405020304" pitchFamily="18" charset="0"/>
                <a:cs typeface="Times New Roman" panose="02020603050405020304" pitchFamily="18" charset="0"/>
              </a:rPr>
              <a:t>Đ</a:t>
            </a:r>
            <a:r>
              <a:rPr lang="x-none" sz="2800" dirty="0" smtClean="0">
                <a:latin typeface="Times New Roman" panose="02020603050405020304" pitchFamily="18" charset="0"/>
                <a:cs typeface="Times New Roman" panose="02020603050405020304" pitchFamily="18" charset="0"/>
              </a:rPr>
              <a:t>ộ </a:t>
            </a:r>
            <a:r>
              <a:rPr lang="x-none" sz="2800" dirty="0">
                <a:latin typeface="Times New Roman" panose="02020603050405020304" pitchFamily="18" charset="0"/>
                <a:cs typeface="Times New Roman" panose="02020603050405020304" pitchFamily="18" charset="0"/>
              </a:rPr>
              <a:t>vào vở</a:t>
            </a:r>
          </a:p>
        </p:txBody>
      </p:sp>
      <p:pic>
        <p:nvPicPr>
          <p:cNvPr id="7" name="Picture 6">
            <a:extLst>
              <a:ext uri="{FF2B5EF4-FFF2-40B4-BE49-F238E27FC236}">
                <a16:creationId xmlns="" xmlns:a16="http://schemas.microsoft.com/office/drawing/2014/main"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73A0D8BC-F178-BC43-BB2E-3C15EA967DA6}"/>
              </a:ext>
            </a:extLst>
          </p:cNvPr>
          <p:cNvSpPr txBox="1"/>
          <p:nvPr/>
        </p:nvSpPr>
        <p:spPr>
          <a:xfrm>
            <a:off x="2557463" y="279395"/>
            <a:ext cx="6159700" cy="707886"/>
          </a:xfrm>
          <a:prstGeom prst="rect">
            <a:avLst/>
          </a:prstGeom>
          <a:noFill/>
        </p:spPr>
        <p:txBody>
          <a:bodyPr wrap="none" rtlCol="0">
            <a:spAutoFit/>
          </a:bodyPr>
          <a:lstStyle/>
          <a:p>
            <a:r>
              <a:rPr lang="x-none" sz="4000" dirty="0">
                <a:solidFill>
                  <a:srgbClr val="FF0000"/>
                </a:solidFill>
                <a:latin typeface="Times New Roman" panose="02020603050405020304" pitchFamily="18" charset="0"/>
                <a:cs typeface="Times New Roman" panose="02020603050405020304" pitchFamily="18" charset="0"/>
              </a:rPr>
              <a:t>HOẠT ĐỘNG LUYỆN TẬP</a:t>
            </a:r>
          </a:p>
        </p:txBody>
      </p:sp>
      <p:graphicFrame>
        <p:nvGraphicFramePr>
          <p:cNvPr id="7" name="Table 6">
            <a:extLst>
              <a:ext uri="{FF2B5EF4-FFF2-40B4-BE49-F238E27FC236}">
                <a16:creationId xmlns="" xmlns:a16="http://schemas.microsoft.com/office/drawing/2014/main" id="{F6C5120E-CF30-5A45-AC79-F1E034F92AAF}"/>
              </a:ext>
            </a:extLst>
          </p:cNvPr>
          <p:cNvGraphicFramePr>
            <a:graphicFrameLocks noGrp="1"/>
          </p:cNvGraphicFramePr>
          <p:nvPr>
            <p:extLst>
              <p:ext uri="{D42A27DB-BD31-4B8C-83A1-F6EECF244321}">
                <p14:modId xmlns:p14="http://schemas.microsoft.com/office/powerpoint/2010/main" val="2472850763"/>
              </p:ext>
            </p:extLst>
          </p:nvPr>
        </p:nvGraphicFramePr>
        <p:xfrm>
          <a:off x="3845297" y="1859968"/>
          <a:ext cx="7823201" cy="4127818"/>
        </p:xfrm>
        <a:graphic>
          <a:graphicData uri="http://schemas.openxmlformats.org/drawingml/2006/table">
            <a:tbl>
              <a:tblPr firstRow="1" bandRow="1">
                <a:tableStyleId>{5C22544A-7EE6-4342-B048-85BDC9FD1C3A}</a:tableStyleId>
              </a:tblPr>
              <a:tblGrid>
                <a:gridCol w="7823201">
                  <a:extLst>
                    <a:ext uri="{9D8B030D-6E8A-4147-A177-3AD203B41FA5}">
                      <a16:colId xmlns="" xmlns:a16="http://schemas.microsoft.com/office/drawing/2014/main" val="2274877248"/>
                    </a:ext>
                  </a:extLst>
                </a:gridCol>
              </a:tblGrid>
              <a:tr h="277875">
                <a:tc>
                  <a:txBody>
                    <a:bodyPr/>
                    <a:lstStyle/>
                    <a:p>
                      <a:pPr marL="0" marR="0" indent="0" algn="l" defTabSz="914400" rtl="0" eaLnBrk="1" fontAlgn="auto" latinLnBrk="0" hangingPunct="1">
                        <a:lnSpc>
                          <a:spcPct val="114000"/>
                        </a:lnSpc>
                        <a:spcBef>
                          <a:spcPts val="600"/>
                        </a:spcBef>
                        <a:spcAft>
                          <a:spcPts val="600"/>
                        </a:spcAft>
                        <a:buClrTx/>
                        <a:buSzTx/>
                        <a:buFont typeface="Arial" panose="020B0604020202020204" pitchFamily="34" charset="0"/>
                        <a:buNone/>
                        <a:tabLst/>
                        <a:defRPr/>
                      </a:pPr>
                      <a:r>
                        <a:rPr lang="en-AU" sz="2800" b="0" dirty="0" err="1" smtClean="0">
                          <a:solidFill>
                            <a:srgbClr val="2212C0"/>
                          </a:solidFill>
                          <a:latin typeface="Times New Roman" panose="02020603050405020304" pitchFamily="18" charset="0"/>
                          <a:cs typeface="Times New Roman" panose="02020603050405020304" pitchFamily="18" charset="0"/>
                        </a:rPr>
                        <a:t>Câu</a:t>
                      </a:r>
                      <a:r>
                        <a:rPr lang="en-AU" sz="2800" b="0" baseline="0" dirty="0" smtClean="0">
                          <a:solidFill>
                            <a:srgbClr val="2212C0"/>
                          </a:solidFill>
                          <a:latin typeface="Times New Roman" panose="02020603050405020304" pitchFamily="18" charset="0"/>
                          <a:cs typeface="Times New Roman" panose="02020603050405020304" pitchFamily="18" charset="0"/>
                        </a:rPr>
                        <a:t> 1: </a:t>
                      </a:r>
                      <a:r>
                        <a:rPr lang="en-AU" sz="2800" b="0" dirty="0" err="1" smtClean="0">
                          <a:solidFill>
                            <a:srgbClr val="2212C0"/>
                          </a:solidFill>
                          <a:latin typeface="Times New Roman" panose="02020603050405020304" pitchFamily="18" charset="0"/>
                          <a:cs typeface="Times New Roman" panose="02020603050405020304" pitchFamily="18" charset="0"/>
                        </a:rPr>
                        <a:t>Trình</a:t>
                      </a:r>
                      <a:r>
                        <a:rPr lang="en-AU" sz="2800" b="0" dirty="0" smtClean="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98475648"/>
                  </a:ext>
                </a:extLst>
              </a:tr>
              <a:tr h="277875">
                <a:tc>
                  <a:txBody>
                    <a:bodyPr/>
                    <a:lstStyle/>
                    <a:p>
                      <a:pPr marL="0" marR="0" indent="0" algn="l" defTabSz="914400" rtl="0" eaLnBrk="1" fontAlgn="auto" latinLnBrk="0" hangingPunct="1">
                        <a:lnSpc>
                          <a:spcPct val="114000"/>
                        </a:lnSpc>
                        <a:spcBef>
                          <a:spcPts val="600"/>
                        </a:spcBef>
                        <a:spcAft>
                          <a:spcPts val="600"/>
                        </a:spcAft>
                        <a:buClrTx/>
                        <a:buSzTx/>
                        <a:buFont typeface="Arial" panose="020B0604020202020204" pitchFamily="34" charset="0"/>
                        <a:buNone/>
                        <a:tabLst/>
                        <a:defRPr/>
                      </a:pPr>
                      <a:r>
                        <a:rPr lang="it-IT" sz="2800" b="0" dirty="0" smtClean="0">
                          <a:solidFill>
                            <a:srgbClr val="2212C0"/>
                          </a:solidFill>
                          <a:latin typeface="Times New Roman" panose="02020603050405020304" pitchFamily="18" charset="0"/>
                          <a:cs typeface="Times New Roman" panose="02020603050405020304" pitchFamily="18" charset="0"/>
                        </a:rPr>
                        <a:t>Câu</a:t>
                      </a:r>
                      <a:r>
                        <a:rPr lang="it-IT" sz="2800" b="0" baseline="0" dirty="0" smtClean="0">
                          <a:solidFill>
                            <a:srgbClr val="2212C0"/>
                          </a:solidFill>
                          <a:latin typeface="Times New Roman" panose="02020603050405020304" pitchFamily="18" charset="0"/>
                          <a:cs typeface="Times New Roman" panose="02020603050405020304" pitchFamily="18" charset="0"/>
                        </a:rPr>
                        <a:t> 2: </a:t>
                      </a:r>
                      <a:r>
                        <a:rPr lang="it-IT" sz="2800" b="0" dirty="0" smtClean="0">
                          <a:solidFill>
                            <a:srgbClr val="2212C0"/>
                          </a:solidFill>
                          <a:latin typeface="Times New Roman" panose="02020603050405020304" pitchFamily="18" charset="0"/>
                          <a:cs typeface="Times New Roman" panose="02020603050405020304" pitchFamily="18" charset="0"/>
                        </a:rPr>
                        <a:t>Nêu </a:t>
                      </a:r>
                      <a:r>
                        <a:rPr lang="it-IT" sz="2800" b="0" dirty="0">
                          <a:solidFill>
                            <a:srgbClr val="2212C0"/>
                          </a:solidFill>
                          <a:latin typeface="Times New Roman" panose="02020603050405020304" pitchFamily="18" charset="0"/>
                          <a:cs typeface="Times New Roman" panose="02020603050405020304" pitchFamily="18" charset="0"/>
                        </a:rPr>
                        <a:t>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93745126"/>
                  </a:ext>
                </a:extLst>
              </a:tr>
              <a:tr h="1371792">
                <a:tc>
                  <a:txBody>
                    <a:bodyPr/>
                    <a:lstStyle/>
                    <a:p>
                      <a:pPr marL="0" indent="0">
                        <a:lnSpc>
                          <a:spcPct val="114000"/>
                        </a:lnSpc>
                        <a:spcBef>
                          <a:spcPts val="600"/>
                        </a:spcBef>
                        <a:spcAft>
                          <a:spcPts val="600"/>
                        </a:spcAft>
                        <a:buFont typeface="Arial" panose="020B0604020202020204" pitchFamily="34" charset="0"/>
                        <a:buNone/>
                      </a:pPr>
                      <a:r>
                        <a:rPr lang="it-IT" sz="2800" b="0" dirty="0" smtClean="0">
                          <a:solidFill>
                            <a:srgbClr val="2212C0"/>
                          </a:solidFill>
                          <a:latin typeface="Times New Roman" panose="02020603050405020304" pitchFamily="18" charset="0"/>
                          <a:cs typeface="Times New Roman" panose="02020603050405020304" pitchFamily="18" charset="0"/>
                        </a:rPr>
                        <a:t>Câu</a:t>
                      </a:r>
                      <a:r>
                        <a:rPr lang="it-IT" sz="2800" b="0" baseline="0" dirty="0" smtClean="0">
                          <a:solidFill>
                            <a:srgbClr val="2212C0"/>
                          </a:solidFill>
                          <a:latin typeface="Times New Roman" panose="02020603050405020304" pitchFamily="18" charset="0"/>
                          <a:cs typeface="Times New Roman" panose="02020603050405020304" pitchFamily="18" charset="0"/>
                        </a:rPr>
                        <a:t> 3: </a:t>
                      </a:r>
                      <a:r>
                        <a:rPr lang="it-IT" sz="2800" b="0" dirty="0" smtClean="0">
                          <a:solidFill>
                            <a:srgbClr val="2212C0"/>
                          </a:solidFill>
                          <a:latin typeface="Times New Roman" panose="02020603050405020304" pitchFamily="18" charset="0"/>
                          <a:cs typeface="Times New Roman" panose="02020603050405020304" pitchFamily="18" charset="0"/>
                        </a:rPr>
                        <a:t>Liệt </a:t>
                      </a:r>
                      <a:r>
                        <a:rPr lang="it-IT" sz="2800" b="0" dirty="0">
                          <a:solidFill>
                            <a:srgbClr val="2212C0"/>
                          </a:solidFill>
                          <a:latin typeface="Times New Roman" panose="02020603050405020304" pitchFamily="18" charset="0"/>
                          <a:cs typeface="Times New Roman" panose="02020603050405020304" pitchFamily="18" charset="0"/>
                        </a:rPr>
                        <a:t>kê những thành tựu chính của văn hoá Ấn Độ cổ </a:t>
                      </a:r>
                      <a:r>
                        <a:rPr lang="it-IT" sz="2800" b="0" dirty="0" smtClean="0">
                          <a:solidFill>
                            <a:srgbClr val="2212C0"/>
                          </a:solidFill>
                          <a:latin typeface="Times New Roman" panose="02020603050405020304" pitchFamily="18" charset="0"/>
                          <a:cs typeface="Times New Roman" panose="02020603050405020304" pitchFamily="18" charset="0"/>
                        </a:rPr>
                        <a:t>đại</a:t>
                      </a:r>
                      <a:r>
                        <a:rPr lang="it-IT" sz="2800" b="0" baseline="0" dirty="0" smtClean="0">
                          <a:solidFill>
                            <a:srgbClr val="2212C0"/>
                          </a:solidFill>
                          <a:latin typeface="Times New Roman" panose="02020603050405020304" pitchFamily="18" charset="0"/>
                          <a:cs typeface="Times New Roman" panose="02020603050405020304" pitchFamily="18" charset="0"/>
                        </a:rPr>
                        <a:t> ( tôn giáo, chữ viết, văn học, lịch, Toán học, kiến trúc)</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840973"/>
                  </a:ext>
                </a:extLst>
              </a:tr>
            </a:tbl>
          </a:graphicData>
        </a:graphic>
      </p:graphicFrame>
    </p:spTree>
    <p:extLst>
      <p:ext uri="{BB962C8B-B14F-4D97-AF65-F5344CB8AC3E}">
        <p14:creationId xmlns:p14="http://schemas.microsoft.com/office/powerpoint/2010/main" val="264652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err="1" smtClean="0">
                <a:solidFill>
                  <a:srgbClr val="002060"/>
                </a:solidFill>
                <a:latin typeface="Times New Roman" panose="02020603050405020304" pitchFamily="18" charset="0"/>
                <a:cs typeface="Times New Roman" panose="02020603050405020304" pitchFamily="18" charset="0"/>
              </a:rPr>
              <a:t>Câu</a:t>
            </a:r>
            <a:r>
              <a:rPr lang="en-US" sz="3200" b="1" i="1" dirty="0" smtClean="0">
                <a:solidFill>
                  <a:srgbClr val="002060"/>
                </a:solidFill>
                <a:latin typeface="Times New Roman" panose="02020603050405020304" pitchFamily="18" charset="0"/>
                <a:cs typeface="Times New Roman" panose="02020603050405020304" pitchFamily="18" charset="0"/>
              </a:rPr>
              <a:t> 4: </a:t>
            </a:r>
            <a:r>
              <a:rPr lang="en-US" sz="3200" b="1" i="1" dirty="0" err="1">
                <a:solidFill>
                  <a:srgbClr val="002060"/>
                </a:solidFill>
                <a:latin typeface="Times New Roman" panose="02020603050405020304" pitchFamily="18" charset="0"/>
                <a:cs typeface="Times New Roman" panose="02020603050405020304" pitchFamily="18" charset="0"/>
              </a:rPr>
              <a:t>Điều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tự</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nhiên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của</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Ấn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Độ</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cổ</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đại</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điểm</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gì</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giống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khác</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với</a:t>
            </a:r>
            <a:r>
              <a:rPr lang="en-US" sz="3200" b="1" i="1" dirty="0">
                <a:solidFill>
                  <a:srgbClr val="002060"/>
                </a:solidFill>
                <a:latin typeface="Times New Roman" panose="02020603050405020304" pitchFamily="18" charset="0"/>
                <a:cs typeface="Times New Roman" panose="02020603050405020304" pitchFamily="18" charset="0"/>
              </a:rPr>
              <a:t> Ai </a:t>
            </a:r>
            <a:r>
              <a:rPr lang="en-US" sz="3200" b="1" i="1" dirty="0" err="1">
                <a:solidFill>
                  <a:srgbClr val="002060"/>
                </a:solidFill>
                <a:latin typeface="Times New Roman" panose="02020603050405020304" pitchFamily="18" charset="0"/>
                <a:cs typeface="Times New Roman" panose="02020603050405020304" pitchFamily="18" charset="0"/>
              </a:rPr>
              <a:t>câp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Lưỡng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Cổ</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đại</a:t>
            </a:r>
            <a:r>
              <a:rPr lang="en-US" sz="3200" b="1" i="1" dirty="0">
                <a:solidFill>
                  <a:srgbClr val="002060"/>
                </a:solidFill>
                <a:latin typeface="Times New Roman" panose="02020603050405020304" pitchFamily="18" charset="0"/>
                <a:cs typeface="Times New Roman" panose="02020603050405020304" pitchFamily="18" charset="0"/>
              </a:rPr>
              <a:t/>
            </a:r>
            <a:br>
              <a:rPr lang="en-US" sz="3200" b="1" i="1" dirty="0">
                <a:solidFill>
                  <a:srgbClr val="002060"/>
                </a:solidFill>
                <a:latin typeface="Times New Roman" panose="02020603050405020304" pitchFamily="18" charset="0"/>
                <a:cs typeface="Times New Roman" panose="02020603050405020304" pitchFamily="18" charset="0"/>
              </a:rPr>
            </a:b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0774" y="1452137"/>
            <a:ext cx="10515600" cy="4351338"/>
          </a:xfrm>
        </p:spPr>
        <p:txBody>
          <a:bodyPr>
            <a:noAutofit/>
          </a:bodyPr>
          <a:lstStyle/>
          <a:p>
            <a:pPr marL="0" indent="0">
              <a:lnSpc>
                <a:spcPct val="100000"/>
              </a:lnSpc>
              <a:spcBef>
                <a:spcPts val="0"/>
              </a:spcBef>
              <a:buNone/>
            </a:pP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Giống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nhau</a:t>
            </a:r>
            <a:r>
              <a:rPr lang="en-US" sz="2000" b="1"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nhau</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ở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Lưỡng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Ơ-</a:t>
            </a:r>
            <a:r>
              <a:rPr lang="en-US" sz="2000" dirty="0" err="1">
                <a:latin typeface="Times New Roman" panose="02020603050405020304" pitchFamily="18" charset="0"/>
                <a:cs typeface="Times New Roman" panose="02020603050405020304" pitchFamily="18" charset="0"/>
              </a:rPr>
              <a:t>phơ</a:t>
            </a:r>
            <a:r>
              <a:rPr lang="en-US" sz="2000" dirty="0">
                <a:latin typeface="Times New Roman" panose="02020603050405020304" pitchFamily="18" charset="0"/>
                <a:cs typeface="Times New Roman" panose="02020603050405020304" pitchFamily="18" charset="0"/>
              </a:rPr>
              <a:t>-rat (Euphrates)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Ti-go-</a:t>
            </a:r>
            <a:r>
              <a:rPr lang="en-US" sz="2000" dirty="0" err="1">
                <a:latin typeface="Times New Roman" panose="02020603050405020304" pitchFamily="18" charset="0"/>
                <a:cs typeface="Times New Roman" panose="02020603050405020304" pitchFamily="18" charset="0"/>
              </a:rPr>
              <a:t>rơ</a:t>
            </a:r>
            <a:r>
              <a:rPr lang="en-US" sz="2000" dirty="0">
                <a:latin typeface="Times New Roman" panose="02020603050405020304" pitchFamily="18" charset="0"/>
                <a:cs typeface="Times New Roman" panose="02020603050405020304" pitchFamily="18" charset="0"/>
              </a:rPr>
              <a:t>.</a:t>
            </a: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dọc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Nin</a:t>
            </a: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Nin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t>
            </a:r>
            <a:r>
              <a:rPr lang="en-US" sz="2000" dirty="0" err="1" smtClean="0">
                <a:latin typeface="Times New Roman" panose="02020603050405020304" pitchFamily="18" charset="0"/>
                <a:cs typeface="Times New Roman" panose="02020603050405020304" pitchFamily="18" charset="0"/>
              </a:rPr>
              <a:t>ải</a:t>
            </a:r>
            <a:endParaRPr lang="en-US" sz="20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Thượng</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cát</a:t>
            </a:r>
            <a:endParaRPr lang="en-US" sz="20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a:t>
            </a: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Ấn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a:t>
            </a:r>
          </a:p>
          <a:p>
            <a:pPr marL="0" lv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đông</a:t>
            </a:r>
            <a:endParaRPr lang="en-US" sz="20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Hi-ma-lay-a</a:t>
            </a:r>
          </a:p>
          <a:p>
            <a:pPr marL="0" lvl="0" indent="0">
              <a:lnSpc>
                <a:spcPct val="100000"/>
              </a:lnSpc>
              <a:spcBef>
                <a:spcPts val="0"/>
              </a:spcBef>
              <a:buNone/>
            </a:pPr>
            <a:r>
              <a:rPr lang="en-US" sz="2000" dirty="0" err="1">
                <a:latin typeface="Times New Roman" panose="02020603050405020304" pitchFamily="18" charset="0"/>
                <a:cs typeface="Times New Roman" panose="02020603050405020304" pitchFamily="18" charset="0"/>
              </a:rPr>
              <a:t>Dãy</a:t>
            </a:r>
            <a:r>
              <a:rPr lang="en-US" sz="2000" dirty="0">
                <a:latin typeface="Times New Roman" panose="02020603050405020304" pitchFamily="18" charset="0"/>
                <a:cs typeface="Times New Roman" panose="02020603050405020304" pitchFamily="18" charset="0"/>
              </a:rPr>
              <a:t> Vin-di-a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đia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Ấn</a:t>
            </a:r>
            <a:endParaRPr lang="en-US" sz="20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19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965" y="1132763"/>
            <a:ext cx="11497456" cy="4708981"/>
          </a:xfrm>
          <a:prstGeom prst="rect">
            <a:avLst/>
          </a:prstGeom>
          <a:noFill/>
        </p:spPr>
        <p:txBody>
          <a:bodyPr wrap="square" rtlCol="0">
            <a:spAutoFit/>
          </a:bodyPr>
          <a:lstStyle/>
          <a:p>
            <a:pPr>
              <a:lnSpc>
                <a:spcPct val="150000"/>
              </a:lnSpc>
            </a:pPr>
            <a:r>
              <a:rPr lang="en-AU" sz="2500" dirty="0" err="1">
                <a:latin typeface="Times New Roman" panose="02020603050405020304" pitchFamily="18" charset="0"/>
                <a:cs typeface="Times New Roman" panose="02020603050405020304" pitchFamily="18" charset="0"/>
              </a:rPr>
              <a:t>Em</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hãy</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tưởng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tượng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một</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câu</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chuyện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về</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hôn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nhân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giữa</a:t>
            </a:r>
            <a:r>
              <a:rPr lang="en-AU" sz="2500" dirty="0">
                <a:latin typeface="Times New Roman" panose="02020603050405020304" pitchFamily="18" charset="0"/>
                <a:cs typeface="Times New Roman" panose="02020603050405020304" pitchFamily="18" charset="0"/>
              </a:rPr>
              <a:t> 1 </a:t>
            </a:r>
            <a:r>
              <a:rPr lang="en-AU" sz="2500" dirty="0" err="1">
                <a:latin typeface="Times New Roman" panose="02020603050405020304" pitchFamily="18" charset="0"/>
                <a:cs typeface="Times New Roman" panose="02020603050405020304" pitchFamily="18" charset="0"/>
              </a:rPr>
              <a:t>cô</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gái</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thuộc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đẳng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cấp</a:t>
            </a:r>
            <a:r>
              <a:rPr lang="en-AU" sz="2500" dirty="0">
                <a:latin typeface="Times New Roman" panose="02020603050405020304" pitchFamily="18" charset="0"/>
                <a:cs typeface="Times New Roman" panose="02020603050405020304" pitchFamily="18" charset="0"/>
              </a:rPr>
              <a:t> Sudra (</a:t>
            </a:r>
            <a:r>
              <a:rPr lang="en-AU" sz="2500" dirty="0" err="1">
                <a:latin typeface="Times New Roman" panose="02020603050405020304" pitchFamily="18" charset="0"/>
                <a:cs typeface="Times New Roman" panose="02020603050405020304" pitchFamily="18" charset="0"/>
              </a:rPr>
              <a:t>tiện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dân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và</a:t>
            </a:r>
            <a:r>
              <a:rPr lang="en-AU" sz="2500" dirty="0">
                <a:latin typeface="Times New Roman" panose="02020603050405020304" pitchFamily="18" charset="0"/>
                <a:cs typeface="Times New Roman" panose="02020603050405020304" pitchFamily="18" charset="0"/>
              </a:rPr>
              <a:t> 1 </a:t>
            </a:r>
            <a:r>
              <a:rPr lang="en-AU" sz="2500" dirty="0" err="1">
                <a:latin typeface="Times New Roman" panose="02020603050405020304" pitchFamily="18" charset="0"/>
                <a:cs typeface="Times New Roman" panose="02020603050405020304" pitchFamily="18" charset="0"/>
              </a:rPr>
              <a:t>chàng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trai</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thuộc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đẳng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cấp</a:t>
            </a:r>
            <a:r>
              <a:rPr lang="en-AU" sz="2500" dirty="0">
                <a:latin typeface="Times New Roman" panose="02020603050405020304" pitchFamily="18" charset="0"/>
                <a:cs typeface="Times New Roman" panose="02020603050405020304" pitchFamily="18" charset="0"/>
              </a:rPr>
              <a:t> </a:t>
            </a:r>
            <a:r>
              <a:rPr lang="en-AU" sz="2500" smtClean="0">
                <a:latin typeface="Times New Roman" panose="02020603050405020304" pitchFamily="18" charset="0"/>
                <a:cs typeface="Times New Roman" panose="02020603050405020304" pitchFamily="18" charset="0"/>
              </a:rPr>
              <a:t>Braman</a:t>
            </a:r>
            <a:r>
              <a:rPr lang="en-AU" sz="2500" smtClean="0">
                <a:latin typeface="Times New Roman" panose="02020603050405020304" pitchFamily="18" charset="0"/>
                <a:cs typeface="Times New Roman" panose="02020603050405020304" pitchFamily="18" charset="0"/>
              </a:rPr>
              <a:t> </a:t>
            </a:r>
            <a:r>
              <a:rPr lang="en-AU" sz="2500" dirty="0">
                <a:latin typeface="Times New Roman" panose="02020603050405020304" pitchFamily="18" charset="0"/>
                <a:cs typeface="Times New Roman" panose="02020603050405020304" pitchFamily="18" charset="0"/>
              </a:rPr>
              <a:t>(</a:t>
            </a:r>
            <a:r>
              <a:rPr lang="en-AU" sz="2500" dirty="0" err="1">
                <a:latin typeface="Times New Roman" panose="02020603050405020304" pitchFamily="18" charset="0"/>
                <a:cs typeface="Times New Roman" panose="02020603050405020304" pitchFamily="18" charset="0"/>
              </a:rPr>
              <a:t>quý</a:t>
            </a:r>
            <a:r>
              <a:rPr lang="en-AU" sz="2500" dirty="0">
                <a:latin typeface="Times New Roman" panose="02020603050405020304" pitchFamily="18" charset="0"/>
                <a:cs typeface="Times New Roman" panose="02020603050405020304" pitchFamily="18" charset="0"/>
              </a:rPr>
              <a:t> </a:t>
            </a:r>
            <a:r>
              <a:rPr lang="en-AU" sz="2500" dirty="0" err="1" smtClean="0">
                <a:latin typeface="Times New Roman" panose="02020603050405020304" pitchFamily="18" charset="0"/>
                <a:cs typeface="Times New Roman" panose="02020603050405020304" pitchFamily="18" charset="0"/>
              </a:rPr>
              <a:t>tộc</a:t>
            </a:r>
            <a:r>
              <a:rPr lang="en-AU" sz="2500" dirty="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Câu</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chuyện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đó</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diễn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ra</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thế</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nào</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Người</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Ấn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Độ</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nhìn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này</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thế</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nào</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họ</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làm</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gì</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với</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này</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Cách</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ứng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xử</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của</a:t>
            </a:r>
            <a:r>
              <a:rPr lang="en-AU" sz="2500" i="1" dirty="0">
                <a:latin typeface="Times New Roman" panose="02020603050405020304" pitchFamily="18" charset="0"/>
                <a:cs typeface="Times New Roman" panose="02020603050405020304" pitchFamily="18" charset="0"/>
              </a:rPr>
              <a:t> 2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vật</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chính</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trong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trước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phản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ứng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của</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luận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xã</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hội</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a:lnSpc>
                <a:spcPct val="150000"/>
              </a:lnSpc>
            </a:pPr>
            <a:endParaRPr lang="en-US" sz="2500" dirty="0"/>
          </a:p>
        </p:txBody>
      </p:sp>
      <p:pic>
        <p:nvPicPr>
          <p:cNvPr id="10246" name="Picture 6" descr="Ngỡ ngàng với &quot;tiêu chuẩn soái ca&quot; của đàn ông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608" y="4692131"/>
            <a:ext cx="2594797" cy="152660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âu hỏi thường gặp | Cục xuất nhập cảnh Việt 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64" y="201543"/>
            <a:ext cx="854517" cy="9765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189405" y="5398456"/>
            <a:ext cx="1189842" cy="1189842"/>
          </a:xfrm>
          <a:prstGeom prst="rect">
            <a:avLst/>
          </a:prstGeom>
        </p:spPr>
      </p:pic>
      <p:sp>
        <p:nvSpPr>
          <p:cNvPr id="8" name="TextBox 7">
            <a:extLst>
              <a:ext uri="{FF2B5EF4-FFF2-40B4-BE49-F238E27FC236}">
                <a16:creationId xmlns="" xmlns:a16="http://schemas.microsoft.com/office/drawing/2014/main" id="{2279AD4F-A6A2-8A4C-9FFF-54D9BCB56BB8}"/>
              </a:ext>
            </a:extLst>
          </p:cNvPr>
          <p:cNvSpPr txBox="1"/>
          <p:nvPr/>
        </p:nvSpPr>
        <p:spPr>
          <a:xfrm>
            <a:off x="2528402" y="424877"/>
            <a:ext cx="6047489" cy="707886"/>
          </a:xfrm>
          <a:prstGeom prst="rect">
            <a:avLst/>
          </a:prstGeom>
          <a:noFill/>
        </p:spPr>
        <p:txBody>
          <a:bodyPr wrap="none" rtlCol="0">
            <a:spAutoFit/>
          </a:bodyPr>
          <a:lstStyle/>
          <a:p>
            <a:r>
              <a:rPr lang="x-none" sz="4000" dirty="0">
                <a:solidFill>
                  <a:srgbClr val="FF0000"/>
                </a:solidFill>
                <a:latin typeface="Times New Roman" panose="02020603050405020304" pitchFamily="18" charset="0"/>
                <a:cs typeface="Times New Roman" panose="02020603050405020304" pitchFamily="18" charset="0"/>
              </a:rPr>
              <a:t>HOẠT ĐỘNG VẬN DỤNG</a:t>
            </a:r>
          </a:p>
        </p:txBody>
      </p:sp>
      <p:pic>
        <p:nvPicPr>
          <p:cNvPr id="5" name="Picture 4">
            <a:extLst>
              <a:ext uri="{FF2B5EF4-FFF2-40B4-BE49-F238E27FC236}">
                <a16:creationId xmlns="" xmlns:a16="http://schemas.microsoft.com/office/drawing/2014/main" id="{2C9F341F-AE67-D84A-910F-A3EA708A41D7}"/>
              </a:ext>
            </a:extLst>
          </p:cNvPr>
          <p:cNvPicPr>
            <a:picLocks noChangeAspect="1"/>
          </p:cNvPicPr>
          <p:nvPr/>
        </p:nvPicPr>
        <p:blipFill>
          <a:blip r:embed="rId5"/>
          <a:stretch>
            <a:fillRect/>
          </a:stretch>
        </p:blipFill>
        <p:spPr>
          <a:xfrm>
            <a:off x="9339499" y="4725662"/>
            <a:ext cx="2355695" cy="1459544"/>
          </a:xfrm>
          <a:prstGeom prst="rect">
            <a:avLst/>
          </a:prstGeom>
        </p:spPr>
      </p:pic>
    </p:spTree>
    <p:extLst>
      <p:ext uri="{BB962C8B-B14F-4D97-AF65-F5344CB8AC3E}">
        <p14:creationId xmlns:p14="http://schemas.microsoft.com/office/powerpoint/2010/main" val="30032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HƯỚNG DẪN VỀ NHÀ</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đại</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69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541" y="1685561"/>
            <a:ext cx="3916907" cy="1292662"/>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600" dirty="0" err="1" smtClean="0">
                <a:latin typeface="Times New Roman" panose="02020603050405020304" pitchFamily="18" charset="0"/>
                <a:cs typeface="Times New Roman" panose="02020603050405020304" pitchFamily="18" charset="0"/>
              </a:rPr>
              <a:t>Liệt</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muốn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endParaRPr lang="en-US" sz="2600" dirty="0">
              <a:latin typeface="Times New Roman" panose="02020603050405020304" pitchFamily="18" charset="0"/>
              <a:cs typeface="Times New Roman" panose="02020603050405020304" pitchFamily="18" charset="0"/>
            </a:endParaRPr>
          </a:p>
        </p:txBody>
      </p:sp>
      <p:sp>
        <p:nvSpPr>
          <p:cNvPr id="3" name="Cloud 2"/>
          <p:cNvSpPr/>
          <p:nvPr/>
        </p:nvSpPr>
        <p:spPr>
          <a:xfrm>
            <a:off x="883941" y="392865"/>
            <a:ext cx="2265528" cy="1074325"/>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2800" b="1" dirty="0">
                <a:solidFill>
                  <a:srgbClr val="002060"/>
                </a:solidFill>
              </a:rPr>
              <a:t>( 4 phút)</a:t>
            </a:r>
            <a:endParaRPr lang="en-US" sz="2800" dirty="0">
              <a:solidFill>
                <a:srgbClr val="002060"/>
              </a:solidFill>
            </a:endParaRPr>
          </a:p>
        </p:txBody>
      </p:sp>
      <p:pic>
        <p:nvPicPr>
          <p:cNvPr id="7" name="Picture 6"/>
          <p:cNvPicPr>
            <a:picLocks noChangeAspect="1"/>
          </p:cNvPicPr>
          <p:nvPr/>
        </p:nvPicPr>
        <p:blipFill>
          <a:blip r:embed="rId2"/>
          <a:stretch>
            <a:fillRect/>
          </a:stretch>
        </p:blipFill>
        <p:spPr>
          <a:xfrm>
            <a:off x="264203" y="3196593"/>
            <a:ext cx="4166129" cy="336616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14362279"/>
              </p:ext>
            </p:extLst>
          </p:nvPr>
        </p:nvGraphicFramePr>
        <p:xfrm>
          <a:off x="4719933" y="1685561"/>
          <a:ext cx="6664326" cy="4663440"/>
        </p:xfrm>
        <a:graphic>
          <a:graphicData uri="http://schemas.openxmlformats.org/drawingml/2006/table">
            <a:tbl>
              <a:tblPr firstRow="1" bandRow="1">
                <a:tableStyleId>{5C22544A-7EE6-4342-B048-85BDC9FD1C3A}</a:tableStyleId>
              </a:tblPr>
              <a:tblGrid>
                <a:gridCol w="3332163">
                  <a:extLst>
                    <a:ext uri="{9D8B030D-6E8A-4147-A177-3AD203B41FA5}">
                      <a16:colId xmlns="" xmlns:a16="http://schemas.microsoft.com/office/drawing/2014/main" val="20000"/>
                    </a:ext>
                  </a:extLst>
                </a:gridCol>
                <a:gridCol w="3332163">
                  <a:extLst>
                    <a:ext uri="{9D8B030D-6E8A-4147-A177-3AD203B41FA5}">
                      <a16:colId xmlns="" xmlns:a16="http://schemas.microsoft.com/office/drawing/2014/main" val="20001"/>
                    </a:ext>
                  </a:extLst>
                </a:gridCol>
              </a:tblGrid>
              <a:tr h="220161">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Điều</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em</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đã</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biết</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Điều</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em</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smtClean="0">
                          <a:solidFill>
                            <a:srgbClr val="002060"/>
                          </a:solidFill>
                          <a:latin typeface="Times New Roman" panose="02020603050405020304" pitchFamily="18" charset="0"/>
                          <a:cs typeface="Times New Roman" panose="02020603050405020304" pitchFamily="18" charset="0"/>
                        </a:rPr>
                        <a:t>muốn</a:t>
                      </a:r>
                      <a:r>
                        <a:rPr lang="en-US" sz="2400" b="1" baseline="0" dirty="0" smtClean="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biết</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0"/>
                  </a:ext>
                </a:extLst>
              </a:tr>
              <a:tr h="29563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9" name="TextBox 8">
            <a:extLst>
              <a:ext uri="{FF2B5EF4-FFF2-40B4-BE49-F238E27FC236}">
                <a16:creationId xmlns="" xmlns:a16="http://schemas.microsoft.com/office/drawing/2014/main" id="{F23D55D9-49ED-9B4C-AE93-70AB00C2A37F}"/>
              </a:ext>
            </a:extLst>
          </p:cNvPr>
          <p:cNvSpPr txBox="1"/>
          <p:nvPr/>
        </p:nvSpPr>
        <p:spPr>
          <a:xfrm>
            <a:off x="3258503" y="163495"/>
            <a:ext cx="6684843" cy="707886"/>
          </a:xfrm>
          <a:prstGeom prst="rect">
            <a:avLst/>
          </a:prstGeom>
          <a:noFill/>
        </p:spPr>
        <p:txBody>
          <a:bodyPr wrap="none" rtlCol="0">
            <a:spAutoFit/>
          </a:bodyPr>
          <a:lstStyle/>
          <a:p>
            <a:r>
              <a:rPr lang="x-none" sz="4000" dirty="0">
                <a:solidFill>
                  <a:srgbClr val="FF0000"/>
                </a:solidFill>
                <a:latin typeface="Apple Chancery" panose="03020702040506060504" pitchFamily="66" charset="-79"/>
                <a:cs typeface="Apple Chancery" panose="03020702040506060504" pitchFamily="66" charset="-79"/>
              </a:rPr>
              <a:t>HOẠT ĐỘNG KHỞI ĐỘNG</a:t>
            </a: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17A94AD7-5756-544C-A376-3F6257F2E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346" y="392865"/>
            <a:ext cx="18135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32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ễ hội Kumbh Mela | Tạp chí điện tử Thế giới D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935" y="4181153"/>
            <a:ext cx="3659262" cy="2469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điều bạn cần biết về Holi - Lễ hội đầy màu sắc của người Ấn Đ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066" y="4181153"/>
            <a:ext cx="3659262" cy="2387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DC84FCD0-5ED4-0F46-8708-980DC4964877}"/>
              </a:ext>
            </a:extLst>
          </p:cNvPr>
          <p:cNvSpPr/>
          <p:nvPr/>
        </p:nvSpPr>
        <p:spPr>
          <a:xfrm>
            <a:off x="3682519" y="244346"/>
            <a:ext cx="4826962" cy="729430"/>
          </a:xfrm>
          <a:prstGeom prst="rect">
            <a:avLst/>
          </a:prstGeom>
        </p:spPr>
        <p:txBody>
          <a:bodyPr wrap="none">
            <a:spAutoFit/>
          </a:bodyPr>
          <a:lstStyle/>
          <a:p>
            <a:pPr algn="ctr">
              <a:lnSpc>
                <a:spcPct val="115000"/>
              </a:lnSpc>
            </a:pPr>
            <a:r>
              <a:rPr lang="x-none" sz="3600" b="1" u="sng" dirty="0">
                <a:solidFill>
                  <a:srgbClr val="FF0000"/>
                </a:solidFill>
                <a:latin typeface="Times New Roman" panose="02020603050405020304" pitchFamily="18" charset="0"/>
                <a:ea typeface="Times New Roman" panose="02020603050405020304" pitchFamily="18" charset="0"/>
              </a:rPr>
              <a:t>BÀI 8. ẤN </a:t>
            </a:r>
            <a:r>
              <a:rPr lang="x-none" sz="3600" b="1" u="sng" dirty="0" smtClean="0">
                <a:solidFill>
                  <a:srgbClr val="FF0000"/>
                </a:solidFill>
                <a:latin typeface="Times New Roman" panose="02020603050405020304" pitchFamily="18" charset="0"/>
                <a:ea typeface="Times New Roman" panose="02020603050405020304" pitchFamily="18" charset="0"/>
              </a:rPr>
              <a:t>Đ</a:t>
            </a:r>
            <a:r>
              <a:rPr lang="en-US" sz="3600" b="1" u="sng" dirty="0" smtClean="0">
                <a:solidFill>
                  <a:srgbClr val="FF0000"/>
                </a:solidFill>
                <a:latin typeface="Times New Roman" panose="02020603050405020304" pitchFamily="18" charset="0"/>
                <a:ea typeface="Times New Roman" panose="02020603050405020304" pitchFamily="18" charset="0"/>
              </a:rPr>
              <a:t>Ộ</a:t>
            </a:r>
            <a:r>
              <a:rPr lang="x-none" sz="3600" b="1" u="sng" dirty="0" smtClean="0">
                <a:solidFill>
                  <a:srgbClr val="FF0000"/>
                </a:solidFill>
                <a:latin typeface="Times New Roman" panose="02020603050405020304" pitchFamily="18" charset="0"/>
                <a:ea typeface="Times New Roman" panose="02020603050405020304" pitchFamily="18" charset="0"/>
              </a:rPr>
              <a:t> </a:t>
            </a:r>
            <a:r>
              <a:rPr lang="x-none" sz="3600" b="1" u="sng" dirty="0">
                <a:solidFill>
                  <a:srgbClr val="FF0000"/>
                </a:solidFill>
                <a:latin typeface="Times New Roman" panose="02020603050405020304" pitchFamily="18" charset="0"/>
                <a:ea typeface="Times New Roman" panose="02020603050405020304" pitchFamily="18" charset="0"/>
              </a:rPr>
              <a:t>CỔ ĐẠI</a:t>
            </a:r>
            <a:endParaRPr lang="x-none" sz="3600" u="sng" dirty="0">
              <a:effectLst/>
              <a:latin typeface="Times New Roman" panose="02020603050405020304" pitchFamily="18" charset="0"/>
              <a:ea typeface="Times New Roman" panose="02020603050405020304" pitchFamily="18" charset="0"/>
            </a:endParaRPr>
          </a:p>
        </p:txBody>
      </p:sp>
      <p:cxnSp>
        <p:nvCxnSpPr>
          <p:cNvPr id="9" name="Straight Arrow Connector 8">
            <a:extLst>
              <a:ext uri="{FF2B5EF4-FFF2-40B4-BE49-F238E27FC236}">
                <a16:creationId xmlns="" xmlns:a16="http://schemas.microsoft.com/office/drawing/2014/main" id="{1D1DE00C-C215-AD4B-8044-17C7C2B1019B}"/>
              </a:ext>
            </a:extLst>
          </p:cNvPr>
          <p:cNvCxnSpPr>
            <a:cxnSpLocks/>
          </p:cNvCxnSpPr>
          <p:nvPr/>
        </p:nvCxnSpPr>
        <p:spPr>
          <a:xfrm flipH="1">
            <a:off x="1768332" y="819276"/>
            <a:ext cx="4233707" cy="3423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 xmlns:a16="http://schemas.microsoft.com/office/drawing/2014/main" id="{953D0BBD-045B-4444-97DB-7C6C49AAA183}"/>
              </a:ext>
            </a:extLst>
          </p:cNvPr>
          <p:cNvCxnSpPr>
            <a:cxnSpLocks/>
          </p:cNvCxnSpPr>
          <p:nvPr/>
        </p:nvCxnSpPr>
        <p:spPr>
          <a:xfrm>
            <a:off x="6002039" y="838200"/>
            <a:ext cx="0" cy="3342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 xmlns:a16="http://schemas.microsoft.com/office/drawing/2014/main" id="{1181A24E-ED3B-614C-9C3B-D641562E7046}"/>
              </a:ext>
            </a:extLst>
          </p:cNvPr>
          <p:cNvCxnSpPr>
            <a:cxnSpLocks/>
          </p:cNvCxnSpPr>
          <p:nvPr/>
        </p:nvCxnSpPr>
        <p:spPr>
          <a:xfrm>
            <a:off x="6063144" y="859317"/>
            <a:ext cx="3700057" cy="3342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 xmlns:a16="http://schemas.microsoft.com/office/drawing/2014/main" id="{16D5650E-244F-F447-9979-DC8ED9699E31}"/>
              </a:ext>
            </a:extLst>
          </p:cNvPr>
          <p:cNvSpPr txBox="1"/>
          <p:nvPr/>
        </p:nvSpPr>
        <p:spPr>
          <a:xfrm>
            <a:off x="4920000" y="4178382"/>
            <a:ext cx="1981200" cy="830997"/>
          </a:xfrm>
          <a:prstGeom prst="rect">
            <a:avLst/>
          </a:prstGeom>
          <a:noFill/>
        </p:spPr>
        <p:txBody>
          <a:bodyPr wrap="square" rtlCol="0">
            <a:spAutoFit/>
          </a:bodyPr>
          <a:lstStyle/>
          <a:p>
            <a:pPr algn="ctr"/>
            <a:r>
              <a:rPr lang="x-none" sz="2400" b="1" dirty="0">
                <a:solidFill>
                  <a:srgbClr val="FFFF00"/>
                </a:solidFill>
                <a:latin typeface="Times New Roman" panose="02020603050405020304" pitchFamily="18" charset="0"/>
                <a:cs typeface="Times New Roman" panose="02020603050405020304" pitchFamily="18" charset="0"/>
              </a:rPr>
              <a:t>XÃ HỘI CỔ ĐẠI</a:t>
            </a:r>
          </a:p>
        </p:txBody>
      </p:sp>
      <p:sp>
        <p:nvSpPr>
          <p:cNvPr id="21" name="TextBox 20">
            <a:extLst>
              <a:ext uri="{FF2B5EF4-FFF2-40B4-BE49-F238E27FC236}">
                <a16:creationId xmlns="" xmlns:a16="http://schemas.microsoft.com/office/drawing/2014/main" id="{9293AFBE-A1DE-BF48-BB0B-7C1752E2CCA9}"/>
              </a:ext>
            </a:extLst>
          </p:cNvPr>
          <p:cNvSpPr txBox="1"/>
          <p:nvPr/>
        </p:nvSpPr>
        <p:spPr>
          <a:xfrm>
            <a:off x="8829480" y="4189296"/>
            <a:ext cx="2230813" cy="830997"/>
          </a:xfrm>
          <a:prstGeom prst="rect">
            <a:avLst/>
          </a:prstGeom>
          <a:noFill/>
        </p:spPr>
        <p:txBody>
          <a:bodyPr wrap="square" rtlCol="0">
            <a:spAutoFit/>
          </a:bodyPr>
          <a:lstStyle/>
          <a:p>
            <a:pPr algn="ctr"/>
            <a:r>
              <a:rPr lang="x-none" sz="2400" b="1" dirty="0">
                <a:solidFill>
                  <a:srgbClr val="FFFF00"/>
                </a:solidFill>
                <a:latin typeface="Times New Roman" panose="02020603050405020304" pitchFamily="18" charset="0"/>
                <a:cs typeface="Times New Roman" panose="02020603050405020304" pitchFamily="18" charset="0"/>
              </a:rPr>
              <a:t>THÀNH TƯỤ VĂN HOÁ</a:t>
            </a:r>
          </a:p>
        </p:txBody>
      </p:sp>
      <p:pic>
        <p:nvPicPr>
          <p:cNvPr id="23" name="Picture 22">
            <a:extLst>
              <a:ext uri="{FF2B5EF4-FFF2-40B4-BE49-F238E27FC236}">
                <a16:creationId xmlns="" xmlns:a16="http://schemas.microsoft.com/office/drawing/2014/main" id="{3333D561-277B-494C-8AD9-F16D1F654780}"/>
              </a:ext>
            </a:extLst>
          </p:cNvPr>
          <p:cNvPicPr>
            <a:picLocks noChangeAspect="1"/>
          </p:cNvPicPr>
          <p:nvPr/>
        </p:nvPicPr>
        <p:blipFill>
          <a:blip r:embed="rId4"/>
          <a:stretch>
            <a:fillRect/>
          </a:stretch>
        </p:blipFill>
        <p:spPr>
          <a:xfrm>
            <a:off x="261466" y="4202270"/>
            <a:ext cx="3421053" cy="2629298"/>
          </a:xfrm>
          <a:prstGeom prst="rect">
            <a:avLst/>
          </a:prstGeom>
        </p:spPr>
      </p:pic>
      <p:sp>
        <p:nvSpPr>
          <p:cNvPr id="24" name="TextBox 23">
            <a:extLst>
              <a:ext uri="{FF2B5EF4-FFF2-40B4-BE49-F238E27FC236}">
                <a16:creationId xmlns="" xmlns:a16="http://schemas.microsoft.com/office/drawing/2014/main" id="{1BEF0A45-F6B1-114E-99CF-297D58028B54}"/>
              </a:ext>
            </a:extLst>
          </p:cNvPr>
          <p:cNvSpPr txBox="1"/>
          <p:nvPr/>
        </p:nvSpPr>
        <p:spPr>
          <a:xfrm>
            <a:off x="981392" y="4220485"/>
            <a:ext cx="1981200" cy="830997"/>
          </a:xfrm>
          <a:prstGeom prst="rect">
            <a:avLst/>
          </a:prstGeom>
          <a:noFill/>
        </p:spPr>
        <p:txBody>
          <a:bodyPr wrap="square" rtlCol="0">
            <a:spAutoFit/>
          </a:bodyPr>
          <a:lstStyle/>
          <a:p>
            <a:pPr algn="ctr"/>
            <a:r>
              <a:rPr lang="x-none" sz="2400" b="1" dirty="0">
                <a:solidFill>
                  <a:srgbClr val="FFFF00"/>
                </a:solidFill>
                <a:latin typeface="Times New Roman" panose="02020603050405020304" pitchFamily="18" charset="0"/>
                <a:cs typeface="Times New Roman" panose="02020603050405020304" pitchFamily="18" charset="0"/>
              </a:rPr>
              <a:t>ĐIỀU KIỆN TỰ NHIÊN</a:t>
            </a:r>
          </a:p>
        </p:txBody>
      </p:sp>
      <p:sp>
        <p:nvSpPr>
          <p:cNvPr id="25" name="Horizontal Scroll 24">
            <a:extLst>
              <a:ext uri="{FF2B5EF4-FFF2-40B4-BE49-F238E27FC236}">
                <a16:creationId xmlns="" xmlns:a16="http://schemas.microsoft.com/office/drawing/2014/main" id="{54EAF14F-8C8A-CA4A-A6ED-CBD454718711}"/>
              </a:ext>
            </a:extLst>
          </p:cNvPr>
          <p:cNvSpPr/>
          <p:nvPr/>
        </p:nvSpPr>
        <p:spPr>
          <a:xfrm>
            <a:off x="700402" y="683229"/>
            <a:ext cx="10979122" cy="3537256"/>
          </a:xfrm>
          <a:prstGeom prst="horizontalScroll">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25000"/>
              </a:lnSpc>
              <a:tabLst>
                <a:tab pos="180340" algn="l"/>
              </a:tabLst>
            </a:pPr>
            <a:r>
              <a:rPr lang="it-IT"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Mục tiêu bài học</a:t>
            </a:r>
          </a:p>
          <a:p>
            <a:pPr marL="342900" indent="-342900">
              <a:buFont typeface="Arial" panose="020B0604020202020204" pitchFamily="34" charset="0"/>
              <a:buChar char="•"/>
            </a:pPr>
            <a:r>
              <a:rPr lang="en-AU" sz="2400" i="1" dirty="0" err="1">
                <a:solidFill>
                  <a:srgbClr val="002060"/>
                </a:solidFill>
                <a:latin typeface="Times New Roman" panose="02020603050405020304" pitchFamily="18" charset="0"/>
                <a:cs typeface="Times New Roman" panose="02020603050405020304" pitchFamily="18" charset="0"/>
              </a:rPr>
              <a:t>Trình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bày</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được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ít</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nhất</a:t>
            </a:r>
            <a:r>
              <a:rPr lang="en-AU" sz="2400" i="1" dirty="0">
                <a:solidFill>
                  <a:srgbClr val="002060"/>
                </a:solidFill>
                <a:latin typeface="Times New Roman" panose="02020603050405020304" pitchFamily="18" charset="0"/>
                <a:cs typeface="Times New Roman" panose="02020603050405020304" pitchFamily="18" charset="0"/>
              </a:rPr>
              <a:t> 3 </a:t>
            </a:r>
            <a:r>
              <a:rPr lang="en-AU" sz="2400" i="1" dirty="0" err="1">
                <a:solidFill>
                  <a:srgbClr val="002060"/>
                </a:solidFill>
                <a:latin typeface="Times New Roman" panose="02020603050405020304" pitchFamily="18" charset="0"/>
                <a:cs typeface="Times New Roman" panose="02020603050405020304" pitchFamily="18" charset="0"/>
              </a:rPr>
              <a:t>đặc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điểm</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về</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điều</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kiện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tự</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nhiên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và</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tác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động</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của</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nó</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với</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lịch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sử</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Ấn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Độ</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theo</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cách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hiểu</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của</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em</a:t>
            </a:r>
            <a:r>
              <a:rPr lang="en-AU"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i="1" dirty="0" err="1">
                <a:solidFill>
                  <a:srgbClr val="002060"/>
                </a:solidFill>
                <a:latin typeface="Times New Roman" panose="02020603050405020304" pitchFamily="18" charset="0"/>
                <a:cs typeface="Times New Roman" panose="02020603050405020304" pitchFamily="18" charset="0"/>
              </a:rPr>
              <a:t>Nêu</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được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tên</a:t>
            </a:r>
            <a:r>
              <a:rPr lang="it-IT" sz="2400" i="1" dirty="0">
                <a:solidFill>
                  <a:srgbClr val="002060"/>
                </a:solidFill>
                <a:latin typeface="Times New Roman" panose="02020603050405020304" pitchFamily="18" charset="0"/>
                <a:cs typeface="Times New Roman" panose="02020603050405020304" pitchFamily="18" charset="0"/>
              </a:rPr>
              <a:t> 4 </a:t>
            </a:r>
            <a:r>
              <a:rPr lang="it-IT" sz="2400" i="1" dirty="0" err="1">
                <a:solidFill>
                  <a:srgbClr val="002060"/>
                </a:solidFill>
                <a:latin typeface="Times New Roman" panose="02020603050405020304" pitchFamily="18" charset="0"/>
                <a:cs typeface="Times New Roman" panose="02020603050405020304" pitchFamily="18" charset="0"/>
              </a:rPr>
              <a:t>đẳng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cấp</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trong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xã</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hội</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Ấn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Độ</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và</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ra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chỉ</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sự</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khác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biệt</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giữa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các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đẳng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cấp</a:t>
            </a:r>
            <a:r>
              <a:rPr lang="it-IT"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i="1" dirty="0" err="1">
                <a:solidFill>
                  <a:srgbClr val="002060"/>
                </a:solidFill>
                <a:latin typeface="Times New Roman" panose="02020603050405020304" pitchFamily="18" charset="0"/>
                <a:cs typeface="Times New Roman" panose="02020603050405020304" pitchFamily="18" charset="0"/>
              </a:rPr>
              <a:t>Liệt</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kê</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những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thành</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tựu</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chính</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của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văn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hoá</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Ấn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Độ</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cổ</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đại</a:t>
            </a:r>
            <a:r>
              <a:rPr lang="it-IT"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4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05484-9752-3B42-8412-CC6FB994B8A3}"/>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84DF87C6-30B7-7042-9085-4535E5E5AC92}"/>
              </a:ext>
            </a:extLst>
          </p:cNvPr>
          <p:cNvSpPr>
            <a:spLocks noGrp="1"/>
          </p:cNvSpPr>
          <p:nvPr>
            <p:ph idx="1"/>
          </p:nvPr>
        </p:nvSpPr>
        <p:spPr/>
        <p:txBody>
          <a:bodyPr/>
          <a:lstStyle/>
          <a:p>
            <a:endParaRPr lang="x-none"/>
          </a:p>
        </p:txBody>
      </p:sp>
      <p:pic>
        <p:nvPicPr>
          <p:cNvPr id="4" name="Picture 3">
            <a:extLst>
              <a:ext uri="{FF2B5EF4-FFF2-40B4-BE49-F238E27FC236}">
                <a16:creationId xmlns="" xmlns:a16="http://schemas.microsoft.com/office/drawing/2014/main" id="{1D075532-C263-0D47-A07A-BB9055F95B61}"/>
              </a:ext>
            </a:extLst>
          </p:cNvPr>
          <p:cNvPicPr>
            <a:picLocks noChangeAspect="1"/>
          </p:cNvPicPr>
          <p:nvPr/>
        </p:nvPicPr>
        <p:blipFill>
          <a:blip r:embed="rId2"/>
          <a:stretch>
            <a:fillRect/>
          </a:stretch>
        </p:blipFill>
        <p:spPr>
          <a:xfrm>
            <a:off x="60618" y="-175787"/>
            <a:ext cx="12070763" cy="6352750"/>
          </a:xfrm>
          <a:prstGeom prst="rect">
            <a:avLst/>
          </a:prstGeom>
        </p:spPr>
      </p:pic>
      <p:sp>
        <p:nvSpPr>
          <p:cNvPr id="5" name="Rectangle 4">
            <a:extLst>
              <a:ext uri="{FF2B5EF4-FFF2-40B4-BE49-F238E27FC236}">
                <a16:creationId xmlns="" xmlns:a16="http://schemas.microsoft.com/office/drawing/2014/main" id="{DC84FCD0-5ED4-0F46-8708-980DC4964877}"/>
              </a:ext>
            </a:extLst>
          </p:cNvPr>
          <p:cNvSpPr/>
          <p:nvPr/>
        </p:nvSpPr>
        <p:spPr>
          <a:xfrm>
            <a:off x="3513595" y="6039548"/>
            <a:ext cx="5628464" cy="729430"/>
          </a:xfrm>
          <a:prstGeom prst="rect">
            <a:avLst/>
          </a:prstGeom>
        </p:spPr>
        <p:txBody>
          <a:bodyPr wrap="none">
            <a:spAutoFit/>
          </a:bodyPr>
          <a:lstStyle/>
          <a:p>
            <a:pPr algn="ctr">
              <a:lnSpc>
                <a:spcPct val="115000"/>
              </a:lnSpc>
            </a:pPr>
            <a:r>
              <a:rPr lang="en-US" sz="3600" b="1" dirty="0" err="1" smtClean="0">
                <a:solidFill>
                  <a:srgbClr val="002060"/>
                </a:solidFill>
                <a:latin typeface="Times New Roman" panose="02020603050405020304" pitchFamily="18" charset="0"/>
                <a:ea typeface="Times New Roman" panose="02020603050405020304" pitchFamily="18" charset="0"/>
              </a:rPr>
              <a:t>Lễ</a:t>
            </a:r>
            <a:r>
              <a:rPr lang="en-US" sz="3600" b="1" dirty="0" smtClean="0">
                <a:solidFill>
                  <a:srgbClr val="002060"/>
                </a:solidFill>
                <a:latin typeface="Times New Roman" panose="02020603050405020304" pitchFamily="18" charset="0"/>
                <a:ea typeface="Times New Roman" panose="02020603050405020304" pitchFamily="18" charset="0"/>
              </a:rPr>
              <a:t> </a:t>
            </a:r>
            <a:r>
              <a:rPr lang="en-US" sz="3600" b="1" dirty="0" err="1" smtClean="0">
                <a:solidFill>
                  <a:srgbClr val="002060"/>
                </a:solidFill>
                <a:latin typeface="Times New Roman" panose="02020603050405020304" pitchFamily="18" charset="0"/>
                <a:ea typeface="Times New Roman" panose="02020603050405020304" pitchFamily="18" charset="0"/>
              </a:rPr>
              <a:t>hội</a:t>
            </a:r>
            <a:r>
              <a:rPr lang="en-US" sz="3600" b="1" dirty="0" smtClean="0">
                <a:solidFill>
                  <a:srgbClr val="002060"/>
                </a:solidFill>
                <a:latin typeface="Times New Roman" panose="02020603050405020304" pitchFamily="18" charset="0"/>
                <a:ea typeface="Times New Roman" panose="02020603050405020304" pitchFamily="18" charset="0"/>
              </a:rPr>
              <a:t> </a:t>
            </a:r>
            <a:r>
              <a:rPr lang="en-US" sz="3600" b="1" dirty="0" err="1" smtClean="0">
                <a:solidFill>
                  <a:srgbClr val="002060"/>
                </a:solidFill>
                <a:latin typeface="Times New Roman" panose="02020603050405020304" pitchFamily="18" charset="0"/>
                <a:ea typeface="Times New Roman" panose="02020603050405020304" pitchFamily="18" charset="0"/>
              </a:rPr>
              <a:t>tắm</a:t>
            </a:r>
            <a:r>
              <a:rPr lang="en-US" sz="3600" b="1" dirty="0" smtClean="0">
                <a:solidFill>
                  <a:srgbClr val="002060"/>
                </a:solidFill>
                <a:latin typeface="Times New Roman" panose="02020603050405020304" pitchFamily="18" charset="0"/>
                <a:ea typeface="Times New Roman" panose="02020603050405020304" pitchFamily="18" charset="0"/>
              </a:rPr>
              <a:t> </a:t>
            </a:r>
            <a:r>
              <a:rPr lang="en-US" sz="3600" b="1" dirty="0" err="1" smtClean="0">
                <a:solidFill>
                  <a:srgbClr val="002060"/>
                </a:solidFill>
                <a:latin typeface="Times New Roman" panose="02020603050405020304" pitchFamily="18" charset="0"/>
                <a:ea typeface="Times New Roman" panose="02020603050405020304" pitchFamily="18" charset="0"/>
              </a:rPr>
              <a:t>nước</a:t>
            </a:r>
            <a:r>
              <a:rPr lang="en-US" sz="3600" b="1" dirty="0" smtClean="0">
                <a:solidFill>
                  <a:srgbClr val="002060"/>
                </a:solidFill>
                <a:latin typeface="Times New Roman" panose="02020603050405020304" pitchFamily="18" charset="0"/>
                <a:ea typeface="Times New Roman" panose="02020603050405020304" pitchFamily="18" charset="0"/>
              </a:rPr>
              <a:t> </a:t>
            </a:r>
            <a:r>
              <a:rPr lang="en-US" sz="3600" b="1" dirty="0" err="1" smtClean="0">
                <a:solidFill>
                  <a:srgbClr val="002060"/>
                </a:solidFill>
                <a:latin typeface="Times New Roman" panose="02020603050405020304" pitchFamily="18" charset="0"/>
                <a:ea typeface="Times New Roman" panose="02020603050405020304" pitchFamily="18" charset="0"/>
              </a:rPr>
              <a:t>sông</a:t>
            </a:r>
            <a:r>
              <a:rPr lang="en-US" sz="3600" b="1" dirty="0" smtClean="0">
                <a:solidFill>
                  <a:srgbClr val="002060"/>
                </a:solidFill>
                <a:latin typeface="Times New Roman" panose="02020603050405020304" pitchFamily="18" charset="0"/>
                <a:ea typeface="Times New Roman" panose="02020603050405020304" pitchFamily="18" charset="0"/>
              </a:rPr>
              <a:t> </a:t>
            </a:r>
            <a:r>
              <a:rPr lang="en-US" sz="3600" b="1" dirty="0" err="1" smtClean="0">
                <a:solidFill>
                  <a:srgbClr val="002060"/>
                </a:solidFill>
                <a:latin typeface="Times New Roman" panose="02020603050405020304" pitchFamily="18" charset="0"/>
                <a:ea typeface="Times New Roman" panose="02020603050405020304" pitchFamily="18" charset="0"/>
              </a:rPr>
              <a:t>Hằng</a:t>
            </a:r>
            <a:endParaRPr lang="x-none" sz="3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6290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a:extLst>
              <a:ext uri="{FF2B5EF4-FFF2-40B4-BE49-F238E27FC236}">
                <a16:creationId xmlns="" xmlns:a16="http://schemas.microsoft.com/office/drawing/2014/main" id="{55437247-AD82-7049-A7AD-967C57B0ACD0}"/>
              </a:ext>
            </a:extLst>
          </p:cNvPr>
          <p:cNvPicPr/>
          <p:nvPr/>
        </p:nvPicPr>
        <p:blipFill>
          <a:blip r:embed="rId2"/>
          <a:srcRect/>
          <a:stretch>
            <a:fillRect/>
          </a:stretch>
        </p:blipFill>
        <p:spPr>
          <a:xfrm>
            <a:off x="4846320" y="990600"/>
            <a:ext cx="6934200" cy="5503704"/>
          </a:xfrm>
          <a:prstGeom prst="rect">
            <a:avLst/>
          </a:prstGeom>
          <a:ln/>
        </p:spPr>
      </p:pic>
      <p:sp>
        <p:nvSpPr>
          <p:cNvPr id="5" name="Rectangle 4">
            <a:extLst>
              <a:ext uri="{FF2B5EF4-FFF2-40B4-BE49-F238E27FC236}">
                <a16:creationId xmlns="" xmlns:a16="http://schemas.microsoft.com/office/drawing/2014/main" id="{3E6F3B22-242B-B24F-B989-A5EF91C572F3}"/>
              </a:ext>
            </a:extLst>
          </p:cNvPr>
          <p:cNvSpPr/>
          <p:nvPr/>
        </p:nvSpPr>
        <p:spPr>
          <a:xfrm>
            <a:off x="274320" y="2135179"/>
            <a:ext cx="4267200" cy="2923877"/>
          </a:xfrm>
          <a:prstGeom prst="rect">
            <a:avLst/>
          </a:prstGeom>
        </p:spPr>
        <p:txBody>
          <a:bodyPr wrap="square">
            <a:spAutoFit/>
          </a:bodyPr>
          <a:lstStyle/>
          <a:p>
            <a:pPr>
              <a:lnSpc>
                <a:spcPct val="115000"/>
              </a:lnSpc>
            </a:pPr>
            <a:r>
              <a:rPr lang="x-none" sz="2000" dirty="0">
                <a:latin typeface="Times New Roman" panose="02020603050405020304" pitchFamily="18" charset="0"/>
                <a:ea typeface="Times New Roman" panose="02020603050405020304" pitchFamily="18" charset="0"/>
              </a:rPr>
              <a:t>1. Vị trí địa lý của Ấn Độ </a:t>
            </a:r>
            <a:r>
              <a:rPr lang="x-none" sz="2000" dirty="0" smtClean="0">
                <a:latin typeface="Times New Roman" panose="02020603050405020304" pitchFamily="18" charset="0"/>
                <a:ea typeface="Times New Roman" panose="02020603050405020304" pitchFamily="18" charset="0"/>
              </a:rPr>
              <a:t>?</a:t>
            </a:r>
            <a:endParaRPr lang="x-none" sz="2000" dirty="0">
              <a:latin typeface="Times New Roman" panose="02020603050405020304" pitchFamily="18" charset="0"/>
              <a:ea typeface="Times New Roman" panose="02020603050405020304" pitchFamily="18" charset="0"/>
            </a:endParaRPr>
          </a:p>
          <a:p>
            <a:pPr>
              <a:lnSpc>
                <a:spcPct val="115000"/>
              </a:lnSpc>
            </a:pPr>
            <a:r>
              <a:rPr lang="x-none" sz="2000" dirty="0">
                <a:latin typeface="Times New Roman" panose="02020603050405020304" pitchFamily="18" charset="0"/>
                <a:ea typeface="Times New Roman" panose="02020603050405020304" pitchFamily="18" charset="0"/>
              </a:rPr>
              <a:t>2. Địa hình Ấn Độ như thế nào? </a:t>
            </a:r>
            <a:endParaRPr lang="en-US" sz="2000" dirty="0">
              <a:latin typeface="Times New Roman" panose="02020603050405020304" pitchFamily="18" charset="0"/>
              <a:ea typeface="Times New Roman" panose="02020603050405020304" pitchFamily="18" charset="0"/>
            </a:endParaRPr>
          </a:p>
          <a:p>
            <a:pPr>
              <a:lnSpc>
                <a:spcPct val="115000"/>
              </a:lnSpc>
            </a:pPr>
            <a:r>
              <a:rPr lang="x-none" sz="2000" dirty="0" smtClean="0">
                <a:latin typeface="Times New Roman" panose="02020603050405020304" pitchFamily="18" charset="0"/>
                <a:ea typeface="Times New Roman" panose="02020603050405020304" pitchFamily="18" charset="0"/>
              </a:rPr>
              <a:t>3</a:t>
            </a:r>
            <a:r>
              <a:rPr lang="x-none" sz="2000" dirty="0">
                <a:latin typeface="Times New Roman" panose="02020603050405020304" pitchFamily="18" charset="0"/>
                <a:ea typeface="Times New Roman" panose="02020603050405020304" pitchFamily="18" charset="0"/>
              </a:rPr>
              <a:t>. Nêu tên con sông lớn ở miền Bắc Ấn Độ?</a:t>
            </a:r>
          </a:p>
          <a:p>
            <a:pPr>
              <a:lnSpc>
                <a:spcPct val="115000"/>
              </a:lnSpc>
            </a:pPr>
            <a:r>
              <a:rPr lang="x-none" sz="2000" dirty="0" smtClean="0">
                <a:latin typeface="Times New Roman" panose="02020603050405020304" pitchFamily="18" charset="0"/>
                <a:ea typeface="Times New Roman" panose="02020603050405020304" pitchFamily="18" charset="0"/>
              </a:rPr>
              <a:t>4. </a:t>
            </a:r>
            <a:r>
              <a:rPr lang="en-AU" sz="2000" dirty="0" err="1">
                <a:latin typeface="Times New Roman" panose="02020603050405020304" pitchFamily="18" charset="0"/>
                <a:cs typeface="Times New Roman" panose="02020603050405020304" pitchFamily="18" charset="0"/>
              </a:rPr>
              <a:t>Phân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tích</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tác</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động</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của</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điều</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kiện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tự</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nhiên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và</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dân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cư</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tới</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cuộc</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sống</a:t>
            </a:r>
            <a:r>
              <a:rPr lang="en-AU" sz="2000" dirty="0">
                <a:latin typeface="Times New Roman" panose="02020603050405020304" pitchFamily="18" charset="0"/>
                <a:cs typeface="Times New Roman" panose="02020603050405020304" pitchFamily="18" charset="0"/>
              </a:rPr>
              <a:t> con </a:t>
            </a:r>
            <a:r>
              <a:rPr lang="en-AU" sz="2000" dirty="0" err="1">
                <a:latin typeface="Times New Roman" panose="02020603050405020304" pitchFamily="18" charset="0"/>
                <a:cs typeface="Times New Roman" panose="02020603050405020304" pitchFamily="18" charset="0"/>
              </a:rPr>
              <a:t>người</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Ấn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Độ</a:t>
            </a:r>
            <a:r>
              <a:rPr lang="en-A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nSpc>
                <a:spcPct val="115000"/>
              </a:lnSpc>
            </a:pPr>
            <a:endParaRPr lang="x-none" sz="2000" dirty="0">
              <a:latin typeface="Times New Roman" panose="02020603050405020304" pitchFamily="18" charset="0"/>
              <a:ea typeface="Times New Roman" panose="02020603050405020304" pitchFamily="18" charset="0"/>
            </a:endParaRPr>
          </a:p>
        </p:txBody>
      </p:sp>
      <p:pic>
        <p:nvPicPr>
          <p:cNvPr id="6" name="Picture 2" descr="Hình ảnh Học Thảo Luận Viết Bài Tập Về Nhà Làm Bài Toán, Bé, Phiên, Dễ  Thương miễn phí tải tập tin PNG PSDComment và Vector">
            <a:extLst>
              <a:ext uri="{FF2B5EF4-FFF2-40B4-BE49-F238E27FC236}">
                <a16:creationId xmlns="" xmlns:a16="http://schemas.microsoft.com/office/drawing/2014/main" id="{C219D872-42E7-0B49-B197-9D4645D70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 y="1237980"/>
            <a:ext cx="1130744" cy="897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C2F460A-235D-6548-B53D-735A893E505A}"/>
              </a:ext>
            </a:extLst>
          </p:cNvPr>
          <p:cNvSpPr txBox="1"/>
          <p:nvPr/>
        </p:nvSpPr>
        <p:spPr>
          <a:xfrm>
            <a:off x="4326619" y="414257"/>
            <a:ext cx="3780202" cy="461665"/>
          </a:xfrm>
          <a:prstGeom prst="rect">
            <a:avLst/>
          </a:prstGeom>
          <a:noFill/>
        </p:spPr>
        <p:txBody>
          <a:bodyPr wrap="non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I. ĐIỀU KIỆN TỰ NHIÊN </a:t>
            </a:r>
          </a:p>
        </p:txBody>
      </p:sp>
      <p:sp>
        <p:nvSpPr>
          <p:cNvPr id="9" name="TextBox 8">
            <a:extLst>
              <a:ext uri="{FF2B5EF4-FFF2-40B4-BE49-F238E27FC236}">
                <a16:creationId xmlns="" xmlns:a16="http://schemas.microsoft.com/office/drawing/2014/main" id="{450FDE74-3092-D540-A06A-62510C5A6D6D}"/>
              </a:ext>
            </a:extLst>
          </p:cNvPr>
          <p:cNvSpPr txBox="1"/>
          <p:nvPr/>
        </p:nvSpPr>
        <p:spPr>
          <a:xfrm>
            <a:off x="1554480" y="1363413"/>
            <a:ext cx="3413760" cy="707886"/>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Quan sát lược đồ và thông tin sgk trả lời các câu hỏi sau: </a:t>
            </a:r>
          </a:p>
        </p:txBody>
      </p:sp>
      <p:sp>
        <p:nvSpPr>
          <p:cNvPr id="10" name="Cloud 9">
            <a:extLst>
              <a:ext uri="{FF2B5EF4-FFF2-40B4-BE49-F238E27FC236}">
                <a16:creationId xmlns="" xmlns:a16="http://schemas.microsoft.com/office/drawing/2014/main" id="{FB208551-D744-6146-B819-D209694BA39A}"/>
              </a:ext>
            </a:extLst>
          </p:cNvPr>
          <p:cNvSpPr/>
          <p:nvPr/>
        </p:nvSpPr>
        <p:spPr>
          <a:xfrm>
            <a:off x="897177" y="75093"/>
            <a:ext cx="2265528" cy="678328"/>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2800" b="1" dirty="0">
                <a:solidFill>
                  <a:srgbClr val="002060"/>
                </a:solidFill>
              </a:rPr>
              <a:t>( 4 phút)</a:t>
            </a:r>
            <a:endParaRPr lang="en-US" sz="2800" dirty="0">
              <a:solidFill>
                <a:srgbClr val="002060"/>
              </a:solidFill>
            </a:endParaRPr>
          </a:p>
        </p:txBody>
      </p:sp>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938956"/>
            <a:ext cx="5808157" cy="4529445"/>
          </a:xfrm>
          <a:prstGeom prst="rect">
            <a:avLst/>
          </a:prstGeom>
        </p:spPr>
        <p:txBody>
          <a:bodyPr wrap="square">
            <a:spAutoFit/>
          </a:bodyPr>
          <a:lstStyle/>
          <a:p>
            <a:pPr algn="just">
              <a:spcAft>
                <a:spcPts val="1000"/>
              </a:spcAft>
            </a:pPr>
            <a:r>
              <a:rPr lang="en-AU"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en-AU" sz="2000" b="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AU"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a:latin typeface="Times New Roman" panose="02020603050405020304" pitchFamily="18" charset="0"/>
                <a:ea typeface="Calibri" panose="020F0502020204030204" pitchFamily="34" charset="0"/>
                <a:cs typeface="Times New Roman" panose="02020603050405020304" pitchFamily="18" charset="0"/>
              </a:rPr>
              <a:t>trí</a:t>
            </a:r>
            <a:r>
              <a:rPr lang="en-AU" sz="2000" b="1"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Phía</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Bắc</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giáp</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dãy</a:t>
            </a:r>
            <a:r>
              <a:rPr lang="en-AU" sz="2000" dirty="0">
                <a:latin typeface="Times New Roman" panose="02020603050405020304" pitchFamily="18" charset="0"/>
                <a:ea typeface="Calibri" panose="020F0502020204030204" pitchFamily="34" charset="0"/>
                <a:cs typeface="Times New Roman" panose="02020603050405020304" pitchFamily="18" charset="0"/>
              </a:rPr>
              <a:t> Himalaya, </a:t>
            </a:r>
            <a:r>
              <a:rPr lang="en-AU" sz="2000" dirty="0" err="1">
                <a:latin typeface="Times New Roman" panose="02020603050405020304" pitchFamily="18" charset="0"/>
                <a:ea typeface="Calibri" panose="020F0502020204030204" pitchFamily="34" charset="0"/>
                <a:cs typeface="Times New Roman" panose="02020603050405020304" pitchFamily="18" charset="0"/>
              </a:rPr>
              <a:t>ba</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mặt</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phía</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Đông</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và</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Tây</a:t>
            </a:r>
            <a:r>
              <a:rPr lang="en-AU" sz="2000" dirty="0">
                <a:latin typeface="Times New Roman" panose="02020603050405020304" pitchFamily="18" charset="0"/>
                <a:ea typeface="Calibri" panose="020F0502020204030204" pitchFamily="34" charset="0"/>
                <a:cs typeface="Times New Roman" panose="02020603050405020304" pitchFamily="18" charset="0"/>
              </a:rPr>
              <a:t>, Nam </a:t>
            </a:r>
            <a:r>
              <a:rPr lang="en-AU" sz="2000" dirty="0" err="1">
                <a:latin typeface="Times New Roman" panose="02020603050405020304" pitchFamily="18" charset="0"/>
                <a:ea typeface="Calibri" panose="020F0502020204030204" pitchFamily="34" charset="0"/>
                <a:cs typeface="Times New Roman" panose="02020603050405020304" pitchFamily="18" charset="0"/>
              </a:rPr>
              <a:t>Ấn</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cổ</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latin typeface="Times New Roman" panose="02020603050405020304" pitchFamily="18" charset="0"/>
                <a:ea typeface="Calibri" panose="020F0502020204030204" pitchFamily="34" charset="0"/>
                <a:cs typeface="Times New Roman" panose="02020603050405020304" pitchFamily="18" charset="0"/>
              </a:rPr>
              <a:t>biển</a:t>
            </a:r>
            <a:r>
              <a:rPr lang="en-AU" sz="2000" dirty="0">
                <a:latin typeface="Times New Roman" panose="02020603050405020304" pitchFamily="18" charset="0"/>
                <a:ea typeface="Calibri" panose="020F0502020204030204" pitchFamily="34" charset="0"/>
                <a:cs typeface="Times New Roman" panose="02020603050405020304" pitchFamily="18" charset="0"/>
              </a:rPr>
              <a:t> bao </a:t>
            </a:r>
            <a:r>
              <a:rPr lang="en-AU" sz="2000" dirty="0" err="1">
                <a:latin typeface="Times New Roman" panose="02020603050405020304" pitchFamily="18" charset="0"/>
                <a:ea typeface="Calibri" panose="020F0502020204030204" pitchFamily="34" charset="0"/>
                <a:cs typeface="Times New Roman" panose="02020603050405020304" pitchFamily="18" charset="0"/>
              </a:rPr>
              <a:t>bọc</a:t>
            </a:r>
            <a:r>
              <a:rPr lang="en-AU" sz="2000" dirty="0">
                <a:latin typeface="Times New Roman" panose="02020603050405020304" pitchFamily="18" charset="0"/>
                <a:ea typeface="Calibri" panose="020F0502020204030204" pitchFamily="34" charset="0"/>
                <a:cs typeface="Times New Roman" panose="02020603050405020304" pitchFamily="18" charset="0"/>
              </a:rPr>
              <a:t>. </a:t>
            </a:r>
            <a:endParaRPr lang="en-AU" sz="2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a:t>
            </a:r>
            <a:r>
              <a:rPr lang="en-US" sz="2000" dirty="0">
                <a:latin typeface="Times New Roman" panose="02020603050405020304" pitchFamily="18" charset="0"/>
                <a:cs typeface="Times New Roman" panose="02020603050405020304" pitchFamily="18" charset="0"/>
              </a:rPr>
              <a:t> -can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cằn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hẹp</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hậu</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mưa</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nhiều</a:t>
            </a:r>
            <a:endParaRPr lang="en-AU" sz="2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AU"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AU"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AU" sz="2000" dirty="0">
                <a:effectLst/>
                <a:latin typeface="Times New Roman" panose="02020603050405020304" pitchFamily="18" charset="0"/>
                <a:ea typeface="Calibri" panose="020F0502020204030204" pitchFamily="34" charset="0"/>
                <a:cs typeface="Times New Roman" panose="02020603050405020304" pitchFamily="18" charset="0"/>
              </a:rPr>
              <a:t>2 con </a:t>
            </a:r>
            <a:r>
              <a:rPr lang="en-AU" sz="20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A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AU" sz="20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AU" sz="2000" dirty="0" err="1">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AU" sz="20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AU" sz="2000" dirty="0" err="1">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 xmlns:a16="http://schemas.microsoft.com/office/drawing/2014/main" id="{7F5C2AB5-CC84-7542-A5D3-B5935CB1D233}"/>
              </a:ext>
            </a:extLst>
          </p:cNvPr>
          <p:cNvPicPr/>
          <p:nvPr/>
        </p:nvPicPr>
        <p:blipFill>
          <a:blip r:embed="rId2"/>
          <a:srcRect/>
          <a:stretch>
            <a:fillRect/>
          </a:stretch>
        </p:blipFill>
        <p:spPr>
          <a:xfrm>
            <a:off x="6832828" y="199424"/>
            <a:ext cx="5195325" cy="6407438"/>
          </a:xfrm>
          <a:prstGeom prst="rect">
            <a:avLst/>
          </a:prstGeom>
          <a:ln/>
        </p:spPr>
      </p:pic>
      <p:sp>
        <p:nvSpPr>
          <p:cNvPr id="7" name="TextBox 6">
            <a:extLst>
              <a:ext uri="{FF2B5EF4-FFF2-40B4-BE49-F238E27FC236}">
                <a16:creationId xmlns="" xmlns:a16="http://schemas.microsoft.com/office/drawing/2014/main" id="{D1D703D4-AFEE-6644-AB0D-2AEF7EED7068}"/>
              </a:ext>
            </a:extLst>
          </p:cNvPr>
          <p:cNvSpPr txBox="1"/>
          <p:nvPr/>
        </p:nvSpPr>
        <p:spPr>
          <a:xfrm>
            <a:off x="685238" y="324996"/>
            <a:ext cx="3780202" cy="461665"/>
          </a:xfrm>
          <a:prstGeom prst="rect">
            <a:avLst/>
          </a:prstGeom>
          <a:noFill/>
        </p:spPr>
        <p:txBody>
          <a:bodyPr wrap="non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I. ĐIỀU KIỆN TỰ NHIÊN </a:t>
            </a:r>
          </a:p>
        </p:txBody>
      </p:sp>
      <p:sp>
        <p:nvSpPr>
          <p:cNvPr id="5" name="Rectangle 4">
            <a:extLst>
              <a:ext uri="{FF2B5EF4-FFF2-40B4-BE49-F238E27FC236}">
                <a16:creationId xmlns="" xmlns:a16="http://schemas.microsoft.com/office/drawing/2014/main" id="{4FDA2CC8-72F5-044B-91D8-4927E69C5CBD}"/>
              </a:ext>
            </a:extLst>
          </p:cNvPr>
          <p:cNvSpPr/>
          <p:nvPr/>
        </p:nvSpPr>
        <p:spPr>
          <a:xfrm>
            <a:off x="496964" y="5465573"/>
            <a:ext cx="5699120" cy="1015663"/>
          </a:xfrm>
          <a:prstGeom prst="rect">
            <a:avLst/>
          </a:prstGeom>
        </p:spPr>
        <p:txBody>
          <a:bodyPr wrap="square">
            <a:spAutoFit/>
          </a:bodyPr>
          <a:lstStyle/>
          <a:p>
            <a:pPr algn="just"/>
            <a:r>
              <a:rPr lang="x-none" sz="2000" b="1" i="1" dirty="0" smtClean="0">
                <a:solidFill>
                  <a:srgbClr val="2212C0"/>
                </a:solidFill>
                <a:latin typeface="Times New Roman" panose="02020603050405020304" pitchFamily="18" charset="0"/>
                <a:ea typeface="Times New Roman" panose="02020603050405020304" pitchFamily="18" charset="0"/>
              </a:rPr>
              <a:t>=&gt;</a:t>
            </a:r>
            <a:r>
              <a:rPr lang="en-US" sz="2000" b="1" i="1" dirty="0" smtClean="0">
                <a:solidFill>
                  <a:srgbClr val="2212C0"/>
                </a:solidFill>
                <a:latin typeface="Times New Roman" panose="02020603050405020304" pitchFamily="18" charset="0"/>
                <a:ea typeface="Times New Roman" panose="02020603050405020304" pitchFamily="18" charset="0"/>
              </a:rPr>
              <a:t>N</a:t>
            </a:r>
            <a:r>
              <a:rPr lang="x-none" sz="2000" b="1" i="1" dirty="0" smtClean="0">
                <a:solidFill>
                  <a:srgbClr val="2212C0"/>
                </a:solidFill>
                <a:latin typeface="Times New Roman" panose="02020603050405020304" pitchFamily="18" charset="0"/>
                <a:ea typeface="Times New Roman" panose="02020603050405020304" pitchFamily="18" charset="0"/>
              </a:rPr>
              <a:t>guồn </a:t>
            </a:r>
            <a:r>
              <a:rPr lang="x-none" sz="2000" b="1" i="1" dirty="0">
                <a:solidFill>
                  <a:srgbClr val="2212C0"/>
                </a:solidFill>
                <a:latin typeface="Times New Roman" panose="02020603050405020304" pitchFamily="18" charset="0"/>
                <a:ea typeface="Times New Roman" panose="02020603050405020304" pitchFamily="18" charset="0"/>
              </a:rPr>
              <a:t>nước, phù sa tạo thành những vùng đồng bằng màu </a:t>
            </a:r>
            <a:r>
              <a:rPr lang="x-none" sz="2000" b="1" i="1" dirty="0" smtClean="0">
                <a:solidFill>
                  <a:srgbClr val="2212C0"/>
                </a:solidFill>
                <a:latin typeface="Times New Roman" panose="02020603050405020304" pitchFamily="18" charset="0"/>
                <a:ea typeface="Times New Roman" panose="02020603050405020304" pitchFamily="18" charset="0"/>
              </a:rPr>
              <a:t>mỡ. </a:t>
            </a:r>
            <a:r>
              <a:rPr lang="x-none" sz="2000" b="1" i="1" dirty="0">
                <a:solidFill>
                  <a:srgbClr val="2212C0"/>
                </a:solidFill>
                <a:latin typeface="Times New Roman" panose="02020603050405020304" pitchFamily="18" charset="0"/>
                <a:ea typeface="Times New Roman" panose="02020603050405020304" pitchFamily="18" charset="0"/>
              </a:rPr>
              <a:t>Từ đó, nền văn minh được hình thành sớm ở bắc Ấn </a:t>
            </a:r>
            <a:r>
              <a:rPr lang="x-none" sz="2000" b="1" i="1" dirty="0" smtClean="0">
                <a:solidFill>
                  <a:srgbClr val="2212C0"/>
                </a:solidFill>
                <a:latin typeface="Times New Roman" panose="02020603050405020304" pitchFamily="18" charset="0"/>
                <a:ea typeface="Times New Roman" panose="02020603050405020304" pitchFamily="18" charset="0"/>
              </a:rPr>
              <a:t>Đ</a:t>
            </a:r>
            <a:r>
              <a:rPr lang="en-US" sz="2000" b="1" i="1" dirty="0" smtClean="0">
                <a:solidFill>
                  <a:srgbClr val="2212C0"/>
                </a:solidFill>
                <a:latin typeface="Times New Roman" panose="02020603050405020304" pitchFamily="18" charset="0"/>
                <a:ea typeface="Times New Roman" panose="02020603050405020304" pitchFamily="18" charset="0"/>
              </a:rPr>
              <a:t>ộ</a:t>
            </a:r>
            <a:r>
              <a:rPr lang="x-none" sz="2000" b="1" i="1" dirty="0" smtClean="0">
                <a:solidFill>
                  <a:srgbClr val="2212C0"/>
                </a:solidFill>
                <a:latin typeface="Times New Roman" panose="02020603050405020304" pitchFamily="18" charset="0"/>
                <a:ea typeface="Times New Roman" panose="02020603050405020304" pitchFamily="18" charset="0"/>
              </a:rPr>
              <a:t> </a:t>
            </a:r>
            <a:endParaRPr lang="x-none" sz="2000" b="1" i="1" dirty="0">
              <a:solidFill>
                <a:srgbClr val="2212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1313841"/>
            <a:ext cx="5046453" cy="4351338"/>
          </a:xfrm>
        </p:spPr>
        <p:txBody>
          <a:bodyPr>
            <a:normAutofit/>
          </a:bodyPr>
          <a:lstStyle/>
          <a:p>
            <a:pPr marL="0" indent="0">
              <a:lnSpc>
                <a:spcPct val="150000"/>
              </a:lnSpc>
              <a:buNone/>
            </a:pPr>
            <a:r>
              <a:rPr lang="en-US" sz="2600" b="1" u="sng" dirty="0" err="1">
                <a:solidFill>
                  <a:srgbClr val="C00000"/>
                </a:solidFill>
                <a:latin typeface="Times New Roman" panose="02020603050405020304" pitchFamily="18" charset="0"/>
                <a:cs typeface="Times New Roman" panose="02020603050405020304" pitchFamily="18" charset="0"/>
              </a:rPr>
              <a:t>Nhiệm</a:t>
            </a:r>
            <a:r>
              <a:rPr lang="en-US" sz="2600" b="1" u="sng" dirty="0">
                <a:solidFill>
                  <a:srgbClr val="C00000"/>
                </a:solidFill>
                <a:latin typeface="Times New Roman" panose="02020603050405020304" pitchFamily="18" charset="0"/>
                <a:cs typeface="Times New Roman" panose="02020603050405020304" pitchFamily="18" charset="0"/>
              </a:rPr>
              <a:t> </a:t>
            </a:r>
            <a:r>
              <a:rPr lang="en-US" sz="2600" b="1" u="sng" dirty="0" err="1">
                <a:solidFill>
                  <a:srgbClr val="C00000"/>
                </a:solidFill>
                <a:latin typeface="Times New Roman" panose="02020603050405020304" pitchFamily="18" charset="0"/>
                <a:cs typeface="Times New Roman" panose="02020603050405020304" pitchFamily="18" charset="0"/>
              </a:rPr>
              <a:t>vụ</a:t>
            </a:r>
            <a:r>
              <a:rPr lang="en-US" sz="2600" b="1" u="sng" dirty="0">
                <a:solidFill>
                  <a:srgbClr val="C00000"/>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rgbClr val="002060"/>
                </a:solidFill>
                <a:latin typeface="Times New Roman" panose="02020603050405020304" pitchFamily="18" charset="0"/>
                <a:cs typeface="Times New Roman" panose="02020603050405020304" pitchFamily="18" charset="0"/>
              </a:rPr>
              <a:t>Hãy</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dựa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sách</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giáo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khoa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để</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hoàn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thiện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sơ</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đồ</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chế</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độ</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đẳng</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cấp</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Vac-na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vẽ</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lại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vở</a:t>
            </a:r>
            <a:r>
              <a:rPr lang="en-US" sz="2600" i="1" dirty="0">
                <a:solidFill>
                  <a:srgbClr val="002060"/>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p>
        </p:txBody>
      </p:sp>
      <p:pic>
        <p:nvPicPr>
          <p:cNvPr id="4" name="Picture 3"/>
          <p:cNvPicPr>
            <a:picLocks noChangeAspect="1"/>
          </p:cNvPicPr>
          <p:nvPr/>
        </p:nvPicPr>
        <p:blipFill>
          <a:blip r:embed="rId2"/>
          <a:stretch>
            <a:fillRect/>
          </a:stretch>
        </p:blipFill>
        <p:spPr>
          <a:xfrm>
            <a:off x="6387152" y="1459993"/>
            <a:ext cx="5355416" cy="5086525"/>
          </a:xfrm>
          <a:prstGeom prst="rect">
            <a:avLst/>
          </a:prstGeom>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004412" y="3287731"/>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73619" y="3989415"/>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mj-lt"/>
                <a:cs typeface="Calibri" panose="020F0502020204030204" pitchFamily="34" charset="0"/>
              </a:rPr>
              <a:t>Theo </a:t>
            </a:r>
            <a:r>
              <a:rPr lang="en-US" sz="2400" b="1" dirty="0" err="1" smtClean="0">
                <a:solidFill>
                  <a:srgbClr val="C00000"/>
                </a:solidFill>
                <a:latin typeface="Times New Roman" panose="02020603050405020304" pitchFamily="18" charset="0"/>
                <a:cs typeface="Times New Roman" panose="02020603050405020304" pitchFamily="18" charset="0"/>
              </a:rPr>
              <a:t>em</a:t>
            </a:r>
            <a:r>
              <a:rPr lang="vi-VN"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mj-lt"/>
                <a:cs typeface="Calibri" panose="020F0502020204030204" pitchFamily="34" charset="0"/>
              </a:rPr>
              <a:t> </a:t>
            </a:r>
            <a:r>
              <a:rPr lang="vi-VN" sz="2400" b="1" dirty="0">
                <a:solidFill>
                  <a:srgbClr val="C00000"/>
                </a:solidFill>
                <a:latin typeface="+mj-lt"/>
                <a:cs typeface="Calibri" panose="020F0502020204030204" pitchFamily="34" charset="0"/>
              </a:rPr>
              <a:t>“Đẳng cấp” là gì?</a:t>
            </a:r>
          </a:p>
          <a:p>
            <a:pPr>
              <a:spcBef>
                <a:spcPts val="600"/>
              </a:spcBef>
              <a:spcAft>
                <a:spcPts val="600"/>
              </a:spcAft>
            </a:pPr>
            <a:r>
              <a:rPr lang="en-US" sz="2400" i="1" dirty="0" err="1">
                <a:solidFill>
                  <a:srgbClr val="002060"/>
                </a:solidFill>
                <a:latin typeface="Times New Roman" panose="02020603050405020304" pitchFamily="18" charset="0"/>
                <a:cs typeface="Times New Roman" panose="02020603050405020304" pitchFamily="18" charset="0"/>
              </a:rPr>
              <a:t>Là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nhóm</a:t>
            </a:r>
            <a:r>
              <a:rPr lang="vi-VN" sz="2400" i="1" dirty="0">
                <a:solidFill>
                  <a:srgbClr val="002060"/>
                </a:solidFill>
                <a:latin typeface="Times New Roman" panose="02020603050405020304" pitchFamily="18" charset="0"/>
                <a:cs typeface="Times New Roman" panose="02020603050405020304" pitchFamily="18" charset="0"/>
              </a:rPr>
              <a:t> người có những đặc quyền riêng, </a:t>
            </a:r>
            <a:r>
              <a:rPr lang="en-US" sz="2400" i="1" dirty="0" err="1">
                <a:solidFill>
                  <a:srgbClr val="002060"/>
                </a:solidFill>
                <a:latin typeface="Times New Roman" panose="02020603050405020304" pitchFamily="18" charset="0"/>
                <a:cs typeface="Times New Roman" panose="02020603050405020304" pitchFamily="18" charset="0"/>
              </a:rPr>
              <a:t>có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sự</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chia </a:t>
            </a:r>
            <a:r>
              <a:rPr lang="vi-VN" sz="2400" i="1" dirty="0">
                <a:solidFill>
                  <a:srgbClr val="002060"/>
                </a:solidFill>
                <a:latin typeface="Times New Roman" panose="02020603050405020304" pitchFamily="18" charset="0"/>
                <a:cs typeface="Times New Roman" panose="02020603050405020304" pitchFamily="18" charset="0"/>
              </a:rPr>
              <a:t>về thứ bậc trong xã hội</a:t>
            </a:r>
            <a:r>
              <a:rPr lang="en-US" sz="2400" i="1" dirty="0">
                <a:solidFill>
                  <a:srgbClr val="002060"/>
                </a:solidFill>
                <a:latin typeface="Times New Roman" panose="02020603050405020304" pitchFamily="18" charset="0"/>
                <a:cs typeface="Times New Roman" panose="02020603050405020304" pitchFamily="18" charset="0"/>
              </a:rPr>
              <a:t>.</a:t>
            </a:r>
            <a:endParaRPr lang="vi-VN" sz="2400" i="1" dirty="0">
              <a:solidFill>
                <a:srgbClr val="002060"/>
              </a:solidFill>
              <a:latin typeface="Times New Roman" panose="02020603050405020304" pitchFamily="18" charset="0"/>
              <a:cs typeface="Times New Roman" panose="02020603050405020304" pitchFamily="18" charset="0"/>
            </a:endParaRPr>
          </a:p>
        </p:txBody>
      </p:sp>
      <p:sp>
        <p:nvSpPr>
          <p:cNvPr id="11" name="Cloud 10"/>
          <p:cNvSpPr/>
          <p:nvPr/>
        </p:nvSpPr>
        <p:spPr>
          <a:xfrm>
            <a:off x="6096943" y="1160564"/>
            <a:ext cx="1774596" cy="1828295"/>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latin typeface="Times New Roman" panose="02020603050405020304" pitchFamily="18" charset="0"/>
                <a:cs typeface="Times New Roman" panose="02020603050405020304" pitchFamily="18" charset="0"/>
              </a:rPr>
              <a:t>4 </a:t>
            </a:r>
            <a:r>
              <a:rPr lang="en-US" sz="2600" b="1" dirty="0" err="1">
                <a:solidFill>
                  <a:srgbClr val="002060"/>
                </a:solidFill>
                <a:latin typeface="Times New Roman" panose="02020603050405020304" pitchFamily="18" charset="0"/>
                <a:cs typeface="Times New Roman" panose="02020603050405020304" pitchFamily="18" charset="0"/>
              </a:rPr>
              <a:t>phút</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90B511FB-DC77-5F40-BD08-14ADF1273F58}"/>
              </a:ext>
            </a:extLst>
          </p:cNvPr>
          <p:cNvSpPr/>
          <p:nvPr/>
        </p:nvSpPr>
        <p:spPr>
          <a:xfrm>
            <a:off x="3705668" y="161959"/>
            <a:ext cx="4019049" cy="483017"/>
          </a:xfrm>
          <a:prstGeom prst="rect">
            <a:avLst/>
          </a:prstGeom>
        </p:spPr>
        <p:txBody>
          <a:bodyPr wrap="none">
            <a:spAutoFit/>
          </a:bodyPr>
          <a:lstStyle/>
          <a:p>
            <a:pPr algn="just">
              <a:lnSpc>
                <a:spcPct val="115000"/>
              </a:lnSpc>
            </a:pPr>
            <a:r>
              <a:rPr lang="x-none" sz="2400" b="1" dirty="0">
                <a:solidFill>
                  <a:srgbClr val="FF0000"/>
                </a:solidFill>
                <a:latin typeface="Times New Roman" panose="02020603050405020304" pitchFamily="18" charset="0"/>
                <a:ea typeface="Times New Roman" panose="02020603050405020304" pitchFamily="18" charset="0"/>
              </a:rPr>
              <a:t>II. XÃ HỘI ẤN ĐỘ CỔ ĐẠI </a:t>
            </a:r>
            <a:endParaRPr lang="x-non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472753" cy="3315395"/>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dirty="0">
                <a:solidFill>
                  <a:srgbClr val="404040"/>
                </a:solidFill>
                <a:latin typeface="Times New Roman" panose="02020603050405020304" pitchFamily="18" charset="0"/>
                <a:cs typeface="Times New Roman" panose="02020603050405020304" pitchFamily="18" charset="0"/>
              </a:rPr>
              <a:t>“</a:t>
            </a:r>
            <a:r>
              <a:rPr lang="vi-VN" sz="2200"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en-US" sz="2200" b="1" dirty="0" err="1">
                <a:solidFill>
                  <a:srgbClr val="404040"/>
                </a:solidFill>
                <a:latin typeface="Times New Roman" panose="02020603050405020304" pitchFamily="18" charset="0"/>
                <a:cs typeface="Times New Roman" panose="02020603050405020304" pitchFamily="18" charset="0"/>
              </a:rPr>
              <a:t>Trích</a:t>
            </a:r>
            <a:r>
              <a:rPr lang="en-US" sz="2200" b="1" dirty="0">
                <a:solidFill>
                  <a:srgbClr val="404040"/>
                </a:solidFill>
                <a:latin typeface="Times New Roman" panose="02020603050405020304" pitchFamily="18" charset="0"/>
                <a:cs typeface="Times New Roman" panose="02020603050405020304" pitchFamily="18" charset="0"/>
              </a:rPr>
              <a:t> </a:t>
            </a:r>
            <a:r>
              <a:rPr lang="en-US" sz="2200" b="1" dirty="0" err="1">
                <a:solidFill>
                  <a:srgbClr val="404040"/>
                </a:solidFill>
                <a:latin typeface="Times New Roman" panose="02020603050405020304" pitchFamily="18" charset="0"/>
                <a:cs typeface="Times New Roman" panose="02020603050405020304" pitchFamily="18" charset="0"/>
              </a:rPr>
              <a:t>luật</a:t>
            </a:r>
            <a:r>
              <a:rPr lang="en-US" sz="2200" b="1" dirty="0">
                <a:solidFill>
                  <a:srgbClr val="404040"/>
                </a:solidFill>
                <a:latin typeface="Times New Roman" panose="02020603050405020304" pitchFamily="18" charset="0"/>
                <a:cs typeface="Times New Roman" panose="02020603050405020304" pitchFamily="18" charset="0"/>
              </a:rPr>
              <a:t> Manu)</a:t>
            </a:r>
            <a:endParaRPr lang="en-US" sz="2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568288" cy="2529923"/>
          </a:xfrm>
          <a:prstGeom prst="rect">
            <a:avLst/>
          </a:prstGeom>
          <a:solidFill>
            <a:srgbClr val="99FFCC"/>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200" i="1" dirty="0">
                <a:solidFill>
                  <a:srgbClr val="404040"/>
                </a:solidFill>
                <a:latin typeface="Times New Roman" panose="02020603050405020304" pitchFamily="18" charset="0"/>
                <a:cs typeface="Times New Roman" panose="02020603050405020304" pitchFamily="18" charset="0"/>
              </a:rPr>
              <a:t>“</a:t>
            </a:r>
            <a:r>
              <a:rPr lang="en-US" sz="2200" i="1" dirty="0" err="1">
                <a:solidFill>
                  <a:srgbClr val="404040"/>
                </a:solidFill>
                <a:latin typeface="Times New Roman" panose="02020603050405020304" pitchFamily="18" charset="0"/>
                <a:cs typeface="Times New Roman" panose="02020603050405020304" pitchFamily="18" charset="0"/>
              </a:rPr>
              <a:t>Giết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mèo</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chim</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nhái</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smtClean="0">
                <a:solidFill>
                  <a:srgbClr val="404040"/>
                </a:solidFill>
                <a:latin typeface="Times New Roman" panose="02020603050405020304" pitchFamily="18" charset="0"/>
                <a:cs typeface="Times New Roman" panose="02020603050405020304" pitchFamily="18" charset="0"/>
              </a:rPr>
              <a:t>chó</a:t>
            </a:r>
            <a:r>
              <a:rPr lang="en-US" sz="2200" i="1" dirty="0" smtClean="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sấu</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chim</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cú</a:t>
            </a:r>
            <a:r>
              <a:rPr lang="en-US" sz="2200" i="1" dirty="0">
                <a:solidFill>
                  <a:srgbClr val="404040"/>
                </a:solidFill>
                <a:latin typeface="Times New Roman" panose="02020603050405020304" pitchFamily="18" charset="0"/>
                <a:cs typeface="Times New Roman" panose="02020603050405020304" pitchFamily="18" charset="0"/>
              </a:rPr>
              <a:t> hay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quạ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cũng</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bị</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phạt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như</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giết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người</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Sudra</a:t>
            </a:r>
            <a:r>
              <a:rPr lang="en-US" sz="2200" i="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b="1" i="1" dirty="0">
                <a:solidFill>
                  <a:srgbClr val="404040"/>
                </a:solidFill>
                <a:latin typeface="Times New Roman" panose="02020603050405020304" pitchFamily="18" charset="0"/>
                <a:cs typeface="Times New Roman" panose="02020603050405020304" pitchFamily="18" charset="0"/>
              </a:rPr>
              <a:t>(</a:t>
            </a:r>
            <a:r>
              <a:rPr lang="en-US" sz="2200" b="1" i="1" dirty="0" err="1">
                <a:solidFill>
                  <a:srgbClr val="404040"/>
                </a:solidFill>
                <a:latin typeface="Times New Roman" panose="02020603050405020304" pitchFamily="18" charset="0"/>
                <a:cs typeface="Times New Roman" panose="02020603050405020304" pitchFamily="18" charset="0"/>
              </a:rPr>
              <a:t>Trích</a:t>
            </a:r>
            <a:r>
              <a:rPr lang="en-US" sz="2200" b="1" i="1" dirty="0">
                <a:solidFill>
                  <a:srgbClr val="404040"/>
                </a:solidFill>
                <a:latin typeface="Times New Roman" panose="02020603050405020304" pitchFamily="18" charset="0"/>
                <a:cs typeface="Times New Roman" panose="02020603050405020304" pitchFamily="18" charset="0"/>
              </a:rPr>
              <a:t>, </a:t>
            </a:r>
            <a:r>
              <a:rPr lang="en-US" sz="2200" b="1" i="1" dirty="0" err="1">
                <a:solidFill>
                  <a:srgbClr val="404040"/>
                </a:solidFill>
                <a:latin typeface="Times New Roman" panose="02020603050405020304" pitchFamily="18" charset="0"/>
                <a:cs typeface="Times New Roman" panose="02020603050405020304" pitchFamily="18" charset="0"/>
              </a:rPr>
              <a:t>Điều</a:t>
            </a:r>
            <a:r>
              <a:rPr lang="en-US" sz="2200" b="1" i="1" dirty="0">
                <a:solidFill>
                  <a:srgbClr val="404040"/>
                </a:solidFill>
                <a:latin typeface="Times New Roman" panose="02020603050405020304" pitchFamily="18" charset="0"/>
                <a:cs typeface="Times New Roman" panose="02020603050405020304" pitchFamily="18" charset="0"/>
              </a:rPr>
              <a:t> XI – 132, </a:t>
            </a:r>
            <a:r>
              <a:rPr lang="en-US" sz="2200" b="1" i="1" dirty="0" err="1">
                <a:solidFill>
                  <a:srgbClr val="404040"/>
                </a:solidFill>
                <a:latin typeface="Times New Roman" panose="02020603050405020304" pitchFamily="18" charset="0"/>
                <a:cs typeface="Times New Roman" panose="02020603050405020304" pitchFamily="18" charset="0"/>
              </a:rPr>
              <a:t>Luật</a:t>
            </a:r>
            <a:r>
              <a:rPr lang="en-US" sz="2200" b="1" i="1" dirty="0">
                <a:solidFill>
                  <a:srgbClr val="404040"/>
                </a:solidFill>
                <a:latin typeface="Times New Roman" panose="02020603050405020304" pitchFamily="18" charset="0"/>
                <a:cs typeface="Times New Roman" panose="02020603050405020304" pitchFamily="18" charset="0"/>
              </a:rPr>
              <a:t> Manu)</a:t>
            </a:r>
            <a:endParaRPr lang="en-US" sz="22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5055230"/>
          </a:xfrm>
          <a:prstGeom prst="rect">
            <a:avLst/>
          </a:prstGeom>
          <a:noFill/>
        </p:spPr>
        <p:txBody>
          <a:bodyPr wrap="square" rtlCol="0">
            <a:spAutoFit/>
          </a:bodyPr>
          <a:lstStyle/>
          <a:p>
            <a:r>
              <a:rPr lang="en-US" sz="2400" b="1" u="sng" dirty="0" err="1" smtClean="0">
                <a:solidFill>
                  <a:srgbClr val="C00000"/>
                </a:solidFill>
                <a:latin typeface="Times New Roman" panose="02020603050405020304" pitchFamily="18" charset="0"/>
                <a:cs typeface="Times New Roman" panose="02020603050405020304" pitchFamily="18" charset="0"/>
              </a:rPr>
              <a:t>Hãy</a:t>
            </a:r>
            <a:r>
              <a:rPr lang="en-US" sz="2400" b="1" u="sng" dirty="0" smtClean="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trả</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lời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các</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câu</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hỏi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sau</a:t>
            </a:r>
            <a:r>
              <a:rPr lang="en-US" sz="2400" b="1" u="sng" dirty="0">
                <a:solidFill>
                  <a:srgbClr val="C00000"/>
                </a:solidFill>
                <a:latin typeface="Times New Roman" panose="02020603050405020304" pitchFamily="18" charset="0"/>
                <a:cs typeface="Times New Roman" panose="02020603050405020304" pitchFamily="18" charset="0"/>
              </a:rPr>
              <a:t> – 4 </a:t>
            </a:r>
            <a:r>
              <a:rPr lang="en-US" sz="2400" b="1" u="sng" dirty="0" err="1">
                <a:solidFill>
                  <a:srgbClr val="C00000"/>
                </a:solidFill>
                <a:latin typeface="Times New Roman" panose="02020603050405020304" pitchFamily="18" charset="0"/>
                <a:cs typeface="Times New Roman" panose="02020603050405020304" pitchFamily="18" charset="0"/>
              </a:rPr>
              <a:t>phút</a:t>
            </a:r>
            <a:endParaRPr lang="en-US" sz="2400" b="1" u="sng" dirty="0">
              <a:solidFill>
                <a:srgbClr val="C00000"/>
              </a:solidFill>
              <a:latin typeface="Times New Roman" panose="02020603050405020304" pitchFamily="18" charset="0"/>
              <a:cs typeface="Times New Roman" panose="02020603050405020304" pitchFamily="18" charset="0"/>
            </a:endParaRPr>
          </a:p>
          <a:p>
            <a:endParaRPr lang="en-US" sz="1050" b="1" u="sng"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rgbClr val="002060"/>
                </a:solidFill>
                <a:latin typeface="Times New Roman" panose="02020603050405020304" pitchFamily="18" charset="0"/>
                <a:cs typeface="Times New Roman" panose="02020603050405020304" pitchFamily="18" charset="0"/>
              </a:rPr>
              <a:t>Đoạn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1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nguồn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gốc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sự</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đẳng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là</a:t>
            </a:r>
            <a:r>
              <a:rPr lang="en-US" sz="2400" i="1" dirty="0">
                <a:solidFill>
                  <a:srgbClr val="002060"/>
                </a:solidFill>
                <a:latin typeface="Times New Roman" panose="02020603050405020304" pitchFamily="18" charset="0"/>
                <a:cs typeface="Times New Roman" panose="02020603050405020304" pitchFamily="18" charset="0"/>
              </a:rPr>
              <a:t> do </a:t>
            </a:r>
            <a:r>
              <a:rPr lang="en-US" sz="2400" i="1" dirty="0" err="1">
                <a:solidFill>
                  <a:srgbClr val="002060"/>
                </a:solidFill>
                <a:latin typeface="Times New Roman" panose="02020603050405020304" pitchFamily="18" charset="0"/>
                <a:cs typeface="Times New Roman" panose="02020603050405020304" pitchFamily="18" charset="0"/>
              </a:rPr>
              <a:t>ai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ra</a:t>
            </a:r>
            <a:r>
              <a:rPr lang="en-US" sz="2400" i="1" dirty="0">
                <a:solidFill>
                  <a:srgbClr val="00206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i="1" dirty="0" smtClean="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2060"/>
                </a:solidFill>
                <a:latin typeface="Times New Roman" panose="02020603050405020304" pitchFamily="18" charset="0"/>
                <a:cs typeface="Times New Roman" panose="02020603050405020304" pitchFamily="18" charset="0"/>
              </a:rPr>
              <a:t>Đoạn</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2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điều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đẳng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Vác-na</a:t>
            </a:r>
            <a:r>
              <a:rPr lang="en-US" sz="2400" i="1" dirty="0">
                <a:solidFill>
                  <a:srgbClr val="00206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i="1" dirty="0" smtClean="0">
              <a:solidFill>
                <a:srgbClr val="002060"/>
              </a:solidFill>
              <a:latin typeface="Times New Roman" panose="02020603050405020304" pitchFamily="18" charset="0"/>
              <a:cs typeface="Times New Roman" panose="02020603050405020304" pitchFamily="18" charset="0"/>
            </a:endParaRPr>
          </a:p>
          <a:p>
            <a:endParaRPr lang="en-US" sz="2400" i="1" dirty="0" smtClean="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smtClean="0">
                <a:solidFill>
                  <a:srgbClr val="002060"/>
                </a:solidFill>
                <a:latin typeface="Times New Roman" panose="02020603050405020304" pitchFamily="18" charset="0"/>
                <a:cs typeface="Times New Roman" panose="02020603050405020304" pitchFamily="18" charset="0"/>
              </a:rPr>
              <a:t>Theo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người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duy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chủng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tộc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dựa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1</a:t>
            </a:r>
            <a:r>
              <a:rPr lang="en-US" sz="2400" i="1" dirty="0" smtClean="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0095" y="1749538"/>
            <a:ext cx="2972289" cy="461665"/>
          </a:xfrm>
          <a:prstGeom prst="rect">
            <a:avLst/>
          </a:prstGeom>
        </p:spPr>
        <p:txBody>
          <a:bodyPr wrap="none">
            <a:spAutoFit/>
          </a:bodyPr>
          <a:lstStyle/>
          <a:p>
            <a:r>
              <a:rPr lang="en-US" sz="2400" b="1" dirty="0" err="1" smtClean="0">
                <a:solidFill>
                  <a:srgbClr val="C00000"/>
                </a:solidFill>
                <a:latin typeface="Times New Roman" panose="02020603050405020304" pitchFamily="18" charset="0"/>
                <a:ea typeface="Calibri" panose="020F0502020204030204" pitchFamily="34" charset="0"/>
              </a:rPr>
              <a:t>Thần</a:t>
            </a:r>
            <a:r>
              <a:rPr lang="en-US" sz="2400" b="1" dirty="0" smtClean="0">
                <a:solidFill>
                  <a:srgbClr val="C00000"/>
                </a:solidFill>
                <a:latin typeface="Times New Roman" panose="02020603050405020304" pitchFamily="18" charset="0"/>
                <a:ea typeface="Calibri" panose="020F0502020204030204" pitchFamily="34" charset="0"/>
              </a:rPr>
              <a:t> Brahma </a:t>
            </a:r>
            <a:r>
              <a:rPr lang="en-US" sz="2400" b="1" dirty="0" err="1" smtClean="0">
                <a:solidFill>
                  <a:srgbClr val="C00000"/>
                </a:solidFill>
                <a:latin typeface="Times New Roman" panose="02020603050405020304" pitchFamily="18" charset="0"/>
                <a:ea typeface="Calibri" panose="020F0502020204030204" pitchFamily="34" charset="0"/>
              </a:rPr>
              <a:t>tạo</a:t>
            </a:r>
            <a:r>
              <a:rPr lang="en-US" sz="2400" b="1" dirty="0" smtClean="0">
                <a:solidFill>
                  <a:srgbClr val="C00000"/>
                </a:solidFill>
                <a:latin typeface="Times New Roman" panose="02020603050405020304" pitchFamily="18" charset="0"/>
                <a:ea typeface="Calibri" panose="020F0502020204030204" pitchFamily="34" charset="0"/>
              </a:rPr>
              <a:t> </a:t>
            </a:r>
            <a:r>
              <a:rPr lang="en-US" sz="2400" b="1" dirty="0" err="1" smtClean="0">
                <a:solidFill>
                  <a:srgbClr val="C00000"/>
                </a:solidFill>
                <a:latin typeface="Times New Roman" panose="02020603050405020304" pitchFamily="18" charset="0"/>
                <a:ea typeface="Calibri" panose="020F0502020204030204" pitchFamily="34" charset="0"/>
              </a:rPr>
              <a:t>ra</a:t>
            </a:r>
            <a:r>
              <a:rPr lang="en-US" sz="2400" b="1" dirty="0" smtClean="0">
                <a:solidFill>
                  <a:srgbClr val="C00000"/>
                </a:solidFill>
                <a:latin typeface="Times New Roman" panose="02020603050405020304" pitchFamily="18" charset="0"/>
                <a:ea typeface="Calibri" panose="020F0502020204030204" pitchFamily="34" charset="0"/>
              </a:rPr>
              <a:t> </a:t>
            </a:r>
            <a:endParaRPr lang="en-US" sz="2400" b="1" dirty="0">
              <a:solidFill>
                <a:srgbClr val="C00000"/>
              </a:solidFill>
            </a:endParaRPr>
          </a:p>
        </p:txBody>
      </p:sp>
      <p:sp>
        <p:nvSpPr>
          <p:cNvPr id="9" name="Rectangle 8"/>
          <p:cNvSpPr/>
          <p:nvPr/>
        </p:nvSpPr>
        <p:spPr>
          <a:xfrm>
            <a:off x="959513" y="3407236"/>
            <a:ext cx="261610" cy="461665"/>
          </a:xfrm>
          <a:prstGeom prst="rect">
            <a:avLst/>
          </a:prstGeom>
        </p:spPr>
        <p:txBody>
          <a:bodyPr wrap="none">
            <a:spAutoFit/>
          </a:bodyPr>
          <a:lstStyle/>
          <a:p>
            <a:r>
              <a:rPr lang="en-US" sz="2400" dirty="0">
                <a:solidFill>
                  <a:srgbClr val="000000"/>
                </a:solidFill>
                <a:latin typeface="Times New Roman" panose="02020603050405020304" pitchFamily="18" charset="0"/>
              </a:rPr>
              <a:t> </a:t>
            </a:r>
            <a:endParaRPr lang="en-US" sz="2400" dirty="0"/>
          </a:p>
        </p:txBody>
      </p:sp>
      <p:sp>
        <p:nvSpPr>
          <p:cNvPr id="10" name="Rectangle 9"/>
          <p:cNvSpPr/>
          <p:nvPr/>
        </p:nvSpPr>
        <p:spPr>
          <a:xfrm>
            <a:off x="650419" y="3343156"/>
            <a:ext cx="4726807"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Sự</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tàn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khốc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của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đẳng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cấp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na</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1262" y="5426435"/>
            <a:ext cx="2811122" cy="461665"/>
          </a:xfrm>
          <a:prstGeom prst="rect">
            <a:avLst/>
          </a:prstGeom>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Tôn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thần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linh</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06440" y="1364041"/>
            <a:ext cx="6014055" cy="5282418"/>
          </a:xfrm>
          <a:prstGeom prst="rect">
            <a:avLst/>
          </a:prstGeom>
        </p:spPr>
      </p:pic>
      <p:sp>
        <p:nvSpPr>
          <p:cNvPr id="5" name="Rectangle 4"/>
          <p:cNvSpPr/>
          <p:nvPr/>
        </p:nvSpPr>
        <p:spPr>
          <a:xfrm>
            <a:off x="206441" y="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r>
              <a:rPr lang="en-AU" sz="2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( 3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phút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316277" y="1408396"/>
            <a:ext cx="5751227" cy="5193707"/>
          </a:xfrm>
          <a:prstGeom prst="rect">
            <a:avLst/>
          </a:prstGeom>
        </p:spPr>
      </p:pic>
    </p:spTree>
    <p:extLst>
      <p:ext uri="{BB962C8B-B14F-4D97-AF65-F5344CB8AC3E}">
        <p14:creationId xmlns:p14="http://schemas.microsoft.com/office/powerpoint/2010/main" val="127993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1581</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 Chancery</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4: Điều kiện tự nhiên của Ấn Độ cổ đại có điểm gì giống và khác so với Ai câp, Lưỡng hà Cổ đại </vt:lpstr>
      <vt:lpstr>PowerPoint Presentation</vt:lpstr>
      <vt:lpstr>HƯỚNG DẪN VỀ NHÀ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Windows User</cp:lastModifiedBy>
  <cp:revision>23</cp:revision>
  <dcterms:created xsi:type="dcterms:W3CDTF">2021-07-27T07:46:11Z</dcterms:created>
  <dcterms:modified xsi:type="dcterms:W3CDTF">2021-10-29T03:53:24Z</dcterms:modified>
</cp:coreProperties>
</file>