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495EB-AC53-4131-BF98-A494B709506C}" type="datetimeFigureOut">
              <a:rPr lang="en-US" smtClean="0"/>
              <a:t>9/19/2021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1F96B-0EB9-46CF-BD07-6F349C46DA6B}" type="slidenum">
              <a:rPr lang="en-US" smtClean="0"/>
              <a:t>‹#›</a:t>
            </a:fld>
            <a:endParaRPr lang="en-US"/>
          </a:p>
        </p:txBody>
      </p:sp>
    </p:spTree>
    <p:extLst>
      <p:ext uri="{BB962C8B-B14F-4D97-AF65-F5344CB8AC3E}">
        <p14:creationId xmlns:p14="http://schemas.microsoft.com/office/powerpoint/2010/main" val="2986184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1F96B-0EB9-46CF-BD07-6F349C46DA6B}" type="slidenum">
              <a:rPr lang="en-US" smtClean="0"/>
              <a:t>1</a:t>
            </a:fld>
            <a:endParaRPr lang="en-US"/>
          </a:p>
        </p:txBody>
      </p:sp>
    </p:spTree>
    <p:extLst>
      <p:ext uri="{BB962C8B-B14F-4D97-AF65-F5344CB8AC3E}">
        <p14:creationId xmlns:p14="http://schemas.microsoft.com/office/powerpoint/2010/main" val="3131799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9A5494-540D-4556-B83C-F1BF98C73BEF}"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3712619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A5494-540D-4556-B83C-F1BF98C73BEF}"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1223252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A5494-540D-4556-B83C-F1BF98C73BEF}"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4140092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8EE6E4-A058-4D0B-84CB-8A6ED0628ED2}" type="slidenum">
              <a:rPr lang="en-US"/>
              <a:pPr>
                <a:defRPr/>
              </a:pPr>
              <a:t>‹#›</a:t>
            </a:fld>
            <a:endParaRPr lang="en-US"/>
          </a:p>
        </p:txBody>
      </p:sp>
    </p:spTree>
    <p:extLst>
      <p:ext uri="{BB962C8B-B14F-4D97-AF65-F5344CB8AC3E}">
        <p14:creationId xmlns:p14="http://schemas.microsoft.com/office/powerpoint/2010/main" val="58989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A5494-540D-4556-B83C-F1BF98C73BEF}"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31652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A5494-540D-4556-B83C-F1BF98C73BEF}"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361631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9A5494-540D-4556-B83C-F1BF98C73BEF}"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346117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9A5494-540D-4556-B83C-F1BF98C73BEF}" type="datetimeFigureOut">
              <a:rPr lang="en-US" smtClean="0"/>
              <a:t>9/19/2021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93809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9A5494-540D-4556-B83C-F1BF98C73BEF}" type="datetimeFigureOut">
              <a:rPr lang="en-US" smtClean="0"/>
              <a:t>9/19/2021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2642672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A5494-540D-4556-B83C-F1BF98C73BEF}" type="datetimeFigureOut">
              <a:rPr lang="en-US" smtClean="0"/>
              <a:t>9/19/2021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146283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A5494-540D-4556-B83C-F1BF98C73BEF}"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241234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A5494-540D-4556-B83C-F1BF98C73BEF}"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8D2D5-0CF2-4C25-9376-561423776239}" type="slidenum">
              <a:rPr lang="en-US" smtClean="0"/>
              <a:t>‹#›</a:t>
            </a:fld>
            <a:endParaRPr lang="en-US"/>
          </a:p>
        </p:txBody>
      </p:sp>
    </p:spTree>
    <p:extLst>
      <p:ext uri="{BB962C8B-B14F-4D97-AF65-F5344CB8AC3E}">
        <p14:creationId xmlns:p14="http://schemas.microsoft.com/office/powerpoint/2010/main" val="13130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A5494-540D-4556-B83C-F1BF98C73BEF}" type="datetimeFigureOut">
              <a:rPr lang="en-US" smtClean="0"/>
              <a:t>9/19/2021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8D2D5-0CF2-4C25-9376-561423776239}" type="slidenum">
              <a:rPr lang="en-US" smtClean="0"/>
              <a:t>‹#›</a:t>
            </a:fld>
            <a:endParaRPr lang="en-US"/>
          </a:p>
        </p:txBody>
      </p:sp>
    </p:spTree>
    <p:extLst>
      <p:ext uri="{BB962C8B-B14F-4D97-AF65-F5344CB8AC3E}">
        <p14:creationId xmlns:p14="http://schemas.microsoft.com/office/powerpoint/2010/main" val="174048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vi.wikipedia.org/wiki/H%C3%ACnh:Libai_touxiang.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upload.wikimedia.org/wikipedia/vi/9/9c/Gom_thoi_Minh-lo2.jpe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upload.wikimedia.org/wikipedia/vi/3/3f/Gom_thoi_Minh-dia3.jpe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ử Cấm Thành - Cố Cung nguy nga và huyền bí"/>
          <p:cNvPicPr>
            <a:picLocks noChangeAspect="1" noChangeArrowheads="1"/>
          </p:cNvPicPr>
          <p:nvPr/>
        </p:nvPicPr>
        <p:blipFill>
          <a:blip r:embed="rId3">
            <a:extLst>
              <a:ext uri="{28A0092B-C50C-407E-A947-70E740481C1C}">
                <a14:useLocalDpi xmlns:a14="http://schemas.microsoft.com/office/drawing/2010/main" val="0"/>
              </a:ext>
            </a:extLst>
          </a:blip>
          <a:srcRect r="4446" b="14308"/>
          <a:stretch>
            <a:fillRect/>
          </a:stretch>
        </p:blipFill>
        <p:spPr bwMode="auto">
          <a:xfrm>
            <a:off x="76200" y="76200"/>
            <a:ext cx="9037638" cy="671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Rectangle 70">
            <a:extLst>
              <a:ext uri="{FF2B5EF4-FFF2-40B4-BE49-F238E27FC236}"/>
              <a:ext uri="{C183D7F6-B498-43B3-948B-1728B52AA6E4}"/>
            </a:extLst>
          </p:cNvPr>
          <p:cNvSpPr>
            <a:spLocks noGrp="1" noRot="1" noChangeAspect="1" noMove="1" noResize="1" noEditPoints="1" noAdjustHandles="1" noChangeArrowheads="1" noChangeShapeType="1" noTextEdit="1"/>
          </p:cNvSpPr>
          <p:nvPr/>
        </p:nvSpPr>
        <p:spPr>
          <a:xfrm>
            <a:off x="0" y="5319713"/>
            <a:ext cx="9144000" cy="736600"/>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a:extLst>
              <a:ext uri="{FF2B5EF4-FFF2-40B4-BE49-F238E27FC236}"/>
            </a:extLst>
          </p:cNvPr>
          <p:cNvSpPr txBox="1"/>
          <p:nvPr/>
        </p:nvSpPr>
        <p:spPr>
          <a:xfrm>
            <a:off x="-457200" y="5316538"/>
            <a:ext cx="9817100" cy="746125"/>
          </a:xfrm>
          <a:prstGeom prst="rect">
            <a:avLst/>
          </a:prstGeom>
        </p:spPr>
        <p:txBody>
          <a:bodyPr anchor="ctr">
            <a:normAutofit/>
          </a:bodyPr>
          <a:lstStyle/>
          <a:p>
            <a:pPr indent="252095" algn="ctr">
              <a:lnSpc>
                <a:spcPct val="90000"/>
              </a:lnSpc>
              <a:spcAft>
                <a:spcPts val="600"/>
              </a:spcAft>
              <a:defRPr/>
            </a:pPr>
            <a:r>
              <a:rPr lang="en-US" sz="3600" b="1" dirty="0">
                <a:solidFill>
                  <a:schemeClr val="accent2">
                    <a:lumMod val="75000"/>
                  </a:schemeClr>
                </a:solidFill>
                <a:ea typeface="+mj-ea"/>
                <a:cs typeface="Times New Roman" panose="02020603050405020304" pitchFamily="18" charset="0"/>
              </a:rPr>
              <a:t>Tiết </a:t>
            </a:r>
            <a:r>
              <a:rPr lang="en-US" sz="3600" b="1" dirty="0" smtClean="0">
                <a:solidFill>
                  <a:schemeClr val="accent2">
                    <a:lumMod val="75000"/>
                  </a:schemeClr>
                </a:solidFill>
                <a:ea typeface="+mj-ea"/>
                <a:cs typeface="Times New Roman" panose="02020603050405020304" pitchFamily="18" charset="0"/>
              </a:rPr>
              <a:t>5- </a:t>
            </a:r>
            <a:r>
              <a:rPr lang="en-US" sz="3600" b="1" dirty="0">
                <a:solidFill>
                  <a:schemeClr val="accent2">
                    <a:lumMod val="75000"/>
                  </a:schemeClr>
                </a:solidFill>
                <a:ea typeface="+mj-ea"/>
                <a:cs typeface="Times New Roman" panose="02020603050405020304" pitchFamily="18" charset="0"/>
              </a:rPr>
              <a:t>Bài 4 : TRUNG QUỐC THỜI PHONG KIẾN</a:t>
            </a:r>
          </a:p>
        </p:txBody>
      </p:sp>
      <p:cxnSp>
        <p:nvCxnSpPr>
          <p:cNvPr id="73" name="Straight Connector 72">
            <a:extLst>
              <a:ext uri="{FF2B5EF4-FFF2-40B4-BE49-F238E27FC236}"/>
              <a:ext uri="{C183D7F6-B498-43B3-948B-1728B52AA6E4}"/>
            </a:extLst>
          </p:cNvPr>
          <p:cNvCxnSpPr>
            <a:cxnSpLocks noGrp="1" noRot="1" noChangeAspect="1" noMove="1" noResize="1" noEditPoints="1" noAdjustHandles="1" noChangeArrowheads="1" noChangeShapeType="1"/>
          </p:cNvCxnSpPr>
          <p:nvPr/>
        </p:nvCxnSpPr>
        <p:spPr>
          <a:xfrm>
            <a:off x="0" y="5241925"/>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ext uri="{C183D7F6-B498-43B3-948B-1728B52AA6E4}"/>
            </a:extLst>
          </p:cNvPr>
          <p:cNvCxnSpPr>
            <a:cxnSpLocks noGrp="1" noRot="1" noChangeAspect="1" noMove="1" noResize="1" noEditPoints="1" noAdjustHandles="1" noChangeArrowheads="1" noChangeShapeType="1"/>
          </p:cNvCxnSpPr>
          <p:nvPr/>
        </p:nvCxnSpPr>
        <p:spPr>
          <a:xfrm>
            <a:off x="0" y="6134100"/>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042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smtClean="0"/>
          </a:p>
        </p:txBody>
      </p:sp>
      <p:pic>
        <p:nvPicPr>
          <p:cNvPr id="27651" name="Picture 4" descr="tayduky1s9m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41148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tqd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52400"/>
            <a:ext cx="46482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0546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Rot="1" noChangeArrowheads="1"/>
          </p:cNvSpPr>
          <p:nvPr>
            <p:ph type="body" idx="1"/>
          </p:nvPr>
        </p:nvSpPr>
        <p:spPr>
          <a:xfrm>
            <a:off x="228600" y="1037687"/>
            <a:ext cx="3810000" cy="4953000"/>
          </a:xfrm>
        </p:spPr>
        <p:txBody>
          <a:bodyPr/>
          <a:lstStyle/>
          <a:p>
            <a:pPr algn="just">
              <a:buFontTx/>
              <a:buNone/>
            </a:pPr>
            <a:r>
              <a:rPr lang="en-US" sz="2800" dirty="0" smtClean="0">
                <a:latin typeface="VNI-Times" pitchFamily="2" charset="0"/>
              </a:rPr>
              <a:t>       -</a:t>
            </a:r>
            <a:r>
              <a:rPr lang="en-US" sz="2800" i="1" dirty="0" err="1" smtClean="0">
                <a:latin typeface=".VnTime" pitchFamily="34" charset="0"/>
              </a:rPr>
              <a:t>Th</a:t>
            </a:r>
            <a:r>
              <a:rPr lang="en-US" sz="2800" i="1" dirty="0" smtClean="0">
                <a:latin typeface=".VnTime" pitchFamily="34" charset="0"/>
              </a:rPr>
              <a:t>¬ </a:t>
            </a:r>
            <a:r>
              <a:rPr lang="en-US" sz="2800" i="1" dirty="0" err="1" smtClean="0">
                <a:latin typeface="VNI-Times" pitchFamily="2" charset="0"/>
              </a:rPr>
              <a:t>Ñöôøng</a:t>
            </a:r>
            <a:r>
              <a:rPr lang="en-US" sz="2800" dirty="0" smtClean="0">
                <a:latin typeface="VNI-Times" pitchFamily="2" charset="0"/>
              </a:rPr>
              <a:t> </a:t>
            </a:r>
            <a:r>
              <a:rPr lang="en-US" sz="2800" dirty="0" err="1" smtClean="0">
                <a:latin typeface="VNI-Times" pitchFamily="2" charset="0"/>
              </a:rPr>
              <a:t>phaûn</a:t>
            </a:r>
            <a:r>
              <a:rPr lang="en-US" sz="2800" dirty="0" smtClean="0">
                <a:latin typeface="VNI-Times" pitchFamily="2" charset="0"/>
              </a:rPr>
              <a:t> </a:t>
            </a:r>
            <a:r>
              <a:rPr lang="en-US" sz="2800" dirty="0" err="1" smtClean="0">
                <a:latin typeface="VNI-Times" pitchFamily="2" charset="0"/>
              </a:rPr>
              <a:t>aùnh</a:t>
            </a:r>
            <a:r>
              <a:rPr lang="en-US" sz="2800" dirty="0" smtClean="0">
                <a:latin typeface="VNI-Times" pitchFamily="2" charset="0"/>
              </a:rPr>
              <a:t> </a:t>
            </a:r>
            <a:r>
              <a:rPr lang="en-US" sz="2800" dirty="0" err="1" smtClean="0">
                <a:latin typeface="VNI-Times" pitchFamily="2" charset="0"/>
              </a:rPr>
              <a:t>saâu</a:t>
            </a:r>
            <a:r>
              <a:rPr lang="en-US" sz="2800" dirty="0" smtClean="0">
                <a:latin typeface="VNI-Times" pitchFamily="2" charset="0"/>
              </a:rPr>
              <a:t> </a:t>
            </a:r>
            <a:r>
              <a:rPr lang="en-US" sz="2800" dirty="0" err="1" smtClean="0">
                <a:latin typeface="VNI-Times" pitchFamily="2" charset="0"/>
              </a:rPr>
              <a:t>saéc</a:t>
            </a:r>
            <a:r>
              <a:rPr lang="en-US" sz="2800" dirty="0" smtClean="0">
                <a:latin typeface="VNI-Times" pitchFamily="2" charset="0"/>
              </a:rPr>
              <a:t> </a:t>
            </a:r>
            <a:r>
              <a:rPr lang="en-US" sz="2800" dirty="0" err="1" smtClean="0">
                <a:latin typeface="VNI-Times" pitchFamily="2" charset="0"/>
              </a:rPr>
              <a:t>boä</a:t>
            </a:r>
            <a:r>
              <a:rPr lang="en-US" sz="2800" dirty="0" smtClean="0">
                <a:latin typeface="VNI-Times" pitchFamily="2" charset="0"/>
              </a:rPr>
              <a:t> </a:t>
            </a:r>
            <a:r>
              <a:rPr lang="en-US" sz="2800" dirty="0" err="1" smtClean="0">
                <a:latin typeface="VNI-Times" pitchFamily="2" charset="0"/>
              </a:rPr>
              <a:t>maët</a:t>
            </a:r>
            <a:r>
              <a:rPr lang="en-US" sz="2800" dirty="0" smtClean="0">
                <a:latin typeface="VNI-Times" pitchFamily="2" charset="0"/>
              </a:rPr>
              <a:t> </a:t>
            </a:r>
            <a:r>
              <a:rPr lang="en-US" sz="2800" dirty="0" err="1" smtClean="0">
                <a:latin typeface="VNI-Times" pitchFamily="2" charset="0"/>
              </a:rPr>
              <a:t>cuûa</a:t>
            </a:r>
            <a:r>
              <a:rPr lang="en-US" sz="2800" dirty="0" smtClean="0">
                <a:latin typeface="VNI-Times" pitchFamily="2" charset="0"/>
              </a:rPr>
              <a:t> </a:t>
            </a:r>
            <a:r>
              <a:rPr lang="en-US" sz="2800" dirty="0" err="1" smtClean="0">
                <a:latin typeface="VNI-Times" pitchFamily="2" charset="0"/>
              </a:rPr>
              <a:t>xaõ</a:t>
            </a:r>
            <a:r>
              <a:rPr lang="en-US" sz="2800" dirty="0" smtClean="0">
                <a:latin typeface="VNI-Times" pitchFamily="2" charset="0"/>
              </a:rPr>
              <a:t> </a:t>
            </a:r>
            <a:r>
              <a:rPr lang="en-US" sz="2800" dirty="0" err="1" smtClean="0">
                <a:latin typeface="VNI-Times" pitchFamily="2" charset="0"/>
              </a:rPr>
              <a:t>hoäi</a:t>
            </a:r>
            <a:r>
              <a:rPr lang="en-US" sz="2800" dirty="0" smtClean="0">
                <a:latin typeface=".VnTime" pitchFamily="34" charset="0"/>
              </a:rPr>
              <a:t> ®</a:t>
            </a:r>
            <a:r>
              <a:rPr lang="en-US" sz="2800" dirty="0" err="1" smtClean="0"/>
              <a:t>ư</a:t>
            </a:r>
            <a:r>
              <a:rPr lang="en-US" sz="2800" dirty="0" err="1" smtClean="0">
                <a:latin typeface=".VnTime" pitchFamily="34" charset="0"/>
              </a:rPr>
              <a:t>­¬ng</a:t>
            </a:r>
            <a:r>
              <a:rPr lang="en-US" sz="2800" dirty="0" smtClean="0">
                <a:latin typeface=".VnTime" pitchFamily="34" charset="0"/>
              </a:rPr>
              <a:t> ®¹i</a:t>
            </a:r>
            <a:r>
              <a:rPr lang="en-US" sz="2800" dirty="0" smtClean="0">
                <a:latin typeface="VNI-Times" pitchFamily="2" charset="0"/>
              </a:rPr>
              <a:t> </a:t>
            </a:r>
            <a:r>
              <a:rPr lang="en-US" sz="2800" dirty="0" err="1" smtClean="0">
                <a:latin typeface="VNI-Times" pitchFamily="2" charset="0"/>
              </a:rPr>
              <a:t>vaø</a:t>
            </a:r>
            <a:r>
              <a:rPr lang="en-US" sz="2800" dirty="0" smtClean="0">
                <a:latin typeface="VNI-Times" pitchFamily="2" charset="0"/>
              </a:rPr>
              <a:t> </a:t>
            </a:r>
            <a:r>
              <a:rPr lang="en-US" sz="2800" dirty="0" err="1" smtClean="0">
                <a:latin typeface="VNI-Times" pitchFamily="2" charset="0"/>
              </a:rPr>
              <a:t>ñaït</a:t>
            </a:r>
            <a:r>
              <a:rPr lang="en-US" sz="2800" dirty="0" smtClean="0">
                <a:latin typeface="VNI-Times" pitchFamily="2" charset="0"/>
              </a:rPr>
              <a:t> </a:t>
            </a:r>
            <a:r>
              <a:rPr lang="en-US" sz="2800" dirty="0" err="1" smtClean="0">
                <a:latin typeface="VNI-Times" pitchFamily="2" charset="0"/>
              </a:rPr>
              <a:t>ñeán</a:t>
            </a:r>
            <a:r>
              <a:rPr lang="en-US" sz="2800" dirty="0" smtClean="0">
                <a:latin typeface="VNI-Times" pitchFamily="2" charset="0"/>
              </a:rPr>
              <a:t> </a:t>
            </a:r>
            <a:r>
              <a:rPr lang="en-US" sz="2800" dirty="0" err="1" smtClean="0">
                <a:latin typeface="VNI-Times" pitchFamily="2" charset="0"/>
              </a:rPr>
              <a:t>ñænh</a:t>
            </a:r>
            <a:r>
              <a:rPr lang="en-US" sz="2800" dirty="0" smtClean="0">
                <a:latin typeface="VNI-Times" pitchFamily="2" charset="0"/>
              </a:rPr>
              <a:t> </a:t>
            </a:r>
            <a:r>
              <a:rPr lang="en-US" sz="2800" dirty="0" err="1" smtClean="0">
                <a:latin typeface="VNI-Times" pitchFamily="2" charset="0"/>
              </a:rPr>
              <a:t>cao</a:t>
            </a:r>
            <a:r>
              <a:rPr lang="en-US" sz="2800" dirty="0" smtClean="0">
                <a:latin typeface="VNI-Times" pitchFamily="2" charset="0"/>
              </a:rPr>
              <a:t> </a:t>
            </a:r>
            <a:r>
              <a:rPr lang="en-US" sz="2800" dirty="0" err="1" smtClean="0">
                <a:latin typeface="VNI-Times" pitchFamily="2" charset="0"/>
              </a:rPr>
              <a:t>ngheä</a:t>
            </a:r>
            <a:r>
              <a:rPr lang="en-US" sz="2800" dirty="0" smtClean="0">
                <a:latin typeface="VNI-Times" pitchFamily="2" charset="0"/>
              </a:rPr>
              <a:t> </a:t>
            </a:r>
            <a:r>
              <a:rPr lang="en-US" sz="2800" dirty="0" err="1" smtClean="0">
                <a:latin typeface="VNI-Times" pitchFamily="2" charset="0"/>
              </a:rPr>
              <a:t>thuaät</a:t>
            </a:r>
            <a:r>
              <a:rPr lang="en-US" sz="2800" dirty="0" smtClean="0">
                <a:latin typeface="VNI-Times" pitchFamily="2" charset="0"/>
              </a:rPr>
              <a:t> </a:t>
            </a:r>
            <a:r>
              <a:rPr lang="en-US" sz="2800" dirty="0" err="1" smtClean="0">
                <a:latin typeface="VNI-Times" pitchFamily="2" charset="0"/>
              </a:rPr>
              <a:t>vôùi</a:t>
            </a:r>
            <a:r>
              <a:rPr lang="en-US" sz="2800" dirty="0" smtClean="0">
                <a:latin typeface="VNI-Times" pitchFamily="2" charset="0"/>
              </a:rPr>
              <a:t> </a:t>
            </a:r>
            <a:r>
              <a:rPr lang="en-US" sz="2800" dirty="0" err="1" smtClean="0">
                <a:latin typeface="VNI-Times" pitchFamily="2" charset="0"/>
              </a:rPr>
              <a:t>nhieàu</a:t>
            </a:r>
            <a:r>
              <a:rPr lang="en-US" sz="2800" dirty="0" smtClean="0">
                <a:latin typeface="VNI-Times" pitchFamily="2" charset="0"/>
              </a:rPr>
              <a:t> </a:t>
            </a:r>
            <a:r>
              <a:rPr lang="en-US" sz="2800" dirty="0" err="1" smtClean="0">
                <a:latin typeface="VNI-Times" pitchFamily="2" charset="0"/>
              </a:rPr>
              <a:t>nhaø</a:t>
            </a:r>
            <a:r>
              <a:rPr lang="en-US" sz="2800" dirty="0" smtClean="0">
                <a:latin typeface="VNI-Times" pitchFamily="2" charset="0"/>
              </a:rPr>
              <a:t> </a:t>
            </a:r>
            <a:r>
              <a:rPr lang="en-US" sz="2800" dirty="0" err="1" smtClean="0">
                <a:latin typeface="VNI-Times" pitchFamily="2" charset="0"/>
              </a:rPr>
              <a:t>thô</a:t>
            </a:r>
            <a:r>
              <a:rPr lang="en-US" sz="2800" dirty="0" smtClean="0">
                <a:latin typeface="VNI-Times" pitchFamily="2" charset="0"/>
              </a:rPr>
              <a:t> </a:t>
            </a:r>
            <a:r>
              <a:rPr lang="en-US" sz="2800" dirty="0" err="1" smtClean="0">
                <a:latin typeface="VNI-Times" pitchFamily="2" charset="0"/>
              </a:rPr>
              <a:t>teân</a:t>
            </a:r>
            <a:r>
              <a:rPr lang="en-US" sz="2800" dirty="0" smtClean="0">
                <a:latin typeface="VNI-Times" pitchFamily="2" charset="0"/>
              </a:rPr>
              <a:t> </a:t>
            </a:r>
            <a:r>
              <a:rPr lang="en-US" sz="2800" dirty="0" err="1" smtClean="0">
                <a:latin typeface="VNI-Times" pitchFamily="2" charset="0"/>
              </a:rPr>
              <a:t>tuoåi</a:t>
            </a:r>
            <a:r>
              <a:rPr lang="en-US" sz="2800" dirty="0" smtClean="0">
                <a:latin typeface="VNI-Times" pitchFamily="2" charset="0"/>
              </a:rPr>
              <a:t>: </a:t>
            </a:r>
            <a:r>
              <a:rPr lang="en-US" sz="2800" dirty="0" err="1" smtClean="0">
                <a:latin typeface="VNI-Times" pitchFamily="2" charset="0"/>
              </a:rPr>
              <a:t>Lyù</a:t>
            </a:r>
            <a:r>
              <a:rPr lang="en-US" sz="2800" dirty="0" smtClean="0">
                <a:latin typeface="VNI-Times" pitchFamily="2" charset="0"/>
              </a:rPr>
              <a:t> </a:t>
            </a:r>
            <a:r>
              <a:rPr lang="en-US" sz="2800" dirty="0" err="1" smtClean="0">
                <a:latin typeface="VNI-Times" pitchFamily="2" charset="0"/>
              </a:rPr>
              <a:t>Baïch</a:t>
            </a:r>
            <a:r>
              <a:rPr lang="en-US" sz="2800" dirty="0" smtClean="0">
                <a:latin typeface="VNI-Times" pitchFamily="2" charset="0"/>
              </a:rPr>
              <a:t>, </a:t>
            </a:r>
            <a:r>
              <a:rPr lang="en-US" sz="2800" dirty="0" err="1" smtClean="0">
                <a:latin typeface="VNI-Times" pitchFamily="2" charset="0"/>
              </a:rPr>
              <a:t>Ñ</a:t>
            </a:r>
            <a:r>
              <a:rPr lang="en-US" sz="2800" dirty="0" err="1" smtClean="0">
                <a:latin typeface=".VnTime" pitchFamily="34" charset="0"/>
              </a:rPr>
              <a:t>ç</a:t>
            </a:r>
            <a:r>
              <a:rPr lang="en-US" sz="2800" dirty="0" smtClean="0">
                <a:latin typeface="VNI-Times" pitchFamily="2" charset="0"/>
              </a:rPr>
              <a:t> </a:t>
            </a:r>
            <a:r>
              <a:rPr lang="en-US" sz="2800" dirty="0" err="1" smtClean="0">
                <a:latin typeface="VNI-Times" pitchFamily="2" charset="0"/>
              </a:rPr>
              <a:t>Phuû</a:t>
            </a:r>
            <a:r>
              <a:rPr lang="en-US" sz="2800" dirty="0" smtClean="0">
                <a:latin typeface="VNI-Times" pitchFamily="2" charset="0"/>
              </a:rPr>
              <a:t>, </a:t>
            </a:r>
            <a:r>
              <a:rPr lang="en-US" sz="2800" dirty="0" err="1" smtClean="0">
                <a:latin typeface="VNI-Times" pitchFamily="2" charset="0"/>
              </a:rPr>
              <a:t>Baïch</a:t>
            </a:r>
            <a:r>
              <a:rPr lang="en-US" sz="2800" dirty="0" smtClean="0">
                <a:latin typeface="VNI-Times" pitchFamily="2" charset="0"/>
              </a:rPr>
              <a:t> </a:t>
            </a:r>
            <a:r>
              <a:rPr lang="en-US" sz="2800" dirty="0" err="1" smtClean="0">
                <a:latin typeface="VNI-Times" pitchFamily="2" charset="0"/>
              </a:rPr>
              <a:t>Cö</a:t>
            </a:r>
            <a:r>
              <a:rPr lang="en-US" sz="2800" dirty="0" smtClean="0">
                <a:latin typeface="VNI-Times" pitchFamily="2" charset="0"/>
              </a:rPr>
              <a:t> </a:t>
            </a:r>
            <a:r>
              <a:rPr lang="en-US" sz="2800" dirty="0" err="1" smtClean="0">
                <a:latin typeface="VNI-Times" pitchFamily="2" charset="0"/>
              </a:rPr>
              <a:t>Dò</a:t>
            </a:r>
            <a:r>
              <a:rPr lang="en-US" sz="2800" dirty="0" smtClean="0">
                <a:latin typeface="VNI-Times" pitchFamily="2" charset="0"/>
              </a:rPr>
              <a:t>…</a:t>
            </a:r>
            <a:r>
              <a:rPr lang="en-US" sz="2800" dirty="0" smtClean="0"/>
              <a:t>  </a:t>
            </a:r>
          </a:p>
          <a:p>
            <a:pPr>
              <a:buFontTx/>
              <a:buNone/>
            </a:pPr>
            <a:r>
              <a:rPr lang="en-US" sz="2800" dirty="0" smtClean="0"/>
              <a:t>      </a:t>
            </a:r>
          </a:p>
        </p:txBody>
      </p:sp>
      <p:grpSp>
        <p:nvGrpSpPr>
          <p:cNvPr id="2" name="Group 25"/>
          <p:cNvGrpSpPr>
            <a:grpSpLocks/>
          </p:cNvGrpSpPr>
          <p:nvPr/>
        </p:nvGrpSpPr>
        <p:grpSpPr bwMode="auto">
          <a:xfrm>
            <a:off x="4343400" y="76200"/>
            <a:ext cx="4648200" cy="6213475"/>
            <a:chOff x="3013" y="480"/>
            <a:chExt cx="2507" cy="3648"/>
          </a:xfrm>
        </p:grpSpPr>
        <p:pic>
          <p:nvPicPr>
            <p:cNvPr id="28677" name="Picture 26" descr="200px-Libai_touxiang">
              <a:hlinkClick r:id="rId2" tooltip="Libai touxiang.jpg"/>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 y="480"/>
              <a:ext cx="2507" cy="3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Text Box 27"/>
            <p:cNvSpPr txBox="1">
              <a:spLocks noChangeArrowheads="1"/>
            </p:cNvSpPr>
            <p:nvPr/>
          </p:nvSpPr>
          <p:spPr bwMode="auto">
            <a:xfrm>
              <a:off x="4320" y="911"/>
              <a:ext cx="816"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en-US" sz="2400" b="1">
                <a:solidFill>
                  <a:schemeClr val="bg1"/>
                </a:solidFill>
                <a:latin typeface="Tahoma" pitchFamily="34" charset="0"/>
              </a:endParaRPr>
            </a:p>
          </p:txBody>
        </p:sp>
      </p:grpSp>
      <p:sp>
        <p:nvSpPr>
          <p:cNvPr id="39964" name="Text Box 28"/>
          <p:cNvSpPr txBox="1">
            <a:spLocks noChangeArrowheads="1"/>
          </p:cNvSpPr>
          <p:nvPr/>
        </p:nvSpPr>
        <p:spPr bwMode="auto">
          <a:xfrm>
            <a:off x="6400800" y="6213475"/>
            <a:ext cx="14081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800" dirty="0" err="1">
                <a:solidFill>
                  <a:srgbClr val="FF0000"/>
                </a:solidFill>
              </a:rPr>
              <a:t>Lý</a:t>
            </a:r>
            <a:r>
              <a:rPr lang="en-US" sz="2800" dirty="0">
                <a:solidFill>
                  <a:srgbClr val="FF0000"/>
                </a:solidFill>
              </a:rPr>
              <a:t> </a:t>
            </a:r>
            <a:r>
              <a:rPr lang="en-US" sz="2800" dirty="0" err="1">
                <a:solidFill>
                  <a:srgbClr val="FF0000"/>
                </a:solidFill>
              </a:rPr>
              <a:t>Bạch</a:t>
            </a:r>
            <a:endParaRPr lang="en-US" sz="2800" dirty="0">
              <a:solidFill>
                <a:srgbClr val="FF0000"/>
              </a:solidFill>
            </a:endParaRPr>
          </a:p>
        </p:txBody>
      </p:sp>
    </p:spTree>
    <p:extLst>
      <p:ext uri="{BB962C8B-B14F-4D97-AF65-F5344CB8AC3E}">
        <p14:creationId xmlns:p14="http://schemas.microsoft.com/office/powerpoint/2010/main" val="1071124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9939">
                                            <p:txEl>
                                              <p:pRg st="0" end="0"/>
                                            </p:txEl>
                                          </p:spTgt>
                                        </p:tgtEl>
                                        <p:attrNameLst>
                                          <p:attrName>style.visibility</p:attrName>
                                        </p:attrNameLst>
                                      </p:cBhvr>
                                      <p:to>
                                        <p:strVal val="visible"/>
                                      </p:to>
                                    </p:set>
                                    <p:anim calcmode="discrete" valueType="clr">
                                      <p:cBhvr override="childStyle">
                                        <p:cTn id="7" dur="80"/>
                                        <p:tgtEl>
                                          <p:spTgt spid="399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3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993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9939">
                                            <p:txEl>
                                              <p:pRg st="1" end="1"/>
                                            </p:txEl>
                                          </p:spTgt>
                                        </p:tgtEl>
                                        <p:attrNameLst>
                                          <p:attrName>style.visibility</p:attrName>
                                        </p:attrNameLst>
                                      </p:cBhvr>
                                      <p:to>
                                        <p:strVal val="visible"/>
                                      </p:to>
                                    </p:set>
                                    <p:anim calcmode="discrete" valueType="clr">
                                      <p:cBhvr override="childStyle">
                                        <p:cTn id="14" dur="80"/>
                                        <p:tgtEl>
                                          <p:spTgt spid="3993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993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9939">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39964"/>
                                        </p:tgtEl>
                                        <p:attrNameLst>
                                          <p:attrName>style.visibility</p:attrName>
                                        </p:attrNameLst>
                                      </p:cBhvr>
                                      <p:to>
                                        <p:strVal val="visible"/>
                                      </p:to>
                                    </p:set>
                                    <p:anim calcmode="discrete" valueType="clr">
                                      <p:cBhvr override="childStyle">
                                        <p:cTn id="27" dur="80"/>
                                        <p:tgtEl>
                                          <p:spTgt spid="39964"/>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9964"/>
                                        </p:tgtEl>
                                        <p:attrNameLst>
                                          <p:attrName>fillcolor</p:attrName>
                                        </p:attrNameLst>
                                      </p:cBhvr>
                                      <p:tavLst>
                                        <p:tav tm="0">
                                          <p:val>
                                            <p:clrVal>
                                              <a:schemeClr val="accent2"/>
                                            </p:clrVal>
                                          </p:val>
                                        </p:tav>
                                        <p:tav tm="50000">
                                          <p:val>
                                            <p:clrVal>
                                              <a:schemeClr val="hlink"/>
                                            </p:clrVal>
                                          </p:val>
                                        </p:tav>
                                      </p:tavLst>
                                    </p:anim>
                                    <p:set>
                                      <p:cBhvr>
                                        <p:cTn id="29" dur="80"/>
                                        <p:tgtEl>
                                          <p:spTgt spid="399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P spid="399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p:cNvSpPr txBox="1">
            <a:spLocks noChangeArrowheads="1"/>
          </p:cNvSpPr>
          <p:nvPr/>
        </p:nvSpPr>
        <p:spPr bwMode="auto">
          <a:xfrm>
            <a:off x="234287" y="1828800"/>
            <a:ext cx="8458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b="1" i="1" dirty="0">
                <a:solidFill>
                  <a:srgbClr val="0000FF"/>
                </a:solidFill>
              </a:rPr>
              <a:t>c. </a:t>
            </a:r>
            <a:r>
              <a:rPr lang="en-US" sz="2400" b="1" i="1" dirty="0" err="1">
                <a:solidFill>
                  <a:srgbClr val="0000FF"/>
                </a:solidFill>
              </a:rPr>
              <a:t>Khoa</a:t>
            </a:r>
            <a:r>
              <a:rPr lang="en-US" sz="2400" b="1" i="1" dirty="0">
                <a:solidFill>
                  <a:srgbClr val="0000FF"/>
                </a:solidFill>
              </a:rPr>
              <a:t> </a:t>
            </a:r>
            <a:r>
              <a:rPr lang="en-US" sz="2400" b="1" i="1" dirty="0" err="1">
                <a:solidFill>
                  <a:srgbClr val="0000FF"/>
                </a:solidFill>
              </a:rPr>
              <a:t>học</a:t>
            </a:r>
            <a:r>
              <a:rPr lang="en-US" sz="2400" b="1" i="1" dirty="0">
                <a:solidFill>
                  <a:srgbClr val="0000FF"/>
                </a:solidFill>
              </a:rPr>
              <a:t> </a:t>
            </a:r>
            <a:r>
              <a:rPr lang="en-US" sz="2400" b="1" i="1" dirty="0" err="1">
                <a:solidFill>
                  <a:srgbClr val="0000FF"/>
                </a:solidFill>
              </a:rPr>
              <a:t>kĩ</a:t>
            </a:r>
            <a:r>
              <a:rPr lang="en-US" sz="2400" b="1" i="1" dirty="0">
                <a:solidFill>
                  <a:srgbClr val="0000FF"/>
                </a:solidFill>
              </a:rPr>
              <a:t> </a:t>
            </a:r>
            <a:r>
              <a:rPr lang="en-US" sz="2400" b="1" i="1" dirty="0" err="1">
                <a:solidFill>
                  <a:srgbClr val="0000FF"/>
                </a:solidFill>
              </a:rPr>
              <a:t>thuật</a:t>
            </a:r>
            <a:r>
              <a:rPr lang="en-US" sz="2400" b="1" i="1" dirty="0">
                <a:solidFill>
                  <a:srgbClr val="0000FF"/>
                </a:solidFill>
              </a:rPr>
              <a:t>: </a:t>
            </a:r>
            <a:r>
              <a:rPr lang="en-US" sz="2400" b="1" i="1" dirty="0"/>
              <a:t> </a:t>
            </a:r>
            <a:r>
              <a:rPr lang="en-US" sz="2400" dirty="0" err="1"/>
              <a:t>Nhiều</a:t>
            </a:r>
            <a:r>
              <a:rPr lang="en-US" sz="2400" dirty="0"/>
              <a:t> </a:t>
            </a:r>
            <a:r>
              <a:rPr lang="en-US" sz="2400" dirty="0" err="1"/>
              <a:t>phát</a:t>
            </a:r>
            <a:r>
              <a:rPr lang="en-US" sz="2400" dirty="0"/>
              <a:t> minh </a:t>
            </a:r>
            <a:r>
              <a:rPr lang="en-US" sz="2400" dirty="0" err="1"/>
              <a:t>quan</a:t>
            </a:r>
            <a:r>
              <a:rPr lang="en-US" sz="2400" dirty="0"/>
              <a:t> </a:t>
            </a:r>
            <a:r>
              <a:rPr lang="en-US" sz="2400" dirty="0" err="1"/>
              <a:t>trọng</a:t>
            </a:r>
            <a:r>
              <a:rPr lang="en-US" sz="2400" dirty="0"/>
              <a:t> </a:t>
            </a:r>
          </a:p>
          <a:p>
            <a:r>
              <a:rPr lang="en-US" sz="2400" dirty="0"/>
              <a:t>- </a:t>
            </a:r>
            <a:r>
              <a:rPr lang="en-US" sz="2400" dirty="0" err="1"/>
              <a:t>Tứ</a:t>
            </a:r>
            <a:r>
              <a:rPr lang="en-US" sz="2400" dirty="0"/>
              <a:t> </a:t>
            </a:r>
            <a:r>
              <a:rPr lang="en-US" sz="2400" dirty="0" err="1"/>
              <a:t>đại</a:t>
            </a:r>
            <a:r>
              <a:rPr lang="en-US" sz="2400" dirty="0"/>
              <a:t> </a:t>
            </a:r>
            <a:r>
              <a:rPr lang="en-US" sz="2400" dirty="0" err="1"/>
              <a:t>phát</a:t>
            </a:r>
            <a:r>
              <a:rPr lang="en-US" sz="2400" dirty="0"/>
              <a:t> minh : </a:t>
            </a:r>
            <a:r>
              <a:rPr lang="en-US" sz="2400" dirty="0" err="1"/>
              <a:t>giấy</a:t>
            </a:r>
            <a:r>
              <a:rPr lang="en-US" sz="2400" dirty="0"/>
              <a:t>, in, la </a:t>
            </a:r>
            <a:r>
              <a:rPr lang="en-US" sz="2400" dirty="0" err="1"/>
              <a:t>bàn</a:t>
            </a:r>
            <a:r>
              <a:rPr lang="en-US" sz="2400" dirty="0"/>
              <a:t>, </a:t>
            </a:r>
            <a:r>
              <a:rPr lang="en-US" sz="2400" dirty="0" err="1"/>
              <a:t>thuốc</a:t>
            </a:r>
            <a:r>
              <a:rPr lang="en-US" sz="2400" dirty="0"/>
              <a:t> </a:t>
            </a:r>
            <a:r>
              <a:rPr lang="en-US" sz="2400" dirty="0" err="1"/>
              <a:t>súng</a:t>
            </a:r>
            <a:r>
              <a:rPr lang="en-US" sz="2400" dirty="0"/>
              <a:t>.</a:t>
            </a:r>
          </a:p>
          <a:p>
            <a:pPr>
              <a:buFontTx/>
              <a:buChar char="-"/>
            </a:pPr>
            <a:r>
              <a:rPr lang="en-US" sz="2400" dirty="0"/>
              <a:t> </a:t>
            </a:r>
            <a:r>
              <a:rPr lang="en-US" sz="2400" dirty="0" err="1"/>
              <a:t>Kĩ</a:t>
            </a:r>
            <a:r>
              <a:rPr lang="en-US" sz="2400" dirty="0"/>
              <a:t> </a:t>
            </a:r>
            <a:r>
              <a:rPr lang="en-US" sz="2400" dirty="0" err="1"/>
              <a:t>thuật</a:t>
            </a:r>
            <a:r>
              <a:rPr lang="en-US" sz="2400" dirty="0"/>
              <a:t> </a:t>
            </a:r>
            <a:r>
              <a:rPr lang="en-US" sz="2400" dirty="0" err="1"/>
              <a:t>đóng</a:t>
            </a:r>
            <a:r>
              <a:rPr lang="en-US" sz="2400" dirty="0"/>
              <a:t> </a:t>
            </a:r>
            <a:r>
              <a:rPr lang="en-US" sz="2400" dirty="0" err="1"/>
              <a:t>tàu</a:t>
            </a:r>
            <a:r>
              <a:rPr lang="en-US" sz="2400" dirty="0"/>
              <a:t> </a:t>
            </a:r>
            <a:r>
              <a:rPr lang="en-US" sz="2400" dirty="0" err="1"/>
              <a:t>có</a:t>
            </a:r>
            <a:r>
              <a:rPr lang="en-US" sz="2400" dirty="0"/>
              <a:t> </a:t>
            </a:r>
            <a:r>
              <a:rPr lang="en-US" sz="2400" dirty="0" err="1"/>
              <a:t>bánh</a:t>
            </a:r>
            <a:r>
              <a:rPr lang="en-US" sz="2400" dirty="0"/>
              <a:t> </a:t>
            </a:r>
            <a:r>
              <a:rPr lang="en-US" sz="2400" dirty="0" err="1"/>
              <a:t>lái</a:t>
            </a:r>
            <a:r>
              <a:rPr lang="en-US" sz="2400" dirty="0"/>
              <a:t> </a:t>
            </a:r>
            <a:r>
              <a:rPr lang="en-US" sz="2400" dirty="0" err="1"/>
              <a:t>và</a:t>
            </a:r>
            <a:r>
              <a:rPr lang="en-US" sz="2400" dirty="0"/>
              <a:t> </a:t>
            </a:r>
            <a:r>
              <a:rPr lang="en-US" sz="2400" dirty="0" err="1"/>
              <a:t>buồm</a:t>
            </a:r>
            <a:r>
              <a:rPr lang="en-US" sz="2400" dirty="0"/>
              <a:t> </a:t>
            </a:r>
            <a:r>
              <a:rPr lang="en-US" sz="2400" dirty="0" err="1"/>
              <a:t>nhiều</a:t>
            </a:r>
            <a:r>
              <a:rPr lang="en-US" sz="2400" dirty="0"/>
              <a:t> </a:t>
            </a:r>
            <a:r>
              <a:rPr lang="en-US" sz="2400" dirty="0" err="1"/>
              <a:t>lớp</a:t>
            </a:r>
            <a:endParaRPr lang="en-US" sz="2400" dirty="0"/>
          </a:p>
          <a:p>
            <a:pPr>
              <a:buFontTx/>
              <a:buChar char="-"/>
            </a:pPr>
            <a:r>
              <a:rPr lang="en-US" sz="2400" dirty="0"/>
              <a:t> </a:t>
            </a:r>
            <a:r>
              <a:rPr lang="en-US" sz="2400" dirty="0" err="1"/>
              <a:t>Luyện</a:t>
            </a:r>
            <a:r>
              <a:rPr lang="en-US" sz="2400" dirty="0"/>
              <a:t> </a:t>
            </a:r>
            <a:r>
              <a:rPr lang="en-US" sz="2400" dirty="0" err="1"/>
              <a:t>sắt</a:t>
            </a:r>
            <a:r>
              <a:rPr lang="en-US" sz="2400" dirty="0"/>
              <a:t>, </a:t>
            </a:r>
            <a:r>
              <a:rPr lang="en-US" sz="2400" dirty="0" err="1"/>
              <a:t>khai</a:t>
            </a:r>
            <a:r>
              <a:rPr lang="en-US" sz="2400" dirty="0"/>
              <a:t> </a:t>
            </a:r>
            <a:r>
              <a:rPr lang="en-US" sz="2400" dirty="0" err="1"/>
              <a:t>mỏ</a:t>
            </a:r>
            <a:r>
              <a:rPr lang="en-US" sz="2400" dirty="0"/>
              <a:t>, </a:t>
            </a:r>
            <a:r>
              <a:rPr lang="en-US" sz="2400" dirty="0" err="1"/>
              <a:t>khí</a:t>
            </a:r>
            <a:r>
              <a:rPr lang="en-US" sz="2400" dirty="0"/>
              <a:t> </a:t>
            </a:r>
            <a:r>
              <a:rPr lang="en-US" sz="2400" dirty="0" err="1"/>
              <a:t>đốt</a:t>
            </a:r>
            <a:endParaRPr lang="en-US" sz="2400" b="1" dirty="0">
              <a:solidFill>
                <a:srgbClr val="0000FF"/>
              </a:solidFill>
            </a:endParaRPr>
          </a:p>
        </p:txBody>
      </p:sp>
      <p:sp>
        <p:nvSpPr>
          <p:cNvPr id="4" name="Text Box 5"/>
          <p:cNvSpPr txBox="1">
            <a:spLocks noChangeArrowheads="1"/>
          </p:cNvSpPr>
          <p:nvPr/>
        </p:nvSpPr>
        <p:spPr bwMode="auto">
          <a:xfrm>
            <a:off x="228600" y="228600"/>
            <a:ext cx="8458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b="1" dirty="0">
                <a:solidFill>
                  <a:srgbClr val="0000FF"/>
                </a:solidFill>
              </a:rPr>
              <a:t>b.</a:t>
            </a:r>
            <a:r>
              <a:rPr lang="en-US" sz="2400" i="1" dirty="0"/>
              <a:t> </a:t>
            </a:r>
            <a:r>
              <a:rPr lang="en-US" sz="2400" b="1" i="1" dirty="0" err="1">
                <a:solidFill>
                  <a:srgbClr val="0000FF"/>
                </a:solidFill>
              </a:rPr>
              <a:t>Nghệ</a:t>
            </a:r>
            <a:r>
              <a:rPr lang="en-US" sz="2400" b="1" i="1" dirty="0">
                <a:solidFill>
                  <a:srgbClr val="0000FF"/>
                </a:solidFill>
              </a:rPr>
              <a:t> </a:t>
            </a:r>
            <a:r>
              <a:rPr lang="en-US" sz="2400" b="1" i="1" dirty="0" err="1">
                <a:solidFill>
                  <a:srgbClr val="0000FF"/>
                </a:solidFill>
              </a:rPr>
              <a:t>thuật</a:t>
            </a:r>
            <a:endParaRPr lang="en-US" sz="2400" b="1" i="1" dirty="0">
              <a:solidFill>
                <a:srgbClr val="0000FF"/>
              </a:solidFill>
            </a:endParaRPr>
          </a:p>
          <a:p>
            <a:pPr>
              <a:spcBef>
                <a:spcPct val="50000"/>
              </a:spcBef>
            </a:pPr>
            <a:r>
              <a:rPr lang="en-US" sz="2400" i="1" dirty="0"/>
              <a:t>-   </a:t>
            </a:r>
            <a:r>
              <a:rPr lang="en-US" sz="2400" i="1" dirty="0" err="1"/>
              <a:t>H</a:t>
            </a:r>
            <a:r>
              <a:rPr lang="en-US" sz="2400" dirty="0" err="1"/>
              <a:t>ội</a:t>
            </a:r>
            <a:r>
              <a:rPr lang="en-US" sz="2400" dirty="0"/>
              <a:t> </a:t>
            </a:r>
            <a:r>
              <a:rPr lang="en-US" sz="2400" dirty="0" err="1"/>
              <a:t>họa</a:t>
            </a:r>
            <a:r>
              <a:rPr lang="en-US" sz="2400" dirty="0"/>
              <a:t>, </a:t>
            </a:r>
            <a:r>
              <a:rPr lang="en-US" sz="2400" dirty="0" err="1"/>
              <a:t>điêu</a:t>
            </a:r>
            <a:r>
              <a:rPr lang="en-US" sz="2400" dirty="0"/>
              <a:t> </a:t>
            </a:r>
            <a:r>
              <a:rPr lang="en-US" sz="2400" dirty="0" err="1"/>
              <a:t>khắc</a:t>
            </a:r>
            <a:r>
              <a:rPr lang="en-US" sz="2400" dirty="0"/>
              <a:t>, </a:t>
            </a:r>
            <a:r>
              <a:rPr lang="en-US" sz="2400" dirty="0" err="1"/>
              <a:t>kiến</a:t>
            </a:r>
            <a:r>
              <a:rPr lang="en-US" sz="2400" dirty="0"/>
              <a:t> </a:t>
            </a:r>
            <a:r>
              <a:rPr lang="en-US" sz="2400" dirty="0" err="1"/>
              <a:t>trúc</a:t>
            </a:r>
            <a:r>
              <a:rPr lang="en-US" sz="2400" dirty="0"/>
              <a:t>, </a:t>
            </a:r>
            <a:r>
              <a:rPr lang="en-US" sz="2400" dirty="0" err="1"/>
              <a:t>thủ</a:t>
            </a:r>
            <a:r>
              <a:rPr lang="en-US" sz="2400" dirty="0"/>
              <a:t> </a:t>
            </a:r>
            <a:r>
              <a:rPr lang="en-US" sz="2400" dirty="0" err="1"/>
              <a:t>công</a:t>
            </a:r>
            <a:r>
              <a:rPr lang="en-US" sz="2400" dirty="0"/>
              <a:t> </a:t>
            </a:r>
            <a:r>
              <a:rPr lang="en-US" sz="2400" dirty="0" err="1"/>
              <a:t>mĩ</a:t>
            </a:r>
            <a:r>
              <a:rPr lang="en-US" sz="2400" dirty="0"/>
              <a:t> </a:t>
            </a:r>
            <a:r>
              <a:rPr lang="en-US" sz="2400" dirty="0" err="1"/>
              <a:t>nghệ</a:t>
            </a:r>
            <a:r>
              <a:rPr lang="en-US" sz="2400" dirty="0"/>
              <a:t> </a:t>
            </a:r>
            <a:r>
              <a:rPr lang="en-US" sz="2400" dirty="0" err="1"/>
              <a:t>đạt</a:t>
            </a:r>
            <a:r>
              <a:rPr lang="en-US" sz="2400" dirty="0"/>
              <a:t> </a:t>
            </a:r>
            <a:r>
              <a:rPr lang="en-US" sz="2400" dirty="0" err="1"/>
              <a:t>trình</a:t>
            </a:r>
            <a:r>
              <a:rPr lang="en-US" sz="2400" dirty="0"/>
              <a:t> </a:t>
            </a:r>
            <a:r>
              <a:rPr lang="en-US" sz="2400" dirty="0" err="1"/>
              <a:t>độ</a:t>
            </a:r>
            <a:r>
              <a:rPr lang="en-US" sz="2400" dirty="0"/>
              <a:t> </a:t>
            </a:r>
            <a:r>
              <a:rPr lang="en-US" sz="2400" dirty="0" err="1"/>
              <a:t>cao</a:t>
            </a:r>
            <a:r>
              <a:rPr lang="en-US" sz="2400" dirty="0"/>
              <a:t>, </a:t>
            </a:r>
            <a:r>
              <a:rPr lang="en-US" sz="2400" dirty="0" err="1"/>
              <a:t>phong</a:t>
            </a:r>
            <a:r>
              <a:rPr lang="en-US" sz="2400" dirty="0"/>
              <a:t> </a:t>
            </a:r>
            <a:r>
              <a:rPr lang="en-US" sz="2400" dirty="0" err="1"/>
              <a:t>cách</a:t>
            </a:r>
            <a:r>
              <a:rPr lang="en-US" sz="2400" dirty="0"/>
              <a:t> </a:t>
            </a:r>
            <a:r>
              <a:rPr lang="en-US" sz="2400" dirty="0" err="1"/>
              <a:t>độc</a:t>
            </a:r>
            <a:r>
              <a:rPr lang="en-US" sz="2400" dirty="0"/>
              <a:t> </a:t>
            </a:r>
            <a:r>
              <a:rPr lang="en-US" sz="2400" dirty="0" err="1"/>
              <a:t>đáo</a:t>
            </a:r>
            <a:r>
              <a:rPr lang="en-US" sz="2400" b="1" u="sng" dirty="0">
                <a:solidFill>
                  <a:srgbClr val="0000FF"/>
                </a:solidFill>
              </a:rPr>
              <a:t> </a:t>
            </a:r>
            <a:endParaRPr lang="en-US" sz="2400" b="1" dirty="0">
              <a:solidFill>
                <a:srgbClr val="0000FF"/>
              </a:solidFill>
            </a:endParaRPr>
          </a:p>
        </p:txBody>
      </p:sp>
    </p:spTree>
    <p:extLst>
      <p:ext uri="{BB962C8B-B14F-4D97-AF65-F5344CB8AC3E}">
        <p14:creationId xmlns:p14="http://schemas.microsoft.com/office/powerpoint/2010/main" val="2960371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7"/>
                                        </p:tgtEl>
                                        <p:attrNameLst>
                                          <p:attrName>style.visibility</p:attrName>
                                        </p:attrNameLst>
                                      </p:cBhvr>
                                      <p:to>
                                        <p:strVal val="visible"/>
                                      </p:to>
                                    </p:set>
                                    <p:anim calcmode="lin" valueType="num">
                                      <p:cBhvr additive="base">
                                        <p:cTn id="13" dur="500" fill="hold"/>
                                        <p:tgtEl>
                                          <p:spTgt spid="28677"/>
                                        </p:tgtEl>
                                        <p:attrNameLst>
                                          <p:attrName>ppt_x</p:attrName>
                                        </p:attrNameLst>
                                      </p:cBhvr>
                                      <p:tavLst>
                                        <p:tav tm="0">
                                          <p:val>
                                            <p:strVal val="0-#ppt_w/2"/>
                                          </p:val>
                                        </p:tav>
                                        <p:tav tm="100000">
                                          <p:val>
                                            <p:strVal val="#ppt_x"/>
                                          </p:val>
                                        </p:tav>
                                      </p:tavLst>
                                    </p:anim>
                                    <p:anim calcmode="lin" valueType="num">
                                      <p:cBhvr additive="base">
                                        <p:cTn id="14" dur="500" fill="hold"/>
                                        <p:tgtEl>
                                          <p:spTgt spid="286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US" sz="4000" smtClean="0"/>
              <a:t/>
            </a:r>
            <a:br>
              <a:rPr lang="en-US" sz="4000" smtClean="0"/>
            </a:br>
            <a:r>
              <a:rPr lang="en-US" sz="4000" smtClean="0"/>
              <a:t/>
            </a:r>
            <a:br>
              <a:rPr lang="en-US" sz="4000" smtClean="0"/>
            </a:br>
            <a:endParaRPr lang="en-US" sz="4000" smtClean="0"/>
          </a:p>
        </p:txBody>
      </p:sp>
      <p:pic>
        <p:nvPicPr>
          <p:cNvPr id="94212" name="Picture 4" descr="Hình:Gom thoi Minh-lo2.jpeg">
            <a:hlinkClick r:id="rId2"/>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495800" y="0"/>
            <a:ext cx="4648200" cy="6858000"/>
          </a:xfrm>
        </p:spPr>
      </p:pic>
      <p:pic>
        <p:nvPicPr>
          <p:cNvPr id="94213" name="Picture 5" descr="Hình:Gom thoi Minh-dia3.jpe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49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6"/>
          <p:cNvSpPr>
            <a:spLocks noChangeArrowheads="1"/>
          </p:cNvSpPr>
          <p:nvPr/>
        </p:nvSpPr>
        <p:spPr bwMode="auto">
          <a:xfrm>
            <a:off x="609600" y="228600"/>
            <a:ext cx="4572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endParaRPr lang="en-US" sz="2800" b="1"/>
          </a:p>
          <a:p>
            <a:pPr>
              <a:spcBef>
                <a:spcPct val="50000"/>
              </a:spcBef>
            </a:pPr>
            <a:endParaRPr lang="en-US" sz="2800" b="1"/>
          </a:p>
          <a:p>
            <a:pPr>
              <a:spcBef>
                <a:spcPct val="50000"/>
              </a:spcBef>
            </a:pPr>
            <a:endParaRPr lang="en-US" sz="2800" b="1"/>
          </a:p>
        </p:txBody>
      </p:sp>
    </p:spTree>
    <p:extLst>
      <p:ext uri="{BB962C8B-B14F-4D97-AF65-F5344CB8AC3E}">
        <p14:creationId xmlns:p14="http://schemas.microsoft.com/office/powerpoint/2010/main" val="2629534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94213"/>
                                        </p:tgtEl>
                                        <p:attrNameLst>
                                          <p:attrName>style.visibility</p:attrName>
                                        </p:attrNameLst>
                                      </p:cBhvr>
                                      <p:to>
                                        <p:strVal val="visible"/>
                                      </p:to>
                                    </p:set>
                                    <p:animEffect transition="in" filter="wheel(4)">
                                      <p:cBhvr>
                                        <p:cTn id="7" dur="2000"/>
                                        <p:tgtEl>
                                          <p:spTgt spid="94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94212"/>
                                        </p:tgtEl>
                                        <p:attrNameLst>
                                          <p:attrName>style.visibility</p:attrName>
                                        </p:attrNameLst>
                                      </p:cBhvr>
                                      <p:to>
                                        <p:strVal val="visible"/>
                                      </p:to>
                                    </p:set>
                                    <p:anim calcmode="lin" valueType="num">
                                      <p:cBhvr>
                                        <p:cTn id="12" dur="500" fill="hold"/>
                                        <p:tgtEl>
                                          <p:spTgt spid="94212"/>
                                        </p:tgtEl>
                                        <p:attrNameLst>
                                          <p:attrName>ppt_w</p:attrName>
                                        </p:attrNameLst>
                                      </p:cBhvr>
                                      <p:tavLst>
                                        <p:tav tm="0">
                                          <p:val>
                                            <p:fltVal val="0"/>
                                          </p:val>
                                        </p:tav>
                                        <p:tav tm="100000">
                                          <p:val>
                                            <p:strVal val="#ppt_w"/>
                                          </p:val>
                                        </p:tav>
                                      </p:tavLst>
                                    </p:anim>
                                    <p:anim calcmode="lin" valueType="num">
                                      <p:cBhvr>
                                        <p:cTn id="13" dur="500" fill="hold"/>
                                        <p:tgtEl>
                                          <p:spTgt spid="942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162300" y="-152400"/>
            <a:ext cx="2667000" cy="304800"/>
          </a:xfrm>
        </p:spPr>
        <p:txBody>
          <a:bodyPr>
            <a:normAutofit fontScale="90000"/>
          </a:bodyPr>
          <a:lstStyle/>
          <a:p>
            <a:pPr eaLnBrk="1" hangingPunct="1"/>
            <a:r>
              <a:rPr lang="en-US" sz="4000" dirty="0" smtClean="0"/>
              <a:t/>
            </a:r>
            <a:br>
              <a:rPr lang="en-US" sz="4000" dirty="0" smtClean="0"/>
            </a:br>
            <a:r>
              <a:rPr lang="en-US" sz="2800" dirty="0" smtClean="0">
                <a:solidFill>
                  <a:srgbClr val="3333FF"/>
                </a:solidFill>
                <a:latin typeface="VNI-Times" pitchFamily="2" charset="0"/>
              </a:rPr>
              <a:t>LA BAØN</a:t>
            </a:r>
            <a:endParaRPr lang="en-US" sz="2800" dirty="0" smtClean="0">
              <a:solidFill>
                <a:srgbClr val="3333FF"/>
              </a:solidFill>
            </a:endParaRPr>
          </a:p>
        </p:txBody>
      </p:sp>
      <p:pic>
        <p:nvPicPr>
          <p:cNvPr id="31747" name="Picture 4" descr="4F3E124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3810000"/>
            <a:ext cx="4419600" cy="3048000"/>
          </a:xfrm>
          <a:noFill/>
        </p:spPr>
      </p:pic>
      <p:pic>
        <p:nvPicPr>
          <p:cNvPr id="31748" name="Picture 5" descr="B42761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810000"/>
            <a:ext cx="4648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6" descr="B42761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18" y="609600"/>
            <a:ext cx="4343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7" descr="519E63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609600"/>
            <a:ext cx="4495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475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3048000"/>
            <a:ext cx="4343400" cy="3810000"/>
          </a:xfrm>
          <a:noFill/>
        </p:spPr>
      </p:pic>
      <p:pic>
        <p:nvPicPr>
          <p:cNvPr id="32771" name="Picture 5" descr="THUOC SUNG"/>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4343400" y="304800"/>
            <a:ext cx="4800600" cy="3886200"/>
          </a:xfrm>
          <a:noFill/>
        </p:spPr>
      </p:pic>
      <p:sp>
        <p:nvSpPr>
          <p:cNvPr id="32772" name="Rectangle 6"/>
          <p:cNvSpPr>
            <a:spLocks noChangeArrowheads="1"/>
          </p:cNvSpPr>
          <p:nvPr/>
        </p:nvSpPr>
        <p:spPr bwMode="auto">
          <a:xfrm>
            <a:off x="914400" y="22860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latin typeface="Times New Roman" panose="02020603050405020304" pitchFamily="18" charset="0"/>
                <a:cs typeface="Times New Roman" panose="02020603050405020304" pitchFamily="18" charset="0"/>
              </a:rPr>
              <a:t>KỸ THUẬT IN</a:t>
            </a:r>
          </a:p>
        </p:txBody>
      </p:sp>
      <p:sp>
        <p:nvSpPr>
          <p:cNvPr id="32773" name="Rectangle 7"/>
          <p:cNvSpPr>
            <a:spLocks noChangeArrowheads="1"/>
          </p:cNvSpPr>
          <p:nvPr/>
        </p:nvSpPr>
        <p:spPr bwMode="auto">
          <a:xfrm>
            <a:off x="5715000" y="4268788"/>
            <a:ext cx="22461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dirty="0">
                <a:latin typeface="Times New Roman" panose="02020603050405020304" pitchFamily="18" charset="0"/>
                <a:cs typeface="Times New Roman" panose="02020603050405020304" pitchFamily="18" charset="0"/>
              </a:rPr>
              <a:t>THUỐC </a:t>
            </a:r>
            <a:r>
              <a:rPr lang="en-US" sz="2400" b="1" dirty="0" smtClean="0">
                <a:latin typeface="Times New Roman" panose="02020603050405020304" pitchFamily="18" charset="0"/>
                <a:cs typeface="Times New Roman" panose="02020603050405020304" pitchFamily="18" charset="0"/>
              </a:rPr>
              <a:t>SÚNG</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16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smtClean="0"/>
          </a:p>
        </p:txBody>
      </p:sp>
      <p:pic>
        <p:nvPicPr>
          <p:cNvPr id="102404" name="Picture 4" descr="PCtt2"/>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5943600"/>
          </a:xfrm>
          <a:noFill/>
        </p:spPr>
      </p:pic>
      <p:sp>
        <p:nvSpPr>
          <p:cNvPr id="4" name="Title 1"/>
          <p:cNvSpPr txBox="1">
            <a:spLocks/>
          </p:cNvSpPr>
          <p:nvPr/>
        </p:nvSpPr>
        <p:spPr>
          <a:xfrm>
            <a:off x="457200" y="6218238"/>
            <a:ext cx="8229600" cy="56356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solidFill>
                  <a:srgbClr val="FF0000"/>
                </a:solidFill>
                <a:latin typeface="Times New Roman" panose="02020603050405020304" pitchFamily="18" charset="0"/>
                <a:cs typeface="Times New Roman" panose="02020603050405020304" pitchFamily="18" charset="0"/>
              </a:rPr>
              <a:t>Vạn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lí</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trường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thành</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400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02404"/>
                                        </p:tgtEl>
                                        <p:attrNameLst>
                                          <p:attrName>style.visibility</p:attrName>
                                        </p:attrNameLst>
                                      </p:cBhvr>
                                      <p:to>
                                        <p:strVal val="visible"/>
                                      </p:to>
                                    </p:set>
                                    <p:anim calcmode="lin" valueType="num">
                                      <p:cBhvr>
                                        <p:cTn id="7" dur="1000" fill="hold"/>
                                        <p:tgtEl>
                                          <p:spTgt spid="102404"/>
                                        </p:tgtEl>
                                        <p:attrNameLst>
                                          <p:attrName>ppt_x</p:attrName>
                                        </p:attrNameLst>
                                      </p:cBhvr>
                                      <p:tavLst>
                                        <p:tav tm="0">
                                          <p:val>
                                            <p:strVal val="#ppt_x-.2"/>
                                          </p:val>
                                        </p:tav>
                                        <p:tav tm="100000">
                                          <p:val>
                                            <p:strVal val="#ppt_x"/>
                                          </p:val>
                                        </p:tav>
                                      </p:tavLst>
                                    </p:anim>
                                    <p:anim calcmode="lin" valueType="num">
                                      <p:cBhvr>
                                        <p:cTn id="8" dur="1000" fill="hold"/>
                                        <p:tgtEl>
                                          <p:spTgt spid="10240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xit" presetSubtype="16" fill="hold" nodeType="clickEffect">
                                  <p:stCondLst>
                                    <p:cond delay="0"/>
                                  </p:stCondLst>
                                  <p:childTnLst>
                                    <p:animEffect transition="out" filter="circle(in)">
                                      <p:cBhvr>
                                        <p:cTn id="13" dur="2000"/>
                                        <p:tgtEl>
                                          <p:spTgt spid="102404"/>
                                        </p:tgtEl>
                                      </p:cBhvr>
                                    </p:animEffect>
                                    <p:set>
                                      <p:cBhvr>
                                        <p:cTn id="14" dur="1" fill="hold">
                                          <p:stCondLst>
                                            <p:cond delay="1999"/>
                                          </p:stCondLst>
                                        </p:cTn>
                                        <p:tgtEl>
                                          <p:spTgt spid="102404"/>
                                        </p:tgtEl>
                                        <p:attrNameLst>
                                          <p:attrName>style.visibility</p:attrName>
                                        </p:attrNameLst>
                                      </p:cBhvr>
                                      <p:to>
                                        <p:strVal val="hidden"/>
                                      </p:to>
                                    </p:set>
                                  </p:childTnLst>
                                </p:cTn>
                              </p:par>
                              <p:par>
                                <p:cTn id="15" presetID="6" presetClass="exit" presetSubtype="16" fill="hold" nodeType="withEffect">
                                  <p:stCondLst>
                                    <p:cond delay="0"/>
                                  </p:stCondLst>
                                  <p:childTnLst>
                                    <p:animEffect transition="out" filter="circle(in)">
                                      <p:cBhvr>
                                        <p:cTn id="16" dur="2000"/>
                                        <p:tgtEl>
                                          <p:spTgt spid="102404"/>
                                        </p:tgtEl>
                                      </p:cBhvr>
                                    </p:animEffect>
                                    <p:set>
                                      <p:cBhvr>
                                        <p:cTn id="17" dur="1" fill="hold">
                                          <p:stCondLst>
                                            <p:cond delay="1999"/>
                                          </p:stCondLst>
                                        </p:cTn>
                                        <p:tgtEl>
                                          <p:spTgt spid="1024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pic>
        <p:nvPicPr>
          <p:cNvPr id="101380" name="Picture 4" descr="Trungq~1"/>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58003"/>
            <a:ext cx="9144000" cy="6248400"/>
          </a:xfrm>
          <a:noFill/>
        </p:spPr>
      </p:pic>
      <p:sp>
        <p:nvSpPr>
          <p:cNvPr id="4" name="Text Box 5"/>
          <p:cNvSpPr txBox="1">
            <a:spLocks noChangeArrowheads="1"/>
          </p:cNvSpPr>
          <p:nvPr/>
        </p:nvSpPr>
        <p:spPr bwMode="auto">
          <a:xfrm>
            <a:off x="3429000" y="6294438"/>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400" b="1" dirty="0">
                <a:solidFill>
                  <a:srgbClr val="FF0000"/>
                </a:solidFill>
                <a:latin typeface="VNI-Times" pitchFamily="2" charset="0"/>
              </a:rPr>
              <a:t>TÖÛ CAÁM THAØNH</a:t>
            </a:r>
          </a:p>
        </p:txBody>
      </p:sp>
    </p:spTree>
    <p:extLst>
      <p:ext uri="{BB962C8B-B14F-4D97-AF65-F5344CB8AC3E}">
        <p14:creationId xmlns:p14="http://schemas.microsoft.com/office/powerpoint/2010/main" val="1086262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fade">
                                      <p:cBhvr>
                                        <p:cTn id="7" dur="770" decel="100000"/>
                                        <p:tgtEl>
                                          <p:spTgt spid="101380"/>
                                        </p:tgtEl>
                                      </p:cBhvr>
                                    </p:animEffect>
                                    <p:animScale>
                                      <p:cBhvr>
                                        <p:cTn id="8" dur="770" decel="100000"/>
                                        <p:tgtEl>
                                          <p:spTgt spid="101380"/>
                                        </p:tgtEl>
                                      </p:cBhvr>
                                      <p:from x="10000" y="10000"/>
                                      <p:to x="200000" y="450000"/>
                                    </p:animScale>
                                    <p:animScale>
                                      <p:cBhvr>
                                        <p:cTn id="9" dur="1230" accel="100000" fill="hold">
                                          <p:stCondLst>
                                            <p:cond delay="770"/>
                                          </p:stCondLst>
                                        </p:cTn>
                                        <p:tgtEl>
                                          <p:spTgt spid="101380"/>
                                        </p:tgtEl>
                                      </p:cBhvr>
                                      <p:from x="200000" y="450000"/>
                                      <p:to x="100000" y="100000"/>
                                    </p:animScale>
                                    <p:set>
                                      <p:cBhvr>
                                        <p:cTn id="10" dur="770" fill="hold"/>
                                        <p:tgtEl>
                                          <p:spTgt spid="101380"/>
                                        </p:tgtEl>
                                        <p:attrNameLst>
                                          <p:attrName>ppt_x</p:attrName>
                                        </p:attrNameLst>
                                      </p:cBhvr>
                                      <p:to>
                                        <p:strVal val="(0.5)"/>
                                      </p:to>
                                    </p:set>
                                    <p:anim from="(0.5)" to="(#ppt_x)" calcmode="lin" valueType="num">
                                      <p:cBhvr>
                                        <p:cTn id="11" dur="1230" accel="100000" fill="hold">
                                          <p:stCondLst>
                                            <p:cond delay="770"/>
                                          </p:stCondLst>
                                        </p:cTn>
                                        <p:tgtEl>
                                          <p:spTgt spid="101380"/>
                                        </p:tgtEl>
                                        <p:attrNameLst>
                                          <p:attrName>ppt_x</p:attrName>
                                        </p:attrNameLst>
                                      </p:cBhvr>
                                    </p:anim>
                                    <p:set>
                                      <p:cBhvr>
                                        <p:cTn id="12" dur="770" fill="hold"/>
                                        <p:tgtEl>
                                          <p:spTgt spid="101380"/>
                                        </p:tgtEl>
                                        <p:attrNameLst>
                                          <p:attrName>ppt_y</p:attrName>
                                        </p:attrNameLst>
                                      </p:cBhvr>
                                      <p:to>
                                        <p:strVal val="(#ppt_y+0.4)"/>
                                      </p:to>
                                    </p:set>
                                    <p:anim from="(#ppt_y+0.4)" to="(#ppt_y)" calcmode="lin" valueType="num">
                                      <p:cBhvr>
                                        <p:cTn id="13" dur="1230" accel="100000" fill="hold">
                                          <p:stCondLst>
                                            <p:cond delay="770"/>
                                          </p:stCondLst>
                                        </p:cTn>
                                        <p:tgtEl>
                                          <p:spTgt spid="10138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6"/>
          <p:cNvSpPr txBox="1">
            <a:spLocks noChangeArrowheads="1"/>
          </p:cNvSpPr>
          <p:nvPr/>
        </p:nvSpPr>
        <p:spPr bwMode="auto">
          <a:xfrm>
            <a:off x="22860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867" name="Text Box 7"/>
          <p:cNvSpPr txBox="1">
            <a:spLocks noChangeArrowheads="1"/>
          </p:cNvSpPr>
          <p:nvPr/>
        </p:nvSpPr>
        <p:spPr bwMode="auto">
          <a:xfrm>
            <a:off x="28194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G</a:t>
            </a:r>
          </a:p>
        </p:txBody>
      </p:sp>
      <p:sp>
        <p:nvSpPr>
          <p:cNvPr id="36868" name="Text Box 8"/>
          <p:cNvSpPr txBox="1">
            <a:spLocks noChangeArrowheads="1"/>
          </p:cNvSpPr>
          <p:nvPr/>
        </p:nvSpPr>
        <p:spPr bwMode="auto">
          <a:xfrm>
            <a:off x="3352800" y="1443038"/>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869" name="Text Box 9"/>
          <p:cNvSpPr txBox="1">
            <a:spLocks noChangeArrowheads="1"/>
          </p:cNvSpPr>
          <p:nvPr/>
        </p:nvSpPr>
        <p:spPr bwMode="auto">
          <a:xfrm>
            <a:off x="38862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70" name="Text Box 10"/>
          <p:cNvSpPr txBox="1">
            <a:spLocks noChangeArrowheads="1"/>
          </p:cNvSpPr>
          <p:nvPr/>
        </p:nvSpPr>
        <p:spPr bwMode="auto">
          <a:xfrm>
            <a:off x="38862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71" name="Text Box 11"/>
          <p:cNvSpPr txBox="1">
            <a:spLocks noChangeArrowheads="1"/>
          </p:cNvSpPr>
          <p:nvPr/>
        </p:nvSpPr>
        <p:spPr bwMode="auto">
          <a:xfrm>
            <a:off x="54864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a:t>
            </a:r>
          </a:p>
        </p:txBody>
      </p:sp>
      <p:sp>
        <p:nvSpPr>
          <p:cNvPr id="36872" name="Text Box 12"/>
          <p:cNvSpPr txBox="1">
            <a:spLocks noChangeArrowheads="1"/>
          </p:cNvSpPr>
          <p:nvPr/>
        </p:nvSpPr>
        <p:spPr bwMode="auto">
          <a:xfrm>
            <a:off x="49530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õ</a:t>
            </a:r>
          </a:p>
        </p:txBody>
      </p:sp>
      <p:sp>
        <p:nvSpPr>
          <p:cNvPr id="36873" name="Text Box 13"/>
          <p:cNvSpPr txBox="1">
            <a:spLocks noChangeArrowheads="1"/>
          </p:cNvSpPr>
          <p:nvPr/>
        </p:nvSpPr>
        <p:spPr bwMode="auto">
          <a:xfrm>
            <a:off x="65532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874" name="Text Box 14"/>
          <p:cNvSpPr txBox="1">
            <a:spLocks noChangeArrowheads="1"/>
          </p:cNvSpPr>
          <p:nvPr/>
        </p:nvSpPr>
        <p:spPr bwMode="auto">
          <a:xfrm>
            <a:off x="60198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875" name="Text Box 15"/>
          <p:cNvSpPr txBox="1">
            <a:spLocks noChangeArrowheads="1"/>
          </p:cNvSpPr>
          <p:nvPr/>
        </p:nvSpPr>
        <p:spPr bwMode="auto">
          <a:xfrm>
            <a:off x="3348038" y="1909763"/>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876" name="Text Box 16"/>
          <p:cNvSpPr txBox="1">
            <a:spLocks noChangeArrowheads="1"/>
          </p:cNvSpPr>
          <p:nvPr/>
        </p:nvSpPr>
        <p:spPr bwMode="auto">
          <a:xfrm>
            <a:off x="38862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77" name="Text Box 17"/>
          <p:cNvSpPr txBox="1">
            <a:spLocks noChangeArrowheads="1"/>
          </p:cNvSpPr>
          <p:nvPr/>
        </p:nvSpPr>
        <p:spPr bwMode="auto">
          <a:xfrm>
            <a:off x="38862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H</a:t>
            </a:r>
          </a:p>
        </p:txBody>
      </p:sp>
      <p:sp>
        <p:nvSpPr>
          <p:cNvPr id="36878" name="Text Box 18"/>
          <p:cNvSpPr txBox="1">
            <a:spLocks noChangeArrowheads="1"/>
          </p:cNvSpPr>
          <p:nvPr/>
        </p:nvSpPr>
        <p:spPr bwMode="auto">
          <a:xfrm>
            <a:off x="54864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79" name="Text Box 19"/>
          <p:cNvSpPr txBox="1">
            <a:spLocks noChangeArrowheads="1"/>
          </p:cNvSpPr>
          <p:nvPr/>
        </p:nvSpPr>
        <p:spPr bwMode="auto">
          <a:xfrm>
            <a:off x="49530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G</a:t>
            </a:r>
          </a:p>
        </p:txBody>
      </p:sp>
      <p:sp>
        <p:nvSpPr>
          <p:cNvPr id="36880" name="Text Box 20"/>
          <p:cNvSpPr txBox="1">
            <a:spLocks noChangeArrowheads="1"/>
          </p:cNvSpPr>
          <p:nvPr/>
        </p:nvSpPr>
        <p:spPr bwMode="auto">
          <a:xfrm>
            <a:off x="65532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81" name="Text Box 21"/>
          <p:cNvSpPr txBox="1">
            <a:spLocks noChangeArrowheads="1"/>
          </p:cNvSpPr>
          <p:nvPr/>
        </p:nvSpPr>
        <p:spPr bwMode="auto">
          <a:xfrm>
            <a:off x="60198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a:t>
            </a:r>
          </a:p>
        </p:txBody>
      </p:sp>
      <p:sp>
        <p:nvSpPr>
          <p:cNvPr id="36882" name="Text Box 22"/>
          <p:cNvSpPr txBox="1">
            <a:spLocks noChangeArrowheads="1"/>
          </p:cNvSpPr>
          <p:nvPr/>
        </p:nvSpPr>
        <p:spPr bwMode="auto">
          <a:xfrm>
            <a:off x="3348038" y="2371725"/>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883" name="Text Box 23"/>
          <p:cNvSpPr txBox="1">
            <a:spLocks noChangeArrowheads="1"/>
          </p:cNvSpPr>
          <p:nvPr/>
        </p:nvSpPr>
        <p:spPr bwMode="auto">
          <a:xfrm>
            <a:off x="38862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84" name="Text Box 24"/>
          <p:cNvSpPr txBox="1">
            <a:spLocks noChangeArrowheads="1"/>
          </p:cNvSpPr>
          <p:nvPr/>
        </p:nvSpPr>
        <p:spPr bwMode="auto">
          <a:xfrm>
            <a:off x="5486400" y="2362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85" name="Text Box 25"/>
          <p:cNvSpPr txBox="1">
            <a:spLocks noChangeArrowheads="1"/>
          </p:cNvSpPr>
          <p:nvPr/>
        </p:nvSpPr>
        <p:spPr bwMode="auto">
          <a:xfrm>
            <a:off x="4953000" y="2362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G</a:t>
            </a:r>
          </a:p>
        </p:txBody>
      </p:sp>
      <p:sp>
        <p:nvSpPr>
          <p:cNvPr id="36886" name="Text Box 26"/>
          <p:cNvSpPr txBox="1">
            <a:spLocks noChangeArrowheads="1"/>
          </p:cNvSpPr>
          <p:nvPr/>
        </p:nvSpPr>
        <p:spPr bwMode="auto">
          <a:xfrm>
            <a:off x="6553200" y="2362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887" name="Text Box 27"/>
          <p:cNvSpPr txBox="1">
            <a:spLocks noChangeArrowheads="1"/>
          </p:cNvSpPr>
          <p:nvPr/>
        </p:nvSpPr>
        <p:spPr bwMode="auto">
          <a:xfrm>
            <a:off x="6019800" y="2362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888" name="Text Box 28"/>
          <p:cNvSpPr txBox="1">
            <a:spLocks noChangeArrowheads="1"/>
          </p:cNvSpPr>
          <p:nvPr/>
        </p:nvSpPr>
        <p:spPr bwMode="auto">
          <a:xfrm>
            <a:off x="22860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889" name="Text Box 29"/>
          <p:cNvSpPr txBox="1">
            <a:spLocks noChangeArrowheads="1"/>
          </p:cNvSpPr>
          <p:nvPr/>
        </p:nvSpPr>
        <p:spPr bwMode="auto">
          <a:xfrm>
            <a:off x="28194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890" name="Text Box 30"/>
          <p:cNvSpPr txBox="1">
            <a:spLocks noChangeArrowheads="1"/>
          </p:cNvSpPr>
          <p:nvPr/>
        </p:nvSpPr>
        <p:spPr bwMode="auto">
          <a:xfrm>
            <a:off x="33528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891" name="Text Box 31"/>
          <p:cNvSpPr txBox="1">
            <a:spLocks noChangeArrowheads="1"/>
          </p:cNvSpPr>
          <p:nvPr/>
        </p:nvSpPr>
        <p:spPr bwMode="auto">
          <a:xfrm>
            <a:off x="38862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892" name="Text Box 32"/>
          <p:cNvSpPr txBox="1">
            <a:spLocks noChangeArrowheads="1"/>
          </p:cNvSpPr>
          <p:nvPr/>
        </p:nvSpPr>
        <p:spPr bwMode="auto">
          <a:xfrm>
            <a:off x="49530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893" name="Text Box 33"/>
          <p:cNvSpPr txBox="1">
            <a:spLocks noChangeArrowheads="1"/>
          </p:cNvSpPr>
          <p:nvPr/>
        </p:nvSpPr>
        <p:spPr bwMode="auto">
          <a:xfrm>
            <a:off x="3352800" y="4648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V</a:t>
            </a:r>
          </a:p>
        </p:txBody>
      </p:sp>
      <p:sp>
        <p:nvSpPr>
          <p:cNvPr id="36894" name="Text Box 34"/>
          <p:cNvSpPr txBox="1">
            <a:spLocks noChangeArrowheads="1"/>
          </p:cNvSpPr>
          <p:nvPr/>
        </p:nvSpPr>
        <p:spPr bwMode="auto">
          <a:xfrm>
            <a:off x="3886200" y="4648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895" name="Text Box 35"/>
          <p:cNvSpPr txBox="1">
            <a:spLocks noChangeArrowheads="1"/>
          </p:cNvSpPr>
          <p:nvPr/>
        </p:nvSpPr>
        <p:spPr bwMode="auto">
          <a:xfrm>
            <a:off x="5486400" y="4648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ä</a:t>
            </a:r>
          </a:p>
        </p:txBody>
      </p:sp>
      <p:sp>
        <p:nvSpPr>
          <p:cNvPr id="36896" name="Text Box 36"/>
          <p:cNvSpPr txBox="1">
            <a:spLocks noChangeArrowheads="1"/>
          </p:cNvSpPr>
          <p:nvPr/>
        </p:nvSpPr>
        <p:spPr bwMode="auto">
          <a:xfrm>
            <a:off x="4953000" y="4648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H</a:t>
            </a:r>
          </a:p>
        </p:txBody>
      </p:sp>
      <p:sp>
        <p:nvSpPr>
          <p:cNvPr id="36897" name="Text Box 37"/>
          <p:cNvSpPr txBox="1">
            <a:spLocks noChangeArrowheads="1"/>
          </p:cNvSpPr>
          <p:nvPr/>
        </p:nvSpPr>
        <p:spPr bwMode="auto">
          <a:xfrm>
            <a:off x="6019800" y="4648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C</a:t>
            </a:r>
          </a:p>
        </p:txBody>
      </p:sp>
      <p:sp>
        <p:nvSpPr>
          <p:cNvPr id="36898" name="Text Box 38"/>
          <p:cNvSpPr txBox="1">
            <a:spLocks noChangeArrowheads="1"/>
          </p:cNvSpPr>
          <p:nvPr/>
        </p:nvSpPr>
        <p:spPr bwMode="auto">
          <a:xfrm>
            <a:off x="22860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T</a:t>
            </a:r>
          </a:p>
        </p:txBody>
      </p:sp>
      <p:sp>
        <p:nvSpPr>
          <p:cNvPr id="36899" name="Text Box 39"/>
          <p:cNvSpPr txBox="1">
            <a:spLocks noChangeArrowheads="1"/>
          </p:cNvSpPr>
          <p:nvPr/>
        </p:nvSpPr>
        <p:spPr bwMode="auto">
          <a:xfrm>
            <a:off x="28194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H</a:t>
            </a:r>
          </a:p>
        </p:txBody>
      </p:sp>
      <p:sp>
        <p:nvSpPr>
          <p:cNvPr id="36900" name="Text Box 40"/>
          <p:cNvSpPr txBox="1">
            <a:spLocks noChangeArrowheads="1"/>
          </p:cNvSpPr>
          <p:nvPr/>
        </p:nvSpPr>
        <p:spPr bwMode="auto">
          <a:xfrm>
            <a:off x="3352800" y="2828925"/>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è</a:t>
            </a:r>
          </a:p>
        </p:txBody>
      </p:sp>
      <p:sp>
        <p:nvSpPr>
          <p:cNvPr id="36901" name="Text Box 41"/>
          <p:cNvSpPr txBox="1">
            <a:spLocks noChangeArrowheads="1"/>
          </p:cNvSpPr>
          <p:nvPr/>
        </p:nvSpPr>
        <p:spPr bwMode="auto">
          <a:xfrm>
            <a:off x="38862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902" name="Text Box 42"/>
          <p:cNvSpPr txBox="1">
            <a:spLocks noChangeArrowheads="1"/>
          </p:cNvSpPr>
          <p:nvPr/>
        </p:nvSpPr>
        <p:spPr bwMode="auto">
          <a:xfrm>
            <a:off x="60198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903" name="Text Box 43"/>
          <p:cNvSpPr txBox="1">
            <a:spLocks noChangeArrowheads="1"/>
          </p:cNvSpPr>
          <p:nvPr/>
        </p:nvSpPr>
        <p:spPr bwMode="auto">
          <a:xfrm>
            <a:off x="54864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904" name="Text Box 44"/>
          <p:cNvSpPr txBox="1">
            <a:spLocks noChangeArrowheads="1"/>
          </p:cNvSpPr>
          <p:nvPr/>
        </p:nvSpPr>
        <p:spPr bwMode="auto">
          <a:xfrm>
            <a:off x="49530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905" name="Text Box 45"/>
          <p:cNvSpPr txBox="1">
            <a:spLocks noChangeArrowheads="1"/>
          </p:cNvSpPr>
          <p:nvPr/>
        </p:nvSpPr>
        <p:spPr bwMode="auto">
          <a:xfrm>
            <a:off x="65532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T</a:t>
            </a:r>
          </a:p>
        </p:txBody>
      </p:sp>
      <p:sp>
        <p:nvSpPr>
          <p:cNvPr id="36906" name="Text Box 46"/>
          <p:cNvSpPr txBox="1">
            <a:spLocks noChangeArrowheads="1"/>
          </p:cNvSpPr>
          <p:nvPr/>
        </p:nvSpPr>
        <p:spPr bwMode="auto">
          <a:xfrm>
            <a:off x="60198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Ê</a:t>
            </a:r>
          </a:p>
        </p:txBody>
      </p:sp>
      <p:sp>
        <p:nvSpPr>
          <p:cNvPr id="36907" name="Text Box 47"/>
          <p:cNvSpPr txBox="1">
            <a:spLocks noChangeArrowheads="1"/>
          </p:cNvSpPr>
          <p:nvPr/>
        </p:nvSpPr>
        <p:spPr bwMode="auto">
          <a:xfrm>
            <a:off x="60198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908" name="Text Box 48"/>
          <p:cNvSpPr txBox="1">
            <a:spLocks noChangeArrowheads="1"/>
          </p:cNvSpPr>
          <p:nvPr/>
        </p:nvSpPr>
        <p:spPr bwMode="auto">
          <a:xfrm>
            <a:off x="54864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909" name="Text Box 49"/>
          <p:cNvSpPr txBox="1">
            <a:spLocks noChangeArrowheads="1"/>
          </p:cNvSpPr>
          <p:nvPr/>
        </p:nvSpPr>
        <p:spPr bwMode="auto">
          <a:xfrm>
            <a:off x="49530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Ü</a:t>
            </a:r>
          </a:p>
        </p:txBody>
      </p:sp>
      <p:sp>
        <p:nvSpPr>
          <p:cNvPr id="36910" name="Text Box 50"/>
          <p:cNvSpPr txBox="1">
            <a:spLocks noChangeArrowheads="1"/>
          </p:cNvSpPr>
          <p:nvPr/>
        </p:nvSpPr>
        <p:spPr bwMode="auto">
          <a:xfrm>
            <a:off x="60198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FF00"/>
              </a:solidFill>
              <a:latin typeface=".VnTimeH" pitchFamily="34" charset="0"/>
            </a:endParaRPr>
          </a:p>
        </p:txBody>
      </p:sp>
      <p:sp>
        <p:nvSpPr>
          <p:cNvPr id="36911" name="Text Box 51"/>
          <p:cNvSpPr txBox="1">
            <a:spLocks noChangeArrowheads="1"/>
          </p:cNvSpPr>
          <p:nvPr/>
        </p:nvSpPr>
        <p:spPr bwMode="auto">
          <a:xfrm>
            <a:off x="70866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Ë</a:t>
            </a:r>
          </a:p>
        </p:txBody>
      </p:sp>
      <p:sp>
        <p:nvSpPr>
          <p:cNvPr id="36912" name="Text Box 52"/>
          <p:cNvSpPr txBox="1">
            <a:spLocks noChangeArrowheads="1"/>
          </p:cNvSpPr>
          <p:nvPr/>
        </p:nvSpPr>
        <p:spPr bwMode="auto">
          <a:xfrm>
            <a:off x="38862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T</a:t>
            </a:r>
          </a:p>
        </p:txBody>
      </p:sp>
      <p:sp>
        <p:nvSpPr>
          <p:cNvPr id="36913" name="Text Box 53"/>
          <p:cNvSpPr txBox="1">
            <a:spLocks noChangeArrowheads="1"/>
          </p:cNvSpPr>
          <p:nvPr/>
        </p:nvSpPr>
        <p:spPr bwMode="auto">
          <a:xfrm>
            <a:off x="4419600" y="14478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H</a:t>
            </a:r>
          </a:p>
        </p:txBody>
      </p:sp>
      <p:sp>
        <p:nvSpPr>
          <p:cNvPr id="36914" name="Text Box 54"/>
          <p:cNvSpPr txBox="1">
            <a:spLocks noChangeArrowheads="1"/>
          </p:cNvSpPr>
          <p:nvPr/>
        </p:nvSpPr>
        <p:spPr bwMode="auto">
          <a:xfrm>
            <a:off x="4419600" y="19050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O</a:t>
            </a:r>
          </a:p>
        </p:txBody>
      </p:sp>
      <p:sp>
        <p:nvSpPr>
          <p:cNvPr id="36915" name="Text Box 55"/>
          <p:cNvSpPr txBox="1">
            <a:spLocks noChangeArrowheads="1"/>
          </p:cNvSpPr>
          <p:nvPr/>
        </p:nvSpPr>
        <p:spPr bwMode="auto">
          <a:xfrm>
            <a:off x="4419600" y="23622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N</a:t>
            </a:r>
          </a:p>
        </p:txBody>
      </p:sp>
      <p:sp>
        <p:nvSpPr>
          <p:cNvPr id="36916" name="Text Box 56"/>
          <p:cNvSpPr txBox="1">
            <a:spLocks noChangeArrowheads="1"/>
          </p:cNvSpPr>
          <p:nvPr/>
        </p:nvSpPr>
        <p:spPr bwMode="auto">
          <a:xfrm>
            <a:off x="4419600" y="41910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a:t>
            </a:r>
          </a:p>
        </p:txBody>
      </p:sp>
      <p:sp>
        <p:nvSpPr>
          <p:cNvPr id="36917" name="Text Box 57"/>
          <p:cNvSpPr txBox="1">
            <a:spLocks noChangeArrowheads="1"/>
          </p:cNvSpPr>
          <p:nvPr/>
        </p:nvSpPr>
        <p:spPr bwMode="auto">
          <a:xfrm>
            <a:off x="4419600" y="46482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N</a:t>
            </a:r>
          </a:p>
        </p:txBody>
      </p:sp>
      <p:sp>
        <p:nvSpPr>
          <p:cNvPr id="36918" name="Text Box 58"/>
          <p:cNvSpPr txBox="1">
            <a:spLocks noChangeArrowheads="1"/>
          </p:cNvSpPr>
          <p:nvPr/>
        </p:nvSpPr>
        <p:spPr bwMode="auto">
          <a:xfrm>
            <a:off x="4419600" y="28194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G</a:t>
            </a:r>
          </a:p>
        </p:txBody>
      </p:sp>
      <p:sp>
        <p:nvSpPr>
          <p:cNvPr id="36919" name="Text Box 59"/>
          <p:cNvSpPr txBox="1">
            <a:spLocks noChangeArrowheads="1"/>
          </p:cNvSpPr>
          <p:nvPr/>
        </p:nvSpPr>
        <p:spPr bwMode="auto">
          <a:xfrm>
            <a:off x="4419600" y="32766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K</a:t>
            </a:r>
          </a:p>
        </p:txBody>
      </p:sp>
      <p:sp>
        <p:nvSpPr>
          <p:cNvPr id="36920" name="Text Box 60"/>
          <p:cNvSpPr txBox="1">
            <a:spLocks noChangeArrowheads="1"/>
          </p:cNvSpPr>
          <p:nvPr/>
        </p:nvSpPr>
        <p:spPr bwMode="auto">
          <a:xfrm>
            <a:off x="4419600" y="3733800"/>
            <a:ext cx="533400" cy="46672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I</a:t>
            </a:r>
          </a:p>
        </p:txBody>
      </p:sp>
      <p:sp>
        <p:nvSpPr>
          <p:cNvPr id="36921" name="Text Box 61"/>
          <p:cNvSpPr txBox="1">
            <a:spLocks noChangeArrowheads="1"/>
          </p:cNvSpPr>
          <p:nvPr/>
        </p:nvSpPr>
        <p:spPr bwMode="auto">
          <a:xfrm>
            <a:off x="54864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T</a:t>
            </a:r>
          </a:p>
        </p:txBody>
      </p:sp>
      <p:sp>
        <p:nvSpPr>
          <p:cNvPr id="36922" name="Text Box 62"/>
          <p:cNvSpPr txBox="1">
            <a:spLocks noChangeArrowheads="1"/>
          </p:cNvSpPr>
          <p:nvPr/>
        </p:nvSpPr>
        <p:spPr bwMode="auto">
          <a:xfrm>
            <a:off x="49530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Õ</a:t>
            </a:r>
          </a:p>
        </p:txBody>
      </p:sp>
      <p:sp>
        <p:nvSpPr>
          <p:cNvPr id="36923" name="Text Box 63"/>
          <p:cNvSpPr txBox="1">
            <a:spLocks noChangeArrowheads="1"/>
          </p:cNvSpPr>
          <p:nvPr/>
        </p:nvSpPr>
        <p:spPr bwMode="auto">
          <a:xfrm>
            <a:off x="65532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é</a:t>
            </a:r>
          </a:p>
        </p:txBody>
      </p:sp>
      <p:sp>
        <p:nvSpPr>
          <p:cNvPr id="36924" name="Text Box 64"/>
          <p:cNvSpPr txBox="1">
            <a:spLocks noChangeArrowheads="1"/>
          </p:cNvSpPr>
          <p:nvPr/>
        </p:nvSpPr>
        <p:spPr bwMode="auto">
          <a:xfrm>
            <a:off x="3886200" y="1447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T</a:t>
            </a:r>
          </a:p>
        </p:txBody>
      </p:sp>
      <p:sp>
        <p:nvSpPr>
          <p:cNvPr id="36925" name="Text Box 65"/>
          <p:cNvSpPr txBox="1">
            <a:spLocks noChangeArrowheads="1"/>
          </p:cNvSpPr>
          <p:nvPr/>
        </p:nvSpPr>
        <p:spPr bwMode="auto">
          <a:xfrm>
            <a:off x="54864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I</a:t>
            </a:r>
          </a:p>
        </p:txBody>
      </p:sp>
      <p:sp>
        <p:nvSpPr>
          <p:cNvPr id="36926" name="Text Box 66"/>
          <p:cNvSpPr txBox="1">
            <a:spLocks noChangeArrowheads="1"/>
          </p:cNvSpPr>
          <p:nvPr/>
        </p:nvSpPr>
        <p:spPr bwMode="auto">
          <a:xfrm>
            <a:off x="6553200" y="1905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ã</a:t>
            </a:r>
          </a:p>
        </p:txBody>
      </p:sp>
      <p:sp>
        <p:nvSpPr>
          <p:cNvPr id="36927" name="Text Box 67"/>
          <p:cNvSpPr txBox="1">
            <a:spLocks noChangeArrowheads="1"/>
          </p:cNvSpPr>
          <p:nvPr/>
        </p:nvSpPr>
        <p:spPr bwMode="auto">
          <a:xfrm>
            <a:off x="3886200" y="2362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928" name="Text Box 68"/>
          <p:cNvSpPr txBox="1">
            <a:spLocks noChangeArrowheads="1"/>
          </p:cNvSpPr>
          <p:nvPr/>
        </p:nvSpPr>
        <p:spPr bwMode="auto">
          <a:xfrm>
            <a:off x="5486400" y="2362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D</a:t>
            </a:r>
          </a:p>
        </p:txBody>
      </p:sp>
      <p:sp>
        <p:nvSpPr>
          <p:cNvPr id="36929" name="Text Box 69"/>
          <p:cNvSpPr txBox="1">
            <a:spLocks noChangeArrowheads="1"/>
          </p:cNvSpPr>
          <p:nvPr/>
        </p:nvSpPr>
        <p:spPr bwMode="auto">
          <a:xfrm>
            <a:off x="6553200" y="23622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sp>
        <p:nvSpPr>
          <p:cNvPr id="36930" name="Text Box 70"/>
          <p:cNvSpPr txBox="1">
            <a:spLocks noChangeArrowheads="1"/>
          </p:cNvSpPr>
          <p:nvPr/>
        </p:nvSpPr>
        <p:spPr bwMode="auto">
          <a:xfrm>
            <a:off x="5486400" y="28194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H</a:t>
            </a:r>
          </a:p>
        </p:txBody>
      </p:sp>
      <p:sp>
        <p:nvSpPr>
          <p:cNvPr id="36931" name="Text Box 71"/>
          <p:cNvSpPr txBox="1">
            <a:spLocks noChangeArrowheads="1"/>
          </p:cNvSpPr>
          <p:nvPr/>
        </p:nvSpPr>
        <p:spPr bwMode="auto">
          <a:xfrm>
            <a:off x="54864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t</a:t>
            </a:r>
          </a:p>
        </p:txBody>
      </p:sp>
      <p:sp>
        <p:nvSpPr>
          <p:cNvPr id="36932" name="Text Box 72"/>
          <p:cNvSpPr txBox="1">
            <a:spLocks noChangeArrowheads="1"/>
          </p:cNvSpPr>
          <p:nvPr/>
        </p:nvSpPr>
        <p:spPr bwMode="auto">
          <a:xfrm>
            <a:off x="76200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t</a:t>
            </a:r>
          </a:p>
        </p:txBody>
      </p:sp>
      <p:sp>
        <p:nvSpPr>
          <p:cNvPr id="36933" name="Text Box 73"/>
          <p:cNvSpPr txBox="1">
            <a:spLocks noChangeArrowheads="1"/>
          </p:cNvSpPr>
          <p:nvPr/>
        </p:nvSpPr>
        <p:spPr bwMode="auto">
          <a:xfrm>
            <a:off x="60198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934" name="Text Box 74"/>
          <p:cNvSpPr txBox="1">
            <a:spLocks noChangeArrowheads="1"/>
          </p:cNvSpPr>
          <p:nvPr/>
        </p:nvSpPr>
        <p:spPr bwMode="auto">
          <a:xfrm>
            <a:off x="70866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S</a:t>
            </a:r>
          </a:p>
        </p:txBody>
      </p:sp>
      <p:sp>
        <p:nvSpPr>
          <p:cNvPr id="36935" name="Text Box 75"/>
          <p:cNvSpPr txBox="1">
            <a:spLocks noChangeArrowheads="1"/>
          </p:cNvSpPr>
          <p:nvPr/>
        </p:nvSpPr>
        <p:spPr bwMode="auto">
          <a:xfrm>
            <a:off x="7620000" y="37338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ø</a:t>
            </a:r>
          </a:p>
        </p:txBody>
      </p:sp>
      <p:sp>
        <p:nvSpPr>
          <p:cNvPr id="36936" name="Text Box 76"/>
          <p:cNvSpPr txBox="1">
            <a:spLocks noChangeArrowheads="1"/>
          </p:cNvSpPr>
          <p:nvPr/>
        </p:nvSpPr>
        <p:spPr bwMode="auto">
          <a:xfrm>
            <a:off x="17526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u</a:t>
            </a:r>
          </a:p>
        </p:txBody>
      </p:sp>
      <p:sp>
        <p:nvSpPr>
          <p:cNvPr id="36937" name="Text Box 77"/>
          <p:cNvSpPr txBox="1">
            <a:spLocks noChangeArrowheads="1"/>
          </p:cNvSpPr>
          <p:nvPr/>
        </p:nvSpPr>
        <p:spPr bwMode="auto">
          <a:xfrm>
            <a:off x="1219200" y="41910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q</a:t>
            </a:r>
          </a:p>
        </p:txBody>
      </p:sp>
      <p:sp>
        <p:nvSpPr>
          <p:cNvPr id="36938" name="Text Box 78"/>
          <p:cNvSpPr txBox="1">
            <a:spLocks noChangeArrowheads="1"/>
          </p:cNvSpPr>
          <p:nvPr/>
        </p:nvSpPr>
        <p:spPr bwMode="auto">
          <a:xfrm>
            <a:off x="65532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u</a:t>
            </a:r>
          </a:p>
        </p:txBody>
      </p:sp>
      <p:sp>
        <p:nvSpPr>
          <p:cNvPr id="36939" name="Text Box 79"/>
          <p:cNvSpPr txBox="1">
            <a:spLocks noChangeArrowheads="1"/>
          </p:cNvSpPr>
          <p:nvPr/>
        </p:nvSpPr>
        <p:spPr bwMode="auto">
          <a:xfrm>
            <a:off x="6019800" y="327660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h</a:t>
            </a:r>
          </a:p>
        </p:txBody>
      </p:sp>
      <p:sp>
        <p:nvSpPr>
          <p:cNvPr id="36940" name="Text Box 80"/>
          <p:cNvSpPr txBox="1">
            <a:spLocks noChangeArrowheads="1"/>
          </p:cNvSpPr>
          <p:nvPr/>
        </p:nvSpPr>
        <p:spPr bwMode="auto">
          <a:xfrm>
            <a:off x="533400" y="228600"/>
            <a:ext cx="838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800">
                <a:latin typeface=".VnTimeH" pitchFamily="34" charset="0"/>
              </a:rPr>
              <a:t> </a:t>
            </a:r>
            <a:r>
              <a:rPr lang="en-US" sz="2800" b="1">
                <a:latin typeface=".VnTimeH" pitchFamily="34" charset="0"/>
              </a:rPr>
              <a:t>trß ch¬I « ch÷</a:t>
            </a:r>
          </a:p>
        </p:txBody>
      </p:sp>
      <p:sp>
        <p:nvSpPr>
          <p:cNvPr id="144465" name="Text Box 81"/>
          <p:cNvSpPr txBox="1">
            <a:spLocks noChangeArrowheads="1"/>
          </p:cNvSpPr>
          <p:nvPr/>
        </p:nvSpPr>
        <p:spPr bwMode="auto">
          <a:xfrm>
            <a:off x="2120900" y="5699522"/>
            <a:ext cx="6794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dirty="0">
                <a:latin typeface=".VnTime" pitchFamily="34" charset="0"/>
              </a:rPr>
              <a:t>1.  §©y lµ </a:t>
            </a:r>
            <a:r>
              <a:rPr lang="en-US" dirty="0" err="1">
                <a:latin typeface=".VnTime" pitchFamily="34" charset="0"/>
              </a:rPr>
              <a:t>mét</a:t>
            </a:r>
            <a:r>
              <a:rPr lang="en-US" dirty="0">
                <a:latin typeface=".VnTime" pitchFamily="34" charset="0"/>
              </a:rPr>
              <a:t> </a:t>
            </a:r>
            <a:r>
              <a:rPr lang="en-US" dirty="0" err="1">
                <a:latin typeface=".VnTime" pitchFamily="34" charset="0"/>
              </a:rPr>
              <a:t>nh</a:t>
            </a:r>
            <a:r>
              <a:rPr lang="en-US" dirty="0">
                <a:latin typeface=".VnTime" pitchFamily="34" charset="0"/>
              </a:rPr>
              <a:t>µ </a:t>
            </a:r>
            <a:r>
              <a:rPr lang="en-US" dirty="0" err="1">
                <a:latin typeface=".VnTime" pitchFamily="34" charset="0"/>
              </a:rPr>
              <a:t>th</a:t>
            </a:r>
            <a:r>
              <a:rPr lang="en-US" dirty="0">
                <a:latin typeface=".VnTime" pitchFamily="34" charset="0"/>
              </a:rPr>
              <a:t>¬ </a:t>
            </a:r>
            <a:r>
              <a:rPr lang="en-US" dirty="0" err="1">
                <a:latin typeface=".VnTime" pitchFamily="34" charset="0"/>
              </a:rPr>
              <a:t>næi</a:t>
            </a:r>
            <a:r>
              <a:rPr lang="en-US" dirty="0">
                <a:latin typeface=".VnTime" pitchFamily="34" charset="0"/>
              </a:rPr>
              <a:t> </a:t>
            </a:r>
            <a:r>
              <a:rPr lang="en-US" dirty="0" err="1">
                <a:latin typeface=".VnTime" pitchFamily="34" charset="0"/>
              </a:rPr>
              <a:t>tiÕng</a:t>
            </a:r>
            <a:r>
              <a:rPr lang="en-US" dirty="0">
                <a:latin typeface=".VnTime" pitchFamily="34" charset="0"/>
              </a:rPr>
              <a:t> </a:t>
            </a:r>
            <a:r>
              <a:rPr lang="en-US" dirty="0" err="1">
                <a:latin typeface=".VnTime" pitchFamily="34" charset="0"/>
              </a:rPr>
              <a:t>thêi</a:t>
            </a:r>
            <a:r>
              <a:rPr lang="en-US" dirty="0">
                <a:latin typeface=".VnTime" pitchFamily="34" charset="0"/>
              </a:rPr>
              <a:t> </a:t>
            </a:r>
            <a:r>
              <a:rPr lang="en-US" dirty="0" smtClean="0">
                <a:latin typeface=".VnTime" pitchFamily="34" charset="0"/>
              </a:rPr>
              <a:t>§</a:t>
            </a:r>
            <a:r>
              <a:rPr lang="en-US" dirty="0" err="1" smtClean="0">
                <a:latin typeface=".VnTime" pitchFamily="34" charset="0"/>
              </a:rPr>
              <a:t>ư­êng</a:t>
            </a:r>
            <a:r>
              <a:rPr lang="en-US" dirty="0">
                <a:latin typeface=".VnTime" pitchFamily="34" charset="0"/>
              </a:rPr>
              <a:t>?</a:t>
            </a:r>
          </a:p>
        </p:txBody>
      </p:sp>
      <p:sp>
        <p:nvSpPr>
          <p:cNvPr id="36942" name="Text Box 82"/>
          <p:cNvSpPr txBox="1">
            <a:spLocks noChangeArrowheads="1"/>
          </p:cNvSpPr>
          <p:nvPr/>
        </p:nvSpPr>
        <p:spPr bwMode="auto">
          <a:xfrm>
            <a:off x="3354388" y="974725"/>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a:t>
            </a:r>
          </a:p>
        </p:txBody>
      </p:sp>
      <p:sp>
        <p:nvSpPr>
          <p:cNvPr id="36943" name="Text Box 83"/>
          <p:cNvSpPr txBox="1">
            <a:spLocks noChangeArrowheads="1"/>
          </p:cNvSpPr>
          <p:nvPr/>
        </p:nvSpPr>
        <p:spPr bwMode="auto">
          <a:xfrm>
            <a:off x="3886200" y="985838"/>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ç</a:t>
            </a:r>
          </a:p>
        </p:txBody>
      </p:sp>
      <p:sp>
        <p:nvSpPr>
          <p:cNvPr id="36944" name="Text Box 84"/>
          <p:cNvSpPr txBox="1">
            <a:spLocks noChangeArrowheads="1"/>
          </p:cNvSpPr>
          <p:nvPr/>
        </p:nvSpPr>
        <p:spPr bwMode="auto">
          <a:xfrm>
            <a:off x="4954588" y="98425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H</a:t>
            </a:r>
          </a:p>
        </p:txBody>
      </p:sp>
      <p:sp>
        <p:nvSpPr>
          <p:cNvPr id="36945" name="Text Box 85"/>
          <p:cNvSpPr txBox="1">
            <a:spLocks noChangeArrowheads="1"/>
          </p:cNvSpPr>
          <p:nvPr/>
        </p:nvSpPr>
        <p:spPr bwMode="auto">
          <a:xfrm>
            <a:off x="4421188" y="984250"/>
            <a:ext cx="533400" cy="466725"/>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CC00CC"/>
                </a:solidFill>
                <a:latin typeface=".VnTimeH" pitchFamily="34" charset="0"/>
              </a:rPr>
              <a:t>P</a:t>
            </a:r>
          </a:p>
        </p:txBody>
      </p:sp>
      <p:sp>
        <p:nvSpPr>
          <p:cNvPr id="36946" name="Text Box 86"/>
          <p:cNvSpPr txBox="1">
            <a:spLocks noChangeArrowheads="1"/>
          </p:cNvSpPr>
          <p:nvPr/>
        </p:nvSpPr>
        <p:spPr bwMode="auto">
          <a:xfrm>
            <a:off x="5487988" y="98425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ñ</a:t>
            </a:r>
          </a:p>
        </p:txBody>
      </p:sp>
      <p:grpSp>
        <p:nvGrpSpPr>
          <p:cNvPr id="2" name="Group 122"/>
          <p:cNvGrpSpPr>
            <a:grpSpLocks/>
          </p:cNvGrpSpPr>
          <p:nvPr/>
        </p:nvGrpSpPr>
        <p:grpSpPr bwMode="auto">
          <a:xfrm>
            <a:off x="3348038" y="976313"/>
            <a:ext cx="2678112" cy="471487"/>
            <a:chOff x="2110" y="614"/>
            <a:chExt cx="1687" cy="297"/>
          </a:xfrm>
        </p:grpSpPr>
        <p:sp>
          <p:nvSpPr>
            <p:cNvPr id="144507" name="Text Box 123"/>
            <p:cNvSpPr txBox="1">
              <a:spLocks noChangeArrowheads="1"/>
            </p:cNvSpPr>
            <p:nvPr/>
          </p:nvSpPr>
          <p:spPr bwMode="auto">
            <a:xfrm>
              <a:off x="2446" y="61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08" name="Text Box 124"/>
            <p:cNvSpPr txBox="1">
              <a:spLocks noChangeArrowheads="1"/>
            </p:cNvSpPr>
            <p:nvPr/>
          </p:nvSpPr>
          <p:spPr bwMode="auto">
            <a:xfrm>
              <a:off x="2110" y="617"/>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09" name="Text Box 125"/>
            <p:cNvSpPr txBox="1">
              <a:spLocks noChangeArrowheads="1"/>
            </p:cNvSpPr>
            <p:nvPr/>
          </p:nvSpPr>
          <p:spPr bwMode="auto">
            <a:xfrm>
              <a:off x="3461" y="616"/>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10" name="Text Box 126"/>
            <p:cNvSpPr txBox="1">
              <a:spLocks noChangeArrowheads="1"/>
            </p:cNvSpPr>
            <p:nvPr/>
          </p:nvSpPr>
          <p:spPr bwMode="auto">
            <a:xfrm>
              <a:off x="3119" y="61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7045" name="Text Box 127"/>
            <p:cNvSpPr txBox="1">
              <a:spLocks noChangeArrowheads="1"/>
            </p:cNvSpPr>
            <p:nvPr/>
          </p:nvSpPr>
          <p:spPr bwMode="auto">
            <a:xfrm>
              <a:off x="2789" y="615"/>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grpSp>
      <p:grpSp>
        <p:nvGrpSpPr>
          <p:cNvPr id="3" name="Group 175"/>
          <p:cNvGrpSpPr>
            <a:grpSpLocks/>
          </p:cNvGrpSpPr>
          <p:nvPr/>
        </p:nvGrpSpPr>
        <p:grpSpPr bwMode="auto">
          <a:xfrm>
            <a:off x="3352800" y="4638675"/>
            <a:ext cx="3195638" cy="476250"/>
            <a:chOff x="2112" y="2922"/>
            <a:chExt cx="2013" cy="300"/>
          </a:xfrm>
        </p:grpSpPr>
        <p:sp>
          <p:nvSpPr>
            <p:cNvPr id="144491" name="Text Box 107"/>
            <p:cNvSpPr txBox="1">
              <a:spLocks noChangeArrowheads="1"/>
            </p:cNvSpPr>
            <p:nvPr/>
          </p:nvSpPr>
          <p:spPr bwMode="auto">
            <a:xfrm>
              <a:off x="2112" y="2927"/>
              <a:ext cx="328"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2" name="Text Box 108"/>
            <p:cNvSpPr txBox="1">
              <a:spLocks noChangeArrowheads="1"/>
            </p:cNvSpPr>
            <p:nvPr/>
          </p:nvSpPr>
          <p:spPr bwMode="auto">
            <a:xfrm>
              <a:off x="2442" y="292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3" name="Text Box 109"/>
            <p:cNvSpPr txBox="1">
              <a:spLocks noChangeArrowheads="1"/>
            </p:cNvSpPr>
            <p:nvPr/>
          </p:nvSpPr>
          <p:spPr bwMode="auto">
            <a:xfrm>
              <a:off x="3456" y="292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4" name="Text Box 110"/>
            <p:cNvSpPr txBox="1">
              <a:spLocks noChangeArrowheads="1"/>
            </p:cNvSpPr>
            <p:nvPr/>
          </p:nvSpPr>
          <p:spPr bwMode="auto">
            <a:xfrm>
              <a:off x="3116" y="292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5" name="Text Box 111"/>
            <p:cNvSpPr txBox="1">
              <a:spLocks noChangeArrowheads="1"/>
            </p:cNvSpPr>
            <p:nvPr/>
          </p:nvSpPr>
          <p:spPr bwMode="auto">
            <a:xfrm>
              <a:off x="3789" y="292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7040" name="Text Box 132"/>
            <p:cNvSpPr txBox="1">
              <a:spLocks noChangeArrowheads="1"/>
            </p:cNvSpPr>
            <p:nvPr/>
          </p:nvSpPr>
          <p:spPr bwMode="auto">
            <a:xfrm>
              <a:off x="2785" y="2928"/>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grpSp>
      <p:grpSp>
        <p:nvGrpSpPr>
          <p:cNvPr id="4" name="Group 166"/>
          <p:cNvGrpSpPr>
            <a:grpSpLocks/>
          </p:cNvGrpSpPr>
          <p:nvPr/>
        </p:nvGrpSpPr>
        <p:grpSpPr bwMode="auto">
          <a:xfrm>
            <a:off x="2281238" y="1450975"/>
            <a:ext cx="4819650" cy="474663"/>
            <a:chOff x="1437" y="914"/>
            <a:chExt cx="3036" cy="299"/>
          </a:xfrm>
        </p:grpSpPr>
        <p:sp>
          <p:nvSpPr>
            <p:cNvPr id="144472" name="Text Box 88"/>
            <p:cNvSpPr txBox="1">
              <a:spLocks noChangeArrowheads="1"/>
            </p:cNvSpPr>
            <p:nvPr/>
          </p:nvSpPr>
          <p:spPr bwMode="auto">
            <a:xfrm>
              <a:off x="1437" y="916"/>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73" name="Text Box 89"/>
            <p:cNvSpPr txBox="1">
              <a:spLocks noChangeArrowheads="1"/>
            </p:cNvSpPr>
            <p:nvPr/>
          </p:nvSpPr>
          <p:spPr bwMode="auto">
            <a:xfrm>
              <a:off x="1773" y="919"/>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74" name="Text Box 90"/>
            <p:cNvSpPr txBox="1">
              <a:spLocks noChangeArrowheads="1"/>
            </p:cNvSpPr>
            <p:nvPr/>
          </p:nvSpPr>
          <p:spPr bwMode="auto">
            <a:xfrm>
              <a:off x="2109" y="917"/>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75" name="Text Box 91"/>
            <p:cNvSpPr txBox="1">
              <a:spLocks noChangeArrowheads="1"/>
            </p:cNvSpPr>
            <p:nvPr/>
          </p:nvSpPr>
          <p:spPr bwMode="auto">
            <a:xfrm>
              <a:off x="3461" y="91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76" name="Text Box 92"/>
            <p:cNvSpPr txBox="1">
              <a:spLocks noChangeArrowheads="1"/>
            </p:cNvSpPr>
            <p:nvPr/>
          </p:nvSpPr>
          <p:spPr bwMode="auto">
            <a:xfrm>
              <a:off x="3121" y="91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77" name="Text Box 93"/>
            <p:cNvSpPr txBox="1">
              <a:spLocks noChangeArrowheads="1"/>
            </p:cNvSpPr>
            <p:nvPr/>
          </p:nvSpPr>
          <p:spPr bwMode="auto">
            <a:xfrm>
              <a:off x="4137" y="91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78" name="Text Box 94"/>
            <p:cNvSpPr txBox="1">
              <a:spLocks noChangeArrowheads="1"/>
            </p:cNvSpPr>
            <p:nvPr/>
          </p:nvSpPr>
          <p:spPr bwMode="auto">
            <a:xfrm>
              <a:off x="3797" y="91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7033" name="Text Box 128"/>
            <p:cNvSpPr txBox="1">
              <a:spLocks noChangeArrowheads="1"/>
            </p:cNvSpPr>
            <p:nvPr/>
          </p:nvSpPr>
          <p:spPr bwMode="auto">
            <a:xfrm>
              <a:off x="2781" y="914"/>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sp>
          <p:nvSpPr>
            <p:cNvPr id="144523" name="Text Box 139"/>
            <p:cNvSpPr txBox="1">
              <a:spLocks noChangeArrowheads="1"/>
            </p:cNvSpPr>
            <p:nvPr/>
          </p:nvSpPr>
          <p:spPr bwMode="auto">
            <a:xfrm>
              <a:off x="2449" y="91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grpSp>
      <p:grpSp>
        <p:nvGrpSpPr>
          <p:cNvPr id="5" name="Group 169"/>
          <p:cNvGrpSpPr>
            <a:grpSpLocks/>
          </p:cNvGrpSpPr>
          <p:nvPr/>
        </p:nvGrpSpPr>
        <p:grpSpPr bwMode="auto">
          <a:xfrm>
            <a:off x="3348038" y="1908175"/>
            <a:ext cx="3746500" cy="479425"/>
            <a:chOff x="2109" y="1202"/>
            <a:chExt cx="2360" cy="302"/>
          </a:xfrm>
        </p:grpSpPr>
        <p:sp>
          <p:nvSpPr>
            <p:cNvPr id="144479" name="Text Box 95"/>
            <p:cNvSpPr txBox="1">
              <a:spLocks noChangeArrowheads="1"/>
            </p:cNvSpPr>
            <p:nvPr/>
          </p:nvSpPr>
          <p:spPr bwMode="auto">
            <a:xfrm>
              <a:off x="2109" y="1210"/>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0" name="Text Box 96"/>
            <p:cNvSpPr txBox="1">
              <a:spLocks noChangeArrowheads="1"/>
            </p:cNvSpPr>
            <p:nvPr/>
          </p:nvSpPr>
          <p:spPr bwMode="auto">
            <a:xfrm>
              <a:off x="2449" y="120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1" name="Text Box 97"/>
            <p:cNvSpPr txBox="1">
              <a:spLocks noChangeArrowheads="1"/>
            </p:cNvSpPr>
            <p:nvPr/>
          </p:nvSpPr>
          <p:spPr bwMode="auto">
            <a:xfrm>
              <a:off x="3121" y="120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2" name="Text Box 98"/>
            <p:cNvSpPr txBox="1">
              <a:spLocks noChangeArrowheads="1"/>
            </p:cNvSpPr>
            <p:nvPr/>
          </p:nvSpPr>
          <p:spPr bwMode="auto">
            <a:xfrm>
              <a:off x="3797" y="120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7023" name="Text Box 129"/>
            <p:cNvSpPr txBox="1">
              <a:spLocks noChangeArrowheads="1"/>
            </p:cNvSpPr>
            <p:nvPr/>
          </p:nvSpPr>
          <p:spPr bwMode="auto">
            <a:xfrm>
              <a:off x="2785" y="1202"/>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sp>
          <p:nvSpPr>
            <p:cNvPr id="144524" name="Text Box 140"/>
            <p:cNvSpPr txBox="1">
              <a:spLocks noChangeArrowheads="1"/>
            </p:cNvSpPr>
            <p:nvPr/>
          </p:nvSpPr>
          <p:spPr bwMode="auto">
            <a:xfrm>
              <a:off x="3461" y="120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25" name="Text Box 141"/>
            <p:cNvSpPr txBox="1">
              <a:spLocks noChangeArrowheads="1"/>
            </p:cNvSpPr>
            <p:nvPr/>
          </p:nvSpPr>
          <p:spPr bwMode="auto">
            <a:xfrm>
              <a:off x="4133" y="120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grpSp>
      <p:grpSp>
        <p:nvGrpSpPr>
          <p:cNvPr id="6" name="Group 170"/>
          <p:cNvGrpSpPr>
            <a:grpSpLocks/>
          </p:cNvGrpSpPr>
          <p:nvPr/>
        </p:nvGrpSpPr>
        <p:grpSpPr bwMode="auto">
          <a:xfrm>
            <a:off x="3348038" y="2352675"/>
            <a:ext cx="3746500" cy="479425"/>
            <a:chOff x="2109" y="1482"/>
            <a:chExt cx="2360" cy="302"/>
          </a:xfrm>
        </p:grpSpPr>
        <p:sp>
          <p:nvSpPr>
            <p:cNvPr id="144471" name="Text Box 87"/>
            <p:cNvSpPr txBox="1">
              <a:spLocks noChangeArrowheads="1"/>
            </p:cNvSpPr>
            <p:nvPr/>
          </p:nvSpPr>
          <p:spPr bwMode="auto">
            <a:xfrm>
              <a:off x="3462" y="1486"/>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3" name="Text Box 99"/>
            <p:cNvSpPr txBox="1">
              <a:spLocks noChangeArrowheads="1"/>
            </p:cNvSpPr>
            <p:nvPr/>
          </p:nvSpPr>
          <p:spPr bwMode="auto">
            <a:xfrm>
              <a:off x="2109" y="148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4" name="Text Box 100"/>
            <p:cNvSpPr txBox="1">
              <a:spLocks noChangeArrowheads="1"/>
            </p:cNvSpPr>
            <p:nvPr/>
          </p:nvSpPr>
          <p:spPr bwMode="auto">
            <a:xfrm>
              <a:off x="3121" y="1490"/>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5" name="Text Box 101"/>
            <p:cNvSpPr txBox="1">
              <a:spLocks noChangeArrowheads="1"/>
            </p:cNvSpPr>
            <p:nvPr/>
          </p:nvSpPr>
          <p:spPr bwMode="auto">
            <a:xfrm>
              <a:off x="3797" y="1490"/>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7016" name="Text Box 130"/>
            <p:cNvSpPr txBox="1">
              <a:spLocks noChangeArrowheads="1"/>
            </p:cNvSpPr>
            <p:nvPr/>
          </p:nvSpPr>
          <p:spPr bwMode="auto">
            <a:xfrm>
              <a:off x="2781" y="1490"/>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sp>
          <p:nvSpPr>
            <p:cNvPr id="144526" name="Text Box 142"/>
            <p:cNvSpPr txBox="1">
              <a:spLocks noChangeArrowheads="1"/>
            </p:cNvSpPr>
            <p:nvPr/>
          </p:nvSpPr>
          <p:spPr bwMode="auto">
            <a:xfrm>
              <a:off x="2449" y="148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27" name="Text Box 143"/>
            <p:cNvSpPr txBox="1">
              <a:spLocks noChangeArrowheads="1"/>
            </p:cNvSpPr>
            <p:nvPr/>
          </p:nvSpPr>
          <p:spPr bwMode="auto">
            <a:xfrm>
              <a:off x="4133" y="148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grpSp>
      <p:grpSp>
        <p:nvGrpSpPr>
          <p:cNvPr id="7" name="Group 171"/>
          <p:cNvGrpSpPr>
            <a:grpSpLocks/>
          </p:cNvGrpSpPr>
          <p:nvPr/>
        </p:nvGrpSpPr>
        <p:grpSpPr bwMode="auto">
          <a:xfrm>
            <a:off x="2274888" y="2816225"/>
            <a:ext cx="4814887" cy="484188"/>
            <a:chOff x="1433" y="1774"/>
            <a:chExt cx="3033" cy="305"/>
          </a:xfrm>
        </p:grpSpPr>
        <p:sp>
          <p:nvSpPr>
            <p:cNvPr id="144496" name="Text Box 112"/>
            <p:cNvSpPr txBox="1">
              <a:spLocks noChangeArrowheads="1"/>
            </p:cNvSpPr>
            <p:nvPr/>
          </p:nvSpPr>
          <p:spPr bwMode="auto">
            <a:xfrm>
              <a:off x="1433" y="178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7" name="Text Box 113"/>
            <p:cNvSpPr txBox="1">
              <a:spLocks noChangeArrowheads="1"/>
            </p:cNvSpPr>
            <p:nvPr/>
          </p:nvSpPr>
          <p:spPr bwMode="auto">
            <a:xfrm>
              <a:off x="1774" y="178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8" name="Text Box 114"/>
            <p:cNvSpPr txBox="1">
              <a:spLocks noChangeArrowheads="1"/>
            </p:cNvSpPr>
            <p:nvPr/>
          </p:nvSpPr>
          <p:spPr bwMode="auto">
            <a:xfrm>
              <a:off x="2113" y="1776"/>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9" name="Text Box 115"/>
            <p:cNvSpPr txBox="1">
              <a:spLocks noChangeArrowheads="1"/>
            </p:cNvSpPr>
            <p:nvPr/>
          </p:nvSpPr>
          <p:spPr bwMode="auto">
            <a:xfrm>
              <a:off x="2453" y="178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00" name="Text Box 116"/>
            <p:cNvSpPr txBox="1">
              <a:spLocks noChangeArrowheads="1"/>
            </p:cNvSpPr>
            <p:nvPr/>
          </p:nvSpPr>
          <p:spPr bwMode="auto">
            <a:xfrm>
              <a:off x="3121" y="178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01" name="Text Box 117"/>
            <p:cNvSpPr txBox="1">
              <a:spLocks noChangeArrowheads="1"/>
            </p:cNvSpPr>
            <p:nvPr/>
          </p:nvSpPr>
          <p:spPr bwMode="auto">
            <a:xfrm>
              <a:off x="4130" y="1778"/>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02" name="Text Box 118"/>
            <p:cNvSpPr txBox="1">
              <a:spLocks noChangeArrowheads="1"/>
            </p:cNvSpPr>
            <p:nvPr/>
          </p:nvSpPr>
          <p:spPr bwMode="auto">
            <a:xfrm>
              <a:off x="3797" y="1782"/>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7010" name="Text Box 133"/>
            <p:cNvSpPr txBox="1">
              <a:spLocks noChangeArrowheads="1"/>
            </p:cNvSpPr>
            <p:nvPr/>
          </p:nvSpPr>
          <p:spPr bwMode="auto">
            <a:xfrm>
              <a:off x="2781" y="1778"/>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sp>
          <p:nvSpPr>
            <p:cNvPr id="144528" name="Text Box 144"/>
            <p:cNvSpPr txBox="1">
              <a:spLocks noChangeArrowheads="1"/>
            </p:cNvSpPr>
            <p:nvPr/>
          </p:nvSpPr>
          <p:spPr bwMode="auto">
            <a:xfrm>
              <a:off x="3461" y="177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grpSp>
      <p:grpSp>
        <p:nvGrpSpPr>
          <p:cNvPr id="8" name="Group 173"/>
          <p:cNvGrpSpPr>
            <a:grpSpLocks/>
          </p:cNvGrpSpPr>
          <p:nvPr/>
        </p:nvGrpSpPr>
        <p:grpSpPr bwMode="auto">
          <a:xfrm>
            <a:off x="3881438" y="3724275"/>
            <a:ext cx="4286250" cy="485775"/>
            <a:chOff x="2445" y="2346"/>
            <a:chExt cx="2700" cy="306"/>
          </a:xfrm>
        </p:grpSpPr>
        <p:sp>
          <p:nvSpPr>
            <p:cNvPr id="144505" name="Text Box 121"/>
            <p:cNvSpPr txBox="1">
              <a:spLocks noChangeArrowheads="1"/>
            </p:cNvSpPr>
            <p:nvPr/>
          </p:nvSpPr>
          <p:spPr bwMode="auto">
            <a:xfrm>
              <a:off x="2445" y="2358"/>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6996" name="Text Box 135"/>
            <p:cNvSpPr txBox="1">
              <a:spLocks noChangeArrowheads="1"/>
            </p:cNvSpPr>
            <p:nvPr/>
          </p:nvSpPr>
          <p:spPr bwMode="auto">
            <a:xfrm>
              <a:off x="2781" y="2358"/>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sp>
          <p:nvSpPr>
            <p:cNvPr id="144520" name="Text Box 136"/>
            <p:cNvSpPr txBox="1">
              <a:spLocks noChangeArrowheads="1"/>
            </p:cNvSpPr>
            <p:nvPr/>
          </p:nvSpPr>
          <p:spPr bwMode="auto">
            <a:xfrm>
              <a:off x="3455" y="235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21" name="Text Box 137"/>
            <p:cNvSpPr txBox="1">
              <a:spLocks noChangeArrowheads="1"/>
            </p:cNvSpPr>
            <p:nvPr/>
          </p:nvSpPr>
          <p:spPr bwMode="auto">
            <a:xfrm>
              <a:off x="3121" y="2357"/>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22" name="Text Box 138"/>
            <p:cNvSpPr txBox="1">
              <a:spLocks noChangeArrowheads="1"/>
            </p:cNvSpPr>
            <p:nvPr/>
          </p:nvSpPr>
          <p:spPr bwMode="auto">
            <a:xfrm>
              <a:off x="4128" y="2349"/>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31" name="Text Box 147"/>
            <p:cNvSpPr txBox="1">
              <a:spLocks noChangeArrowheads="1"/>
            </p:cNvSpPr>
            <p:nvPr/>
          </p:nvSpPr>
          <p:spPr bwMode="auto">
            <a:xfrm>
              <a:off x="3792" y="235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32" name="Text Box 148"/>
            <p:cNvSpPr txBox="1">
              <a:spLocks noChangeArrowheads="1"/>
            </p:cNvSpPr>
            <p:nvPr/>
          </p:nvSpPr>
          <p:spPr bwMode="auto">
            <a:xfrm>
              <a:off x="4470" y="2349"/>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33" name="Text Box 149"/>
            <p:cNvSpPr txBox="1">
              <a:spLocks noChangeArrowheads="1"/>
            </p:cNvSpPr>
            <p:nvPr/>
          </p:nvSpPr>
          <p:spPr bwMode="auto">
            <a:xfrm>
              <a:off x="4809" y="2346"/>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grpSp>
      <p:grpSp>
        <p:nvGrpSpPr>
          <p:cNvPr id="9" name="Group 174"/>
          <p:cNvGrpSpPr>
            <a:grpSpLocks/>
          </p:cNvGrpSpPr>
          <p:nvPr/>
        </p:nvGrpSpPr>
        <p:grpSpPr bwMode="auto">
          <a:xfrm>
            <a:off x="1219200" y="4181475"/>
            <a:ext cx="4270375" cy="498475"/>
            <a:chOff x="768" y="2634"/>
            <a:chExt cx="2690" cy="314"/>
          </a:xfrm>
        </p:grpSpPr>
        <p:sp>
          <p:nvSpPr>
            <p:cNvPr id="144486" name="Text Box 102"/>
            <p:cNvSpPr txBox="1">
              <a:spLocks noChangeArrowheads="1"/>
            </p:cNvSpPr>
            <p:nvPr/>
          </p:nvSpPr>
          <p:spPr bwMode="auto">
            <a:xfrm>
              <a:off x="1441" y="2638"/>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7" name="Text Box 103"/>
            <p:cNvSpPr txBox="1">
              <a:spLocks noChangeArrowheads="1"/>
            </p:cNvSpPr>
            <p:nvPr/>
          </p:nvSpPr>
          <p:spPr bwMode="auto">
            <a:xfrm>
              <a:off x="1777" y="2638"/>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8" name="Text Box 104"/>
            <p:cNvSpPr txBox="1">
              <a:spLocks noChangeArrowheads="1"/>
            </p:cNvSpPr>
            <p:nvPr/>
          </p:nvSpPr>
          <p:spPr bwMode="auto">
            <a:xfrm>
              <a:off x="2105" y="2647"/>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89" name="Text Box 105"/>
            <p:cNvSpPr txBox="1">
              <a:spLocks noChangeArrowheads="1"/>
            </p:cNvSpPr>
            <p:nvPr/>
          </p:nvSpPr>
          <p:spPr bwMode="auto">
            <a:xfrm>
              <a:off x="2445" y="2649"/>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490" name="Text Box 106"/>
            <p:cNvSpPr txBox="1">
              <a:spLocks noChangeArrowheads="1"/>
            </p:cNvSpPr>
            <p:nvPr/>
          </p:nvSpPr>
          <p:spPr bwMode="auto">
            <a:xfrm>
              <a:off x="3122" y="263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6992" name="Text Box 131"/>
            <p:cNvSpPr txBox="1">
              <a:spLocks noChangeArrowheads="1"/>
            </p:cNvSpPr>
            <p:nvPr/>
          </p:nvSpPr>
          <p:spPr bwMode="auto">
            <a:xfrm>
              <a:off x="2785" y="2654"/>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sp>
          <p:nvSpPr>
            <p:cNvPr id="144534" name="Text Box 150"/>
            <p:cNvSpPr txBox="1">
              <a:spLocks noChangeArrowheads="1"/>
            </p:cNvSpPr>
            <p:nvPr/>
          </p:nvSpPr>
          <p:spPr bwMode="auto">
            <a:xfrm>
              <a:off x="1105" y="263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35" name="Text Box 151"/>
            <p:cNvSpPr txBox="1">
              <a:spLocks noChangeArrowheads="1"/>
            </p:cNvSpPr>
            <p:nvPr/>
          </p:nvSpPr>
          <p:spPr bwMode="auto">
            <a:xfrm>
              <a:off x="768" y="2638"/>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grpSp>
      <p:sp>
        <p:nvSpPr>
          <p:cNvPr id="144538" name="AutoShape 154"/>
          <p:cNvSpPr>
            <a:spLocks noChangeArrowheads="1"/>
          </p:cNvSpPr>
          <p:nvPr/>
        </p:nvSpPr>
        <p:spPr bwMode="auto">
          <a:xfrm>
            <a:off x="363538" y="884238"/>
            <a:ext cx="534987" cy="276225"/>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1</a:t>
            </a:r>
          </a:p>
        </p:txBody>
      </p:sp>
      <p:sp>
        <p:nvSpPr>
          <p:cNvPr id="144539" name="AutoShape 155"/>
          <p:cNvSpPr>
            <a:spLocks noChangeArrowheads="1"/>
          </p:cNvSpPr>
          <p:nvPr/>
        </p:nvSpPr>
        <p:spPr bwMode="auto">
          <a:xfrm>
            <a:off x="349250" y="1363663"/>
            <a:ext cx="579438" cy="290512"/>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2</a:t>
            </a:r>
          </a:p>
        </p:txBody>
      </p:sp>
      <p:sp>
        <p:nvSpPr>
          <p:cNvPr id="144540" name="AutoShape 156"/>
          <p:cNvSpPr>
            <a:spLocks noChangeArrowheads="1"/>
          </p:cNvSpPr>
          <p:nvPr/>
        </p:nvSpPr>
        <p:spPr bwMode="auto">
          <a:xfrm>
            <a:off x="349250" y="1843088"/>
            <a:ext cx="579438" cy="306387"/>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3</a:t>
            </a:r>
          </a:p>
        </p:txBody>
      </p:sp>
      <p:sp>
        <p:nvSpPr>
          <p:cNvPr id="144541" name="AutoShape 157"/>
          <p:cNvSpPr>
            <a:spLocks noChangeArrowheads="1"/>
          </p:cNvSpPr>
          <p:nvPr/>
        </p:nvSpPr>
        <p:spPr bwMode="auto">
          <a:xfrm>
            <a:off x="363538" y="2322513"/>
            <a:ext cx="579437" cy="320675"/>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4</a:t>
            </a:r>
          </a:p>
        </p:txBody>
      </p:sp>
      <p:sp>
        <p:nvSpPr>
          <p:cNvPr id="144542" name="AutoShape 158"/>
          <p:cNvSpPr>
            <a:spLocks noChangeArrowheads="1"/>
          </p:cNvSpPr>
          <p:nvPr/>
        </p:nvSpPr>
        <p:spPr bwMode="auto">
          <a:xfrm>
            <a:off x="349250" y="2787650"/>
            <a:ext cx="579438" cy="304800"/>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5</a:t>
            </a:r>
          </a:p>
        </p:txBody>
      </p:sp>
      <p:sp>
        <p:nvSpPr>
          <p:cNvPr id="144543" name="AutoShape 159"/>
          <p:cNvSpPr>
            <a:spLocks noChangeArrowheads="1"/>
          </p:cNvSpPr>
          <p:nvPr/>
        </p:nvSpPr>
        <p:spPr bwMode="auto">
          <a:xfrm>
            <a:off x="350838" y="3249613"/>
            <a:ext cx="579437" cy="306387"/>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6</a:t>
            </a:r>
          </a:p>
        </p:txBody>
      </p:sp>
      <p:sp>
        <p:nvSpPr>
          <p:cNvPr id="144544" name="AutoShape 160"/>
          <p:cNvSpPr>
            <a:spLocks noChangeArrowheads="1"/>
          </p:cNvSpPr>
          <p:nvPr/>
        </p:nvSpPr>
        <p:spPr bwMode="auto">
          <a:xfrm>
            <a:off x="322263" y="3727450"/>
            <a:ext cx="579437" cy="263525"/>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7</a:t>
            </a:r>
          </a:p>
        </p:txBody>
      </p:sp>
      <p:sp>
        <p:nvSpPr>
          <p:cNvPr id="144545" name="AutoShape 161"/>
          <p:cNvSpPr>
            <a:spLocks noChangeArrowheads="1"/>
          </p:cNvSpPr>
          <p:nvPr/>
        </p:nvSpPr>
        <p:spPr bwMode="auto">
          <a:xfrm>
            <a:off x="350838" y="4192588"/>
            <a:ext cx="579437" cy="334962"/>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8</a:t>
            </a:r>
          </a:p>
        </p:txBody>
      </p:sp>
      <p:sp>
        <p:nvSpPr>
          <p:cNvPr id="144546" name="AutoShape 162"/>
          <p:cNvSpPr>
            <a:spLocks noChangeArrowheads="1"/>
          </p:cNvSpPr>
          <p:nvPr/>
        </p:nvSpPr>
        <p:spPr bwMode="auto">
          <a:xfrm>
            <a:off x="350838" y="4700588"/>
            <a:ext cx="579437" cy="334962"/>
          </a:xfrm>
          <a:prstGeom prst="star24">
            <a:avLst>
              <a:gd name="adj" fmla="val 37500"/>
            </a:avLst>
          </a:prstGeom>
          <a:solidFill>
            <a:schemeClr val="accent1"/>
          </a:solidFill>
          <a:ln w="9525">
            <a:solidFill>
              <a:schemeClr val="tx1"/>
            </a:solidFill>
            <a:miter lim="800000"/>
            <a:headEnd/>
            <a:tailEnd/>
          </a:ln>
        </p:spPr>
        <p:txBody>
          <a:bodyPr wrap="none" anchor="ctr"/>
          <a:lstStyle/>
          <a:p>
            <a:pPr algn="ctr"/>
            <a:r>
              <a:rPr lang="en-US">
                <a:solidFill>
                  <a:srgbClr val="FF3300"/>
                </a:solidFill>
                <a:latin typeface="Arial" charset="0"/>
              </a:rPr>
              <a:t>9</a:t>
            </a:r>
          </a:p>
        </p:txBody>
      </p:sp>
      <p:sp>
        <p:nvSpPr>
          <p:cNvPr id="36964" name="Line 163"/>
          <p:cNvSpPr>
            <a:spLocks noChangeShapeType="1"/>
          </p:cNvSpPr>
          <p:nvPr/>
        </p:nvSpPr>
        <p:spPr bwMode="auto">
          <a:xfrm>
            <a:off x="4427538" y="973138"/>
            <a:ext cx="0" cy="41497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65" name="Line 164"/>
          <p:cNvSpPr>
            <a:spLocks noChangeShapeType="1"/>
          </p:cNvSpPr>
          <p:nvPr/>
        </p:nvSpPr>
        <p:spPr bwMode="auto">
          <a:xfrm>
            <a:off x="4949825" y="960438"/>
            <a:ext cx="0" cy="414972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549" name="Text Box 165"/>
          <p:cNvSpPr txBox="1">
            <a:spLocks noChangeArrowheads="1"/>
          </p:cNvSpPr>
          <p:nvPr/>
        </p:nvSpPr>
        <p:spPr bwMode="auto">
          <a:xfrm>
            <a:off x="2019300" y="5811837"/>
            <a:ext cx="7124700" cy="369888"/>
          </a:xfrm>
          <a:prstGeom prst="rect">
            <a:avLst/>
          </a:prstGeom>
          <a:noFill/>
          <a:ln w="9525">
            <a:noFill/>
            <a:miter lim="800000"/>
            <a:headEnd/>
            <a:tailEnd/>
          </a:ln>
        </p:spPr>
        <p:txBody>
          <a:bodyPr>
            <a:spAutoFit/>
          </a:bodyPr>
          <a:lstStyle/>
          <a:p>
            <a:pPr eaLnBrk="1" hangingPunct="1">
              <a:spcBef>
                <a:spcPct val="50000"/>
              </a:spcBef>
              <a:defRPr/>
            </a:pPr>
            <a:r>
              <a:rPr lang="en-US" dirty="0">
                <a:latin typeface="VNI-Times" pitchFamily="2" charset="0"/>
              </a:rPr>
              <a:t>2. </a:t>
            </a:r>
            <a:r>
              <a:rPr lang="en-US" dirty="0">
                <a:latin typeface="+mj-lt"/>
              </a:rPr>
              <a:t>Tác giả của tiểu thuyết “Tây Du Ký”?</a:t>
            </a:r>
            <a:endParaRPr lang="en-US" dirty="0">
              <a:latin typeface="VNI-Times" pitchFamily="2" charset="0"/>
            </a:endParaRPr>
          </a:p>
        </p:txBody>
      </p:sp>
      <p:sp>
        <p:nvSpPr>
          <p:cNvPr id="144552" name="Text Box 168"/>
          <p:cNvSpPr txBox="1">
            <a:spLocks noChangeArrowheads="1"/>
          </p:cNvSpPr>
          <p:nvPr/>
        </p:nvSpPr>
        <p:spPr bwMode="auto">
          <a:xfrm>
            <a:off x="2247900" y="5497513"/>
            <a:ext cx="7810500" cy="369887"/>
          </a:xfrm>
          <a:prstGeom prst="rect">
            <a:avLst/>
          </a:prstGeom>
          <a:noFill/>
          <a:ln w="9525">
            <a:noFill/>
            <a:miter lim="800000"/>
            <a:headEnd/>
            <a:tailEnd/>
          </a:ln>
        </p:spPr>
        <p:txBody>
          <a:bodyPr>
            <a:spAutoFit/>
          </a:bodyPr>
          <a:lstStyle/>
          <a:p>
            <a:pPr eaLnBrk="1" hangingPunct="1">
              <a:spcBef>
                <a:spcPct val="50000"/>
              </a:spcBef>
              <a:defRPr/>
            </a:pPr>
            <a:r>
              <a:rPr lang="en-US" dirty="0">
                <a:latin typeface=".VnArial" pitchFamily="34" charset="0"/>
              </a:rPr>
              <a:t>3. </a:t>
            </a:r>
            <a:r>
              <a:rPr lang="en-US" dirty="0">
                <a:latin typeface="+mj-lt"/>
              </a:rPr>
              <a:t>Đây là tôn giáo có nguồn gốc từ Trung Quốc?</a:t>
            </a:r>
            <a:endParaRPr lang="en-US" dirty="0">
              <a:latin typeface=".VnArial" pitchFamily="34" charset="0"/>
            </a:endParaRPr>
          </a:p>
        </p:txBody>
      </p:sp>
      <p:sp>
        <p:nvSpPr>
          <p:cNvPr id="144560" name="Text Box 176"/>
          <p:cNvSpPr txBox="1">
            <a:spLocks noChangeArrowheads="1"/>
          </p:cNvSpPr>
          <p:nvPr/>
        </p:nvSpPr>
        <p:spPr bwMode="auto">
          <a:xfrm>
            <a:off x="1943100" y="5573713"/>
            <a:ext cx="7429500" cy="369887"/>
          </a:xfrm>
          <a:prstGeom prst="rect">
            <a:avLst/>
          </a:prstGeom>
          <a:noFill/>
          <a:ln w="9525">
            <a:noFill/>
            <a:miter lim="800000"/>
            <a:headEnd/>
            <a:tailEnd/>
          </a:ln>
        </p:spPr>
        <p:txBody>
          <a:bodyPr>
            <a:spAutoFit/>
          </a:bodyPr>
          <a:lstStyle/>
          <a:p>
            <a:pPr eaLnBrk="1" hangingPunct="1">
              <a:spcBef>
                <a:spcPct val="50000"/>
              </a:spcBef>
              <a:defRPr/>
            </a:pPr>
            <a:r>
              <a:rPr lang="en-US" dirty="0">
                <a:latin typeface=".VnArial" pitchFamily="34" charset="0"/>
              </a:rPr>
              <a:t>4. </a:t>
            </a:r>
            <a:r>
              <a:rPr lang="en-US" dirty="0">
                <a:latin typeface="+mj-lt"/>
              </a:rPr>
              <a:t>Đây là giai cấp mà tư liệu sản xuất chủ yếu của họ là ruộng đất?</a:t>
            </a:r>
            <a:endParaRPr lang="en-US" dirty="0">
              <a:latin typeface=".VnArial" pitchFamily="34" charset="0"/>
            </a:endParaRPr>
          </a:p>
        </p:txBody>
      </p:sp>
      <p:sp>
        <p:nvSpPr>
          <p:cNvPr id="144561" name="Text Box 177"/>
          <p:cNvSpPr txBox="1">
            <a:spLocks noChangeArrowheads="1"/>
          </p:cNvSpPr>
          <p:nvPr/>
        </p:nvSpPr>
        <p:spPr bwMode="auto">
          <a:xfrm>
            <a:off x="2266950" y="5562600"/>
            <a:ext cx="7867650" cy="369888"/>
          </a:xfrm>
          <a:prstGeom prst="rect">
            <a:avLst/>
          </a:prstGeom>
          <a:noFill/>
          <a:ln w="9525">
            <a:noFill/>
            <a:miter lim="800000"/>
            <a:headEnd/>
            <a:tailEnd/>
          </a:ln>
        </p:spPr>
        <p:txBody>
          <a:bodyPr>
            <a:spAutoFit/>
          </a:bodyPr>
          <a:lstStyle/>
          <a:p>
            <a:pPr eaLnBrk="1" hangingPunct="1">
              <a:spcBef>
                <a:spcPct val="50000"/>
              </a:spcBef>
              <a:defRPr/>
            </a:pPr>
            <a:r>
              <a:rPr lang="en-US" dirty="0">
                <a:latin typeface=".VnArial" pitchFamily="34" charset="0"/>
              </a:rPr>
              <a:t>5 </a:t>
            </a:r>
            <a:r>
              <a:rPr lang="en-US" dirty="0">
                <a:latin typeface="+mj-lt"/>
              </a:rPr>
              <a:t>Công lao lớn của Tần Thủy Hoàng đối với Trung Quốc?</a:t>
            </a:r>
            <a:endParaRPr lang="en-US" dirty="0">
              <a:latin typeface=".VnArial" pitchFamily="34" charset="0"/>
            </a:endParaRPr>
          </a:p>
        </p:txBody>
      </p:sp>
      <p:sp>
        <p:nvSpPr>
          <p:cNvPr id="144562" name="Text Box 178"/>
          <p:cNvSpPr txBox="1">
            <a:spLocks noChangeArrowheads="1"/>
          </p:cNvSpPr>
          <p:nvPr/>
        </p:nvSpPr>
        <p:spPr bwMode="auto">
          <a:xfrm>
            <a:off x="2190750" y="5573713"/>
            <a:ext cx="8172450" cy="369887"/>
          </a:xfrm>
          <a:prstGeom prst="rect">
            <a:avLst/>
          </a:prstGeom>
          <a:noFill/>
          <a:ln w="9525">
            <a:noFill/>
            <a:miter lim="800000"/>
            <a:headEnd/>
            <a:tailEnd/>
          </a:ln>
        </p:spPr>
        <p:txBody>
          <a:bodyPr>
            <a:spAutoFit/>
          </a:bodyPr>
          <a:lstStyle/>
          <a:p>
            <a:pPr eaLnBrk="1" hangingPunct="1">
              <a:spcBef>
                <a:spcPct val="50000"/>
              </a:spcBef>
              <a:defRPr/>
            </a:pPr>
            <a:r>
              <a:rPr lang="en-US" dirty="0">
                <a:latin typeface="VNI-Times" pitchFamily="2" charset="0"/>
              </a:rPr>
              <a:t>6. </a:t>
            </a:r>
            <a:r>
              <a:rPr lang="en-US" dirty="0">
                <a:latin typeface="+mj-lt"/>
              </a:rPr>
              <a:t>Một phát minh quan trọng về kĩ thuật của nhân dân Trung Quốc?</a:t>
            </a:r>
            <a:endParaRPr lang="en-US" dirty="0">
              <a:latin typeface="VNI-Times" pitchFamily="2" charset="0"/>
            </a:endParaRPr>
          </a:p>
        </p:txBody>
      </p:sp>
      <p:sp>
        <p:nvSpPr>
          <p:cNvPr id="36971" name="Text Box 179"/>
          <p:cNvSpPr txBox="1">
            <a:spLocks noChangeArrowheads="1"/>
          </p:cNvSpPr>
          <p:nvPr/>
        </p:nvSpPr>
        <p:spPr bwMode="auto">
          <a:xfrm>
            <a:off x="8167688" y="3267075"/>
            <a:ext cx="43815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i</a:t>
            </a:r>
          </a:p>
        </p:txBody>
      </p:sp>
      <p:sp>
        <p:nvSpPr>
          <p:cNvPr id="36972" name="Text Box 180"/>
          <p:cNvSpPr txBox="1">
            <a:spLocks noChangeArrowheads="1"/>
          </p:cNvSpPr>
          <p:nvPr/>
        </p:nvSpPr>
        <p:spPr bwMode="auto">
          <a:xfrm>
            <a:off x="8610600" y="3257550"/>
            <a:ext cx="533400" cy="4667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sz="2400" b="1">
                <a:solidFill>
                  <a:srgbClr val="FFFF00"/>
                </a:solidFill>
                <a:latin typeface=".VnTimeH" pitchFamily="34" charset="0"/>
              </a:rPr>
              <a:t>n</a:t>
            </a:r>
          </a:p>
        </p:txBody>
      </p:sp>
      <p:grpSp>
        <p:nvGrpSpPr>
          <p:cNvPr id="10" name="Group 184"/>
          <p:cNvGrpSpPr>
            <a:grpSpLocks/>
          </p:cNvGrpSpPr>
          <p:nvPr/>
        </p:nvGrpSpPr>
        <p:grpSpPr bwMode="auto">
          <a:xfrm>
            <a:off x="4419600" y="3249613"/>
            <a:ext cx="4724400" cy="488950"/>
            <a:chOff x="2784" y="2047"/>
            <a:chExt cx="2976" cy="308"/>
          </a:xfrm>
        </p:grpSpPr>
        <p:grpSp>
          <p:nvGrpSpPr>
            <p:cNvPr id="36977" name="Group 172"/>
            <p:cNvGrpSpPr>
              <a:grpSpLocks/>
            </p:cNvGrpSpPr>
            <p:nvPr/>
          </p:nvGrpSpPr>
          <p:grpSpPr bwMode="auto">
            <a:xfrm>
              <a:off x="2784" y="2047"/>
              <a:ext cx="2364" cy="306"/>
              <a:chOff x="2781" y="2058"/>
              <a:chExt cx="2364" cy="306"/>
            </a:xfrm>
          </p:grpSpPr>
          <p:sp>
            <p:nvSpPr>
              <p:cNvPr id="144503" name="Text Box 119"/>
              <p:cNvSpPr txBox="1">
                <a:spLocks noChangeArrowheads="1"/>
              </p:cNvSpPr>
              <p:nvPr/>
            </p:nvSpPr>
            <p:spPr bwMode="auto">
              <a:xfrm>
                <a:off x="3121" y="2064"/>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04" name="Text Box 120"/>
              <p:cNvSpPr txBox="1">
                <a:spLocks noChangeArrowheads="1"/>
              </p:cNvSpPr>
              <p:nvPr/>
            </p:nvSpPr>
            <p:spPr bwMode="auto">
              <a:xfrm>
                <a:off x="4467" y="2070"/>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36982" name="Text Box 134"/>
              <p:cNvSpPr txBox="1">
                <a:spLocks noChangeArrowheads="1"/>
              </p:cNvSpPr>
              <p:nvPr/>
            </p:nvSpPr>
            <p:spPr bwMode="auto">
              <a:xfrm>
                <a:off x="2781" y="2066"/>
                <a:ext cx="336" cy="294"/>
              </a:xfrm>
              <a:prstGeom prst="rect">
                <a:avLst/>
              </a:prstGeom>
              <a:gradFill rotWithShape="1">
                <a:gsLst>
                  <a:gs pos="0">
                    <a:srgbClr val="761800"/>
                  </a:gs>
                  <a:gs pos="100000">
                    <a:srgbClr val="FF3300"/>
                  </a:gs>
                </a:gsLst>
                <a:path path="shape">
                  <a:fillToRect l="50000" t="50000" r="50000" b="50000"/>
                </a:path>
              </a:gradFill>
              <a:ln w="9525">
                <a:solidFill>
                  <a:schemeClr val="tx1"/>
                </a:solidFill>
                <a:miter lim="800000"/>
                <a:headEnd/>
                <a:tailEnd/>
              </a:ln>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endParaRPr lang="en-US" sz="2400" b="1">
                  <a:solidFill>
                    <a:srgbClr val="FF3300"/>
                  </a:solidFill>
                  <a:latin typeface=".VnTimeH" pitchFamily="34" charset="0"/>
                </a:endParaRPr>
              </a:p>
            </p:txBody>
          </p:sp>
          <p:sp>
            <p:nvSpPr>
              <p:cNvPr id="144529" name="Text Box 145"/>
              <p:cNvSpPr txBox="1">
                <a:spLocks noChangeArrowheads="1"/>
              </p:cNvSpPr>
              <p:nvPr/>
            </p:nvSpPr>
            <p:spPr bwMode="auto">
              <a:xfrm>
                <a:off x="3454" y="2065"/>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30" name="Text Box 146"/>
              <p:cNvSpPr txBox="1">
                <a:spLocks noChangeArrowheads="1"/>
              </p:cNvSpPr>
              <p:nvPr/>
            </p:nvSpPr>
            <p:spPr bwMode="auto">
              <a:xfrm>
                <a:off x="4809" y="2070"/>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36" name="Text Box 152"/>
              <p:cNvSpPr txBox="1">
                <a:spLocks noChangeArrowheads="1"/>
              </p:cNvSpPr>
              <p:nvPr/>
            </p:nvSpPr>
            <p:spPr bwMode="auto">
              <a:xfrm>
                <a:off x="4128" y="2058"/>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sp>
            <p:nvSpPr>
              <p:cNvPr id="144537" name="Text Box 153"/>
              <p:cNvSpPr txBox="1">
                <a:spLocks noChangeArrowheads="1"/>
              </p:cNvSpPr>
              <p:nvPr/>
            </p:nvSpPr>
            <p:spPr bwMode="auto">
              <a:xfrm>
                <a:off x="3791" y="2058"/>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3300"/>
                  </a:solidFill>
                  <a:latin typeface=".VnTimeH" pitchFamily="34" charset="0"/>
                </a:endParaRPr>
              </a:p>
            </p:txBody>
          </p:sp>
        </p:grpSp>
        <p:sp>
          <p:nvSpPr>
            <p:cNvPr id="144566" name="Text Box 182"/>
            <p:cNvSpPr txBox="1">
              <a:spLocks noChangeArrowheads="1"/>
            </p:cNvSpPr>
            <p:nvPr/>
          </p:nvSpPr>
          <p:spPr bwMode="auto">
            <a:xfrm>
              <a:off x="5424" y="2061"/>
              <a:ext cx="33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FF00"/>
                </a:solidFill>
                <a:latin typeface=".VnTimeH" pitchFamily="34" charset="0"/>
              </a:endParaRPr>
            </a:p>
          </p:txBody>
        </p:sp>
        <p:sp>
          <p:nvSpPr>
            <p:cNvPr id="144567" name="Text Box 183"/>
            <p:cNvSpPr txBox="1">
              <a:spLocks noChangeArrowheads="1"/>
            </p:cNvSpPr>
            <p:nvPr/>
          </p:nvSpPr>
          <p:spPr bwMode="auto">
            <a:xfrm>
              <a:off x="5145" y="2060"/>
              <a:ext cx="276" cy="294"/>
            </a:xfrm>
            <a:prstGeom prst="rect">
              <a:avLst/>
            </a:prstGeom>
            <a:gradFill rotWithShape="1">
              <a:gsLst>
                <a:gs pos="0">
                  <a:schemeClr val="folHlink">
                    <a:gamma/>
                    <a:shade val="46275"/>
                    <a:invGamma/>
                  </a:schemeClr>
                </a:gs>
                <a:gs pos="100000">
                  <a:schemeClr val="folHlink"/>
                </a:gs>
              </a:gsLst>
              <a:path path="shape">
                <a:fillToRect l="50000" t="50000" r="50000" b="50000"/>
              </a:path>
            </a:gradFill>
            <a:ln w="9525">
              <a:solidFill>
                <a:schemeClr val="tx2"/>
              </a:solidFill>
              <a:miter lim="800000"/>
              <a:headEnd/>
              <a:tailEnd/>
            </a:ln>
            <a:effectLst/>
            <a:extLst/>
          </p:spPr>
          <p:txBody>
            <a:bodyPr>
              <a:spAutoFit/>
            </a:bodyPr>
            <a:lstStyle/>
            <a:p>
              <a:pPr algn="ctr">
                <a:spcBef>
                  <a:spcPct val="50000"/>
                </a:spcBef>
                <a:defRPr/>
              </a:pPr>
              <a:endParaRPr lang="en-US" sz="2400" b="1">
                <a:solidFill>
                  <a:srgbClr val="FFFF00"/>
                </a:solidFill>
                <a:latin typeface=".VnTimeH" pitchFamily="34" charset="0"/>
              </a:endParaRPr>
            </a:p>
          </p:txBody>
        </p:sp>
      </p:grpSp>
      <p:sp>
        <p:nvSpPr>
          <p:cNvPr id="144569" name="Text Box 185"/>
          <p:cNvSpPr txBox="1">
            <a:spLocks noChangeArrowheads="1"/>
          </p:cNvSpPr>
          <p:nvPr/>
        </p:nvSpPr>
        <p:spPr bwMode="auto">
          <a:xfrm>
            <a:off x="2359025" y="5497513"/>
            <a:ext cx="8156575" cy="369887"/>
          </a:xfrm>
          <a:prstGeom prst="rect">
            <a:avLst/>
          </a:prstGeom>
          <a:noFill/>
          <a:ln w="9525">
            <a:noFill/>
            <a:miter lim="800000"/>
            <a:headEnd/>
            <a:tailEnd/>
          </a:ln>
        </p:spPr>
        <p:txBody>
          <a:bodyPr>
            <a:spAutoFit/>
          </a:bodyPr>
          <a:lstStyle/>
          <a:p>
            <a:pPr eaLnBrk="1" hangingPunct="1">
              <a:spcBef>
                <a:spcPct val="50000"/>
              </a:spcBef>
              <a:defRPr/>
            </a:pPr>
            <a:r>
              <a:rPr lang="en-US" dirty="0">
                <a:latin typeface=".VnArial" pitchFamily="34" charset="0"/>
              </a:rPr>
              <a:t>7. </a:t>
            </a:r>
            <a:r>
              <a:rPr lang="en-US" dirty="0">
                <a:latin typeface="+mj-lt"/>
              </a:rPr>
              <a:t>Chức quan trấn giữ biên ải thời Đường?</a:t>
            </a:r>
            <a:endParaRPr lang="en-US" dirty="0">
              <a:latin typeface=".VnArial" pitchFamily="34" charset="0"/>
            </a:endParaRPr>
          </a:p>
        </p:txBody>
      </p:sp>
      <p:sp>
        <p:nvSpPr>
          <p:cNvPr id="144570" name="Text Box 186"/>
          <p:cNvSpPr txBox="1">
            <a:spLocks noChangeArrowheads="1"/>
          </p:cNvSpPr>
          <p:nvPr/>
        </p:nvSpPr>
        <p:spPr bwMode="auto">
          <a:xfrm>
            <a:off x="2114550" y="5802312"/>
            <a:ext cx="7459662" cy="369888"/>
          </a:xfrm>
          <a:prstGeom prst="rect">
            <a:avLst/>
          </a:prstGeom>
          <a:noFill/>
          <a:ln w="9525">
            <a:noFill/>
            <a:miter lim="800000"/>
            <a:headEnd/>
            <a:tailEnd/>
          </a:ln>
        </p:spPr>
        <p:txBody>
          <a:bodyPr>
            <a:spAutoFit/>
          </a:bodyPr>
          <a:lstStyle/>
          <a:p>
            <a:pPr eaLnBrk="1" hangingPunct="1">
              <a:spcBef>
                <a:spcPct val="50000"/>
              </a:spcBef>
              <a:defRPr/>
            </a:pPr>
            <a:r>
              <a:rPr lang="en-US" dirty="0">
                <a:latin typeface=".VnArial" pitchFamily="34" charset="0"/>
              </a:rPr>
              <a:t>8. </a:t>
            </a:r>
            <a:r>
              <a:rPr lang="en-US" dirty="0">
                <a:latin typeface="+mj-lt"/>
              </a:rPr>
              <a:t>Đây là chính sách phát triển nông nghiệp của nhà Đường?</a:t>
            </a:r>
            <a:endParaRPr lang="en-US" dirty="0">
              <a:latin typeface=".VnArial" pitchFamily="34" charset="0"/>
            </a:endParaRPr>
          </a:p>
        </p:txBody>
      </p:sp>
      <p:sp>
        <p:nvSpPr>
          <p:cNvPr id="144571" name="Text Box 187"/>
          <p:cNvSpPr txBox="1">
            <a:spLocks noChangeArrowheads="1"/>
          </p:cNvSpPr>
          <p:nvPr/>
        </p:nvSpPr>
        <p:spPr bwMode="auto">
          <a:xfrm>
            <a:off x="1387475" y="5760457"/>
            <a:ext cx="7489825" cy="369887"/>
          </a:xfrm>
          <a:prstGeom prst="rect">
            <a:avLst/>
          </a:prstGeom>
          <a:noFill/>
          <a:ln w="9525">
            <a:noFill/>
            <a:miter lim="800000"/>
            <a:headEnd/>
            <a:tailEnd/>
          </a:ln>
        </p:spPr>
        <p:txBody>
          <a:bodyPr>
            <a:spAutoFit/>
          </a:bodyPr>
          <a:lstStyle/>
          <a:p>
            <a:pPr eaLnBrk="1" hangingPunct="1">
              <a:spcBef>
                <a:spcPct val="50000"/>
              </a:spcBef>
              <a:defRPr/>
            </a:pPr>
            <a:r>
              <a:rPr lang="en-US" dirty="0">
                <a:latin typeface=".VnArial" pitchFamily="34" charset="0"/>
                <a:cs typeface="Times New Roman" pitchFamily="18" charset="0"/>
              </a:rPr>
              <a:t>9.  </a:t>
            </a:r>
            <a:r>
              <a:rPr lang="en-US" dirty="0">
                <a:latin typeface="+mj-lt"/>
                <a:cs typeface="Times New Roman" pitchFamily="18" charset="0"/>
              </a:rPr>
              <a:t>Một thành tựu nổi bật của văn hóa Trung Quốc?</a:t>
            </a:r>
            <a:endParaRPr lang="en-US" dirty="0">
              <a:latin typeface=".VnArial" pitchFamily="34" charset="0"/>
              <a:cs typeface="Times New Roman" pitchFamily="18" charset="0"/>
            </a:endParaRPr>
          </a:p>
        </p:txBody>
      </p:sp>
    </p:spTree>
    <p:extLst>
      <p:ext uri="{BB962C8B-B14F-4D97-AF65-F5344CB8AC3E}">
        <p14:creationId xmlns:p14="http://schemas.microsoft.com/office/powerpoint/2010/main" val="399406671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4538"/>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4465"/>
                                        </p:tgtEl>
                                        <p:attrNameLst>
                                          <p:attrName>style.visibility</p:attrName>
                                        </p:attrNameLst>
                                      </p:cBhvr>
                                      <p:to>
                                        <p:strVal val="visible"/>
                                      </p:to>
                                    </p:set>
                                    <p:anim calcmode="lin" valueType="num">
                                      <p:cBhvr additive="base">
                                        <p:cTn id="7" dur="500" fill="hold"/>
                                        <p:tgtEl>
                                          <p:spTgt spid="144465"/>
                                        </p:tgtEl>
                                        <p:attrNameLst>
                                          <p:attrName>ppt_x</p:attrName>
                                        </p:attrNameLst>
                                      </p:cBhvr>
                                      <p:tavLst>
                                        <p:tav tm="0">
                                          <p:val>
                                            <p:strVal val="#ppt_x"/>
                                          </p:val>
                                        </p:tav>
                                        <p:tav tm="100000">
                                          <p:val>
                                            <p:strVal val="#ppt_x"/>
                                          </p:val>
                                        </p:tav>
                                      </p:tavLst>
                                    </p:anim>
                                    <p:anim calcmode="lin" valueType="num">
                                      <p:cBhvr additive="base">
                                        <p:cTn id="8" dur="500" fill="hold"/>
                                        <p:tgtEl>
                                          <p:spTgt spid="14446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xit" presetSubtype="16" fill="hold" grpId="1" nodeType="clickEffect">
                                  <p:stCondLst>
                                    <p:cond delay="0"/>
                                  </p:stCondLst>
                                  <p:childTnLst>
                                    <p:animEffect transition="out" filter="diamond(in)">
                                      <p:cBhvr>
                                        <p:cTn id="12" dur="2000"/>
                                        <p:tgtEl>
                                          <p:spTgt spid="144465"/>
                                        </p:tgtEl>
                                      </p:cBhvr>
                                    </p:animEffect>
                                    <p:set>
                                      <p:cBhvr>
                                        <p:cTn id="13" dur="1" fill="hold">
                                          <p:stCondLst>
                                            <p:cond delay="1999"/>
                                          </p:stCondLst>
                                        </p:cTn>
                                        <p:tgtEl>
                                          <p:spTgt spid="144465"/>
                                        </p:tgtEl>
                                        <p:attrNameLst>
                                          <p:attrName>style.visibility</p:attrName>
                                        </p:attrNameLst>
                                      </p:cBhvr>
                                      <p:to>
                                        <p:strVal val="hidden"/>
                                      </p:to>
                                    </p:set>
                                  </p:childTnLst>
                                </p:cTn>
                              </p:par>
                              <p:par>
                                <p:cTn id="14" presetID="8" presetClass="exit" presetSubtype="16" fill="hold" nodeType="withEffect">
                                  <p:stCondLst>
                                    <p:cond delay="0"/>
                                  </p:stCondLst>
                                  <p:childTnLst>
                                    <p:animEffect transition="out" filter="diamond(in)">
                                      <p:cBhvr>
                                        <p:cTn id="15" dur="2000"/>
                                        <p:tgtEl>
                                          <p:spTgt spid="2"/>
                                        </p:tgtEl>
                                      </p:cBhvr>
                                    </p:animEffect>
                                    <p:set>
                                      <p:cBhvr>
                                        <p:cTn id="16" dur="1" fill="hold">
                                          <p:stCondLst>
                                            <p:cond delay="19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44538"/>
                  </p:tgtEl>
                </p:cond>
              </p:nextCondLst>
            </p:seq>
            <p:seq concurrent="1" nextAc="seek">
              <p:cTn id="17" restart="whenNotActive" fill="hold" evtFilter="cancelBubble" nodeType="interactiveSeq">
                <p:stCondLst>
                  <p:cond evt="onClick" delay="0">
                    <p:tgtEl>
                      <p:spTgt spid="144539"/>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4549"/>
                                        </p:tgtEl>
                                        <p:attrNameLst>
                                          <p:attrName>style.visibility</p:attrName>
                                        </p:attrNameLst>
                                      </p:cBhvr>
                                      <p:to>
                                        <p:strVal val="visible"/>
                                      </p:to>
                                    </p:set>
                                    <p:anim calcmode="lin" valueType="num">
                                      <p:cBhvr additive="base">
                                        <p:cTn id="22" dur="500" fill="hold"/>
                                        <p:tgtEl>
                                          <p:spTgt spid="144549"/>
                                        </p:tgtEl>
                                        <p:attrNameLst>
                                          <p:attrName>ppt_x</p:attrName>
                                        </p:attrNameLst>
                                      </p:cBhvr>
                                      <p:tavLst>
                                        <p:tav tm="0">
                                          <p:val>
                                            <p:strVal val="#ppt_x"/>
                                          </p:val>
                                        </p:tav>
                                        <p:tav tm="100000">
                                          <p:val>
                                            <p:strVal val="#ppt_x"/>
                                          </p:val>
                                        </p:tav>
                                      </p:tavLst>
                                    </p:anim>
                                    <p:anim calcmode="lin" valueType="num">
                                      <p:cBhvr additive="base">
                                        <p:cTn id="23" dur="500" fill="hold"/>
                                        <p:tgtEl>
                                          <p:spTgt spid="144549"/>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xit" presetSubtype="10" fill="hold" grpId="1" nodeType="clickEffect">
                                  <p:stCondLst>
                                    <p:cond delay="0"/>
                                  </p:stCondLst>
                                  <p:childTnLst>
                                    <p:animEffect transition="out" filter="checkerboard(across)">
                                      <p:cBhvr>
                                        <p:cTn id="27" dur="500"/>
                                        <p:tgtEl>
                                          <p:spTgt spid="144549"/>
                                        </p:tgtEl>
                                      </p:cBhvr>
                                    </p:animEffect>
                                    <p:set>
                                      <p:cBhvr>
                                        <p:cTn id="28" dur="1" fill="hold">
                                          <p:stCondLst>
                                            <p:cond delay="499"/>
                                          </p:stCondLst>
                                        </p:cTn>
                                        <p:tgtEl>
                                          <p:spTgt spid="144549"/>
                                        </p:tgtEl>
                                        <p:attrNameLst>
                                          <p:attrName>style.visibility</p:attrName>
                                        </p:attrNameLst>
                                      </p:cBhvr>
                                      <p:to>
                                        <p:strVal val="hidden"/>
                                      </p:to>
                                    </p:set>
                                  </p:childTnLst>
                                </p:cTn>
                              </p:par>
                              <p:par>
                                <p:cTn id="29" presetID="5" presetClass="exit" presetSubtype="10" fill="hold" nodeType="withEffect">
                                  <p:stCondLst>
                                    <p:cond delay="0"/>
                                  </p:stCondLst>
                                  <p:childTnLst>
                                    <p:animEffect transition="out" filter="checkerboard(across)">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44539"/>
                  </p:tgtEl>
                </p:cond>
              </p:nextCondLst>
            </p:seq>
            <p:seq concurrent="1" nextAc="seek">
              <p:cTn id="32" restart="whenNotActive" fill="hold" evtFilter="cancelBubble" nodeType="interactiveSeq">
                <p:stCondLst>
                  <p:cond evt="onClick" delay="0">
                    <p:tgtEl>
                      <p:spTgt spid="144540"/>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144552"/>
                                        </p:tgtEl>
                                        <p:attrNameLst>
                                          <p:attrName>style.visibility</p:attrName>
                                        </p:attrNameLst>
                                      </p:cBhvr>
                                      <p:to>
                                        <p:strVal val="visible"/>
                                      </p:to>
                                    </p:set>
                                    <p:anim calcmode="lin" valueType="num">
                                      <p:cBhvr additive="base">
                                        <p:cTn id="37" dur="500" fill="hold"/>
                                        <p:tgtEl>
                                          <p:spTgt spid="144552"/>
                                        </p:tgtEl>
                                        <p:attrNameLst>
                                          <p:attrName>ppt_x</p:attrName>
                                        </p:attrNameLst>
                                      </p:cBhvr>
                                      <p:tavLst>
                                        <p:tav tm="0">
                                          <p:val>
                                            <p:strVal val="#ppt_x"/>
                                          </p:val>
                                        </p:tav>
                                        <p:tav tm="100000">
                                          <p:val>
                                            <p:strVal val="#ppt_x"/>
                                          </p:val>
                                        </p:tav>
                                      </p:tavLst>
                                    </p:anim>
                                    <p:anim calcmode="lin" valueType="num">
                                      <p:cBhvr additive="base">
                                        <p:cTn id="38" dur="500" fill="hold"/>
                                        <p:tgtEl>
                                          <p:spTgt spid="14455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xit" presetSubtype="16" fill="hold" grpId="0" nodeType="clickEffect">
                                  <p:stCondLst>
                                    <p:cond delay="0"/>
                                  </p:stCondLst>
                                  <p:childTnLst>
                                    <p:animEffect transition="out" filter="diamond(in)">
                                      <p:cBhvr>
                                        <p:cTn id="42" dur="2000"/>
                                        <p:tgtEl>
                                          <p:spTgt spid="144552"/>
                                        </p:tgtEl>
                                      </p:cBhvr>
                                    </p:animEffect>
                                    <p:set>
                                      <p:cBhvr>
                                        <p:cTn id="43" dur="1" fill="hold">
                                          <p:stCondLst>
                                            <p:cond delay="1999"/>
                                          </p:stCondLst>
                                        </p:cTn>
                                        <p:tgtEl>
                                          <p:spTgt spid="144552"/>
                                        </p:tgtEl>
                                        <p:attrNameLst>
                                          <p:attrName>style.visibility</p:attrName>
                                        </p:attrNameLst>
                                      </p:cBhvr>
                                      <p:to>
                                        <p:strVal val="hidden"/>
                                      </p:to>
                                    </p:set>
                                  </p:childTnLst>
                                </p:cTn>
                              </p:par>
                              <p:par>
                                <p:cTn id="44" presetID="8" presetClass="exit" presetSubtype="16" fill="hold" nodeType="withEffect">
                                  <p:stCondLst>
                                    <p:cond delay="0"/>
                                  </p:stCondLst>
                                  <p:childTnLst>
                                    <p:animEffect transition="out" filter="diamond(in)">
                                      <p:cBhvr>
                                        <p:cTn id="45" dur="2000"/>
                                        <p:tgtEl>
                                          <p:spTgt spid="5"/>
                                        </p:tgtEl>
                                      </p:cBhvr>
                                    </p:animEffect>
                                    <p:set>
                                      <p:cBhvr>
                                        <p:cTn id="46" dur="1" fill="hold">
                                          <p:stCondLst>
                                            <p:cond delay="1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44540"/>
                  </p:tgtEl>
                </p:cond>
              </p:nextCondLst>
            </p:seq>
            <p:seq concurrent="1" nextAc="seek">
              <p:cTn id="47" restart="whenNotActive" fill="hold" evtFilter="cancelBubble" nodeType="interactiveSeq">
                <p:stCondLst>
                  <p:cond evt="onClick" delay="0">
                    <p:tgtEl>
                      <p:spTgt spid="144541"/>
                    </p:tgtEl>
                  </p:cond>
                </p:stCondLst>
                <p:endSync evt="end" delay="0">
                  <p:rtn val="all"/>
                </p:endSync>
                <p:childTnLst>
                  <p:par>
                    <p:cTn id="48" fill="hold" nodeType="clickPar">
                      <p:stCondLst>
                        <p:cond delay="0"/>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44560"/>
                                        </p:tgtEl>
                                        <p:attrNameLst>
                                          <p:attrName>style.visibility</p:attrName>
                                        </p:attrNameLst>
                                      </p:cBhvr>
                                      <p:to>
                                        <p:strVal val="visible"/>
                                      </p:to>
                                    </p:set>
                                    <p:anim calcmode="lin" valueType="num">
                                      <p:cBhvr additive="base">
                                        <p:cTn id="52" dur="500" fill="hold"/>
                                        <p:tgtEl>
                                          <p:spTgt spid="144560"/>
                                        </p:tgtEl>
                                        <p:attrNameLst>
                                          <p:attrName>ppt_x</p:attrName>
                                        </p:attrNameLst>
                                      </p:cBhvr>
                                      <p:tavLst>
                                        <p:tav tm="0">
                                          <p:val>
                                            <p:strVal val="#ppt_x"/>
                                          </p:val>
                                        </p:tav>
                                        <p:tav tm="100000">
                                          <p:val>
                                            <p:strVal val="#ppt_x"/>
                                          </p:val>
                                        </p:tav>
                                      </p:tavLst>
                                    </p:anim>
                                    <p:anim calcmode="lin" valueType="num">
                                      <p:cBhvr additive="base">
                                        <p:cTn id="53" dur="500" fill="hold"/>
                                        <p:tgtEl>
                                          <p:spTgt spid="144560"/>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8" presetClass="exit" presetSubtype="16" fill="hold" grpId="1" nodeType="clickEffect">
                                  <p:stCondLst>
                                    <p:cond delay="0"/>
                                  </p:stCondLst>
                                  <p:childTnLst>
                                    <p:animEffect transition="out" filter="diamond(in)">
                                      <p:cBhvr>
                                        <p:cTn id="57" dur="2000"/>
                                        <p:tgtEl>
                                          <p:spTgt spid="144560"/>
                                        </p:tgtEl>
                                      </p:cBhvr>
                                    </p:animEffect>
                                    <p:set>
                                      <p:cBhvr>
                                        <p:cTn id="58" dur="1" fill="hold">
                                          <p:stCondLst>
                                            <p:cond delay="1999"/>
                                          </p:stCondLst>
                                        </p:cTn>
                                        <p:tgtEl>
                                          <p:spTgt spid="144560"/>
                                        </p:tgtEl>
                                        <p:attrNameLst>
                                          <p:attrName>style.visibility</p:attrName>
                                        </p:attrNameLst>
                                      </p:cBhvr>
                                      <p:to>
                                        <p:strVal val="hidden"/>
                                      </p:to>
                                    </p:set>
                                  </p:childTnLst>
                                </p:cTn>
                              </p:par>
                              <p:par>
                                <p:cTn id="59" presetID="8" presetClass="exit" presetSubtype="16" fill="hold" nodeType="withEffect">
                                  <p:stCondLst>
                                    <p:cond delay="0"/>
                                  </p:stCondLst>
                                  <p:childTnLst>
                                    <p:animEffect transition="out" filter="diamond(in)">
                                      <p:cBhvr>
                                        <p:cTn id="60" dur="2000"/>
                                        <p:tgtEl>
                                          <p:spTgt spid="6"/>
                                        </p:tgtEl>
                                      </p:cBhvr>
                                    </p:animEffect>
                                    <p:set>
                                      <p:cBhvr>
                                        <p:cTn id="61" dur="1" fill="hold">
                                          <p:stCondLst>
                                            <p:cond delay="19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144541"/>
                  </p:tgtEl>
                </p:cond>
              </p:nextCondLst>
            </p:seq>
            <p:seq concurrent="1" nextAc="seek">
              <p:cTn id="62" restart="whenNotActive" fill="hold" evtFilter="cancelBubble" nodeType="interactiveSeq">
                <p:stCondLst>
                  <p:cond evt="onClick" delay="0">
                    <p:tgtEl>
                      <p:spTgt spid="144542"/>
                    </p:tgtEl>
                  </p:cond>
                </p:stCondLst>
                <p:endSync evt="end" delay="0">
                  <p:rtn val="all"/>
                </p:endSync>
                <p:childTnLst>
                  <p:par>
                    <p:cTn id="63" fill="hold" nodeType="clickPar">
                      <p:stCondLst>
                        <p:cond delay="0"/>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4561"/>
                                        </p:tgtEl>
                                        <p:attrNameLst>
                                          <p:attrName>style.visibility</p:attrName>
                                        </p:attrNameLst>
                                      </p:cBhvr>
                                      <p:to>
                                        <p:strVal val="visible"/>
                                      </p:to>
                                    </p:set>
                                    <p:anim calcmode="lin" valueType="num">
                                      <p:cBhvr additive="base">
                                        <p:cTn id="67" dur="500" fill="hold"/>
                                        <p:tgtEl>
                                          <p:spTgt spid="144561"/>
                                        </p:tgtEl>
                                        <p:attrNameLst>
                                          <p:attrName>ppt_x</p:attrName>
                                        </p:attrNameLst>
                                      </p:cBhvr>
                                      <p:tavLst>
                                        <p:tav tm="0">
                                          <p:val>
                                            <p:strVal val="#ppt_x"/>
                                          </p:val>
                                        </p:tav>
                                        <p:tav tm="100000">
                                          <p:val>
                                            <p:strVal val="#ppt_x"/>
                                          </p:val>
                                        </p:tav>
                                      </p:tavLst>
                                    </p:anim>
                                    <p:anim calcmode="lin" valueType="num">
                                      <p:cBhvr additive="base">
                                        <p:cTn id="68" dur="500" fill="hold"/>
                                        <p:tgtEl>
                                          <p:spTgt spid="144561"/>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8" presetClass="exit" presetSubtype="16" fill="hold" grpId="1" nodeType="clickEffect">
                                  <p:stCondLst>
                                    <p:cond delay="0"/>
                                  </p:stCondLst>
                                  <p:childTnLst>
                                    <p:animEffect transition="out" filter="diamond(in)">
                                      <p:cBhvr>
                                        <p:cTn id="72" dur="2000"/>
                                        <p:tgtEl>
                                          <p:spTgt spid="144561"/>
                                        </p:tgtEl>
                                      </p:cBhvr>
                                    </p:animEffect>
                                    <p:set>
                                      <p:cBhvr>
                                        <p:cTn id="73" dur="1" fill="hold">
                                          <p:stCondLst>
                                            <p:cond delay="1999"/>
                                          </p:stCondLst>
                                        </p:cTn>
                                        <p:tgtEl>
                                          <p:spTgt spid="144561"/>
                                        </p:tgtEl>
                                        <p:attrNameLst>
                                          <p:attrName>style.visibility</p:attrName>
                                        </p:attrNameLst>
                                      </p:cBhvr>
                                      <p:to>
                                        <p:strVal val="hidden"/>
                                      </p:to>
                                    </p:set>
                                  </p:childTnLst>
                                </p:cTn>
                              </p:par>
                              <p:par>
                                <p:cTn id="74" presetID="8" presetClass="exit" presetSubtype="16" fill="hold" nodeType="withEffect">
                                  <p:stCondLst>
                                    <p:cond delay="0"/>
                                  </p:stCondLst>
                                  <p:childTnLst>
                                    <p:animEffect transition="out" filter="diamond(in)">
                                      <p:cBhvr>
                                        <p:cTn id="75" dur="2000"/>
                                        <p:tgtEl>
                                          <p:spTgt spid="7"/>
                                        </p:tgtEl>
                                      </p:cBhvr>
                                    </p:animEffect>
                                    <p:set>
                                      <p:cBhvr>
                                        <p:cTn id="76" dur="1" fill="hold">
                                          <p:stCondLst>
                                            <p:cond delay="1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144542"/>
                  </p:tgtEl>
                </p:cond>
              </p:nextCondLst>
            </p:seq>
            <p:seq concurrent="1" nextAc="seek">
              <p:cTn id="77" restart="whenNotActive" fill="hold" evtFilter="cancelBubble" nodeType="interactiveSeq">
                <p:stCondLst>
                  <p:cond evt="onClick" delay="0">
                    <p:tgtEl>
                      <p:spTgt spid="144543"/>
                    </p:tgtEl>
                  </p:cond>
                </p:stCondLst>
                <p:endSync evt="end" delay="0">
                  <p:rtn val="all"/>
                </p:endSync>
                <p:childTnLst>
                  <p:par>
                    <p:cTn id="78" fill="hold" nodeType="clickPar">
                      <p:stCondLst>
                        <p:cond delay="0"/>
                      </p:stCondLst>
                      <p:childTnLst>
                        <p:par>
                          <p:cTn id="79" fill="hold" nodeType="withGroup">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44562"/>
                                        </p:tgtEl>
                                        <p:attrNameLst>
                                          <p:attrName>style.visibility</p:attrName>
                                        </p:attrNameLst>
                                      </p:cBhvr>
                                      <p:to>
                                        <p:strVal val="visible"/>
                                      </p:to>
                                    </p:set>
                                    <p:anim calcmode="lin" valueType="num">
                                      <p:cBhvr additive="base">
                                        <p:cTn id="82" dur="500" fill="hold"/>
                                        <p:tgtEl>
                                          <p:spTgt spid="144562"/>
                                        </p:tgtEl>
                                        <p:attrNameLst>
                                          <p:attrName>ppt_x</p:attrName>
                                        </p:attrNameLst>
                                      </p:cBhvr>
                                      <p:tavLst>
                                        <p:tav tm="0">
                                          <p:val>
                                            <p:strVal val="#ppt_x"/>
                                          </p:val>
                                        </p:tav>
                                        <p:tav tm="100000">
                                          <p:val>
                                            <p:strVal val="#ppt_x"/>
                                          </p:val>
                                        </p:tav>
                                      </p:tavLst>
                                    </p:anim>
                                    <p:anim calcmode="lin" valueType="num">
                                      <p:cBhvr additive="base">
                                        <p:cTn id="83" dur="500" fill="hold"/>
                                        <p:tgtEl>
                                          <p:spTgt spid="144562"/>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8" presetClass="exit" presetSubtype="16" fill="hold" grpId="1" nodeType="clickEffect">
                                  <p:stCondLst>
                                    <p:cond delay="0"/>
                                  </p:stCondLst>
                                  <p:childTnLst>
                                    <p:animEffect transition="out" filter="diamond(in)">
                                      <p:cBhvr>
                                        <p:cTn id="87" dur="2000"/>
                                        <p:tgtEl>
                                          <p:spTgt spid="144562"/>
                                        </p:tgtEl>
                                      </p:cBhvr>
                                    </p:animEffect>
                                    <p:set>
                                      <p:cBhvr>
                                        <p:cTn id="88" dur="1" fill="hold">
                                          <p:stCondLst>
                                            <p:cond delay="1999"/>
                                          </p:stCondLst>
                                        </p:cTn>
                                        <p:tgtEl>
                                          <p:spTgt spid="144562"/>
                                        </p:tgtEl>
                                        <p:attrNameLst>
                                          <p:attrName>style.visibility</p:attrName>
                                        </p:attrNameLst>
                                      </p:cBhvr>
                                      <p:to>
                                        <p:strVal val="hidden"/>
                                      </p:to>
                                    </p:set>
                                  </p:childTnLst>
                                </p:cTn>
                              </p:par>
                              <p:par>
                                <p:cTn id="89" presetID="8" presetClass="exit" presetSubtype="16" fill="hold" nodeType="withEffect">
                                  <p:stCondLst>
                                    <p:cond delay="0"/>
                                  </p:stCondLst>
                                  <p:childTnLst>
                                    <p:animEffect transition="out" filter="diamond(in)">
                                      <p:cBhvr>
                                        <p:cTn id="90" dur="2000"/>
                                        <p:tgtEl>
                                          <p:spTgt spid="10"/>
                                        </p:tgtEl>
                                      </p:cBhvr>
                                    </p:animEffect>
                                    <p:set>
                                      <p:cBhvr>
                                        <p:cTn id="91" dur="1" fill="hold">
                                          <p:stCondLst>
                                            <p:cond delay="19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44543"/>
                  </p:tgtEl>
                </p:cond>
              </p:nextCondLst>
            </p:seq>
            <p:seq concurrent="1" nextAc="seek">
              <p:cTn id="92" restart="whenNotActive" fill="hold" evtFilter="cancelBubble" nodeType="interactiveSeq">
                <p:stCondLst>
                  <p:cond evt="onClick" delay="0">
                    <p:tgtEl>
                      <p:spTgt spid="144544"/>
                    </p:tgtEl>
                  </p:cond>
                </p:stCondLst>
                <p:endSync evt="end" delay="0">
                  <p:rtn val="all"/>
                </p:endSync>
                <p:childTnLst>
                  <p:par>
                    <p:cTn id="93" fill="hold" nodeType="clickPar">
                      <p:stCondLst>
                        <p:cond delay="0"/>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44569"/>
                                        </p:tgtEl>
                                        <p:attrNameLst>
                                          <p:attrName>style.visibility</p:attrName>
                                        </p:attrNameLst>
                                      </p:cBhvr>
                                      <p:to>
                                        <p:strVal val="visible"/>
                                      </p:to>
                                    </p:set>
                                    <p:anim calcmode="lin" valueType="num">
                                      <p:cBhvr additive="base">
                                        <p:cTn id="97" dur="500" fill="hold"/>
                                        <p:tgtEl>
                                          <p:spTgt spid="144569"/>
                                        </p:tgtEl>
                                        <p:attrNameLst>
                                          <p:attrName>ppt_x</p:attrName>
                                        </p:attrNameLst>
                                      </p:cBhvr>
                                      <p:tavLst>
                                        <p:tav tm="0">
                                          <p:val>
                                            <p:strVal val="#ppt_x"/>
                                          </p:val>
                                        </p:tav>
                                        <p:tav tm="100000">
                                          <p:val>
                                            <p:strVal val="#ppt_x"/>
                                          </p:val>
                                        </p:tav>
                                      </p:tavLst>
                                    </p:anim>
                                    <p:anim calcmode="lin" valueType="num">
                                      <p:cBhvr additive="base">
                                        <p:cTn id="98" dur="500" fill="hold"/>
                                        <p:tgtEl>
                                          <p:spTgt spid="144569"/>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8" presetClass="exit" presetSubtype="16" fill="hold" grpId="1" nodeType="clickEffect">
                                  <p:stCondLst>
                                    <p:cond delay="0"/>
                                  </p:stCondLst>
                                  <p:childTnLst>
                                    <p:animEffect transition="out" filter="diamond(in)">
                                      <p:cBhvr>
                                        <p:cTn id="102" dur="2000"/>
                                        <p:tgtEl>
                                          <p:spTgt spid="144569"/>
                                        </p:tgtEl>
                                      </p:cBhvr>
                                    </p:animEffect>
                                    <p:set>
                                      <p:cBhvr>
                                        <p:cTn id="103" dur="1" fill="hold">
                                          <p:stCondLst>
                                            <p:cond delay="1999"/>
                                          </p:stCondLst>
                                        </p:cTn>
                                        <p:tgtEl>
                                          <p:spTgt spid="144569"/>
                                        </p:tgtEl>
                                        <p:attrNameLst>
                                          <p:attrName>style.visibility</p:attrName>
                                        </p:attrNameLst>
                                      </p:cBhvr>
                                      <p:to>
                                        <p:strVal val="hidden"/>
                                      </p:to>
                                    </p:set>
                                  </p:childTnLst>
                                </p:cTn>
                              </p:par>
                              <p:par>
                                <p:cTn id="104" presetID="8" presetClass="exit" presetSubtype="16" fill="hold" nodeType="withEffect">
                                  <p:stCondLst>
                                    <p:cond delay="0"/>
                                  </p:stCondLst>
                                  <p:childTnLst>
                                    <p:animEffect transition="out" filter="diamond(in)">
                                      <p:cBhvr>
                                        <p:cTn id="105" dur="2000"/>
                                        <p:tgtEl>
                                          <p:spTgt spid="8"/>
                                        </p:tgtEl>
                                      </p:cBhvr>
                                    </p:animEffect>
                                    <p:set>
                                      <p:cBhvr>
                                        <p:cTn id="106" dur="1" fill="hold">
                                          <p:stCondLst>
                                            <p:cond delay="19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44544"/>
                  </p:tgtEl>
                </p:cond>
              </p:nextCondLst>
            </p:seq>
            <p:seq concurrent="1" nextAc="seek">
              <p:cTn id="107" restart="whenNotActive" fill="hold" evtFilter="cancelBubble" nodeType="interactiveSeq">
                <p:stCondLst>
                  <p:cond evt="onClick" delay="0">
                    <p:tgtEl>
                      <p:spTgt spid="144545"/>
                    </p:tgtEl>
                  </p:cond>
                </p:stCondLst>
                <p:endSync evt="end" delay="0">
                  <p:rtn val="all"/>
                </p:endSync>
                <p:childTnLst>
                  <p:par>
                    <p:cTn id="108" fill="hold" nodeType="clickPar">
                      <p:stCondLst>
                        <p:cond delay="0"/>
                      </p:stCondLst>
                      <p:childTnLst>
                        <p:par>
                          <p:cTn id="109" fill="hold" nodeType="withGroup">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144570"/>
                                        </p:tgtEl>
                                        <p:attrNameLst>
                                          <p:attrName>style.visibility</p:attrName>
                                        </p:attrNameLst>
                                      </p:cBhvr>
                                      <p:to>
                                        <p:strVal val="visible"/>
                                      </p:to>
                                    </p:set>
                                    <p:anim calcmode="lin" valueType="num">
                                      <p:cBhvr additive="base">
                                        <p:cTn id="112" dur="500" fill="hold"/>
                                        <p:tgtEl>
                                          <p:spTgt spid="144570"/>
                                        </p:tgtEl>
                                        <p:attrNameLst>
                                          <p:attrName>ppt_x</p:attrName>
                                        </p:attrNameLst>
                                      </p:cBhvr>
                                      <p:tavLst>
                                        <p:tav tm="0">
                                          <p:val>
                                            <p:strVal val="#ppt_x"/>
                                          </p:val>
                                        </p:tav>
                                        <p:tav tm="100000">
                                          <p:val>
                                            <p:strVal val="#ppt_x"/>
                                          </p:val>
                                        </p:tav>
                                      </p:tavLst>
                                    </p:anim>
                                    <p:anim calcmode="lin" valueType="num">
                                      <p:cBhvr additive="base">
                                        <p:cTn id="113" dur="500" fill="hold"/>
                                        <p:tgtEl>
                                          <p:spTgt spid="144570"/>
                                        </p:tgtEl>
                                        <p:attrNameLst>
                                          <p:attrName>ppt_y</p:attrName>
                                        </p:attrNameLst>
                                      </p:cBhvr>
                                      <p:tavLst>
                                        <p:tav tm="0">
                                          <p:val>
                                            <p:strVal val="1+#ppt_h/2"/>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8" presetClass="exit" presetSubtype="16" fill="hold" grpId="1" nodeType="clickEffect">
                                  <p:stCondLst>
                                    <p:cond delay="0"/>
                                  </p:stCondLst>
                                  <p:childTnLst>
                                    <p:animEffect transition="out" filter="diamond(in)">
                                      <p:cBhvr>
                                        <p:cTn id="117" dur="2000"/>
                                        <p:tgtEl>
                                          <p:spTgt spid="144570"/>
                                        </p:tgtEl>
                                      </p:cBhvr>
                                    </p:animEffect>
                                    <p:set>
                                      <p:cBhvr>
                                        <p:cTn id="118" dur="1" fill="hold">
                                          <p:stCondLst>
                                            <p:cond delay="1999"/>
                                          </p:stCondLst>
                                        </p:cTn>
                                        <p:tgtEl>
                                          <p:spTgt spid="144570"/>
                                        </p:tgtEl>
                                        <p:attrNameLst>
                                          <p:attrName>style.visibility</p:attrName>
                                        </p:attrNameLst>
                                      </p:cBhvr>
                                      <p:to>
                                        <p:strVal val="hidden"/>
                                      </p:to>
                                    </p:set>
                                  </p:childTnLst>
                                </p:cTn>
                              </p:par>
                              <p:par>
                                <p:cTn id="119" presetID="8" presetClass="exit" presetSubtype="16" fill="hold" nodeType="withEffect">
                                  <p:stCondLst>
                                    <p:cond delay="0"/>
                                  </p:stCondLst>
                                  <p:childTnLst>
                                    <p:animEffect transition="out" filter="diamond(in)">
                                      <p:cBhvr>
                                        <p:cTn id="120" dur="2000"/>
                                        <p:tgtEl>
                                          <p:spTgt spid="9"/>
                                        </p:tgtEl>
                                      </p:cBhvr>
                                    </p:animEffect>
                                    <p:set>
                                      <p:cBhvr>
                                        <p:cTn id="121" dur="1" fill="hold">
                                          <p:stCondLst>
                                            <p:cond delay="19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44545"/>
                  </p:tgtEl>
                </p:cond>
              </p:nextCondLst>
            </p:seq>
            <p:seq concurrent="1" nextAc="seek">
              <p:cTn id="122" restart="whenNotActive" fill="hold" evtFilter="cancelBubble" nodeType="interactiveSeq">
                <p:stCondLst>
                  <p:cond evt="onClick" delay="0">
                    <p:tgtEl>
                      <p:spTgt spid="144546"/>
                    </p:tgtEl>
                  </p:cond>
                </p:stCondLst>
                <p:endSync evt="end" delay="0">
                  <p:rtn val="all"/>
                </p:endSync>
                <p:childTnLst>
                  <p:par>
                    <p:cTn id="123" fill="hold" nodeType="clickPar">
                      <p:stCondLst>
                        <p:cond delay="0"/>
                      </p:stCondLst>
                      <p:childTnLst>
                        <p:par>
                          <p:cTn id="124" fill="hold" nodeType="withGroup">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144571"/>
                                        </p:tgtEl>
                                        <p:attrNameLst>
                                          <p:attrName>style.visibility</p:attrName>
                                        </p:attrNameLst>
                                      </p:cBhvr>
                                      <p:to>
                                        <p:strVal val="visible"/>
                                      </p:to>
                                    </p:set>
                                    <p:anim calcmode="lin" valueType="num">
                                      <p:cBhvr additive="base">
                                        <p:cTn id="127" dur="500" fill="hold"/>
                                        <p:tgtEl>
                                          <p:spTgt spid="144571"/>
                                        </p:tgtEl>
                                        <p:attrNameLst>
                                          <p:attrName>ppt_x</p:attrName>
                                        </p:attrNameLst>
                                      </p:cBhvr>
                                      <p:tavLst>
                                        <p:tav tm="0">
                                          <p:val>
                                            <p:strVal val="#ppt_x"/>
                                          </p:val>
                                        </p:tav>
                                        <p:tav tm="100000">
                                          <p:val>
                                            <p:strVal val="#ppt_x"/>
                                          </p:val>
                                        </p:tav>
                                      </p:tavLst>
                                    </p:anim>
                                    <p:anim calcmode="lin" valueType="num">
                                      <p:cBhvr additive="base">
                                        <p:cTn id="128" dur="500" fill="hold"/>
                                        <p:tgtEl>
                                          <p:spTgt spid="144571"/>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8" presetClass="exit" presetSubtype="16" fill="hold" grpId="1" nodeType="clickEffect">
                                  <p:stCondLst>
                                    <p:cond delay="0"/>
                                  </p:stCondLst>
                                  <p:childTnLst>
                                    <p:animEffect transition="out" filter="diamond(in)">
                                      <p:cBhvr>
                                        <p:cTn id="132" dur="2000"/>
                                        <p:tgtEl>
                                          <p:spTgt spid="144571"/>
                                        </p:tgtEl>
                                      </p:cBhvr>
                                    </p:animEffect>
                                    <p:set>
                                      <p:cBhvr>
                                        <p:cTn id="133" dur="1" fill="hold">
                                          <p:stCondLst>
                                            <p:cond delay="1999"/>
                                          </p:stCondLst>
                                        </p:cTn>
                                        <p:tgtEl>
                                          <p:spTgt spid="144571"/>
                                        </p:tgtEl>
                                        <p:attrNameLst>
                                          <p:attrName>style.visibility</p:attrName>
                                        </p:attrNameLst>
                                      </p:cBhvr>
                                      <p:to>
                                        <p:strVal val="hidden"/>
                                      </p:to>
                                    </p:set>
                                  </p:childTnLst>
                                </p:cTn>
                              </p:par>
                              <p:par>
                                <p:cTn id="134" presetID="8" presetClass="exit" presetSubtype="16" fill="hold" nodeType="withEffect">
                                  <p:stCondLst>
                                    <p:cond delay="0"/>
                                  </p:stCondLst>
                                  <p:childTnLst>
                                    <p:animEffect transition="out" filter="diamond(in)">
                                      <p:cBhvr>
                                        <p:cTn id="135" dur="2000"/>
                                        <p:tgtEl>
                                          <p:spTgt spid="3"/>
                                        </p:tgtEl>
                                      </p:cBhvr>
                                    </p:animEffect>
                                    <p:set>
                                      <p:cBhvr>
                                        <p:cTn id="136" dur="1" fill="hold">
                                          <p:stCondLst>
                                            <p:cond delay="19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44546"/>
                  </p:tgtEl>
                </p:cond>
              </p:nextCondLst>
            </p:seq>
          </p:childTnLst>
        </p:cTn>
      </p:par>
    </p:tnLst>
    <p:bldLst>
      <p:bldP spid="144465" grpId="0"/>
      <p:bldP spid="144465" grpId="1"/>
      <p:bldP spid="144549" grpId="0"/>
      <p:bldP spid="144549" grpId="1"/>
      <p:bldP spid="144552" grpId="0"/>
      <p:bldP spid="144552" grpId="1"/>
      <p:bldP spid="144560" grpId="0"/>
      <p:bldP spid="144560" grpId="1"/>
      <p:bldP spid="144561" grpId="0"/>
      <p:bldP spid="144561" grpId="1"/>
      <p:bldP spid="144562" grpId="0"/>
      <p:bldP spid="144562" grpId="1"/>
      <p:bldP spid="144569" grpId="0"/>
      <p:bldP spid="144569" grpId="1"/>
      <p:bldP spid="144570" grpId="0"/>
      <p:bldP spid="144570" grpId="1"/>
      <p:bldP spid="144571" grpId="0"/>
      <p:bldP spid="144571" grpId="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1554162"/>
          </a:xfrm>
        </p:spPr>
        <p:txBody>
          <a:bodyPr/>
          <a:lstStyle/>
          <a:p>
            <a:pPr algn="l" eaLnBrk="1" hangingPunct="1"/>
            <a:r>
              <a:rPr lang="en-US" sz="2800" b="1" u="sng" dirty="0" smtClean="0">
                <a:latin typeface="Times New Roman" panose="02020603050405020304" pitchFamily="18" charset="0"/>
                <a:cs typeface="Times New Roman" panose="02020603050405020304" pitchFamily="18" charset="0"/>
              </a:rPr>
              <a:t>BÀI TẬP VỀ NHÀ:</a:t>
            </a:r>
            <a:r>
              <a:rPr lang="en-US" sz="2800" b="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Em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hãy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bảng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thống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kê</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triều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kiến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Trung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Quốc</a:t>
            </a:r>
            <a:r>
              <a:rPr lang="en-US" sz="3200" dirty="0" smtClean="0">
                <a:latin typeface="Times New Roman" panose="02020603050405020304" pitchFamily="18" charset="0"/>
                <a:cs typeface="Times New Roman" panose="02020603050405020304" pitchFamily="18" charset="0"/>
              </a:rPr>
              <a:t> .</a:t>
            </a:r>
          </a:p>
        </p:txBody>
      </p:sp>
      <p:graphicFrame>
        <p:nvGraphicFramePr>
          <p:cNvPr id="54306" name="Group 34"/>
          <p:cNvGraphicFramePr>
            <a:graphicFrameLocks noGrp="1"/>
          </p:cNvGraphicFramePr>
          <p:nvPr>
            <p:ph idx="1"/>
          </p:nvPr>
        </p:nvGraphicFramePr>
        <p:xfrm>
          <a:off x="457200" y="2057400"/>
          <a:ext cx="8229600" cy="4292600"/>
        </p:xfrm>
        <a:graphic>
          <a:graphicData uri="http://schemas.openxmlformats.org/drawingml/2006/table">
            <a:tbl>
              <a:tblPr/>
              <a:tblGrid>
                <a:gridCol w="2057400"/>
                <a:gridCol w="2057400"/>
                <a:gridCol w="2057400"/>
                <a:gridCol w="2057400"/>
              </a:tblGrid>
              <a:tr h="7017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VNI-Times" pitchFamily="2" charset="0"/>
                        </a:rPr>
                        <a:t>TRIEÀU ÑAÏI</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NIEÂN ÑAÏI</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KINH TEÁ</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VNI-Times" pitchFamily="2" charset="0"/>
                        </a:rPr>
                        <a:t>VAÊN HOAÙ</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90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04397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4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6"/>
          <p:cNvSpPr txBox="1">
            <a:spLocks noChangeArrowheads="1"/>
          </p:cNvSpPr>
          <p:nvPr/>
        </p:nvSpPr>
        <p:spPr bwMode="auto">
          <a:xfrm>
            <a:off x="168275" y="93663"/>
            <a:ext cx="874712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50825">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lnSpc>
                <a:spcPct val="125000"/>
              </a:lnSpc>
              <a:spcAft>
                <a:spcPts val="600"/>
              </a:spcAft>
            </a:pPr>
            <a:r>
              <a:rPr lang="pt-BR" sz="2800" b="1" u="sng">
                <a:solidFill>
                  <a:srgbClr val="0000FF"/>
                </a:solidFill>
                <a:ea typeface="Calibri" pitchFamily="34" charset="0"/>
                <a:cs typeface="Times New Roman" pitchFamily="18" charset="0"/>
              </a:rPr>
              <a:t>Tiết 5: </a:t>
            </a:r>
            <a:r>
              <a:rPr lang="pt-BR" sz="2800" b="1">
                <a:solidFill>
                  <a:srgbClr val="0000FF"/>
                </a:solidFill>
                <a:ea typeface="Calibri" pitchFamily="34" charset="0"/>
                <a:cs typeface="Times New Roman" pitchFamily="18" charset="0"/>
              </a:rPr>
              <a:t>  TRUNG QUỐC THỜI PHONG KIẾN</a:t>
            </a:r>
            <a:endParaRPr lang="en-US" sz="2800" b="1">
              <a:solidFill>
                <a:srgbClr val="0000FF"/>
              </a:solidFill>
              <a:latin typeface="Calibri" pitchFamily="34" charset="0"/>
              <a:ea typeface="Calibri" pitchFamily="34" charset="0"/>
              <a:cs typeface="Times New Roman" pitchFamily="18" charset="0"/>
            </a:endParaRPr>
          </a:p>
        </p:txBody>
      </p:sp>
      <p:sp>
        <p:nvSpPr>
          <p:cNvPr id="6" name="TextBox 5"/>
          <p:cNvSpPr txBox="1">
            <a:spLocks noChangeArrowheads="1"/>
          </p:cNvSpPr>
          <p:nvPr/>
        </p:nvSpPr>
        <p:spPr bwMode="auto">
          <a:xfrm>
            <a:off x="228600" y="533400"/>
            <a:ext cx="80533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nSpc>
                <a:spcPct val="150000"/>
              </a:lnSpc>
            </a:pPr>
            <a:r>
              <a:rPr lang="en-US" sz="2800" b="1">
                <a:solidFill>
                  <a:srgbClr val="C00000"/>
                </a:solidFill>
                <a:cs typeface="Times New Roman" pitchFamily="18" charset="0"/>
              </a:rPr>
              <a:t>4. Trung Quốc thời Tống – Nguyên</a:t>
            </a:r>
          </a:p>
          <a:p>
            <a:pPr>
              <a:lnSpc>
                <a:spcPct val="150000"/>
              </a:lnSpc>
            </a:pPr>
            <a:endParaRPr lang="en-US" sz="2800" b="1" i="1">
              <a:solidFill>
                <a:srgbClr val="FFFF00"/>
              </a:solidFill>
              <a:cs typeface="Times New Roman" pitchFamily="18" charset="0"/>
            </a:endParaRPr>
          </a:p>
        </p:txBody>
      </p:sp>
      <p:sp>
        <p:nvSpPr>
          <p:cNvPr id="4" name="TextBox 3"/>
          <p:cNvSpPr txBox="1">
            <a:spLocks noChangeArrowheads="1"/>
          </p:cNvSpPr>
          <p:nvPr/>
        </p:nvSpPr>
        <p:spPr bwMode="auto">
          <a:xfrm>
            <a:off x="762000" y="5216573"/>
            <a:ext cx="80533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Sau</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khi</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thống</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nhất</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đất</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nước</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nhà</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Tống</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đã</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thực</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hiện</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những</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chính</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sách</a:t>
            </a:r>
            <a:r>
              <a:rPr lang="en-US" sz="2800" b="1" i="1" dirty="0">
                <a:solidFill>
                  <a:srgbClr val="0000FF"/>
                </a:solidFill>
                <a:cs typeface="Times New Roman" pitchFamily="18" charset="0"/>
              </a:rPr>
              <a:t> </a:t>
            </a:r>
            <a:r>
              <a:rPr lang="en-US" sz="2800" b="1" i="1" dirty="0" err="1">
                <a:solidFill>
                  <a:srgbClr val="0000FF"/>
                </a:solidFill>
                <a:cs typeface="Times New Roman" pitchFamily="18" charset="0"/>
              </a:rPr>
              <a:t>gì</a:t>
            </a:r>
            <a:r>
              <a:rPr lang="en-US" sz="2800" b="1" i="1" dirty="0">
                <a:solidFill>
                  <a:srgbClr val="0000FF"/>
                </a:solidFill>
                <a:cs typeface="Times New Roman" pitchFamily="18" charset="0"/>
              </a:rPr>
              <a:t>?</a:t>
            </a:r>
          </a:p>
        </p:txBody>
      </p:sp>
      <p:sp>
        <p:nvSpPr>
          <p:cNvPr id="5" name="TextBox 4"/>
          <p:cNvSpPr txBox="1">
            <a:spLocks noChangeArrowheads="1"/>
          </p:cNvSpPr>
          <p:nvPr/>
        </p:nvSpPr>
        <p:spPr bwMode="auto">
          <a:xfrm>
            <a:off x="693737" y="1849331"/>
            <a:ext cx="7696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lnSpc>
                <a:spcPct val="125000"/>
              </a:lnSpc>
            </a:pPr>
            <a:r>
              <a:rPr lang="de-DE" sz="2400" dirty="0">
                <a:cs typeface="Times New Roman" panose="02020603050405020304" pitchFamily="18" charset="0"/>
              </a:rPr>
              <a:t>- Vua Tống chú trọng mở mang các công trình thuỷ lợi, khuyến khích sản xuất thủ công nghiệp như khai mỏ, luyện kim, dệt lụa...</a:t>
            </a:r>
          </a:p>
          <a:p>
            <a:pPr algn="just">
              <a:lnSpc>
                <a:spcPct val="125000"/>
              </a:lnSpc>
            </a:pPr>
            <a:endParaRPr lang="en-US" sz="2400" b="1" dirty="0">
              <a:cs typeface="Times New Roman" panose="02020603050405020304" pitchFamily="18" charset="0"/>
            </a:endParaRPr>
          </a:p>
        </p:txBody>
      </p:sp>
      <p:sp>
        <p:nvSpPr>
          <p:cNvPr id="7" name="Title 1"/>
          <p:cNvSpPr txBox="1">
            <a:spLocks/>
          </p:cNvSpPr>
          <p:nvPr/>
        </p:nvSpPr>
        <p:spPr bwMode="auto">
          <a:xfrm>
            <a:off x="762000" y="5507038"/>
            <a:ext cx="7772400" cy="1295400"/>
          </a:xfrm>
          <a:prstGeom prst="rect">
            <a:avLst/>
          </a:prstGeom>
          <a:noFill/>
          <a:ln w="9525">
            <a:noFill/>
            <a:miter lim="800000"/>
            <a:headEnd/>
            <a:tailEnd/>
          </a:ln>
        </p:spPr>
        <p:txBody>
          <a:bodyPr anchor="b"/>
          <a:lstStyle/>
          <a:p>
            <a:pPr algn="ctr">
              <a:defRPr/>
            </a:pPr>
            <a:r>
              <a:rPr lang="en-US" sz="2800" b="1" i="1" kern="0" dirty="0">
                <a:solidFill>
                  <a:srgbClr val="FF0000"/>
                </a:solidFill>
                <a:latin typeface="Times New Roman" panose="02020603050405020304" pitchFamily="18" charset="0"/>
                <a:ea typeface="+mj-ea"/>
                <a:cs typeface="Times New Roman" panose="02020603050405020304" pitchFamily="18" charset="0"/>
              </a:rPr>
              <a:t>? Những phát minh quan trọng nhất trong thời nhà Tống là gì? </a:t>
            </a:r>
            <a:r>
              <a:rPr lang="en-US" sz="2800" b="1" kern="0" dirty="0">
                <a:solidFill>
                  <a:srgbClr val="FF0000"/>
                </a:solidFill>
                <a:latin typeface="Times New Roman" panose="02020603050405020304" pitchFamily="18" charset="0"/>
                <a:ea typeface="+mj-ea"/>
                <a:cs typeface="Times New Roman" panose="02020603050405020304" pitchFamily="18" charset="0"/>
              </a:rPr>
              <a:t/>
            </a:r>
            <a:br>
              <a:rPr lang="en-US" sz="2800" b="1" kern="0" dirty="0">
                <a:solidFill>
                  <a:srgbClr val="FF0000"/>
                </a:solidFill>
                <a:latin typeface="Times New Roman" panose="02020603050405020304" pitchFamily="18" charset="0"/>
                <a:ea typeface="+mj-ea"/>
                <a:cs typeface="Times New Roman" panose="02020603050405020304" pitchFamily="18" charset="0"/>
              </a:rPr>
            </a:br>
            <a:endParaRPr lang="en-US" sz="2800" b="1" kern="0" dirty="0">
              <a:solidFill>
                <a:srgbClr val="FF0000"/>
              </a:solidFill>
              <a:latin typeface="Times New Roman" panose="02020603050405020304" pitchFamily="18" charset="0"/>
              <a:ea typeface="+mj-ea"/>
              <a:cs typeface="Times New Roman" panose="02020603050405020304" pitchFamily="18" charset="0"/>
            </a:endParaRPr>
          </a:p>
        </p:txBody>
      </p:sp>
      <p:sp>
        <p:nvSpPr>
          <p:cNvPr id="8" name="Rectangle 3"/>
          <p:cNvSpPr>
            <a:spLocks noChangeArrowheads="1"/>
          </p:cNvSpPr>
          <p:nvPr/>
        </p:nvSpPr>
        <p:spPr bwMode="auto">
          <a:xfrm>
            <a:off x="457200" y="3325706"/>
            <a:ext cx="6650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Có</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nhiều</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phát</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minh</a:t>
            </a:r>
            <a:r>
              <a:rPr lang="fr-FR" sz="2400" dirty="0">
                <a:latin typeface="Times New Roman" panose="02020603050405020304" pitchFamily="18" charset="0"/>
                <a:cs typeface="Times New Roman" panose="02020603050405020304" pitchFamily="18" charset="0"/>
              </a:rPr>
              <a:t> : la </a:t>
            </a:r>
            <a:r>
              <a:rPr lang="fr-FR" sz="2400" dirty="0" err="1">
                <a:latin typeface="Times New Roman" panose="02020603050405020304" pitchFamily="18" charset="0"/>
                <a:cs typeface="Times New Roman" panose="02020603050405020304" pitchFamily="18" charset="0"/>
              </a:rPr>
              <a:t>bàn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thuốc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súng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nghề</a:t>
            </a:r>
            <a:r>
              <a:rPr lang="fr-FR" sz="2400" dirty="0">
                <a:latin typeface="Times New Roman" panose="02020603050405020304" pitchFamily="18" charset="0"/>
                <a:cs typeface="Times New Roman" panose="02020603050405020304" pitchFamily="18" charset="0"/>
              </a:rPr>
              <a:t> in....</a:t>
            </a:r>
          </a:p>
        </p:txBody>
      </p:sp>
      <p:sp>
        <p:nvSpPr>
          <p:cNvPr id="9" name="Rectangle 3"/>
          <p:cNvSpPr>
            <a:spLocks noChangeArrowheads="1"/>
          </p:cNvSpPr>
          <p:nvPr/>
        </p:nvSpPr>
        <p:spPr bwMode="auto">
          <a:xfrm>
            <a:off x="457200" y="3868737"/>
            <a:ext cx="7010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fr-FR" sz="2400" b="1" dirty="0">
                <a:latin typeface="Times New Roman" panose="02020603050405020304" pitchFamily="18" charset="0"/>
                <a:cs typeface="Times New Roman" panose="02020603050405020304" pitchFamily="18" charset="0"/>
              </a:rPr>
              <a:t>-&gt; </a:t>
            </a:r>
            <a:r>
              <a:rPr lang="fr-FR" sz="2400" b="1" dirty="0" err="1">
                <a:latin typeface="Times New Roman" panose="02020603050405020304" pitchFamily="18" charset="0"/>
                <a:cs typeface="Times New Roman" panose="02020603050405020304" pitchFamily="18" charset="0"/>
              </a:rPr>
              <a:t>Đời</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sống</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nhân</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dân</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ổn</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định</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trở</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lại</a:t>
            </a:r>
            <a:r>
              <a:rPr lang="fr-FR" sz="2400" b="1"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algn="just"/>
            <a:endParaRPr lang="fr-FR" sz="2400" b="1" dirty="0">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509588" y="1198611"/>
            <a:ext cx="7772400" cy="58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lnSpc>
                <a:spcPct val="125000"/>
              </a:lnSpc>
            </a:pPr>
            <a:r>
              <a:rPr lang="de-DE" sz="2800" b="1" i="1" dirty="0">
                <a:solidFill>
                  <a:srgbClr val="C00000"/>
                </a:solidFill>
                <a:cs typeface="Times New Roman" pitchFamily="18" charset="0"/>
              </a:rPr>
              <a:t>a</a:t>
            </a:r>
            <a:r>
              <a:rPr lang="de-DE" sz="2800" b="1" i="1" dirty="0" smtClean="0">
                <a:solidFill>
                  <a:srgbClr val="C00000"/>
                </a:solidFill>
                <a:cs typeface="Times New Roman" pitchFamily="18" charset="0"/>
              </a:rPr>
              <a:t>. </a:t>
            </a:r>
            <a:r>
              <a:rPr lang="de-DE" sz="2800" b="1" i="1" dirty="0">
                <a:solidFill>
                  <a:srgbClr val="C00000"/>
                </a:solidFill>
                <a:cs typeface="Times New Roman" pitchFamily="18" charset="0"/>
              </a:rPr>
              <a:t>Thời </a:t>
            </a:r>
            <a:r>
              <a:rPr lang="de-DE" sz="2800" b="1" i="1" dirty="0" smtClean="0">
                <a:solidFill>
                  <a:srgbClr val="C00000"/>
                </a:solidFill>
                <a:cs typeface="Times New Roman" pitchFamily="18" charset="0"/>
              </a:rPr>
              <a:t>Tống</a:t>
            </a:r>
            <a:endParaRPr lang="de-DE" sz="2800" b="1" i="1" dirty="0">
              <a:solidFill>
                <a:srgbClr val="C00000"/>
              </a:solidFill>
              <a:cs typeface="Times New Roman" pitchFamily="18" charset="0"/>
            </a:endParaRPr>
          </a:p>
        </p:txBody>
      </p:sp>
    </p:spTree>
    <p:extLst>
      <p:ext uri="{BB962C8B-B14F-4D97-AF65-F5344CB8AC3E}">
        <p14:creationId xmlns:p14="http://schemas.microsoft.com/office/powerpoint/2010/main" val="3996364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1" nodeType="clickEffect">
                                  <p:stCondLst>
                                    <p:cond delay="0"/>
                                  </p:stCondLst>
                                  <p:childTnLst>
                                    <p:animEffect transition="out" filter="blinds(horizontal)">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xit" presetSubtype="10" fill="hold" grpId="1" nodeType="clickEffect">
                                  <p:stCondLst>
                                    <p:cond delay="0"/>
                                  </p:stCondLst>
                                  <p:childTnLst>
                                    <p:animEffect transition="out" filter="blinds(horizontal)">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diamond(in)">
                                      <p:cBhvr>
                                        <p:cTn id="5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6" grpId="0"/>
      <p:bldP spid="4" grpId="0"/>
      <p:bldP spid="4" grpId="1"/>
      <p:bldP spid="5" grpId="0"/>
      <p:bldP spid="7" grpId="0"/>
      <p:bldP spid="7" grpId="1"/>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228600" y="304800"/>
            <a:ext cx="7772400" cy="58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lnSpc>
                <a:spcPct val="125000"/>
              </a:lnSpc>
            </a:pPr>
            <a:r>
              <a:rPr lang="de-DE" sz="2800" b="1" i="1" dirty="0" smtClean="0">
                <a:solidFill>
                  <a:srgbClr val="C00000"/>
                </a:solidFill>
                <a:cs typeface="Times New Roman" pitchFamily="18" charset="0"/>
              </a:rPr>
              <a:t>b</a:t>
            </a:r>
            <a:r>
              <a:rPr lang="de-DE" sz="2800" b="1" i="1" dirty="0">
                <a:solidFill>
                  <a:srgbClr val="C00000"/>
                </a:solidFill>
                <a:cs typeface="Times New Roman" pitchFamily="18" charset="0"/>
              </a:rPr>
              <a:t>. Thời Nguyên</a:t>
            </a:r>
          </a:p>
        </p:txBody>
      </p:sp>
      <p:sp>
        <p:nvSpPr>
          <p:cNvPr id="3" name="Title 1"/>
          <p:cNvSpPr txBox="1">
            <a:spLocks/>
          </p:cNvSpPr>
          <p:nvPr/>
        </p:nvSpPr>
        <p:spPr bwMode="auto">
          <a:xfrm>
            <a:off x="609600" y="5791200"/>
            <a:ext cx="7772400" cy="1600200"/>
          </a:xfrm>
          <a:prstGeom prst="rect">
            <a:avLst/>
          </a:prstGeom>
          <a:noFill/>
          <a:ln w="9525">
            <a:noFill/>
            <a:miter lim="800000"/>
            <a:headEnd/>
            <a:tailEnd/>
          </a:ln>
        </p:spPr>
        <p:txBody>
          <a:bodyPr anchor="b"/>
          <a:lstStyle/>
          <a:p>
            <a:pPr algn="ctr">
              <a:defRPr/>
            </a:pPr>
            <a:r>
              <a:rPr lang="en-US" sz="2800" b="1" i="1" kern="0" dirty="0">
                <a:solidFill>
                  <a:srgbClr val="FF0000"/>
                </a:solidFill>
                <a:latin typeface="Times New Roman" panose="02020603050405020304" pitchFamily="18" charset="0"/>
                <a:ea typeface="+mj-ea"/>
                <a:cs typeface="Times New Roman" panose="02020603050405020304" pitchFamily="18" charset="0"/>
              </a:rPr>
              <a:t> </a:t>
            </a:r>
            <a:r>
              <a:rPr lang="pt-BR" sz="2800" b="1" i="1" kern="0" dirty="0">
                <a:solidFill>
                  <a:schemeClr val="tx2"/>
                </a:solidFill>
                <a:latin typeface="Times New Roman" panose="02020603050405020304" pitchFamily="18" charset="0"/>
                <a:ea typeface="+mj-ea"/>
                <a:cs typeface="Times New Roman" panose="02020603050405020304" pitchFamily="18" charset="0"/>
              </a:rPr>
              <a:t>? Dưới thời Nguyên, các vua chúa người Mông Cổ đã thi hành những chính sách gì? Hậu quả của chính sách đó?</a:t>
            </a:r>
            <a:r>
              <a:rPr lang="en-US" sz="2800" b="1" kern="0" dirty="0">
                <a:solidFill>
                  <a:schemeClr val="tx2"/>
                </a:solidFill>
                <a:latin typeface="Times New Roman" panose="02020603050405020304" pitchFamily="18" charset="0"/>
                <a:ea typeface="+mj-ea"/>
                <a:cs typeface="Times New Roman" panose="02020603050405020304" pitchFamily="18" charset="0"/>
              </a:rPr>
              <a:t/>
            </a:r>
            <a:br>
              <a:rPr lang="en-US" sz="2800" b="1" kern="0" dirty="0">
                <a:solidFill>
                  <a:schemeClr val="tx2"/>
                </a:solidFill>
                <a:latin typeface="Times New Roman" panose="02020603050405020304" pitchFamily="18" charset="0"/>
                <a:ea typeface="+mj-ea"/>
                <a:cs typeface="Times New Roman" panose="02020603050405020304" pitchFamily="18" charset="0"/>
              </a:rPr>
            </a:br>
            <a:r>
              <a:rPr lang="en-US" sz="2800" b="1" kern="0" dirty="0">
                <a:solidFill>
                  <a:srgbClr val="FF0000"/>
                </a:solidFill>
                <a:latin typeface="Times New Roman" panose="02020603050405020304" pitchFamily="18" charset="0"/>
                <a:ea typeface="+mj-ea"/>
                <a:cs typeface="Times New Roman" panose="02020603050405020304" pitchFamily="18" charset="0"/>
              </a:rPr>
              <a:t/>
            </a:r>
            <a:br>
              <a:rPr lang="en-US" sz="2800" b="1" kern="0" dirty="0">
                <a:solidFill>
                  <a:srgbClr val="FF0000"/>
                </a:solidFill>
                <a:latin typeface="Times New Roman" panose="02020603050405020304" pitchFamily="18" charset="0"/>
                <a:ea typeface="+mj-ea"/>
                <a:cs typeface="Times New Roman" panose="02020603050405020304" pitchFamily="18" charset="0"/>
              </a:rPr>
            </a:br>
            <a:endParaRPr lang="en-US" sz="2800" b="1" kern="0" dirty="0">
              <a:solidFill>
                <a:srgbClr val="FF0000"/>
              </a:solidFill>
              <a:latin typeface="Times New Roman" panose="02020603050405020304" pitchFamily="18" charset="0"/>
              <a:ea typeface="+mj-ea"/>
              <a:cs typeface="Times New Roman" panose="02020603050405020304" pitchFamily="18" charset="0"/>
            </a:endParaRPr>
          </a:p>
        </p:txBody>
      </p:sp>
      <p:sp>
        <p:nvSpPr>
          <p:cNvPr id="4" name="Rectangle 3"/>
          <p:cNvSpPr>
            <a:spLocks noChangeArrowheads="1"/>
          </p:cNvSpPr>
          <p:nvPr/>
        </p:nvSpPr>
        <p:spPr bwMode="auto">
          <a:xfrm>
            <a:off x="304800" y="1233318"/>
            <a:ext cx="86106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de-DE" sz="2800" dirty="0">
                <a:solidFill>
                  <a:srgbClr val="0000FF"/>
                </a:solidFill>
                <a:latin typeface="Times New Roman" panose="02020603050405020304" pitchFamily="18" charset="0"/>
                <a:cs typeface="Times New Roman" panose="02020603050405020304" pitchFamily="18" charset="0"/>
              </a:rPr>
              <a:t>- Thi </a:t>
            </a:r>
            <a:r>
              <a:rPr lang="de-DE" sz="2800" dirty="0" smtClean="0">
                <a:solidFill>
                  <a:srgbClr val="0000FF"/>
                </a:solidFill>
                <a:latin typeface="Times New Roman" panose="02020603050405020304" pitchFamily="18" charset="0"/>
                <a:cs typeface="Times New Roman" panose="02020603050405020304" pitchFamily="18" charset="0"/>
              </a:rPr>
              <a:t>hành biện </a:t>
            </a:r>
            <a:r>
              <a:rPr lang="de-DE" sz="2800" dirty="0">
                <a:solidFill>
                  <a:srgbClr val="0000FF"/>
                </a:solidFill>
                <a:latin typeface="Times New Roman" panose="02020603050405020304" pitchFamily="18" charset="0"/>
                <a:cs typeface="Times New Roman" panose="02020603050405020304" pitchFamily="18" charset="0"/>
              </a:rPr>
              <a:t>pháp phân biệt đối </a:t>
            </a:r>
            <a:r>
              <a:rPr lang="de-DE" sz="2800" dirty="0" smtClean="0">
                <a:solidFill>
                  <a:srgbClr val="0000FF"/>
                </a:solidFill>
                <a:latin typeface="Times New Roman" panose="02020603050405020304" pitchFamily="18" charset="0"/>
                <a:cs typeface="Times New Roman" panose="02020603050405020304" pitchFamily="18" charset="0"/>
              </a:rPr>
              <a:t>xử: </a:t>
            </a:r>
            <a:r>
              <a:rPr lang="de-DE" sz="2800" dirty="0">
                <a:solidFill>
                  <a:srgbClr val="0000FF"/>
                </a:solidFill>
                <a:latin typeface="Times New Roman" panose="02020603050405020304" pitchFamily="18" charset="0"/>
                <a:cs typeface="Times New Roman" panose="02020603050405020304" pitchFamily="18" charset="0"/>
              </a:rPr>
              <a:t>Người Mông Cổ có địa vị cao nhất, hưởng mọi đặc quyền ; người Hán có địa vị thấp kém và bị cấm đoán đủ thứ,...</a:t>
            </a:r>
            <a:endParaRPr lang="en-US" sz="2800" dirty="0">
              <a:solidFill>
                <a:srgbClr val="0000FF"/>
              </a:solidFill>
              <a:latin typeface="Times New Roman" panose="02020603050405020304" pitchFamily="18" charset="0"/>
              <a:cs typeface="Times New Roman" panose="02020603050405020304" pitchFamily="18" charset="0"/>
            </a:endParaRPr>
          </a:p>
          <a:p>
            <a:pPr algn="just"/>
            <a:endParaRPr lang="fr-FR" sz="2800" dirty="0">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28600" y="2658184"/>
            <a:ext cx="76962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lnSpc>
                <a:spcPct val="125000"/>
              </a:lnSpc>
            </a:pPr>
            <a:r>
              <a:rPr lang="fr-FR" sz="2800" b="1" dirty="0">
                <a:solidFill>
                  <a:srgbClr val="FF0000"/>
                </a:solidFill>
              </a:rPr>
              <a:t>-&gt;</a:t>
            </a:r>
            <a:r>
              <a:rPr lang="fr-FR" sz="2800" b="1" dirty="0" err="1">
                <a:solidFill>
                  <a:srgbClr val="FF0000"/>
                </a:solidFill>
              </a:rPr>
              <a:t>Nhân</a:t>
            </a:r>
            <a:r>
              <a:rPr lang="fr-FR" sz="2800" b="1" dirty="0">
                <a:solidFill>
                  <a:srgbClr val="FF0000"/>
                </a:solidFill>
              </a:rPr>
              <a:t> </a:t>
            </a:r>
            <a:r>
              <a:rPr lang="fr-FR" sz="2800" b="1" dirty="0" err="1">
                <a:solidFill>
                  <a:srgbClr val="FF0000"/>
                </a:solidFill>
              </a:rPr>
              <a:t>dân</a:t>
            </a:r>
            <a:r>
              <a:rPr lang="fr-FR" sz="2800" b="1" dirty="0">
                <a:solidFill>
                  <a:srgbClr val="FF0000"/>
                </a:solidFill>
              </a:rPr>
              <a:t> </a:t>
            </a:r>
            <a:r>
              <a:rPr lang="fr-FR" sz="2800" b="1" dirty="0" err="1">
                <a:solidFill>
                  <a:srgbClr val="FF0000"/>
                </a:solidFill>
              </a:rPr>
              <a:t>nhiều</a:t>
            </a:r>
            <a:r>
              <a:rPr lang="fr-FR" sz="2800" b="1" dirty="0">
                <a:solidFill>
                  <a:srgbClr val="FF0000"/>
                </a:solidFill>
              </a:rPr>
              <a:t> </a:t>
            </a:r>
            <a:r>
              <a:rPr lang="fr-FR" sz="2800" b="1" dirty="0" err="1">
                <a:solidFill>
                  <a:srgbClr val="FF0000"/>
                </a:solidFill>
              </a:rPr>
              <a:t>lần</a:t>
            </a:r>
            <a:r>
              <a:rPr lang="fr-FR" sz="2800" b="1" dirty="0">
                <a:solidFill>
                  <a:srgbClr val="FF0000"/>
                </a:solidFill>
              </a:rPr>
              <a:t> </a:t>
            </a:r>
            <a:r>
              <a:rPr lang="fr-FR" sz="2800" b="1" dirty="0" err="1">
                <a:solidFill>
                  <a:srgbClr val="FF0000"/>
                </a:solidFill>
              </a:rPr>
              <a:t>nổi</a:t>
            </a:r>
            <a:r>
              <a:rPr lang="fr-FR" sz="2800" b="1" dirty="0">
                <a:solidFill>
                  <a:srgbClr val="FF0000"/>
                </a:solidFill>
              </a:rPr>
              <a:t> </a:t>
            </a:r>
            <a:r>
              <a:rPr lang="fr-FR" sz="2800" b="1" dirty="0" err="1">
                <a:solidFill>
                  <a:srgbClr val="FF0000"/>
                </a:solidFill>
              </a:rPr>
              <a:t>dậy</a:t>
            </a:r>
            <a:r>
              <a:rPr lang="fr-FR" sz="2800" b="1" dirty="0">
                <a:solidFill>
                  <a:srgbClr val="FF0000"/>
                </a:solidFill>
              </a:rPr>
              <a:t> </a:t>
            </a:r>
            <a:r>
              <a:rPr lang="fr-FR" sz="2800" b="1" dirty="0" err="1">
                <a:solidFill>
                  <a:srgbClr val="FF0000"/>
                </a:solidFill>
              </a:rPr>
              <a:t>chống</a:t>
            </a:r>
            <a:r>
              <a:rPr lang="fr-FR" sz="2800" b="1" dirty="0">
                <a:solidFill>
                  <a:srgbClr val="FF0000"/>
                </a:solidFill>
              </a:rPr>
              <a:t> </a:t>
            </a:r>
            <a:r>
              <a:rPr lang="fr-FR" sz="2800" b="1" dirty="0" err="1">
                <a:solidFill>
                  <a:srgbClr val="FF0000"/>
                </a:solidFill>
              </a:rPr>
              <a:t>nhà</a:t>
            </a:r>
            <a:r>
              <a:rPr lang="fr-FR" sz="2800" b="1" dirty="0">
                <a:solidFill>
                  <a:srgbClr val="FF0000"/>
                </a:solidFill>
              </a:rPr>
              <a:t> </a:t>
            </a:r>
            <a:r>
              <a:rPr lang="fr-FR" sz="2800" b="1" dirty="0" err="1">
                <a:solidFill>
                  <a:srgbClr val="FF0000"/>
                </a:solidFill>
              </a:rPr>
              <a:t>Nguyên</a:t>
            </a:r>
            <a:endParaRPr lang="en-US" sz="2800" b="1" dirty="0">
              <a:solidFill>
                <a:srgbClr val="FF0000"/>
              </a:solidFill>
            </a:endParaRPr>
          </a:p>
          <a:p>
            <a:pPr algn="just">
              <a:lnSpc>
                <a:spcPct val="125000"/>
              </a:lnSpc>
            </a:pPr>
            <a:endParaRPr lang="de-DE" sz="2800" b="1" dirty="0">
              <a:solidFill>
                <a:srgbClr val="FF0000"/>
              </a:solidFill>
              <a:cs typeface="Times New Roman" pitchFamily="18" charset="0"/>
            </a:endParaRPr>
          </a:p>
          <a:p>
            <a:pPr algn="just">
              <a:lnSpc>
                <a:spcPct val="125000"/>
              </a:lnSpc>
            </a:pPr>
            <a:endParaRPr lang="en-US" sz="2800" b="1" dirty="0">
              <a:solidFill>
                <a:srgbClr val="FF0000"/>
              </a:solidFill>
              <a:cs typeface="Times New Roman" pitchFamily="18" charset="0"/>
            </a:endParaRPr>
          </a:p>
        </p:txBody>
      </p:sp>
    </p:spTree>
    <p:extLst>
      <p:ext uri="{BB962C8B-B14F-4D97-AF65-F5344CB8AC3E}">
        <p14:creationId xmlns:p14="http://schemas.microsoft.com/office/powerpoint/2010/main" val="2584811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P spid="4" grpId="0"/>
      <p:bldP spid="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4"/>
          <p:cNvSpPr>
            <a:spLocks noChangeArrowheads="1"/>
          </p:cNvSpPr>
          <p:nvPr/>
        </p:nvSpPr>
        <p:spPr bwMode="auto">
          <a:xfrm>
            <a:off x="228600" y="140245"/>
            <a:ext cx="8915400" cy="533400"/>
          </a:xfrm>
          <a:prstGeom prst="flowChartAlternateProcess">
            <a:avLst/>
          </a:prstGeom>
          <a:solidFill>
            <a:schemeClr val="bg1"/>
          </a:solidFill>
          <a:ln w="57150">
            <a:solidFill>
              <a:schemeClr val="bg1"/>
            </a:solidFill>
            <a:miter lim="800000"/>
            <a:headEnd/>
            <a:tailEnd/>
          </a:ln>
        </p:spPr>
        <p:txBody>
          <a:bodyPr wrap="none" anchor="ctr"/>
          <a:lstStyle/>
          <a:p>
            <a:pPr eaLnBrk="1" hangingPunct="1">
              <a:spcBef>
                <a:spcPct val="50000"/>
              </a:spcBef>
            </a:pPr>
            <a:r>
              <a:rPr lang="en-US" sz="2800" b="1" dirty="0">
                <a:solidFill>
                  <a:srgbClr val="0000FF"/>
                </a:solidFill>
                <a:latin typeface="Times New Roman" panose="02020603050405020304" pitchFamily="18" charset="0"/>
                <a:cs typeface="Times New Roman" panose="02020603050405020304" pitchFamily="18" charset="0"/>
              </a:rPr>
              <a:t>5. </a:t>
            </a:r>
            <a:r>
              <a:rPr lang="en-US" sz="2800" b="1" dirty="0" err="1">
                <a:solidFill>
                  <a:srgbClr val="0000FF"/>
                </a:solidFill>
                <a:latin typeface="Times New Roman" panose="02020603050405020304" pitchFamily="18" charset="0"/>
                <a:cs typeface="Times New Roman" panose="02020603050405020304" pitchFamily="18" charset="0"/>
              </a:rPr>
              <a:t>Trung</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Quốc</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thời</a:t>
            </a:r>
            <a:r>
              <a:rPr lang="en-US" sz="2800" b="1" dirty="0">
                <a:solidFill>
                  <a:srgbClr val="0000FF"/>
                </a:solidFill>
                <a:latin typeface="Times New Roman" panose="02020603050405020304" pitchFamily="18" charset="0"/>
                <a:cs typeface="Times New Roman" panose="02020603050405020304" pitchFamily="18" charset="0"/>
              </a:rPr>
              <a:t> Minh - </a:t>
            </a:r>
            <a:r>
              <a:rPr lang="en-US" sz="2800" b="1" dirty="0" err="1">
                <a:solidFill>
                  <a:srgbClr val="0000FF"/>
                </a:solidFill>
                <a:latin typeface="Times New Roman" panose="02020603050405020304" pitchFamily="18" charset="0"/>
                <a:cs typeface="Times New Roman" panose="02020603050405020304" pitchFamily="18" charset="0"/>
              </a:rPr>
              <a:t>Thanh</a:t>
            </a:r>
            <a:endParaRPr lang="en-US" sz="4000" b="1" dirty="0">
              <a:solidFill>
                <a:schemeClr val="accent2"/>
              </a:solidFill>
              <a:latin typeface="Times New Roman" panose="02020603050405020304" pitchFamily="18" charset="0"/>
              <a:cs typeface="Times New Roman" panose="02020603050405020304" pitchFamily="18" charset="0"/>
            </a:endParaRPr>
          </a:p>
        </p:txBody>
      </p:sp>
      <p:sp>
        <p:nvSpPr>
          <p:cNvPr id="23557" name="AutoShape 5"/>
          <p:cNvSpPr>
            <a:spLocks noChangeArrowheads="1"/>
          </p:cNvSpPr>
          <p:nvPr/>
        </p:nvSpPr>
        <p:spPr bwMode="auto">
          <a:xfrm>
            <a:off x="228600" y="5333999"/>
            <a:ext cx="7924800" cy="990600"/>
          </a:xfrm>
          <a:prstGeom prst="flowChartAlternateProcess">
            <a:avLst/>
          </a:prstGeom>
          <a:solidFill>
            <a:srgbClr val="FF99CC"/>
          </a:solidFill>
          <a:ln w="57150">
            <a:solidFill>
              <a:schemeClr val="bg1"/>
            </a:solidFill>
            <a:miter lim="800000"/>
            <a:headEnd/>
            <a:tailEnd/>
          </a:ln>
        </p:spPr>
        <p:txBody>
          <a:bodyPr wrap="none" anchor="ctr"/>
          <a:lstStyle/>
          <a:p>
            <a:r>
              <a:rPr lang="en-US" sz="3200" i="1" dirty="0" err="1">
                <a:latin typeface="Times New Roman" panose="02020603050405020304" pitchFamily="18" charset="0"/>
                <a:cs typeface="Times New Roman" panose="02020603050405020304" pitchFamily="18" charset="0"/>
              </a:rPr>
              <a:t>Trình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những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thay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đổi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chính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trị</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TQ </a:t>
            </a:r>
          </a:p>
          <a:p>
            <a:r>
              <a:rPr lang="en-US" sz="3200" i="1" dirty="0" err="1">
                <a:latin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sau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thời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Tống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Nguyên</a:t>
            </a:r>
            <a:r>
              <a:rPr lang="en-US" sz="3200" i="1" dirty="0">
                <a:latin typeface="Times New Roman" panose="02020603050405020304" pitchFamily="18" charset="0"/>
                <a:cs typeface="Times New Roman" panose="02020603050405020304" pitchFamily="18" charset="0"/>
              </a:rPr>
              <a:t>?</a:t>
            </a:r>
            <a:endParaRPr lang="en-US" sz="3200" b="1" dirty="0">
              <a:solidFill>
                <a:srgbClr val="0000FF"/>
              </a:solidFill>
              <a:latin typeface="Times New Roman" panose="02020603050405020304" pitchFamily="18" charset="0"/>
              <a:cs typeface="Times New Roman" panose="02020603050405020304" pitchFamily="18" charset="0"/>
            </a:endParaRPr>
          </a:p>
        </p:txBody>
      </p:sp>
      <p:sp>
        <p:nvSpPr>
          <p:cNvPr id="23559" name="Text Box 7"/>
          <p:cNvSpPr txBox="1">
            <a:spLocks noChangeArrowheads="1"/>
          </p:cNvSpPr>
          <p:nvPr/>
        </p:nvSpPr>
        <p:spPr bwMode="auto">
          <a:xfrm>
            <a:off x="457200" y="756596"/>
            <a:ext cx="82296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2800" dirty="0" err="1"/>
              <a:t>a.Chính</a:t>
            </a:r>
            <a:r>
              <a:rPr lang="en-US" sz="2800" dirty="0"/>
              <a:t> </a:t>
            </a:r>
            <a:r>
              <a:rPr lang="en-US" sz="2800" dirty="0" err="1"/>
              <a:t>trị</a:t>
            </a:r>
            <a:r>
              <a:rPr lang="en-US" sz="2800" dirty="0"/>
              <a:t> </a:t>
            </a:r>
          </a:p>
          <a:p>
            <a:r>
              <a:rPr lang="en-US" sz="2800" dirty="0"/>
              <a:t>-  </a:t>
            </a:r>
            <a:r>
              <a:rPr lang="en-US" sz="2800" dirty="0" err="1"/>
              <a:t>Năm</a:t>
            </a:r>
            <a:r>
              <a:rPr lang="en-US" sz="2800" dirty="0"/>
              <a:t> 1368, Chu </a:t>
            </a:r>
            <a:r>
              <a:rPr lang="en-US" sz="2800" dirty="0" err="1"/>
              <a:t>Nguyên</a:t>
            </a:r>
            <a:r>
              <a:rPr lang="en-US" sz="2800" dirty="0"/>
              <a:t> </a:t>
            </a:r>
            <a:r>
              <a:rPr lang="en-US" sz="2800" dirty="0" err="1"/>
              <a:t>Chương</a:t>
            </a:r>
            <a:r>
              <a:rPr lang="en-US" sz="2800" dirty="0"/>
              <a:t> </a:t>
            </a:r>
            <a:r>
              <a:rPr lang="en-US" sz="2800" dirty="0" err="1"/>
              <a:t>thành</a:t>
            </a:r>
            <a:r>
              <a:rPr lang="en-US" sz="2800" dirty="0"/>
              <a:t> </a:t>
            </a:r>
            <a:r>
              <a:rPr lang="en-US" sz="2800" dirty="0" err="1"/>
              <a:t>lập</a:t>
            </a:r>
            <a:r>
              <a:rPr lang="en-US" sz="2800" dirty="0"/>
              <a:t> </a:t>
            </a:r>
            <a:r>
              <a:rPr lang="en-US" sz="2800" dirty="0" err="1"/>
              <a:t>nhà</a:t>
            </a:r>
            <a:r>
              <a:rPr lang="en-US" sz="2800" dirty="0"/>
              <a:t> Minh </a:t>
            </a:r>
          </a:p>
          <a:p>
            <a:r>
              <a:rPr lang="en-US" sz="2800" dirty="0"/>
              <a:t>-  </a:t>
            </a:r>
            <a:r>
              <a:rPr lang="en-US" sz="2800" dirty="0" err="1"/>
              <a:t>Lý</a:t>
            </a:r>
            <a:r>
              <a:rPr lang="en-US" sz="2800" dirty="0"/>
              <a:t> </a:t>
            </a:r>
            <a:r>
              <a:rPr lang="en-US" sz="2800" dirty="0" err="1"/>
              <a:t>Tự</a:t>
            </a:r>
            <a:r>
              <a:rPr lang="en-US" sz="2800" dirty="0"/>
              <a:t> </a:t>
            </a:r>
            <a:r>
              <a:rPr lang="en-US" sz="2800" dirty="0" err="1"/>
              <a:t>Thành</a:t>
            </a:r>
            <a:r>
              <a:rPr lang="en-US" sz="2800" dirty="0"/>
              <a:t> </a:t>
            </a:r>
            <a:r>
              <a:rPr lang="en-US" sz="2800" dirty="0" err="1"/>
              <a:t>lật</a:t>
            </a:r>
            <a:r>
              <a:rPr lang="en-US" sz="2800" dirty="0"/>
              <a:t> </a:t>
            </a:r>
            <a:r>
              <a:rPr lang="en-US" sz="2800" dirty="0" err="1"/>
              <a:t>đổ</a:t>
            </a:r>
            <a:r>
              <a:rPr lang="en-US" sz="2800" dirty="0"/>
              <a:t> </a:t>
            </a:r>
            <a:r>
              <a:rPr lang="en-US" sz="2800" dirty="0" err="1"/>
              <a:t>nhà</a:t>
            </a:r>
            <a:r>
              <a:rPr lang="en-US" sz="2800" dirty="0"/>
              <a:t> Minh.</a:t>
            </a:r>
          </a:p>
          <a:p>
            <a:r>
              <a:rPr lang="en-US" sz="2800" dirty="0"/>
              <a:t>-  1644 </a:t>
            </a:r>
            <a:r>
              <a:rPr lang="en-US" sz="2800" dirty="0" err="1"/>
              <a:t>Nhà</a:t>
            </a:r>
            <a:r>
              <a:rPr lang="en-US" sz="2800" dirty="0"/>
              <a:t> </a:t>
            </a:r>
            <a:r>
              <a:rPr lang="en-US" sz="2800" dirty="0" err="1"/>
              <a:t>Thanh</a:t>
            </a:r>
            <a:r>
              <a:rPr lang="en-US" sz="2800" dirty="0"/>
              <a:t> </a:t>
            </a:r>
            <a:r>
              <a:rPr lang="en-US" sz="2800" dirty="0" err="1"/>
              <a:t>thành</a:t>
            </a:r>
            <a:r>
              <a:rPr lang="en-US" sz="2800" dirty="0"/>
              <a:t> </a:t>
            </a:r>
            <a:r>
              <a:rPr lang="en-US" sz="2800" dirty="0" err="1"/>
              <a:t>lập</a:t>
            </a:r>
            <a:endParaRPr lang="en-US" sz="2800" dirty="0"/>
          </a:p>
          <a:p>
            <a:pPr>
              <a:spcBef>
                <a:spcPct val="50000"/>
              </a:spcBef>
              <a:buFontTx/>
              <a:buChar char="-"/>
            </a:pPr>
            <a:endParaRPr lang="en-US" sz="2800" b="1" dirty="0">
              <a:solidFill>
                <a:srgbClr val="2F61FF"/>
              </a:solidFill>
            </a:endParaRPr>
          </a:p>
        </p:txBody>
      </p:sp>
      <p:pic>
        <p:nvPicPr>
          <p:cNvPr id="11" name="Picture 11" descr="356px-Hongwu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2277291"/>
            <a:ext cx="3657600" cy="4264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533400" y="2552701"/>
            <a:ext cx="7772400" cy="533400"/>
          </a:xfrm>
        </p:spPr>
        <p:txBody>
          <a:bodyPr>
            <a:normAutofit/>
          </a:bodyPr>
          <a:lstStyle/>
          <a:p>
            <a:pPr algn="l"/>
            <a:r>
              <a:rPr lang="en-US" sz="2800" dirty="0" err="1" smtClean="0">
                <a:latin typeface="Times New Roman" panose="02020603050405020304" pitchFamily="18" charset="0"/>
                <a:cs typeface="Times New Roman" panose="02020603050405020304" pitchFamily="18" charset="0"/>
              </a:rPr>
              <a:t>b.Xã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hội</a:t>
            </a:r>
            <a:r>
              <a:rPr lang="en-US" sz="2800" dirty="0" smtClean="0">
                <a:latin typeface="Times New Roman" panose="02020603050405020304" pitchFamily="18" charset="0"/>
                <a:cs typeface="Times New Roman" panose="02020603050405020304" pitchFamily="18" charset="0"/>
              </a:rPr>
              <a:t> </a:t>
            </a:r>
          </a:p>
        </p:txBody>
      </p:sp>
      <p:sp>
        <p:nvSpPr>
          <p:cNvPr id="8" name="Content Placeholder 2"/>
          <p:cNvSpPr>
            <a:spLocks noGrp="1"/>
          </p:cNvSpPr>
          <p:nvPr>
            <p:ph idx="1"/>
          </p:nvPr>
        </p:nvSpPr>
        <p:spPr>
          <a:xfrm>
            <a:off x="533400" y="3200400"/>
            <a:ext cx="7772400" cy="1752600"/>
          </a:xfrm>
        </p:spPr>
        <p:txBody>
          <a:bodyPr>
            <a:normAutofit/>
          </a:bodyPr>
          <a:lstStyle/>
          <a:p>
            <a:pPr marL="0" indent="0">
              <a:buNone/>
            </a:pPr>
            <a:r>
              <a:rPr lang="en-US" sz="2800" dirty="0" err="1" smtClean="0">
                <a:latin typeface="Times New Roman" panose="02020603050405020304" pitchFamily="18" charset="0"/>
                <a:cs typeface="Times New Roman" panose="02020603050405020304" pitchFamily="18" charset="0"/>
              </a:rPr>
              <a:t>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Quốc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lâm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khủng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hoảng</a:t>
            </a:r>
            <a:r>
              <a:rPr lang="en-US" sz="2800" dirty="0" smtClean="0">
                <a:latin typeface="Times New Roman" panose="02020603050405020304" pitchFamily="18" charset="0"/>
                <a:cs typeface="Times New Roman" panose="02020603050405020304" pitchFamily="18" charset="0"/>
              </a:rPr>
              <a:t> :</a:t>
            </a:r>
          </a:p>
          <a:p>
            <a:pPr>
              <a:buFontTx/>
              <a:buNone/>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Vua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đọa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đục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khoét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dân</a:t>
            </a:r>
            <a:endParaRPr lang="en-US" sz="2800" dirty="0" smtClean="0">
              <a:latin typeface="Times New Roman" panose="02020603050405020304" pitchFamily="18" charset="0"/>
              <a:cs typeface="Times New Roman" panose="02020603050405020304" pitchFamily="18" charset="0"/>
            </a:endParaRPr>
          </a:p>
          <a:p>
            <a:pPr>
              <a:buFontTx/>
              <a:buNone/>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khổ</a:t>
            </a:r>
            <a:r>
              <a:rPr lang="en-US" sz="2800" dirty="0" smtClean="0">
                <a:latin typeface="Times New Roman" panose="02020603050405020304" pitchFamily="18" charset="0"/>
                <a:cs typeface="Times New Roman" panose="02020603050405020304" pitchFamily="18" charset="0"/>
              </a:rPr>
              <a:t>.</a:t>
            </a:r>
          </a:p>
          <a:p>
            <a:pPr>
              <a:buFontTx/>
              <a:buNone/>
            </a:pPr>
            <a:endParaRPr lang="en-US" sz="2800" dirty="0" smtClean="0">
              <a:latin typeface="Times New Roman" panose="02020603050405020304" pitchFamily="18" charset="0"/>
              <a:cs typeface="Times New Roman" panose="02020603050405020304" pitchFamily="18" charset="0"/>
            </a:endParaRPr>
          </a:p>
        </p:txBody>
      </p:sp>
      <p:sp>
        <p:nvSpPr>
          <p:cNvPr id="9" name="Title 1"/>
          <p:cNvSpPr txBox="1">
            <a:spLocks/>
          </p:cNvSpPr>
          <p:nvPr/>
        </p:nvSpPr>
        <p:spPr bwMode="auto">
          <a:xfrm>
            <a:off x="381000" y="5284917"/>
            <a:ext cx="8610600" cy="1447800"/>
          </a:xfrm>
          <a:prstGeom prst="rect">
            <a:avLst/>
          </a:prstGeom>
          <a:noFill/>
          <a:ln w="9525">
            <a:noFill/>
            <a:miter lim="800000"/>
            <a:headEnd/>
            <a:tailEnd/>
          </a:ln>
        </p:spPr>
        <p:txBody>
          <a:bodyPr anchor="ctr"/>
          <a:lstStyle/>
          <a:p>
            <a:pPr>
              <a:defRPr/>
            </a:pPr>
            <a:r>
              <a:rPr lang="en-US" sz="2800" b="1" i="1" dirty="0">
                <a:solidFill>
                  <a:srgbClr val="FF0000"/>
                </a:solidFill>
                <a:latin typeface="Times New Roman" panose="02020603050405020304" pitchFamily="18" charset="0"/>
                <a:cs typeface="Times New Roman" panose="02020603050405020304" pitchFamily="18" charset="0"/>
              </a:rPr>
              <a:t>Sự suy yếu của XHPKTQ thời Minh – Thanh được</a:t>
            </a:r>
          </a:p>
          <a:p>
            <a:pPr>
              <a:defRPr/>
            </a:pPr>
            <a:r>
              <a:rPr lang="en-US" sz="2800" b="1" i="1" dirty="0">
                <a:solidFill>
                  <a:srgbClr val="FF0000"/>
                </a:solidFill>
                <a:latin typeface="Times New Roman" panose="02020603050405020304" pitchFamily="18" charset="0"/>
                <a:cs typeface="Times New Roman" panose="02020603050405020304" pitchFamily="18" charset="0"/>
              </a:rPr>
              <a:t> biểu hiện như thế nào?</a:t>
            </a:r>
            <a:endParaRPr lang="en-US" sz="2800" b="1" dirty="0">
              <a:solidFill>
                <a:srgbClr val="FF0000"/>
              </a:solidFill>
              <a:latin typeface="Times New Roman" panose="02020603050405020304" pitchFamily="18" charset="0"/>
              <a:cs typeface="Times New Roman" panose="02020603050405020304" pitchFamily="18" charset="0"/>
            </a:endParaRPr>
          </a:p>
          <a:p>
            <a:pPr>
              <a:defRPr/>
            </a:pPr>
            <a:r>
              <a:rPr lang="en-US" sz="2800" b="1" kern="0" dirty="0">
                <a:solidFill>
                  <a:srgbClr val="FF0000"/>
                </a:solidFill>
                <a:latin typeface="Times New Roman" panose="02020603050405020304" pitchFamily="18" charset="0"/>
                <a:ea typeface="+mj-ea"/>
                <a:cs typeface="Times New Roman" panose="02020603050405020304" pitchFamily="18" charset="0"/>
              </a:rPr>
              <a:t> </a:t>
            </a:r>
          </a:p>
        </p:txBody>
      </p:sp>
    </p:spTree>
    <p:extLst>
      <p:ext uri="{BB962C8B-B14F-4D97-AF65-F5344CB8AC3E}">
        <p14:creationId xmlns:p14="http://schemas.microsoft.com/office/powerpoint/2010/main" val="648405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ox(out)">
                                      <p:cBhvr>
                                        <p:cTn id="7" dur="1000"/>
                                        <p:tgtEl>
                                          <p:spTgt spid="235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 calcmode="lin" valueType="num">
                                      <p:cBhvr>
                                        <p:cTn id="12" dur="500" fill="hold"/>
                                        <p:tgtEl>
                                          <p:spTgt spid="23557"/>
                                        </p:tgtEl>
                                        <p:attrNameLst>
                                          <p:attrName>ppt_w</p:attrName>
                                        </p:attrNameLst>
                                      </p:cBhvr>
                                      <p:tavLst>
                                        <p:tav tm="0">
                                          <p:val>
                                            <p:fltVal val="0"/>
                                          </p:val>
                                        </p:tav>
                                        <p:tav tm="100000">
                                          <p:val>
                                            <p:strVal val="#ppt_w"/>
                                          </p:val>
                                        </p:tav>
                                      </p:tavLst>
                                    </p:anim>
                                    <p:anim calcmode="lin" valueType="num">
                                      <p:cBhvr>
                                        <p:cTn id="13" dur="500" fill="hold"/>
                                        <p:tgtEl>
                                          <p:spTgt spid="23557"/>
                                        </p:tgtEl>
                                        <p:attrNameLst>
                                          <p:attrName>ppt_h</p:attrName>
                                        </p:attrNameLst>
                                      </p:cBhvr>
                                      <p:tavLst>
                                        <p:tav tm="0">
                                          <p:val>
                                            <p:fltVal val="0"/>
                                          </p:val>
                                        </p:tav>
                                        <p:tav tm="100000">
                                          <p:val>
                                            <p:strVal val="#ppt_h"/>
                                          </p:val>
                                        </p:tav>
                                      </p:tavLst>
                                    </p:anim>
                                    <p:animEffect transition="in" filter="fade">
                                      <p:cBhvr>
                                        <p:cTn id="14" dur="500"/>
                                        <p:tgtEl>
                                          <p:spTgt spid="2355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xit" presetSubtype="16" fill="hold" grpId="1" nodeType="clickEffect">
                                  <p:stCondLst>
                                    <p:cond delay="0"/>
                                  </p:stCondLst>
                                  <p:childTnLst>
                                    <p:animEffect transition="out" filter="box(in)">
                                      <p:cBhvr>
                                        <p:cTn id="18" dur="500"/>
                                        <p:tgtEl>
                                          <p:spTgt spid="23557"/>
                                        </p:tgtEl>
                                      </p:cBhvr>
                                    </p:animEffect>
                                    <p:set>
                                      <p:cBhvr>
                                        <p:cTn id="19" dur="1" fill="hold">
                                          <p:stCondLst>
                                            <p:cond delay="499"/>
                                          </p:stCondLst>
                                        </p:cTn>
                                        <p:tgtEl>
                                          <p:spTgt spid="23557"/>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3559"/>
                                        </p:tgtEl>
                                        <p:attrNameLst>
                                          <p:attrName>style.visibility</p:attrName>
                                        </p:attrNameLst>
                                      </p:cBhvr>
                                      <p:to>
                                        <p:strVal val="visible"/>
                                      </p:to>
                                    </p:set>
                                    <p:anim calcmode="lin" valueType="num">
                                      <p:cBhvr additive="base">
                                        <p:cTn id="24" dur="500" fill="hold"/>
                                        <p:tgtEl>
                                          <p:spTgt spid="23559"/>
                                        </p:tgtEl>
                                        <p:attrNameLst>
                                          <p:attrName>ppt_x</p:attrName>
                                        </p:attrNameLst>
                                      </p:cBhvr>
                                      <p:tavLst>
                                        <p:tav tm="0">
                                          <p:val>
                                            <p:strVal val="0-#ppt_w/2"/>
                                          </p:val>
                                        </p:tav>
                                        <p:tav tm="100000">
                                          <p:val>
                                            <p:strVal val="#ppt_x"/>
                                          </p:val>
                                        </p:tav>
                                      </p:tavLst>
                                    </p:anim>
                                    <p:anim calcmode="lin" valueType="num">
                                      <p:cBhvr additive="base">
                                        <p:cTn id="25"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nodeType="clickEffect">
                                  <p:stCondLst>
                                    <p:cond delay="0"/>
                                  </p:stCondLst>
                                  <p:childTnLst>
                                    <p:animEffect transition="out" filter="wipe(down)">
                                      <p:cBhvr>
                                        <p:cTn id="34" dur="500"/>
                                        <p:tgtEl>
                                          <p:spTgt spid="11"/>
                                        </p:tgtEl>
                                      </p:cBhvr>
                                    </p:animEffect>
                                    <p:set>
                                      <p:cBhvr>
                                        <p:cTn id="35" dur="1" fill="hold">
                                          <p:stCondLst>
                                            <p:cond delay="499"/>
                                          </p:stCondLst>
                                        </p:cTn>
                                        <p:tgtEl>
                                          <p:spTgt spid="1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linds(horizont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xit" presetSubtype="10" fill="hold" grpId="1" nodeType="clickEffect">
                                  <p:stCondLst>
                                    <p:cond delay="0"/>
                                  </p:stCondLst>
                                  <p:childTnLst>
                                    <p:animEffect transition="out" filter="checkerboard(across)">
                                      <p:cBhvr>
                                        <p:cTn id="44" dur="500"/>
                                        <p:tgtEl>
                                          <p:spTgt spid="9"/>
                                        </p:tgtEl>
                                      </p:cBhvr>
                                    </p:animEffect>
                                    <p:set>
                                      <p:cBhvr>
                                        <p:cTn id="45" dur="1" fill="hold">
                                          <p:stCondLst>
                                            <p:cond delay="499"/>
                                          </p:stCondLst>
                                        </p:cTn>
                                        <p:tgtEl>
                                          <p:spTgt spid="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blinds(horizontal)">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Effect transition="in" filter="diamond(in)">
                                      <p:cBhvr>
                                        <p:cTn id="55" dur="2000"/>
                                        <p:tgtEl>
                                          <p:spTgt spid="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grpId="0" nodeType="clickEffect">
                                  <p:stCondLst>
                                    <p:cond delay="0"/>
                                  </p:stCondLst>
                                  <p:childTnLst>
                                    <p:set>
                                      <p:cBhvr>
                                        <p:cTn id="59" dur="1" fill="hold">
                                          <p:stCondLst>
                                            <p:cond delay="0"/>
                                          </p:stCondLst>
                                        </p:cTn>
                                        <p:tgtEl>
                                          <p:spTgt spid="8">
                                            <p:txEl>
                                              <p:pRg st="1" end="1"/>
                                            </p:txEl>
                                          </p:spTgt>
                                        </p:tgtEl>
                                        <p:attrNameLst>
                                          <p:attrName>style.visibility</p:attrName>
                                        </p:attrNameLst>
                                      </p:cBhvr>
                                      <p:to>
                                        <p:strVal val="visible"/>
                                      </p:to>
                                    </p:set>
                                    <p:animEffect transition="in" filter="diamond(in)">
                                      <p:cBhvr>
                                        <p:cTn id="60" dur="2000"/>
                                        <p:tgtEl>
                                          <p:spTgt spid="8">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8" presetClass="entr" presetSubtype="16" fill="hold" grpId="0" nodeType="clickEffect">
                                  <p:stCondLst>
                                    <p:cond delay="0"/>
                                  </p:stCondLst>
                                  <p:childTnLst>
                                    <p:set>
                                      <p:cBhvr>
                                        <p:cTn id="64" dur="1" fill="hold">
                                          <p:stCondLst>
                                            <p:cond delay="0"/>
                                          </p:stCondLst>
                                        </p:cTn>
                                        <p:tgtEl>
                                          <p:spTgt spid="8">
                                            <p:txEl>
                                              <p:pRg st="2" end="2"/>
                                            </p:txEl>
                                          </p:spTgt>
                                        </p:tgtEl>
                                        <p:attrNameLst>
                                          <p:attrName>style.visibility</p:attrName>
                                        </p:attrNameLst>
                                      </p:cBhvr>
                                      <p:to>
                                        <p:strVal val="visible"/>
                                      </p:to>
                                    </p:set>
                                    <p:animEffect transition="in" filter="diamond(in)">
                                      <p:cBhvr>
                                        <p:cTn id="65"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nimBg="1"/>
      <p:bldP spid="23557" grpId="1" animBg="1"/>
      <p:bldP spid="23559" grpId="0"/>
      <p:bldP spid="7" grpId="0"/>
      <p:bldP spid="8" grpId="0" build="p"/>
      <p:bldP spid="9" grpId="0"/>
      <p:bldP spid="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AutoShape 5">
            <a:hlinkClick r:id="rId2" action="ppaction://hlinksldjump"/>
          </p:cNvPr>
          <p:cNvSpPr>
            <a:spLocks noChangeArrowheads="1"/>
          </p:cNvSpPr>
          <p:nvPr/>
        </p:nvSpPr>
        <p:spPr bwMode="auto">
          <a:xfrm>
            <a:off x="522027" y="330248"/>
            <a:ext cx="1676400" cy="457200"/>
          </a:xfrm>
          <a:prstGeom prst="flowChartAlternateProcess">
            <a:avLst/>
          </a:prstGeom>
          <a:solidFill>
            <a:schemeClr val="bg1"/>
          </a:solidFill>
          <a:ln w="9525">
            <a:solidFill>
              <a:schemeClr val="tx1"/>
            </a:solidFill>
            <a:miter lim="800000"/>
            <a:headEnd/>
            <a:tailEnd/>
          </a:ln>
        </p:spPr>
        <p:txBody>
          <a:bodyPr wrap="none" anchor="ctr"/>
          <a:lstStyle/>
          <a:p>
            <a:pPr algn="ctr"/>
            <a:r>
              <a:rPr lang="en-US" sz="2800" b="1" dirty="0">
                <a:solidFill>
                  <a:srgbClr val="0000FF"/>
                </a:solidFill>
                <a:latin typeface="Times New Roman" panose="02020603050405020304" pitchFamily="18" charset="0"/>
                <a:cs typeface="Times New Roman" panose="02020603050405020304" pitchFamily="18" charset="0"/>
              </a:rPr>
              <a:t>c</a:t>
            </a:r>
            <a:r>
              <a:rPr lang="en-US" sz="2800" b="1" dirty="0" smtClean="0">
                <a:solidFill>
                  <a:srgbClr val="0000FF"/>
                </a:solidFill>
                <a:latin typeface="Times New Roman" panose="02020603050405020304" pitchFamily="18" charset="0"/>
                <a:cs typeface="Times New Roman" panose="02020603050405020304" pitchFamily="18" charset="0"/>
              </a:rPr>
              <a:t>. </a:t>
            </a:r>
            <a:r>
              <a:rPr lang="en-US" sz="2800" b="1" dirty="0" err="1" smtClean="0">
                <a:solidFill>
                  <a:srgbClr val="0000FF"/>
                </a:solidFill>
                <a:latin typeface="Times New Roman" panose="02020603050405020304" pitchFamily="18" charset="0"/>
                <a:cs typeface="Times New Roman" panose="02020603050405020304" pitchFamily="18" charset="0"/>
              </a:rPr>
              <a:t>Kinh</a:t>
            </a:r>
            <a:r>
              <a:rPr lang="en-US" sz="2800" b="1" dirty="0" smtClean="0">
                <a:solidFill>
                  <a:srgbClr val="0000FF"/>
                </a:solidFill>
                <a:latin typeface="Times New Roman" panose="02020603050405020304" pitchFamily="18" charset="0"/>
                <a:cs typeface="Times New Roman" panose="02020603050405020304" pitchFamily="18" charset="0"/>
              </a:rPr>
              <a:t> </a:t>
            </a:r>
            <a:r>
              <a:rPr lang="en-US" sz="2800" b="1" dirty="0" err="1" smtClean="0">
                <a:solidFill>
                  <a:srgbClr val="0000FF"/>
                </a:solidFill>
                <a:latin typeface="Times New Roman" panose="02020603050405020304" pitchFamily="18" charset="0"/>
                <a:cs typeface="Times New Roman" panose="02020603050405020304" pitchFamily="18" charset="0"/>
              </a:rPr>
              <a:t>tế</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24585" name="Text Box 9"/>
          <p:cNvSpPr txBox="1">
            <a:spLocks noChangeArrowheads="1"/>
          </p:cNvSpPr>
          <p:nvPr/>
        </p:nvSpPr>
        <p:spPr bwMode="auto">
          <a:xfrm>
            <a:off x="565813" y="969015"/>
            <a:ext cx="777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400" b="1" dirty="0">
                <a:solidFill>
                  <a:schemeClr val="accent4">
                    <a:lumMod val="50000"/>
                  </a:schemeClr>
                </a:solidFill>
              </a:rPr>
              <a:t>-</a:t>
            </a:r>
            <a:r>
              <a:rPr lang="en-US" sz="2400" b="1" dirty="0" err="1">
                <a:solidFill>
                  <a:schemeClr val="accent4">
                    <a:lumMod val="50000"/>
                  </a:schemeClr>
                </a:solidFill>
              </a:rPr>
              <a:t>Thủ</a:t>
            </a:r>
            <a:r>
              <a:rPr lang="en-US" sz="2400" b="1" dirty="0">
                <a:solidFill>
                  <a:schemeClr val="accent4">
                    <a:lumMod val="50000"/>
                  </a:schemeClr>
                </a:solidFill>
              </a:rPr>
              <a:t> </a:t>
            </a:r>
            <a:r>
              <a:rPr lang="en-US" sz="2400" b="1" dirty="0" err="1">
                <a:solidFill>
                  <a:schemeClr val="accent4">
                    <a:lumMod val="50000"/>
                  </a:schemeClr>
                </a:solidFill>
              </a:rPr>
              <a:t>công</a:t>
            </a:r>
            <a:r>
              <a:rPr lang="en-US" sz="2400" b="1" dirty="0">
                <a:solidFill>
                  <a:schemeClr val="accent4">
                    <a:lumMod val="50000"/>
                  </a:schemeClr>
                </a:solidFill>
              </a:rPr>
              <a:t> </a:t>
            </a:r>
            <a:r>
              <a:rPr lang="en-US" sz="2400" b="1" dirty="0" err="1">
                <a:solidFill>
                  <a:schemeClr val="accent4">
                    <a:lumMod val="50000"/>
                  </a:schemeClr>
                </a:solidFill>
              </a:rPr>
              <a:t>nghiệp</a:t>
            </a:r>
            <a:r>
              <a:rPr lang="en-US" sz="2400" b="1" dirty="0">
                <a:solidFill>
                  <a:schemeClr val="accent4">
                    <a:lumMod val="50000"/>
                  </a:schemeClr>
                </a:solidFill>
              </a:rPr>
              <a:t>: </a:t>
            </a:r>
            <a:r>
              <a:rPr lang="en-US" sz="2400" b="1" dirty="0" err="1">
                <a:solidFill>
                  <a:schemeClr val="accent4">
                    <a:lumMod val="50000"/>
                  </a:schemeClr>
                </a:solidFill>
              </a:rPr>
              <a:t>xuất</a:t>
            </a:r>
            <a:r>
              <a:rPr lang="en-US" sz="2400" b="1" dirty="0">
                <a:solidFill>
                  <a:schemeClr val="accent4">
                    <a:lumMod val="50000"/>
                  </a:schemeClr>
                </a:solidFill>
              </a:rPr>
              <a:t> </a:t>
            </a:r>
            <a:r>
              <a:rPr lang="en-US" sz="2400" b="1" dirty="0" err="1">
                <a:solidFill>
                  <a:schemeClr val="accent4">
                    <a:lumMod val="50000"/>
                  </a:schemeClr>
                </a:solidFill>
              </a:rPr>
              <a:t>hiện</a:t>
            </a:r>
            <a:r>
              <a:rPr lang="en-US" sz="2400" b="1" dirty="0">
                <a:solidFill>
                  <a:schemeClr val="accent4">
                    <a:lumMod val="50000"/>
                  </a:schemeClr>
                </a:solidFill>
              </a:rPr>
              <a:t> </a:t>
            </a:r>
            <a:r>
              <a:rPr lang="en-US" sz="2400" b="1" dirty="0" err="1">
                <a:solidFill>
                  <a:schemeClr val="accent4">
                    <a:lumMod val="50000"/>
                  </a:schemeClr>
                </a:solidFill>
              </a:rPr>
              <a:t>công</a:t>
            </a:r>
            <a:r>
              <a:rPr lang="en-US" sz="2400" b="1" dirty="0">
                <a:solidFill>
                  <a:schemeClr val="accent4">
                    <a:lumMod val="50000"/>
                  </a:schemeClr>
                </a:solidFill>
              </a:rPr>
              <a:t> </a:t>
            </a:r>
            <a:r>
              <a:rPr lang="en-US" sz="2400" b="1" dirty="0" err="1">
                <a:solidFill>
                  <a:schemeClr val="accent4">
                    <a:lumMod val="50000"/>
                  </a:schemeClr>
                </a:solidFill>
              </a:rPr>
              <a:t>trường</a:t>
            </a:r>
            <a:r>
              <a:rPr lang="en-US" sz="2400" b="1" dirty="0">
                <a:solidFill>
                  <a:schemeClr val="accent4">
                    <a:lumMod val="50000"/>
                  </a:schemeClr>
                </a:solidFill>
              </a:rPr>
              <a:t> </a:t>
            </a:r>
            <a:r>
              <a:rPr lang="en-US" sz="2400" b="1" dirty="0" err="1">
                <a:solidFill>
                  <a:schemeClr val="accent4">
                    <a:lumMod val="50000"/>
                  </a:schemeClr>
                </a:solidFill>
              </a:rPr>
              <a:t>thủ</a:t>
            </a:r>
            <a:r>
              <a:rPr lang="en-US" sz="2400" b="1" dirty="0">
                <a:solidFill>
                  <a:schemeClr val="accent4">
                    <a:lumMod val="50000"/>
                  </a:schemeClr>
                </a:solidFill>
              </a:rPr>
              <a:t> </a:t>
            </a:r>
            <a:r>
              <a:rPr lang="en-US" sz="2400" b="1" dirty="0" err="1">
                <a:solidFill>
                  <a:schemeClr val="accent4">
                    <a:lumMod val="50000"/>
                  </a:schemeClr>
                </a:solidFill>
              </a:rPr>
              <a:t>công</a:t>
            </a:r>
            <a:r>
              <a:rPr lang="en-US" sz="2400" b="1" dirty="0">
                <a:solidFill>
                  <a:schemeClr val="accent4">
                    <a:lumMod val="50000"/>
                  </a:schemeClr>
                </a:solidFill>
              </a:rPr>
              <a:t>, </a:t>
            </a:r>
            <a:r>
              <a:rPr lang="en-US" sz="2400" b="1" dirty="0" err="1">
                <a:solidFill>
                  <a:schemeClr val="accent4">
                    <a:lumMod val="50000"/>
                  </a:schemeClr>
                </a:solidFill>
              </a:rPr>
              <a:t>xưởng</a:t>
            </a:r>
            <a:r>
              <a:rPr lang="en-US" sz="2400" b="1" dirty="0">
                <a:solidFill>
                  <a:schemeClr val="accent4">
                    <a:lumMod val="50000"/>
                  </a:schemeClr>
                </a:solidFill>
              </a:rPr>
              <a:t> </a:t>
            </a:r>
            <a:r>
              <a:rPr lang="en-US" sz="2400" b="1" dirty="0" err="1">
                <a:solidFill>
                  <a:schemeClr val="accent4">
                    <a:lumMod val="50000"/>
                  </a:schemeClr>
                </a:solidFill>
              </a:rPr>
              <a:t>dệt</a:t>
            </a:r>
            <a:r>
              <a:rPr lang="en-US" sz="2400" b="1" dirty="0">
                <a:solidFill>
                  <a:schemeClr val="accent4">
                    <a:lumMod val="50000"/>
                  </a:schemeClr>
                </a:solidFill>
              </a:rPr>
              <a:t> </a:t>
            </a:r>
            <a:r>
              <a:rPr lang="en-US" sz="2400" b="1" dirty="0" err="1">
                <a:solidFill>
                  <a:schemeClr val="accent4">
                    <a:lumMod val="50000"/>
                  </a:schemeClr>
                </a:solidFill>
              </a:rPr>
              <a:t>lớn</a:t>
            </a:r>
            <a:endParaRPr lang="en-US" sz="2400" b="1" dirty="0">
              <a:solidFill>
                <a:schemeClr val="accent4">
                  <a:lumMod val="50000"/>
                </a:schemeClr>
              </a:solidFill>
              <a:sym typeface="Wingdings" pitchFamily="2" charset="2"/>
            </a:endParaRPr>
          </a:p>
        </p:txBody>
      </p:sp>
      <p:sp>
        <p:nvSpPr>
          <p:cNvPr id="24586" name="Text Box 10"/>
          <p:cNvSpPr txBox="1">
            <a:spLocks noChangeArrowheads="1"/>
          </p:cNvSpPr>
          <p:nvPr/>
        </p:nvSpPr>
        <p:spPr bwMode="auto">
          <a:xfrm>
            <a:off x="598226" y="1883416"/>
            <a:ext cx="8317174"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400" b="1" dirty="0">
                <a:solidFill>
                  <a:schemeClr val="accent4">
                    <a:lumMod val="50000"/>
                  </a:schemeClr>
                </a:solidFill>
              </a:rPr>
              <a:t>-</a:t>
            </a:r>
            <a:r>
              <a:rPr lang="en-US" sz="2400" b="1" dirty="0" err="1">
                <a:solidFill>
                  <a:schemeClr val="accent4">
                    <a:lumMod val="50000"/>
                  </a:schemeClr>
                </a:solidFill>
              </a:rPr>
              <a:t>Thương</a:t>
            </a:r>
            <a:r>
              <a:rPr lang="en-US" sz="2400" b="1" dirty="0">
                <a:solidFill>
                  <a:schemeClr val="accent4">
                    <a:lumMod val="50000"/>
                  </a:schemeClr>
                </a:solidFill>
              </a:rPr>
              <a:t> </a:t>
            </a:r>
            <a:r>
              <a:rPr lang="en-US" sz="2400" b="1" dirty="0" err="1">
                <a:solidFill>
                  <a:schemeClr val="accent4">
                    <a:lumMod val="50000"/>
                  </a:schemeClr>
                </a:solidFill>
              </a:rPr>
              <a:t>nghiệp</a:t>
            </a:r>
            <a:r>
              <a:rPr lang="en-US" sz="2400" b="1" dirty="0">
                <a:solidFill>
                  <a:schemeClr val="accent4">
                    <a:lumMod val="50000"/>
                  </a:schemeClr>
                </a:solidFill>
              </a:rPr>
              <a:t>: </a:t>
            </a:r>
            <a:r>
              <a:rPr lang="en-US" sz="2400" b="1" dirty="0" err="1">
                <a:solidFill>
                  <a:schemeClr val="accent4">
                    <a:lumMod val="50000"/>
                  </a:schemeClr>
                </a:solidFill>
              </a:rPr>
              <a:t>buôn</a:t>
            </a:r>
            <a:r>
              <a:rPr lang="en-US" sz="2400" b="1" dirty="0">
                <a:solidFill>
                  <a:schemeClr val="accent4">
                    <a:lumMod val="50000"/>
                  </a:schemeClr>
                </a:solidFill>
              </a:rPr>
              <a:t> </a:t>
            </a:r>
            <a:r>
              <a:rPr lang="en-US" sz="2400" b="1" dirty="0" err="1">
                <a:solidFill>
                  <a:schemeClr val="accent4">
                    <a:lumMod val="50000"/>
                  </a:schemeClr>
                </a:solidFill>
              </a:rPr>
              <a:t>bán</a:t>
            </a:r>
            <a:r>
              <a:rPr lang="en-US" sz="2400" b="1" dirty="0">
                <a:solidFill>
                  <a:schemeClr val="accent4">
                    <a:lumMod val="50000"/>
                  </a:schemeClr>
                </a:solidFill>
              </a:rPr>
              <a:t> </a:t>
            </a:r>
            <a:r>
              <a:rPr lang="en-US" sz="2400" b="1" dirty="0" err="1">
                <a:solidFill>
                  <a:schemeClr val="accent4">
                    <a:lumMod val="50000"/>
                  </a:schemeClr>
                </a:solidFill>
              </a:rPr>
              <a:t>với</a:t>
            </a:r>
            <a:r>
              <a:rPr lang="en-US" sz="2400" b="1" dirty="0">
                <a:solidFill>
                  <a:schemeClr val="accent4">
                    <a:lumMod val="50000"/>
                  </a:schemeClr>
                </a:solidFill>
              </a:rPr>
              <a:t> </a:t>
            </a:r>
            <a:r>
              <a:rPr lang="en-US" sz="2400" b="1" dirty="0" err="1">
                <a:solidFill>
                  <a:schemeClr val="accent4">
                    <a:lumMod val="50000"/>
                  </a:schemeClr>
                </a:solidFill>
              </a:rPr>
              <a:t>nước</a:t>
            </a:r>
            <a:r>
              <a:rPr lang="en-US" sz="2400" b="1" dirty="0">
                <a:solidFill>
                  <a:schemeClr val="accent4">
                    <a:lumMod val="50000"/>
                  </a:schemeClr>
                </a:solidFill>
              </a:rPr>
              <a:t> </a:t>
            </a:r>
            <a:r>
              <a:rPr lang="en-US" sz="2400" b="1" dirty="0" err="1">
                <a:solidFill>
                  <a:schemeClr val="accent4">
                    <a:lumMod val="50000"/>
                  </a:schemeClr>
                </a:solidFill>
              </a:rPr>
              <a:t>ngoài</a:t>
            </a:r>
            <a:r>
              <a:rPr lang="en-US" sz="2400" b="1" dirty="0">
                <a:solidFill>
                  <a:schemeClr val="accent4">
                    <a:lumMod val="50000"/>
                  </a:schemeClr>
                </a:solidFill>
              </a:rPr>
              <a:t> </a:t>
            </a:r>
            <a:r>
              <a:rPr lang="en-US" sz="2400" b="1" dirty="0" err="1">
                <a:solidFill>
                  <a:schemeClr val="accent4">
                    <a:lumMod val="50000"/>
                  </a:schemeClr>
                </a:solidFill>
              </a:rPr>
              <a:t>được</a:t>
            </a:r>
            <a:r>
              <a:rPr lang="en-US" sz="2400" b="1" dirty="0">
                <a:solidFill>
                  <a:schemeClr val="accent4">
                    <a:lumMod val="50000"/>
                  </a:schemeClr>
                </a:solidFill>
              </a:rPr>
              <a:t> </a:t>
            </a:r>
            <a:r>
              <a:rPr lang="en-US" sz="2400" b="1" dirty="0" err="1">
                <a:solidFill>
                  <a:schemeClr val="accent4">
                    <a:lumMod val="50000"/>
                  </a:schemeClr>
                </a:solidFill>
              </a:rPr>
              <a:t>mở</a:t>
            </a:r>
            <a:r>
              <a:rPr lang="en-US" sz="2400" b="1" dirty="0">
                <a:solidFill>
                  <a:schemeClr val="accent4">
                    <a:lumMod val="50000"/>
                  </a:schemeClr>
                </a:solidFill>
              </a:rPr>
              <a:t> </a:t>
            </a:r>
            <a:r>
              <a:rPr lang="en-US" sz="2400" b="1" dirty="0" err="1">
                <a:solidFill>
                  <a:schemeClr val="accent4">
                    <a:lumMod val="50000"/>
                  </a:schemeClr>
                </a:solidFill>
              </a:rPr>
              <a:t>rộng</a:t>
            </a:r>
            <a:r>
              <a:rPr lang="en-US" sz="2400" b="1" dirty="0">
                <a:solidFill>
                  <a:schemeClr val="accent4">
                    <a:lumMod val="50000"/>
                  </a:schemeClr>
                </a:solidFill>
              </a:rPr>
              <a:t> : </a:t>
            </a:r>
            <a:r>
              <a:rPr lang="en-US" sz="2400" b="1" dirty="0" err="1">
                <a:solidFill>
                  <a:schemeClr val="accent4">
                    <a:lumMod val="50000"/>
                  </a:schemeClr>
                </a:solidFill>
              </a:rPr>
              <a:t>Đông</a:t>
            </a:r>
            <a:r>
              <a:rPr lang="en-US" sz="2400" b="1" dirty="0">
                <a:solidFill>
                  <a:schemeClr val="accent4">
                    <a:lumMod val="50000"/>
                  </a:schemeClr>
                </a:solidFill>
              </a:rPr>
              <a:t> Nam Á, </a:t>
            </a:r>
            <a:r>
              <a:rPr lang="en-US" sz="2400" b="1" dirty="0" err="1">
                <a:solidFill>
                  <a:schemeClr val="accent4">
                    <a:lumMod val="50000"/>
                  </a:schemeClr>
                </a:solidFill>
              </a:rPr>
              <a:t>Ấn</a:t>
            </a:r>
            <a:r>
              <a:rPr lang="en-US" sz="2400" b="1" dirty="0">
                <a:solidFill>
                  <a:schemeClr val="accent4">
                    <a:lumMod val="50000"/>
                  </a:schemeClr>
                </a:solidFill>
              </a:rPr>
              <a:t> </a:t>
            </a:r>
            <a:r>
              <a:rPr lang="en-US" sz="2400" b="1" dirty="0" err="1">
                <a:solidFill>
                  <a:schemeClr val="accent4">
                    <a:lumMod val="50000"/>
                  </a:schemeClr>
                </a:solidFill>
              </a:rPr>
              <a:t>Độ</a:t>
            </a:r>
            <a:r>
              <a:rPr lang="en-US" sz="2400" b="1" dirty="0">
                <a:solidFill>
                  <a:schemeClr val="accent4">
                    <a:lumMod val="50000"/>
                  </a:schemeClr>
                </a:solidFill>
              </a:rPr>
              <a:t>, Ba </a:t>
            </a:r>
            <a:r>
              <a:rPr lang="en-US" sz="2400" b="1" dirty="0" err="1">
                <a:solidFill>
                  <a:schemeClr val="accent4">
                    <a:lumMod val="50000"/>
                  </a:schemeClr>
                </a:solidFill>
              </a:rPr>
              <a:t>Tư</a:t>
            </a:r>
            <a:r>
              <a:rPr lang="en-US" sz="2400" b="1" dirty="0">
                <a:solidFill>
                  <a:schemeClr val="accent4">
                    <a:lumMod val="50000"/>
                  </a:schemeClr>
                </a:solidFill>
              </a:rPr>
              <a:t>.....</a:t>
            </a:r>
            <a:endParaRPr lang="en-US" sz="2400" b="1" i="1" dirty="0">
              <a:solidFill>
                <a:schemeClr val="accent4">
                  <a:lumMod val="50000"/>
                </a:schemeClr>
              </a:solidFill>
            </a:endParaRPr>
          </a:p>
        </p:txBody>
      </p:sp>
      <p:pic>
        <p:nvPicPr>
          <p:cNvPr id="22534" name="Picture 11" descr="gif_911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181600"/>
            <a:ext cx="11906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auto">
          <a:xfrm>
            <a:off x="762000" y="5181600"/>
            <a:ext cx="8610600" cy="1447800"/>
          </a:xfrm>
          <a:prstGeom prst="rect">
            <a:avLst/>
          </a:prstGeom>
          <a:noFill/>
          <a:ln w="9525">
            <a:noFill/>
            <a:miter lim="800000"/>
            <a:headEnd/>
            <a:tailEnd/>
          </a:ln>
        </p:spPr>
        <p:txBody>
          <a:bodyPr anchor="ctr"/>
          <a:lstStyle/>
          <a:p>
            <a:pPr>
              <a:defRPr/>
            </a:pPr>
            <a:r>
              <a:rPr lang="en-US" sz="2800" b="1" i="1" dirty="0">
                <a:solidFill>
                  <a:srgbClr val="FF0000"/>
                </a:solidFill>
                <a:latin typeface="Times New Roman" panose="02020603050405020304" pitchFamily="18" charset="0"/>
                <a:cs typeface="Times New Roman" panose="02020603050405020304" pitchFamily="18" charset="0"/>
              </a:rPr>
              <a:t>Những mầm mống kinh tế TBCN ở TQ xuất hiện </a:t>
            </a:r>
          </a:p>
          <a:p>
            <a:pPr>
              <a:defRPr/>
            </a:pPr>
            <a:r>
              <a:rPr lang="en-US" sz="2800" b="1" i="1" dirty="0">
                <a:solidFill>
                  <a:srgbClr val="FF0000"/>
                </a:solidFill>
                <a:latin typeface="Times New Roman" panose="02020603050405020304" pitchFamily="18" charset="0"/>
                <a:cs typeface="Times New Roman" panose="02020603050405020304" pitchFamily="18" charset="0"/>
              </a:rPr>
              <a:t>như thế nào?</a:t>
            </a:r>
            <a:endParaRPr lang="en-US" sz="2800" b="1" dirty="0">
              <a:solidFill>
                <a:srgbClr val="FF0000"/>
              </a:solidFill>
              <a:latin typeface="Times New Roman" panose="02020603050405020304" pitchFamily="18" charset="0"/>
              <a:cs typeface="Times New Roman" panose="02020603050405020304" pitchFamily="18" charset="0"/>
            </a:endParaRPr>
          </a:p>
          <a:p>
            <a:pPr>
              <a:defRPr/>
            </a:pPr>
            <a:endParaRPr lang="en-US" sz="2800" b="1" kern="0" dirty="0">
              <a:solidFill>
                <a:srgbClr val="FF0000"/>
              </a:solidFill>
              <a:latin typeface="Times New Roman" panose="02020603050405020304" pitchFamily="18" charset="0"/>
              <a:ea typeface="+mj-ea"/>
              <a:cs typeface="Times New Roman" panose="02020603050405020304" pitchFamily="18" charset="0"/>
            </a:endParaRPr>
          </a:p>
        </p:txBody>
      </p:sp>
      <p:sp>
        <p:nvSpPr>
          <p:cNvPr id="11" name="Text Box 9"/>
          <p:cNvSpPr txBox="1">
            <a:spLocks noChangeArrowheads="1"/>
          </p:cNvSpPr>
          <p:nvPr/>
        </p:nvSpPr>
        <p:spPr bwMode="auto">
          <a:xfrm>
            <a:off x="598226" y="3466460"/>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ct val="50000"/>
              </a:spcBef>
            </a:pPr>
            <a:r>
              <a:rPr lang="en-US" sz="2400" b="1" dirty="0" err="1">
                <a:solidFill>
                  <a:schemeClr val="accent4">
                    <a:lumMod val="50000"/>
                  </a:schemeClr>
                </a:solidFill>
              </a:rPr>
              <a:t>Mở</a:t>
            </a:r>
            <a:r>
              <a:rPr lang="en-US" sz="2400" b="1" dirty="0">
                <a:solidFill>
                  <a:schemeClr val="accent4">
                    <a:lumMod val="50000"/>
                  </a:schemeClr>
                </a:solidFill>
              </a:rPr>
              <a:t> </a:t>
            </a:r>
            <a:r>
              <a:rPr lang="en-US" sz="2400" b="1" dirty="0" err="1">
                <a:solidFill>
                  <a:schemeClr val="accent4">
                    <a:lumMod val="50000"/>
                  </a:schemeClr>
                </a:solidFill>
              </a:rPr>
              <a:t>rộng</a:t>
            </a:r>
            <a:r>
              <a:rPr lang="en-US" sz="2400" b="1" dirty="0">
                <a:solidFill>
                  <a:schemeClr val="accent4">
                    <a:lumMod val="50000"/>
                  </a:schemeClr>
                </a:solidFill>
              </a:rPr>
              <a:t> </a:t>
            </a:r>
            <a:r>
              <a:rPr lang="en-US" sz="2400" b="1" dirty="0" err="1" smtClean="0">
                <a:solidFill>
                  <a:schemeClr val="accent4">
                    <a:lumMod val="50000"/>
                  </a:schemeClr>
                </a:solidFill>
              </a:rPr>
              <a:t>chiến</a:t>
            </a:r>
            <a:r>
              <a:rPr lang="en-US" sz="2400" b="1" dirty="0" smtClean="0">
                <a:solidFill>
                  <a:schemeClr val="accent4">
                    <a:lumMod val="50000"/>
                  </a:schemeClr>
                </a:solidFill>
              </a:rPr>
              <a:t> </a:t>
            </a:r>
            <a:r>
              <a:rPr lang="en-US" sz="2400" b="1" dirty="0" err="1" smtClean="0">
                <a:solidFill>
                  <a:schemeClr val="accent4">
                    <a:lumMod val="50000"/>
                  </a:schemeClr>
                </a:solidFill>
              </a:rPr>
              <a:t>tranh</a:t>
            </a:r>
            <a:r>
              <a:rPr lang="en-US" sz="2400" b="1" dirty="0" smtClean="0">
                <a:solidFill>
                  <a:schemeClr val="accent4">
                    <a:lumMod val="50000"/>
                  </a:schemeClr>
                </a:solidFill>
              </a:rPr>
              <a:t> </a:t>
            </a:r>
            <a:r>
              <a:rPr lang="en-US" sz="2400" b="1" dirty="0" err="1" smtClean="0">
                <a:solidFill>
                  <a:schemeClr val="accent4">
                    <a:lumMod val="50000"/>
                  </a:schemeClr>
                </a:solidFill>
              </a:rPr>
              <a:t>xâ</a:t>
            </a:r>
            <a:r>
              <a:rPr lang="en-US" sz="2400" b="1" dirty="0" err="1" smtClean="0">
                <a:solidFill>
                  <a:schemeClr val="accent4">
                    <a:lumMod val="50000"/>
                  </a:schemeClr>
                </a:solidFill>
              </a:rPr>
              <a:t>m</a:t>
            </a:r>
            <a:r>
              <a:rPr lang="en-US" sz="2400" b="1" dirty="0" smtClean="0">
                <a:solidFill>
                  <a:schemeClr val="accent4">
                    <a:lumMod val="50000"/>
                  </a:schemeClr>
                </a:solidFill>
              </a:rPr>
              <a:t> </a:t>
            </a:r>
            <a:r>
              <a:rPr lang="en-US" sz="2400" b="1" dirty="0" err="1" smtClean="0">
                <a:solidFill>
                  <a:schemeClr val="accent4">
                    <a:lumMod val="50000"/>
                  </a:schemeClr>
                </a:solidFill>
              </a:rPr>
              <a:t>lược</a:t>
            </a:r>
            <a:r>
              <a:rPr lang="en-US" sz="2400" b="1" dirty="0" smtClean="0">
                <a:solidFill>
                  <a:schemeClr val="accent4">
                    <a:lumMod val="50000"/>
                  </a:schemeClr>
                </a:solidFill>
              </a:rPr>
              <a:t> sang </a:t>
            </a:r>
            <a:r>
              <a:rPr lang="en-US" sz="2400" b="1" dirty="0" err="1" smtClean="0">
                <a:solidFill>
                  <a:schemeClr val="accent4">
                    <a:lumMod val="50000"/>
                  </a:schemeClr>
                </a:solidFill>
              </a:rPr>
              <a:t>các</a:t>
            </a:r>
            <a:r>
              <a:rPr lang="en-US" sz="2400" b="1" dirty="0" smtClean="0">
                <a:solidFill>
                  <a:schemeClr val="accent4">
                    <a:lumMod val="50000"/>
                  </a:schemeClr>
                </a:solidFill>
              </a:rPr>
              <a:t> </a:t>
            </a:r>
            <a:r>
              <a:rPr lang="en-US" sz="2400" b="1" dirty="0" err="1" smtClean="0">
                <a:solidFill>
                  <a:schemeClr val="accent4">
                    <a:lumMod val="50000"/>
                  </a:schemeClr>
                </a:solidFill>
              </a:rPr>
              <a:t>nước</a:t>
            </a:r>
            <a:r>
              <a:rPr lang="en-US" sz="2400" b="1" dirty="0" smtClean="0">
                <a:solidFill>
                  <a:schemeClr val="accent4">
                    <a:lumMod val="50000"/>
                  </a:schemeClr>
                </a:solidFill>
              </a:rPr>
              <a:t> </a:t>
            </a:r>
            <a:r>
              <a:rPr lang="en-US" sz="2400" b="1" dirty="0" err="1" smtClean="0">
                <a:solidFill>
                  <a:schemeClr val="accent4">
                    <a:lumMod val="50000"/>
                  </a:schemeClr>
                </a:solidFill>
              </a:rPr>
              <a:t>láng</a:t>
            </a:r>
            <a:r>
              <a:rPr lang="en-US" sz="2400" b="1" dirty="0" smtClean="0">
                <a:solidFill>
                  <a:schemeClr val="accent4">
                    <a:lumMod val="50000"/>
                  </a:schemeClr>
                </a:solidFill>
              </a:rPr>
              <a:t> </a:t>
            </a:r>
            <a:r>
              <a:rPr lang="en-US" sz="2400" b="1" dirty="0" err="1" smtClean="0">
                <a:solidFill>
                  <a:schemeClr val="accent4">
                    <a:lumMod val="50000"/>
                  </a:schemeClr>
                </a:solidFill>
              </a:rPr>
              <a:t>giềng</a:t>
            </a:r>
            <a:endParaRPr lang="en-US" sz="2400" b="1" dirty="0">
              <a:solidFill>
                <a:schemeClr val="accent4">
                  <a:lumMod val="50000"/>
                </a:schemeClr>
              </a:solidFill>
            </a:endParaRPr>
          </a:p>
        </p:txBody>
      </p:sp>
      <p:sp>
        <p:nvSpPr>
          <p:cNvPr id="12" name="AutoShape 5">
            <a:hlinkClick r:id="rId2" action="ppaction://hlinksldjump"/>
          </p:cNvPr>
          <p:cNvSpPr>
            <a:spLocks noChangeArrowheads="1"/>
          </p:cNvSpPr>
          <p:nvPr/>
        </p:nvSpPr>
        <p:spPr bwMode="auto">
          <a:xfrm>
            <a:off x="533400" y="2819400"/>
            <a:ext cx="2209800" cy="457200"/>
          </a:xfrm>
          <a:prstGeom prst="flowChartAlternateProcess">
            <a:avLst/>
          </a:prstGeom>
          <a:solidFill>
            <a:schemeClr val="bg1"/>
          </a:solidFill>
          <a:ln w="9525">
            <a:solidFill>
              <a:schemeClr val="tx1"/>
            </a:solidFill>
            <a:miter lim="800000"/>
            <a:headEnd/>
            <a:tailEnd/>
          </a:ln>
        </p:spPr>
        <p:txBody>
          <a:bodyPr wrap="none" anchor="ctr"/>
          <a:lstStyle/>
          <a:p>
            <a:pPr algn="ctr"/>
            <a:r>
              <a:rPr lang="en-US" sz="2800" b="1">
                <a:solidFill>
                  <a:srgbClr val="0000FF"/>
                </a:solidFill>
                <a:latin typeface="Times New Roman" panose="02020603050405020304" pitchFamily="18" charset="0"/>
                <a:cs typeface="Times New Roman" panose="02020603050405020304" pitchFamily="18" charset="0"/>
              </a:rPr>
              <a:t>d.Đối ngoại</a:t>
            </a:r>
          </a:p>
        </p:txBody>
      </p:sp>
    </p:spTree>
    <p:extLst>
      <p:ext uri="{BB962C8B-B14F-4D97-AF65-F5344CB8AC3E}">
        <p14:creationId xmlns:p14="http://schemas.microsoft.com/office/powerpoint/2010/main" val="261600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 calcmode="lin" valueType="num">
                                      <p:cBhvr additive="base">
                                        <p:cTn id="7" dur="500" fill="hold"/>
                                        <p:tgtEl>
                                          <p:spTgt spid="24581"/>
                                        </p:tgtEl>
                                        <p:attrNameLst>
                                          <p:attrName>ppt_x</p:attrName>
                                        </p:attrNameLst>
                                      </p:cBhvr>
                                      <p:tavLst>
                                        <p:tav tm="0">
                                          <p:val>
                                            <p:strVal val="0-#ppt_w/2"/>
                                          </p:val>
                                        </p:tav>
                                        <p:tav tm="100000">
                                          <p:val>
                                            <p:strVal val="#ppt_x"/>
                                          </p:val>
                                        </p:tav>
                                      </p:tavLst>
                                    </p:anim>
                                    <p:anim calcmode="lin" valueType="num">
                                      <p:cBhvr additive="base">
                                        <p:cTn id="8" dur="500" fill="hold"/>
                                        <p:tgtEl>
                                          <p:spTgt spid="2458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xit" presetSubtype="10" fill="hold" grpId="1" nodeType="clickEffect">
                                  <p:stCondLst>
                                    <p:cond delay="0"/>
                                  </p:stCondLst>
                                  <p:childTnLst>
                                    <p:animEffect transition="out" filter="checkerboard(across)">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24585"/>
                                        </p:tgtEl>
                                        <p:attrNameLst>
                                          <p:attrName>style.visibility</p:attrName>
                                        </p:attrNameLst>
                                      </p:cBhvr>
                                      <p:to>
                                        <p:strVal val="visible"/>
                                      </p:to>
                                    </p:set>
                                    <p:anim calcmode="discrete" valueType="clr">
                                      <p:cBhvr override="childStyle">
                                        <p:cTn id="23" dur="150"/>
                                        <p:tgtEl>
                                          <p:spTgt spid="24585"/>
                                        </p:tgtEl>
                                        <p:attrNameLst>
                                          <p:attrName>style.color</p:attrName>
                                        </p:attrNameLst>
                                      </p:cBhvr>
                                      <p:tavLst>
                                        <p:tav tm="0">
                                          <p:val>
                                            <p:clrVal>
                                              <a:schemeClr val="accent2"/>
                                            </p:clrVal>
                                          </p:val>
                                        </p:tav>
                                        <p:tav tm="50000">
                                          <p:val>
                                            <p:clrVal>
                                              <a:schemeClr val="hlink"/>
                                            </p:clrVal>
                                          </p:val>
                                        </p:tav>
                                      </p:tavLst>
                                    </p:anim>
                                    <p:anim calcmode="discrete" valueType="clr">
                                      <p:cBhvr>
                                        <p:cTn id="24" dur="150"/>
                                        <p:tgtEl>
                                          <p:spTgt spid="24585"/>
                                        </p:tgtEl>
                                        <p:attrNameLst>
                                          <p:attrName>fillcolor</p:attrName>
                                        </p:attrNameLst>
                                      </p:cBhvr>
                                      <p:tavLst>
                                        <p:tav tm="0">
                                          <p:val>
                                            <p:clrVal>
                                              <a:schemeClr val="accent2"/>
                                            </p:clrVal>
                                          </p:val>
                                        </p:tav>
                                        <p:tav tm="50000">
                                          <p:val>
                                            <p:clrVal>
                                              <a:schemeClr val="hlink"/>
                                            </p:clrVal>
                                          </p:val>
                                        </p:tav>
                                      </p:tavLst>
                                    </p:anim>
                                    <p:set>
                                      <p:cBhvr>
                                        <p:cTn id="25" dur="150"/>
                                        <p:tgtEl>
                                          <p:spTgt spid="24585"/>
                                        </p:tgtEl>
                                        <p:attrNameLst>
                                          <p:attrName>fill.type</p:attrName>
                                        </p:attrNameLst>
                                      </p:cBhvr>
                                      <p:to>
                                        <p:strVal val="solid"/>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4586"/>
                                        </p:tgtEl>
                                        <p:attrNameLst>
                                          <p:attrName>style.visibility</p:attrName>
                                        </p:attrNameLst>
                                      </p:cBhvr>
                                      <p:to>
                                        <p:strVal val="visible"/>
                                      </p:to>
                                    </p:set>
                                    <p:animEffect transition="in" filter="wipe(left)">
                                      <p:cBhvr>
                                        <p:cTn id="30" dur="2000"/>
                                        <p:tgtEl>
                                          <p:spTgt spid="2458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0-#ppt_w/2"/>
                                          </p:val>
                                        </p:tav>
                                        <p:tav tm="100000">
                                          <p:val>
                                            <p:strVal val="#ppt_x"/>
                                          </p:val>
                                        </p:tav>
                                      </p:tavLst>
                                    </p:anim>
                                    <p:anim calcmode="lin" valueType="num">
                                      <p:cBhvr additive="base">
                                        <p:cTn id="3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11"/>
                                        </p:tgtEl>
                                        <p:attrNameLst>
                                          <p:attrName>style.visibility</p:attrName>
                                        </p:attrNameLst>
                                      </p:cBhvr>
                                      <p:to>
                                        <p:strVal val="visible"/>
                                      </p:to>
                                    </p:set>
                                    <p:anim calcmode="discrete" valueType="clr">
                                      <p:cBhvr override="childStyle">
                                        <p:cTn id="41"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1"/>
                                        </p:tgtEl>
                                        <p:attrNameLst>
                                          <p:attrName>fillcolor</p:attrName>
                                        </p:attrNameLst>
                                      </p:cBhvr>
                                      <p:tavLst>
                                        <p:tav tm="0">
                                          <p:val>
                                            <p:clrVal>
                                              <a:schemeClr val="accent2"/>
                                            </p:clrVal>
                                          </p:val>
                                        </p:tav>
                                        <p:tav tm="50000">
                                          <p:val>
                                            <p:clrVal>
                                              <a:schemeClr val="hlink"/>
                                            </p:clrVal>
                                          </p:val>
                                        </p:tav>
                                      </p:tavLst>
                                    </p:anim>
                                    <p:set>
                                      <p:cBhvr>
                                        <p:cTn id="43"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P spid="24585" grpId="0"/>
      <p:bldP spid="24586" grpId="0"/>
      <p:bldP spid="10" grpId="0"/>
      <p:bldP spid="10" grpId="1"/>
      <p:bldP spid="11"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sz="4000" smtClean="0"/>
              <a:t/>
            </a:r>
            <a:br>
              <a:rPr lang="en-US" sz="4000" smtClean="0"/>
            </a:br>
            <a:r>
              <a:rPr lang="en-US" sz="4000" smtClean="0"/>
              <a:t/>
            </a:r>
            <a:br>
              <a:rPr lang="en-US" sz="4000" smtClean="0"/>
            </a:br>
            <a:endParaRPr lang="en-US" sz="4000" smtClean="0"/>
          </a:p>
        </p:txBody>
      </p:sp>
      <p:sp>
        <p:nvSpPr>
          <p:cNvPr id="23555" name="Rectangle 3"/>
          <p:cNvSpPr>
            <a:spLocks noGrp="1" noChangeArrowheads="1"/>
          </p:cNvSpPr>
          <p:nvPr>
            <p:ph type="body" idx="1"/>
          </p:nvPr>
        </p:nvSpPr>
        <p:spPr/>
        <p:txBody>
          <a:bodyPr/>
          <a:lstStyle/>
          <a:p>
            <a:pPr eaLnBrk="1" hangingPunct="1"/>
            <a:endParaRPr lang="en-US" smtClean="0"/>
          </a:p>
          <a:p>
            <a:pPr eaLnBrk="1" hangingPunct="1"/>
            <a:endParaRPr lang="en-US" smtClean="0"/>
          </a:p>
        </p:txBody>
      </p:sp>
      <p:grpSp>
        <p:nvGrpSpPr>
          <p:cNvPr id="2" name="Group 4"/>
          <p:cNvGrpSpPr>
            <a:grpSpLocks noChangeAspect="1"/>
          </p:cNvGrpSpPr>
          <p:nvPr/>
        </p:nvGrpSpPr>
        <p:grpSpPr bwMode="auto">
          <a:xfrm>
            <a:off x="0" y="1143000"/>
            <a:ext cx="9144000" cy="6172200"/>
            <a:chOff x="2742" y="1114"/>
            <a:chExt cx="7200" cy="4320"/>
          </a:xfrm>
        </p:grpSpPr>
        <p:sp>
          <p:nvSpPr>
            <p:cNvPr id="23558" name="AutoShape 5"/>
            <p:cNvSpPr>
              <a:spLocks noChangeAspect="1" noChangeArrowheads="1"/>
            </p:cNvSpPr>
            <p:nvPr/>
          </p:nvSpPr>
          <p:spPr bwMode="auto">
            <a:xfrm>
              <a:off x="2742" y="1114"/>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solidFill>
                  <a:srgbClr val="FF00FF"/>
                </a:solidFill>
              </a:endParaRPr>
            </a:p>
          </p:txBody>
        </p:sp>
        <p:sp>
          <p:nvSpPr>
            <p:cNvPr id="23559" name="Rectangle 6"/>
            <p:cNvSpPr>
              <a:spLocks noChangeArrowheads="1"/>
            </p:cNvSpPr>
            <p:nvPr/>
          </p:nvSpPr>
          <p:spPr bwMode="auto">
            <a:xfrm>
              <a:off x="5742" y="1423"/>
              <a:ext cx="1500" cy="462"/>
            </a:xfrm>
            <a:prstGeom prst="rect">
              <a:avLst/>
            </a:prstGeom>
            <a:solidFill>
              <a:srgbClr val="800080"/>
            </a:solidFill>
            <a:ln w="9525">
              <a:solidFill>
                <a:srgbClr val="969696"/>
              </a:solidFill>
              <a:miter lim="800000"/>
              <a:headEnd/>
              <a:tailEnd/>
            </a:ln>
          </p:spPr>
          <p:txBody>
            <a:bodyPr/>
            <a:lstStyle/>
            <a:p>
              <a:pPr fontAlgn="ctr">
                <a:spcBef>
                  <a:spcPts val="600"/>
                </a:spcBef>
              </a:pPr>
              <a:r>
                <a:rPr lang="en-US" sz="1200">
                  <a:solidFill>
                    <a:srgbClr val="FFFF00"/>
                  </a:solidFill>
                  <a:latin typeface="Garamond" pitchFamily="18" charset="0"/>
                </a:rPr>
                <a:t>   </a:t>
              </a:r>
              <a:r>
                <a:rPr lang="en-US" sz="2000" b="1">
                  <a:solidFill>
                    <a:srgbClr val="FFFF00"/>
                  </a:solidFill>
                </a:rPr>
                <a:t>HOÀNG ĐẾ</a:t>
              </a:r>
              <a:endParaRPr lang="en-US" sz="2000">
                <a:solidFill>
                  <a:srgbClr val="FFFF00"/>
                </a:solidFill>
                <a:latin typeface="Garamond" pitchFamily="18" charset="0"/>
              </a:endParaRPr>
            </a:p>
          </p:txBody>
        </p:sp>
        <p:sp>
          <p:nvSpPr>
            <p:cNvPr id="23560" name="Rectangle 7"/>
            <p:cNvSpPr>
              <a:spLocks noChangeArrowheads="1"/>
            </p:cNvSpPr>
            <p:nvPr/>
          </p:nvSpPr>
          <p:spPr bwMode="auto">
            <a:xfrm>
              <a:off x="5742" y="2194"/>
              <a:ext cx="1500" cy="464"/>
            </a:xfrm>
            <a:prstGeom prst="rect">
              <a:avLst/>
            </a:prstGeom>
            <a:solidFill>
              <a:srgbClr val="FFFF99"/>
            </a:solidFill>
            <a:ln w="9525">
              <a:solidFill>
                <a:srgbClr val="000000"/>
              </a:solidFill>
              <a:miter lim="800000"/>
              <a:headEnd/>
              <a:tailEnd/>
            </a:ln>
          </p:spPr>
          <p:txBody>
            <a:bodyPr/>
            <a:lstStyle/>
            <a:p>
              <a:pPr>
                <a:spcBef>
                  <a:spcPts val="600"/>
                </a:spcBef>
              </a:pPr>
              <a:r>
                <a:rPr lang="en-US" sz="1200">
                  <a:solidFill>
                    <a:srgbClr val="FF0000"/>
                  </a:solidFill>
                  <a:latin typeface="Garamond" pitchFamily="18" charset="0"/>
                </a:rPr>
                <a:t>         </a:t>
              </a:r>
              <a:r>
                <a:rPr lang="en-US" sz="2000" b="1">
                  <a:solidFill>
                    <a:srgbClr val="FF0000"/>
                  </a:solidFill>
                </a:rPr>
                <a:t>LỤC BỘ</a:t>
              </a:r>
            </a:p>
            <a:p>
              <a:pPr>
                <a:spcBef>
                  <a:spcPts val="600"/>
                </a:spcBef>
              </a:pPr>
              <a:r>
                <a:rPr lang="en-US" sz="1400" b="1">
                  <a:solidFill>
                    <a:srgbClr val="3333FF"/>
                  </a:solidFill>
                </a:rPr>
                <a:t>       (Thượng thư)</a:t>
              </a:r>
            </a:p>
          </p:txBody>
        </p:sp>
        <p:sp>
          <p:nvSpPr>
            <p:cNvPr id="23561" name="Line 8"/>
            <p:cNvSpPr>
              <a:spLocks noChangeShapeType="1"/>
            </p:cNvSpPr>
            <p:nvPr/>
          </p:nvSpPr>
          <p:spPr bwMode="auto">
            <a:xfrm>
              <a:off x="6492" y="1885"/>
              <a:ext cx="0" cy="309"/>
            </a:xfrm>
            <a:prstGeom prst="line">
              <a:avLst/>
            </a:prstGeom>
            <a:noFill/>
            <a:ln w="952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2" name="Rectangle 9"/>
            <p:cNvSpPr>
              <a:spLocks noChangeArrowheads="1"/>
            </p:cNvSpPr>
            <p:nvPr/>
          </p:nvSpPr>
          <p:spPr bwMode="auto">
            <a:xfrm>
              <a:off x="3282" y="3120"/>
              <a:ext cx="1140" cy="463"/>
            </a:xfrm>
            <a:prstGeom prst="rect">
              <a:avLst/>
            </a:prstGeom>
            <a:solidFill>
              <a:schemeClr val="accent2"/>
            </a:solidFill>
            <a:ln w="9525">
              <a:solidFill>
                <a:srgbClr val="000000"/>
              </a:solidFill>
              <a:miter lim="800000"/>
              <a:headEnd/>
              <a:tailEnd/>
            </a:ln>
          </p:spPr>
          <p:txBody>
            <a:bodyPr/>
            <a:lstStyle/>
            <a:p>
              <a:r>
                <a:rPr lang="en-US" sz="1000" b="1">
                  <a:solidFill>
                    <a:schemeClr val="bg1"/>
                  </a:solidFill>
                  <a:latin typeface="Garamond" pitchFamily="18" charset="0"/>
                </a:rPr>
                <a:t>    </a:t>
              </a:r>
              <a:r>
                <a:rPr lang="en-US" sz="2000" b="1">
                  <a:solidFill>
                    <a:schemeClr val="bg1"/>
                  </a:solidFill>
                </a:rPr>
                <a:t>LẠI</a:t>
              </a:r>
            </a:p>
            <a:p>
              <a:r>
                <a:rPr lang="en-US" sz="2000" b="1">
                  <a:solidFill>
                    <a:schemeClr val="bg1"/>
                  </a:solidFill>
                </a:rPr>
                <a:t>(Quan văn)</a:t>
              </a:r>
              <a:endParaRPr lang="en-US" sz="2000">
                <a:solidFill>
                  <a:schemeClr val="bg1"/>
                </a:solidFill>
              </a:endParaRPr>
            </a:p>
          </p:txBody>
        </p:sp>
        <p:sp>
          <p:nvSpPr>
            <p:cNvPr id="23563" name="Rectangle 10"/>
            <p:cNvSpPr>
              <a:spLocks noChangeArrowheads="1"/>
            </p:cNvSpPr>
            <p:nvPr/>
          </p:nvSpPr>
          <p:spPr bwMode="auto">
            <a:xfrm>
              <a:off x="4542" y="3120"/>
              <a:ext cx="900" cy="463"/>
            </a:xfrm>
            <a:prstGeom prst="rect">
              <a:avLst/>
            </a:prstGeom>
            <a:solidFill>
              <a:schemeClr val="accent2"/>
            </a:solidFill>
            <a:ln w="9525">
              <a:solidFill>
                <a:srgbClr val="000000"/>
              </a:solidFill>
              <a:miter lim="800000"/>
              <a:headEnd/>
              <a:tailEnd/>
            </a:ln>
          </p:spPr>
          <p:txBody>
            <a:bodyPr/>
            <a:lstStyle/>
            <a:p>
              <a:r>
                <a:rPr lang="en-US" sz="1000" b="1">
                  <a:solidFill>
                    <a:srgbClr val="FF00FF"/>
                  </a:solidFill>
                  <a:latin typeface="Garamond" pitchFamily="18" charset="0"/>
                </a:rPr>
                <a:t>    </a:t>
              </a:r>
              <a:r>
                <a:rPr lang="en-US" sz="2000" b="1">
                  <a:solidFill>
                    <a:schemeClr val="bg1"/>
                  </a:solidFill>
                </a:rPr>
                <a:t>HỘ</a:t>
              </a:r>
            </a:p>
            <a:p>
              <a:r>
                <a:rPr lang="en-US" sz="2000" b="1">
                  <a:solidFill>
                    <a:schemeClr val="bg1"/>
                  </a:solidFill>
                </a:rPr>
                <a:t>(T.chính)</a:t>
              </a:r>
            </a:p>
          </p:txBody>
        </p:sp>
        <p:sp>
          <p:nvSpPr>
            <p:cNvPr id="23564" name="Rectangle 11"/>
            <p:cNvSpPr>
              <a:spLocks noChangeArrowheads="1"/>
            </p:cNvSpPr>
            <p:nvPr/>
          </p:nvSpPr>
          <p:spPr bwMode="auto">
            <a:xfrm>
              <a:off x="5592" y="3120"/>
              <a:ext cx="750" cy="463"/>
            </a:xfrm>
            <a:prstGeom prst="rect">
              <a:avLst/>
            </a:prstGeom>
            <a:solidFill>
              <a:schemeClr val="accent2"/>
            </a:solidFill>
            <a:ln w="9525">
              <a:solidFill>
                <a:srgbClr val="000000"/>
              </a:solidFill>
              <a:miter lim="800000"/>
              <a:headEnd/>
              <a:tailEnd/>
            </a:ln>
          </p:spPr>
          <p:txBody>
            <a:bodyPr/>
            <a:lstStyle/>
            <a:p>
              <a:r>
                <a:rPr lang="en-US" sz="1000" b="1">
                  <a:solidFill>
                    <a:srgbClr val="FF00FF"/>
                  </a:solidFill>
                  <a:latin typeface="Garamond" pitchFamily="18" charset="0"/>
                </a:rPr>
                <a:t>     </a:t>
              </a:r>
              <a:r>
                <a:rPr lang="en-US" sz="2000" b="1">
                  <a:solidFill>
                    <a:schemeClr val="bg1"/>
                  </a:solidFill>
                </a:rPr>
                <a:t>LỄ</a:t>
              </a:r>
            </a:p>
            <a:p>
              <a:r>
                <a:rPr lang="en-US" sz="2000" b="1">
                  <a:solidFill>
                    <a:schemeClr val="bg1"/>
                  </a:solidFill>
                </a:rPr>
                <a:t>(GD)</a:t>
              </a:r>
              <a:endParaRPr lang="en-US" sz="2000">
                <a:solidFill>
                  <a:schemeClr val="bg1"/>
                </a:solidFill>
              </a:endParaRPr>
            </a:p>
          </p:txBody>
        </p:sp>
        <p:sp>
          <p:nvSpPr>
            <p:cNvPr id="23565" name="Rectangle 12"/>
            <p:cNvSpPr>
              <a:spLocks noChangeArrowheads="1"/>
            </p:cNvSpPr>
            <p:nvPr/>
          </p:nvSpPr>
          <p:spPr bwMode="auto">
            <a:xfrm>
              <a:off x="6642" y="3120"/>
              <a:ext cx="750" cy="463"/>
            </a:xfrm>
            <a:prstGeom prst="rect">
              <a:avLst/>
            </a:prstGeom>
            <a:solidFill>
              <a:schemeClr val="accent2"/>
            </a:solidFill>
            <a:ln w="9525">
              <a:solidFill>
                <a:srgbClr val="000000"/>
              </a:solidFill>
              <a:miter lim="800000"/>
              <a:headEnd/>
              <a:tailEnd/>
            </a:ln>
          </p:spPr>
          <p:txBody>
            <a:bodyPr/>
            <a:lstStyle/>
            <a:p>
              <a:r>
                <a:rPr lang="en-US">
                  <a:solidFill>
                    <a:srgbClr val="FF00FF"/>
                  </a:solidFill>
                </a:rPr>
                <a:t> </a:t>
              </a:r>
              <a:r>
                <a:rPr lang="en-US" sz="2000" b="1">
                  <a:solidFill>
                    <a:schemeClr val="bg1"/>
                  </a:solidFill>
                </a:rPr>
                <a:t>BINH</a:t>
              </a:r>
            </a:p>
            <a:p>
              <a:r>
                <a:rPr lang="en-US" sz="2000" b="1">
                  <a:solidFill>
                    <a:schemeClr val="bg1"/>
                  </a:solidFill>
                </a:rPr>
                <a:t>(QS)</a:t>
              </a:r>
            </a:p>
          </p:txBody>
        </p:sp>
        <p:sp>
          <p:nvSpPr>
            <p:cNvPr id="23566" name="Rectangle 13"/>
            <p:cNvSpPr>
              <a:spLocks noChangeArrowheads="1"/>
            </p:cNvSpPr>
            <p:nvPr/>
          </p:nvSpPr>
          <p:spPr bwMode="auto">
            <a:xfrm>
              <a:off x="7542" y="3120"/>
              <a:ext cx="900" cy="463"/>
            </a:xfrm>
            <a:prstGeom prst="rect">
              <a:avLst/>
            </a:prstGeom>
            <a:solidFill>
              <a:schemeClr val="accent2"/>
            </a:solidFill>
            <a:ln w="9525">
              <a:solidFill>
                <a:srgbClr val="000000"/>
              </a:solidFill>
              <a:miter lim="800000"/>
              <a:headEnd/>
              <a:tailEnd/>
            </a:ln>
          </p:spPr>
          <p:txBody>
            <a:bodyPr/>
            <a:lstStyle/>
            <a:p>
              <a:r>
                <a:rPr lang="en-US" sz="1200">
                  <a:solidFill>
                    <a:srgbClr val="FF00FF"/>
                  </a:solidFill>
                  <a:latin typeface="Garamond" pitchFamily="18" charset="0"/>
                </a:rPr>
                <a:t>   </a:t>
              </a:r>
              <a:r>
                <a:rPr lang="en-US" sz="2000" b="1">
                  <a:solidFill>
                    <a:schemeClr val="bg1"/>
                  </a:solidFill>
                </a:rPr>
                <a:t>HÌNH</a:t>
              </a:r>
            </a:p>
            <a:p>
              <a:r>
                <a:rPr lang="en-US" sz="2000" b="1">
                  <a:solidFill>
                    <a:schemeClr val="bg1"/>
                  </a:solidFill>
                </a:rPr>
                <a:t>(TP)</a:t>
              </a:r>
            </a:p>
          </p:txBody>
        </p:sp>
        <p:sp>
          <p:nvSpPr>
            <p:cNvPr id="23567" name="Rectangle 14"/>
            <p:cNvSpPr>
              <a:spLocks noChangeArrowheads="1"/>
            </p:cNvSpPr>
            <p:nvPr/>
          </p:nvSpPr>
          <p:spPr bwMode="auto">
            <a:xfrm>
              <a:off x="8592" y="3120"/>
              <a:ext cx="900" cy="463"/>
            </a:xfrm>
            <a:prstGeom prst="rect">
              <a:avLst/>
            </a:prstGeom>
            <a:solidFill>
              <a:schemeClr val="accent2"/>
            </a:solidFill>
            <a:ln w="9525">
              <a:solidFill>
                <a:srgbClr val="000000"/>
              </a:solidFill>
              <a:miter lim="800000"/>
              <a:headEnd/>
              <a:tailEnd/>
            </a:ln>
          </p:spPr>
          <p:txBody>
            <a:bodyPr/>
            <a:lstStyle/>
            <a:p>
              <a:r>
                <a:rPr lang="en-US" sz="1200">
                  <a:solidFill>
                    <a:srgbClr val="FF00FF"/>
                  </a:solidFill>
                  <a:latin typeface="Garamond" pitchFamily="18" charset="0"/>
                </a:rPr>
                <a:t> </a:t>
              </a:r>
              <a:r>
                <a:rPr lang="en-US" sz="2000" b="1">
                  <a:solidFill>
                    <a:schemeClr val="bg1"/>
                  </a:solidFill>
                </a:rPr>
                <a:t>CÔNG</a:t>
              </a:r>
            </a:p>
            <a:p>
              <a:r>
                <a:rPr lang="en-US" sz="2000" b="1">
                  <a:solidFill>
                    <a:schemeClr val="bg1"/>
                  </a:solidFill>
                </a:rPr>
                <a:t>(XD)</a:t>
              </a:r>
            </a:p>
          </p:txBody>
        </p:sp>
        <p:sp>
          <p:nvSpPr>
            <p:cNvPr id="23568" name="Line 15"/>
            <p:cNvSpPr>
              <a:spLocks noChangeShapeType="1"/>
            </p:cNvSpPr>
            <p:nvPr/>
          </p:nvSpPr>
          <p:spPr bwMode="auto">
            <a:xfrm flipH="1">
              <a:off x="4092" y="2657"/>
              <a:ext cx="2400" cy="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9" name="Line 16"/>
            <p:cNvSpPr>
              <a:spLocks noChangeShapeType="1"/>
            </p:cNvSpPr>
            <p:nvPr/>
          </p:nvSpPr>
          <p:spPr bwMode="auto">
            <a:xfrm flipH="1">
              <a:off x="4992" y="2657"/>
              <a:ext cx="1500" cy="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0" name="Line 17"/>
            <p:cNvSpPr>
              <a:spLocks noChangeShapeType="1"/>
            </p:cNvSpPr>
            <p:nvPr/>
          </p:nvSpPr>
          <p:spPr bwMode="auto">
            <a:xfrm flipH="1">
              <a:off x="5892" y="2657"/>
              <a:ext cx="600" cy="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Line 18"/>
            <p:cNvSpPr>
              <a:spLocks noChangeShapeType="1"/>
            </p:cNvSpPr>
            <p:nvPr/>
          </p:nvSpPr>
          <p:spPr bwMode="auto">
            <a:xfrm>
              <a:off x="6492" y="2657"/>
              <a:ext cx="600" cy="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2" name="Line 19"/>
            <p:cNvSpPr>
              <a:spLocks noChangeShapeType="1"/>
            </p:cNvSpPr>
            <p:nvPr/>
          </p:nvSpPr>
          <p:spPr bwMode="auto">
            <a:xfrm>
              <a:off x="6492" y="2657"/>
              <a:ext cx="1500" cy="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20"/>
            <p:cNvSpPr>
              <a:spLocks noChangeShapeType="1"/>
            </p:cNvSpPr>
            <p:nvPr/>
          </p:nvSpPr>
          <p:spPr bwMode="auto">
            <a:xfrm>
              <a:off x="6492" y="2657"/>
              <a:ext cx="2550" cy="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4" name="Rectangle 21"/>
            <p:cNvSpPr>
              <a:spLocks noChangeArrowheads="1"/>
            </p:cNvSpPr>
            <p:nvPr/>
          </p:nvSpPr>
          <p:spPr bwMode="auto">
            <a:xfrm>
              <a:off x="3792" y="3891"/>
              <a:ext cx="5700" cy="463"/>
            </a:xfrm>
            <a:prstGeom prst="rect">
              <a:avLst/>
            </a:prstGeom>
            <a:solidFill>
              <a:srgbClr val="FF0066"/>
            </a:solidFill>
            <a:ln w="9525">
              <a:solidFill>
                <a:schemeClr val="tx2"/>
              </a:solidFill>
              <a:miter lim="800000"/>
              <a:headEnd/>
              <a:tailEnd/>
            </a:ln>
          </p:spPr>
          <p:txBody>
            <a:bodyPr/>
            <a:lstStyle/>
            <a:p>
              <a:r>
                <a:rPr lang="en-US">
                  <a:solidFill>
                    <a:srgbClr val="FF00FF"/>
                  </a:solidFill>
                  <a:latin typeface="Garamond" pitchFamily="18" charset="0"/>
                </a:rPr>
                <a:t>                </a:t>
              </a:r>
              <a:r>
                <a:rPr lang="en-US" sz="3200" b="1">
                  <a:solidFill>
                    <a:schemeClr val="bg1"/>
                  </a:solidFill>
                </a:rPr>
                <a:t>CÁC                              TỈNH</a:t>
              </a:r>
              <a:endParaRPr lang="en-US" sz="3200">
                <a:solidFill>
                  <a:schemeClr val="bg1"/>
                </a:solidFill>
              </a:endParaRPr>
            </a:p>
          </p:txBody>
        </p:sp>
        <p:sp>
          <p:nvSpPr>
            <p:cNvPr id="23575" name="Line 22"/>
            <p:cNvSpPr>
              <a:spLocks noChangeShapeType="1"/>
            </p:cNvSpPr>
            <p:nvPr/>
          </p:nvSpPr>
          <p:spPr bwMode="auto">
            <a:xfrm>
              <a:off x="5892" y="3583"/>
              <a:ext cx="1" cy="30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6" name="Line 23"/>
            <p:cNvSpPr>
              <a:spLocks noChangeShapeType="1"/>
            </p:cNvSpPr>
            <p:nvPr/>
          </p:nvSpPr>
          <p:spPr bwMode="auto">
            <a:xfrm>
              <a:off x="4992" y="3583"/>
              <a:ext cx="0" cy="3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7" name="Line 24"/>
            <p:cNvSpPr>
              <a:spLocks noChangeShapeType="1"/>
            </p:cNvSpPr>
            <p:nvPr/>
          </p:nvSpPr>
          <p:spPr bwMode="auto">
            <a:xfrm>
              <a:off x="4092" y="3583"/>
              <a:ext cx="0" cy="3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8" name="Line 25"/>
            <p:cNvSpPr>
              <a:spLocks noChangeShapeType="1"/>
            </p:cNvSpPr>
            <p:nvPr/>
          </p:nvSpPr>
          <p:spPr bwMode="auto">
            <a:xfrm>
              <a:off x="6942" y="3583"/>
              <a:ext cx="0" cy="3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9" name="Line 26"/>
            <p:cNvSpPr>
              <a:spLocks noChangeShapeType="1"/>
            </p:cNvSpPr>
            <p:nvPr/>
          </p:nvSpPr>
          <p:spPr bwMode="auto">
            <a:xfrm>
              <a:off x="7992" y="3583"/>
              <a:ext cx="0" cy="3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0" name="Line 27"/>
            <p:cNvSpPr>
              <a:spLocks noChangeShapeType="1"/>
            </p:cNvSpPr>
            <p:nvPr/>
          </p:nvSpPr>
          <p:spPr bwMode="auto">
            <a:xfrm>
              <a:off x="9042" y="3583"/>
              <a:ext cx="0" cy="3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8" name="Rectangle 2"/>
          <p:cNvSpPr txBox="1">
            <a:spLocks noChangeArrowheads="1"/>
          </p:cNvSpPr>
          <p:nvPr/>
        </p:nvSpPr>
        <p:spPr bwMode="auto">
          <a:xfrm>
            <a:off x="38100" y="685800"/>
            <a:ext cx="9144000" cy="1676400"/>
          </a:xfrm>
          <a:prstGeom prst="rect">
            <a:avLst/>
          </a:prstGeom>
          <a:noFill/>
          <a:ln w="9525">
            <a:noFill/>
            <a:miter lim="800000"/>
            <a:headEnd/>
            <a:tailEnd/>
          </a:ln>
        </p:spPr>
        <p:txBody>
          <a:bodyPr anchor="ctr"/>
          <a:lstStyle/>
          <a:p>
            <a:pPr algn="ctr" eaLnBrk="1" hangingPunct="1">
              <a:defRPr/>
            </a:pPr>
            <a:r>
              <a:rPr lang="en-US" sz="2800" b="1" u="sng" kern="0" dirty="0">
                <a:solidFill>
                  <a:srgbClr val="0000FF"/>
                </a:solidFill>
                <a:latin typeface="Times New Roman" panose="02020603050405020304" pitchFamily="18" charset="0"/>
                <a:ea typeface="+mj-ea"/>
                <a:cs typeface="Times New Roman" panose="02020603050405020304" pitchFamily="18" charset="0"/>
              </a:rPr>
              <a:t/>
            </a:r>
            <a:br>
              <a:rPr lang="en-US" sz="2800" b="1" u="sng" kern="0" dirty="0">
                <a:solidFill>
                  <a:srgbClr val="0000FF"/>
                </a:solidFill>
                <a:latin typeface="Times New Roman" panose="02020603050405020304" pitchFamily="18" charset="0"/>
                <a:ea typeface="+mj-ea"/>
                <a:cs typeface="Times New Roman" panose="02020603050405020304" pitchFamily="18" charset="0"/>
              </a:rPr>
            </a:br>
            <a:r>
              <a:rPr lang="en-US" sz="2800" b="1" u="sng" kern="0" dirty="0">
                <a:solidFill>
                  <a:srgbClr val="0000FF"/>
                </a:solidFill>
                <a:latin typeface="Times New Roman" panose="02020603050405020304" pitchFamily="18" charset="0"/>
                <a:ea typeface="+mj-ea"/>
                <a:cs typeface="Times New Roman" panose="02020603050405020304" pitchFamily="18" charset="0"/>
              </a:rPr>
              <a:t/>
            </a:r>
            <a:br>
              <a:rPr lang="en-US" sz="2800" b="1" u="sng" kern="0" dirty="0">
                <a:solidFill>
                  <a:srgbClr val="0000FF"/>
                </a:solidFill>
                <a:latin typeface="Times New Roman" panose="02020603050405020304" pitchFamily="18" charset="0"/>
                <a:ea typeface="+mj-ea"/>
                <a:cs typeface="Times New Roman" panose="02020603050405020304" pitchFamily="18" charset="0"/>
              </a:rPr>
            </a:br>
            <a:r>
              <a:rPr lang="en-US" sz="2800" b="1" u="sng" kern="0" dirty="0">
                <a:solidFill>
                  <a:srgbClr val="0000FF"/>
                </a:solidFill>
                <a:latin typeface="Times New Roman" panose="02020603050405020304" pitchFamily="18" charset="0"/>
                <a:ea typeface="+mj-ea"/>
                <a:cs typeface="Times New Roman" panose="02020603050405020304" pitchFamily="18" charset="0"/>
              </a:rPr>
              <a:t>Sơ đồ bộ máy nhà nước thời Minh-Thanh</a:t>
            </a:r>
            <a:r>
              <a:rPr lang="en-US" sz="2800" b="1" kern="0" dirty="0">
                <a:solidFill>
                  <a:srgbClr val="0000FF"/>
                </a:solidFill>
                <a:latin typeface="Times New Roman" panose="02020603050405020304" pitchFamily="18" charset="0"/>
                <a:ea typeface="+mj-ea"/>
                <a:cs typeface="Times New Roman" panose="02020603050405020304" pitchFamily="18" charset="0"/>
              </a:rPr>
              <a:t/>
            </a:r>
            <a:br>
              <a:rPr lang="en-US" sz="2800" b="1" kern="0" dirty="0">
                <a:solidFill>
                  <a:srgbClr val="0000FF"/>
                </a:solidFill>
                <a:latin typeface="Times New Roman" panose="02020603050405020304" pitchFamily="18" charset="0"/>
                <a:ea typeface="+mj-ea"/>
                <a:cs typeface="Times New Roman" panose="02020603050405020304" pitchFamily="18" charset="0"/>
              </a:rPr>
            </a:br>
            <a:r>
              <a:rPr lang="en-US" sz="2800" b="1" kern="0" dirty="0">
                <a:solidFill>
                  <a:srgbClr val="0000FF"/>
                </a:solidFill>
                <a:latin typeface="Times New Roman" panose="02020603050405020304" pitchFamily="18" charset="0"/>
                <a:ea typeface="+mj-ea"/>
                <a:cs typeface="Times New Roman" panose="02020603050405020304" pitchFamily="18" charset="0"/>
              </a:rPr>
              <a:t/>
            </a:r>
            <a:br>
              <a:rPr lang="en-US" sz="2800" b="1" kern="0" dirty="0">
                <a:solidFill>
                  <a:srgbClr val="0000FF"/>
                </a:solidFill>
                <a:latin typeface="Times New Roman" panose="02020603050405020304" pitchFamily="18" charset="0"/>
                <a:ea typeface="+mj-ea"/>
                <a:cs typeface="Times New Roman" panose="02020603050405020304" pitchFamily="18" charset="0"/>
              </a:rPr>
            </a:br>
            <a:r>
              <a:rPr lang="en-US" sz="2800" b="1" kern="0" dirty="0">
                <a:solidFill>
                  <a:srgbClr val="0000FF"/>
                </a:solidFill>
                <a:latin typeface="Times New Roman" panose="02020603050405020304" pitchFamily="18" charset="0"/>
                <a:ea typeface="+mj-ea"/>
                <a:cs typeface="Times New Roman" panose="02020603050405020304" pitchFamily="18" charset="0"/>
              </a:rPr>
              <a:t> </a:t>
            </a:r>
            <a:br>
              <a:rPr lang="en-US" sz="2800" b="1" kern="0" dirty="0">
                <a:solidFill>
                  <a:srgbClr val="0000FF"/>
                </a:solidFill>
                <a:latin typeface="Times New Roman" panose="02020603050405020304" pitchFamily="18" charset="0"/>
                <a:ea typeface="+mj-ea"/>
                <a:cs typeface="Times New Roman" panose="02020603050405020304" pitchFamily="18" charset="0"/>
              </a:rPr>
            </a:br>
            <a:r>
              <a:rPr lang="en-US" sz="2800" b="1" kern="0" dirty="0">
                <a:solidFill>
                  <a:schemeClr val="tx2"/>
                </a:solidFill>
                <a:latin typeface="Times New Roman" panose="02020603050405020304" pitchFamily="18" charset="0"/>
                <a:ea typeface="+mj-ea"/>
                <a:cs typeface="Times New Roman" panose="02020603050405020304" pitchFamily="18" charset="0"/>
              </a:rPr>
              <a:t/>
            </a:r>
            <a:br>
              <a:rPr lang="en-US" sz="2800" b="1" kern="0" dirty="0">
                <a:solidFill>
                  <a:schemeClr val="tx2"/>
                </a:solidFill>
                <a:latin typeface="Times New Roman" panose="02020603050405020304" pitchFamily="18" charset="0"/>
                <a:ea typeface="+mj-ea"/>
                <a:cs typeface="Times New Roman" panose="02020603050405020304" pitchFamily="18" charset="0"/>
              </a:rPr>
            </a:br>
            <a:endParaRPr lang="en-US" sz="2800" b="1" kern="0" dirty="0">
              <a:solidFill>
                <a:schemeClr val="tx2"/>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918859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8"/>
                                        </p:tgtEl>
                                        <p:attrNameLst>
                                          <p:attrName>style.visibility</p:attrName>
                                        </p:attrNameLst>
                                      </p:cBhvr>
                                      <p:to>
                                        <p:strVal val="visible"/>
                                      </p:to>
                                    </p:set>
                                    <p:set>
                                      <p:cBhvr>
                                        <p:cTn id="7" dur="455" fill="hold">
                                          <p:stCondLst>
                                            <p:cond delay="0"/>
                                          </p:stCondLst>
                                        </p:cTn>
                                        <p:tgtEl>
                                          <p:spTgt spid="28"/>
                                        </p:tgtEl>
                                        <p:attrNameLst>
                                          <p:attrName>style.rotation</p:attrName>
                                        </p:attrNameLst>
                                      </p:cBhvr>
                                      <p:to>
                                        <p:strVal val="-45.0"/>
                                      </p:to>
                                    </p:set>
                                    <p:anim calcmode="lin" valueType="num">
                                      <p:cBhvr>
                                        <p:cTn id="8" dur="455" fill="hold">
                                          <p:stCondLst>
                                            <p:cond delay="455"/>
                                          </p:stCondLst>
                                        </p:cTn>
                                        <p:tgtEl>
                                          <p:spTgt spid="28"/>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8"/>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ntr" presetSubtype="16"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amond(in)">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64024" y="1417638"/>
            <a:ext cx="8229600" cy="3916363"/>
          </a:xfrm>
        </p:spPr>
        <p:txBody>
          <a:bodyPr>
            <a:normAutofit/>
          </a:bodyPr>
          <a:lstStyle/>
          <a:p>
            <a:pPr eaLnBrk="1" hangingPunct="1">
              <a:buFontTx/>
              <a:buNone/>
              <a:defRPr/>
            </a:pPr>
            <a:endParaRPr lang="en-US" dirty="0" smtClean="0">
              <a:latin typeface="Times New Roman" panose="02020603050405020304" pitchFamily="18" charset="0"/>
              <a:cs typeface="Times New Roman" panose="02020603050405020304" pitchFamily="18" charset="0"/>
            </a:endParaRPr>
          </a:p>
          <a:p>
            <a:pPr eaLnBrk="1" hangingPunct="1">
              <a:buFontTx/>
              <a:buNone/>
              <a:defRPr/>
            </a:pPr>
            <a:r>
              <a:rPr lang="en-US"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Nhóm</a:t>
            </a:r>
            <a:r>
              <a:rPr lang="en-US" u="sng" dirty="0" smtClean="0">
                <a:latin typeface="Times New Roman" panose="02020603050405020304" pitchFamily="18" charset="0"/>
                <a:cs typeface="Times New Roman" panose="02020603050405020304" pitchFamily="18" charset="0"/>
              </a:rPr>
              <a:t> 1</a:t>
            </a:r>
            <a:r>
              <a:rPr lang="en-US" dirty="0" smtClean="0">
                <a:latin typeface="Times New Roman" panose="02020603050405020304" pitchFamily="18" charset="0"/>
                <a:cs typeface="Times New Roman" panose="02020603050405020304" pitchFamily="18" charset="0"/>
              </a:rPr>
              <a:t>:Văn </a:t>
            </a:r>
            <a:r>
              <a:rPr lang="en-US" dirty="0" smtClean="0">
                <a:latin typeface="Times New Roman" panose="02020603050405020304" pitchFamily="18" charset="0"/>
                <a:cs typeface="Times New Roman" panose="02020603050405020304" pitchFamily="18" charset="0"/>
              </a:rPr>
              <a:t>hóa</a:t>
            </a:r>
          </a:p>
          <a:p>
            <a:pPr eaLnBrk="1" hangingPunct="1">
              <a:buFontTx/>
              <a:buNone/>
              <a:defRPr/>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Nhóm 2</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
            </a:r>
            <a:r>
              <a:rPr lang="en-US" dirty="0" err="1" smtClean="0">
                <a:latin typeface="Times New Roman" panose="02020603050405020304" pitchFamily="18" charset="0"/>
                <a:cs typeface="Times New Roman" panose="02020603050405020304" pitchFamily="18" charset="0"/>
              </a:rPr>
              <a:t>ghệ</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thuật . </a:t>
            </a:r>
          </a:p>
          <a:p>
            <a:pPr eaLnBrk="1" hangingPunct="1">
              <a:buFontTx/>
              <a:buNone/>
              <a:defRPr/>
            </a:pP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Nhóm 3</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t>
            </a:r>
            <a:r>
              <a:rPr lang="en-US" dirty="0" err="1" smtClean="0">
                <a:latin typeface="Times New Roman" panose="02020603050405020304" pitchFamily="18" charset="0"/>
                <a:cs typeface="Times New Roman" panose="02020603050405020304" pitchFamily="18" charset="0"/>
              </a:rPr>
              <a:t>hoa</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học kĩ thuật </a:t>
            </a:r>
          </a:p>
        </p:txBody>
      </p:sp>
      <p:sp>
        <p:nvSpPr>
          <p:cNvPr id="24580" name="AutoShape 4"/>
          <p:cNvSpPr>
            <a:spLocks noChangeArrowheads="1"/>
          </p:cNvSpPr>
          <p:nvPr/>
        </p:nvSpPr>
        <p:spPr bwMode="auto">
          <a:xfrm>
            <a:off x="228600" y="334963"/>
            <a:ext cx="6400800" cy="579437"/>
          </a:xfrm>
          <a:prstGeom prst="flowChartAlternateProcess">
            <a:avLst/>
          </a:prstGeom>
          <a:solidFill>
            <a:schemeClr val="bg1"/>
          </a:solidFill>
          <a:ln w="57150">
            <a:solidFill>
              <a:schemeClr val="bg1"/>
            </a:solidFill>
            <a:miter lim="800000"/>
            <a:headEnd/>
            <a:tailEnd/>
          </a:ln>
        </p:spPr>
        <p:txBody>
          <a:bodyPr wrap="none" anchor="ctr"/>
          <a:lstStyle/>
          <a:p>
            <a:r>
              <a:rPr lang="en-US" sz="3200" b="1" dirty="0">
                <a:solidFill>
                  <a:schemeClr val="accent2"/>
                </a:solidFill>
                <a:latin typeface="Times New Roman" panose="02020603050405020304" pitchFamily="18" charset="0"/>
                <a:cs typeface="Times New Roman" panose="02020603050405020304" pitchFamily="18" charset="0"/>
              </a:rPr>
              <a:t>6. </a:t>
            </a:r>
            <a:r>
              <a:rPr lang="en-US" sz="3200" b="1" dirty="0" err="1">
                <a:solidFill>
                  <a:schemeClr val="accent2"/>
                </a:solidFill>
                <a:latin typeface="Times New Roman" panose="02020603050405020304" pitchFamily="18" charset="0"/>
                <a:cs typeface="Times New Roman" panose="02020603050405020304" pitchFamily="18" charset="0"/>
              </a:rPr>
              <a:t>Văn</a:t>
            </a:r>
            <a:r>
              <a:rPr lang="en-US" sz="3200" b="1" dirty="0">
                <a:solidFill>
                  <a:schemeClr val="accent2"/>
                </a:solidFill>
                <a:latin typeface="Times New Roman" panose="02020603050405020304" pitchFamily="18" charset="0"/>
                <a:cs typeface="Times New Roman" panose="02020603050405020304" pitchFamily="18" charset="0"/>
              </a:rPr>
              <a:t> </a:t>
            </a:r>
            <a:r>
              <a:rPr lang="en-US" sz="3200" b="1" dirty="0" err="1" smtClean="0">
                <a:solidFill>
                  <a:schemeClr val="accent2"/>
                </a:solidFill>
                <a:latin typeface="Times New Roman" panose="02020603050405020304" pitchFamily="18" charset="0"/>
                <a:cs typeface="Times New Roman" panose="02020603050405020304" pitchFamily="18" charset="0"/>
              </a:rPr>
              <a:t>hóa</a:t>
            </a:r>
            <a:r>
              <a:rPr lang="en-US" sz="3200" b="1" dirty="0" smtClean="0">
                <a:solidFill>
                  <a:schemeClr val="accent2"/>
                </a:solidFill>
                <a:latin typeface="Times New Roman" panose="02020603050405020304" pitchFamily="18" charset="0"/>
                <a:cs typeface="Times New Roman" panose="02020603050405020304" pitchFamily="18" charset="0"/>
              </a:rPr>
              <a:t>, </a:t>
            </a:r>
            <a:r>
              <a:rPr lang="en-US" sz="3200" b="1" dirty="0" err="1" smtClean="0">
                <a:solidFill>
                  <a:schemeClr val="accent2"/>
                </a:solidFill>
                <a:latin typeface="Times New Roman" panose="02020603050405020304" pitchFamily="18" charset="0"/>
                <a:cs typeface="Times New Roman" panose="02020603050405020304" pitchFamily="18" charset="0"/>
              </a:rPr>
              <a:t>kho</a:t>
            </a:r>
            <a:r>
              <a:rPr lang="en-US" sz="3200" b="1" dirty="0" err="1" smtClean="0">
                <a:solidFill>
                  <a:schemeClr val="accent2"/>
                </a:solidFill>
                <a:latin typeface="Times New Roman" panose="02020603050405020304" pitchFamily="18" charset="0"/>
                <a:cs typeface="Times New Roman" panose="02020603050405020304" pitchFamily="18" charset="0"/>
              </a:rPr>
              <a:t>a</a:t>
            </a:r>
            <a:r>
              <a:rPr lang="en-US" sz="3200" b="1" dirty="0" smtClean="0">
                <a:solidFill>
                  <a:schemeClr val="accent2"/>
                </a:solidFill>
                <a:latin typeface="Times New Roman" panose="02020603050405020304" pitchFamily="18" charset="0"/>
                <a:cs typeface="Times New Roman" panose="02020603050405020304" pitchFamily="18" charset="0"/>
              </a:rPr>
              <a:t> </a:t>
            </a:r>
            <a:r>
              <a:rPr lang="en-US" sz="3200" b="1" dirty="0" err="1" smtClean="0">
                <a:solidFill>
                  <a:schemeClr val="accent2"/>
                </a:solidFill>
                <a:latin typeface="Times New Roman" panose="02020603050405020304" pitchFamily="18" charset="0"/>
                <a:cs typeface="Times New Roman" panose="02020603050405020304" pitchFamily="18" charset="0"/>
              </a:rPr>
              <a:t>học</a:t>
            </a:r>
            <a:r>
              <a:rPr lang="en-US" sz="3200" b="1" dirty="0" smtClean="0">
                <a:solidFill>
                  <a:schemeClr val="accent2"/>
                </a:solidFill>
                <a:latin typeface="Times New Roman" panose="02020603050405020304" pitchFamily="18" charset="0"/>
                <a:cs typeface="Times New Roman" panose="02020603050405020304" pitchFamily="18" charset="0"/>
              </a:rPr>
              <a:t> – </a:t>
            </a:r>
            <a:r>
              <a:rPr lang="en-US" sz="3200" b="1" dirty="0" err="1" smtClean="0">
                <a:solidFill>
                  <a:schemeClr val="accent2"/>
                </a:solidFill>
                <a:latin typeface="Times New Roman" panose="02020603050405020304" pitchFamily="18" charset="0"/>
                <a:cs typeface="Times New Roman" panose="02020603050405020304" pitchFamily="18" charset="0"/>
              </a:rPr>
              <a:t>kĩ</a:t>
            </a:r>
            <a:r>
              <a:rPr lang="en-US" sz="3200" b="1" dirty="0" smtClean="0">
                <a:solidFill>
                  <a:schemeClr val="accent2"/>
                </a:solidFill>
                <a:latin typeface="Times New Roman" panose="02020603050405020304" pitchFamily="18" charset="0"/>
                <a:cs typeface="Times New Roman" panose="02020603050405020304" pitchFamily="18" charset="0"/>
              </a:rPr>
              <a:t> </a:t>
            </a:r>
            <a:r>
              <a:rPr lang="en-US" sz="3200" b="1" dirty="0" err="1" smtClean="0">
                <a:solidFill>
                  <a:schemeClr val="accent2"/>
                </a:solidFill>
                <a:latin typeface="Times New Roman" panose="02020603050405020304" pitchFamily="18" charset="0"/>
                <a:cs typeface="Times New Roman" panose="02020603050405020304" pitchFamily="18" charset="0"/>
              </a:rPr>
              <a:t>thuật</a:t>
            </a:r>
            <a:r>
              <a:rPr lang="en-US" sz="3200" b="1" dirty="0" smtClean="0">
                <a:solidFill>
                  <a:schemeClr val="accent2"/>
                </a:solidFill>
                <a:latin typeface="Times New Roman" panose="02020603050405020304" pitchFamily="18" charset="0"/>
                <a:cs typeface="Times New Roman" panose="02020603050405020304" pitchFamily="18" charset="0"/>
              </a:rPr>
              <a:t> </a:t>
            </a:r>
            <a:r>
              <a:rPr lang="en-US" sz="3200" b="1" dirty="0" err="1">
                <a:solidFill>
                  <a:schemeClr val="accent2"/>
                </a:solidFill>
                <a:latin typeface="Times New Roman" panose="02020603050405020304" pitchFamily="18" charset="0"/>
                <a:cs typeface="Times New Roman" panose="02020603050405020304" pitchFamily="18" charset="0"/>
              </a:rPr>
              <a:t>Trung</a:t>
            </a:r>
            <a:r>
              <a:rPr lang="en-US" sz="3200" b="1" dirty="0">
                <a:solidFill>
                  <a:schemeClr val="accent2"/>
                </a:solidFill>
                <a:latin typeface="Times New Roman" panose="02020603050405020304" pitchFamily="18" charset="0"/>
                <a:cs typeface="Times New Roman" panose="02020603050405020304" pitchFamily="18" charset="0"/>
              </a:rPr>
              <a:t> </a:t>
            </a:r>
            <a:r>
              <a:rPr lang="en-US" sz="3200" b="1" dirty="0" err="1" smtClean="0">
                <a:solidFill>
                  <a:schemeClr val="accent2"/>
                </a:solidFill>
                <a:latin typeface="Times New Roman" panose="02020603050405020304" pitchFamily="18" charset="0"/>
                <a:cs typeface="Times New Roman" panose="02020603050405020304" pitchFamily="18" charset="0"/>
              </a:rPr>
              <a:t>Quốc</a:t>
            </a:r>
            <a:r>
              <a:rPr lang="en-US" sz="3200" b="1" dirty="0" smtClean="0">
                <a:solidFill>
                  <a:schemeClr val="accent2"/>
                </a:solidFill>
                <a:latin typeface="Times New Roman" panose="02020603050405020304" pitchFamily="18" charset="0"/>
                <a:cs typeface="Times New Roman" panose="02020603050405020304" pitchFamily="18" charset="0"/>
              </a:rPr>
              <a:t> </a:t>
            </a:r>
            <a:r>
              <a:rPr lang="en-US" sz="3200" b="1" dirty="0" err="1" smtClean="0">
                <a:solidFill>
                  <a:schemeClr val="accent2"/>
                </a:solidFill>
                <a:latin typeface="Times New Roman" panose="02020603050405020304" pitchFamily="18" charset="0"/>
                <a:cs typeface="Times New Roman" panose="02020603050405020304" pitchFamily="18" charset="0"/>
              </a:rPr>
              <a:t>thời</a:t>
            </a:r>
            <a:r>
              <a:rPr lang="en-US" sz="3200" b="1" dirty="0" smtClean="0">
                <a:solidFill>
                  <a:schemeClr val="accent2"/>
                </a:solidFill>
                <a:latin typeface="Times New Roman" panose="02020603050405020304" pitchFamily="18" charset="0"/>
                <a:cs typeface="Times New Roman" panose="02020603050405020304" pitchFamily="18" charset="0"/>
              </a:rPr>
              <a:t> </a:t>
            </a:r>
          </a:p>
          <a:p>
            <a:r>
              <a:rPr lang="en-US" sz="3200" b="1" dirty="0" err="1" smtClean="0">
                <a:solidFill>
                  <a:schemeClr val="accent2"/>
                </a:solidFill>
                <a:latin typeface="Times New Roman" panose="02020603050405020304" pitchFamily="18" charset="0"/>
                <a:cs typeface="Times New Roman" panose="02020603050405020304" pitchFamily="18" charset="0"/>
              </a:rPr>
              <a:t>phong</a:t>
            </a:r>
            <a:r>
              <a:rPr lang="en-US" sz="3200" b="1" dirty="0" smtClean="0">
                <a:solidFill>
                  <a:schemeClr val="accent2"/>
                </a:solidFill>
                <a:latin typeface="Times New Roman" panose="02020603050405020304" pitchFamily="18" charset="0"/>
                <a:cs typeface="Times New Roman" panose="02020603050405020304" pitchFamily="18" charset="0"/>
              </a:rPr>
              <a:t> </a:t>
            </a:r>
            <a:r>
              <a:rPr lang="en-US" sz="3200" b="1" dirty="0" err="1" smtClean="0">
                <a:solidFill>
                  <a:schemeClr val="accent2"/>
                </a:solidFill>
                <a:latin typeface="Times New Roman" panose="02020603050405020304" pitchFamily="18" charset="0"/>
                <a:cs typeface="Times New Roman" panose="02020603050405020304" pitchFamily="18" charset="0"/>
              </a:rPr>
              <a:t>kiến</a:t>
            </a:r>
            <a:endParaRPr lang="en-US" sz="3200" b="1" dirty="0">
              <a:solidFill>
                <a:schemeClr val="accent2"/>
              </a:solidFill>
              <a:latin typeface="Times New Roman" panose="02020603050405020304" pitchFamily="18" charset="0"/>
              <a:cs typeface="Times New Roman" panose="02020603050405020304" pitchFamily="18" charset="0"/>
            </a:endParaRPr>
          </a:p>
        </p:txBody>
      </p:sp>
      <p:sp>
        <p:nvSpPr>
          <p:cNvPr id="2" name="Cloud Callout 1"/>
          <p:cNvSpPr/>
          <p:nvPr/>
        </p:nvSpPr>
        <p:spPr>
          <a:xfrm>
            <a:off x="5410200" y="1752600"/>
            <a:ext cx="3276600" cy="3124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u="sng" dirty="0" err="1">
                <a:solidFill>
                  <a:srgbClr val="FFFF00"/>
                </a:solidFill>
                <a:latin typeface="Times New Roman" panose="02020603050405020304" pitchFamily="18" charset="0"/>
                <a:cs typeface="Times New Roman" panose="02020603050405020304" pitchFamily="18" charset="0"/>
              </a:rPr>
              <a:t>Thảo</a:t>
            </a:r>
            <a:r>
              <a:rPr lang="en-US" sz="3200" u="sng" dirty="0">
                <a:solidFill>
                  <a:srgbClr val="FFFF00"/>
                </a:solidFill>
                <a:latin typeface="Times New Roman" panose="02020603050405020304" pitchFamily="18" charset="0"/>
                <a:cs typeface="Times New Roman" panose="02020603050405020304" pitchFamily="18" charset="0"/>
              </a:rPr>
              <a:t> </a:t>
            </a:r>
            <a:r>
              <a:rPr lang="en-US" sz="3200" u="sng" dirty="0" err="1">
                <a:solidFill>
                  <a:srgbClr val="FFFF00"/>
                </a:solidFill>
                <a:latin typeface="Times New Roman" panose="02020603050405020304" pitchFamily="18" charset="0"/>
                <a:cs typeface="Times New Roman" panose="02020603050405020304" pitchFamily="18" charset="0"/>
              </a:rPr>
              <a:t>luận</a:t>
            </a:r>
            <a:r>
              <a:rPr lang="en-US" sz="3200" u="sng" dirty="0">
                <a:solidFill>
                  <a:srgbClr val="FFFF00"/>
                </a:solidFill>
                <a:latin typeface="Times New Roman" panose="02020603050405020304" pitchFamily="18" charset="0"/>
                <a:cs typeface="Times New Roman" panose="02020603050405020304" pitchFamily="18" charset="0"/>
              </a:rPr>
              <a:t> </a:t>
            </a:r>
            <a:r>
              <a:rPr lang="en-US" sz="3200" u="sng" dirty="0" err="1" smtClean="0">
                <a:solidFill>
                  <a:srgbClr val="FFFF00"/>
                </a:solidFill>
                <a:latin typeface="Times New Roman" panose="02020603050405020304" pitchFamily="18" charset="0"/>
                <a:cs typeface="Times New Roman" panose="02020603050405020304" pitchFamily="18" charset="0"/>
              </a:rPr>
              <a:t>nhóm</a:t>
            </a:r>
            <a:r>
              <a:rPr lang="en-US" sz="3200" u="sng" dirty="0" smtClean="0">
                <a:solidFill>
                  <a:srgbClr val="FFFF00"/>
                </a:solidFill>
                <a:latin typeface="Times New Roman" panose="02020603050405020304" pitchFamily="18" charset="0"/>
                <a:cs typeface="Times New Roman" panose="02020603050405020304" pitchFamily="18" charset="0"/>
              </a:rPr>
              <a:t> ( 4 </a:t>
            </a:r>
            <a:r>
              <a:rPr lang="en-US" sz="3200" u="sng" dirty="0" err="1" smtClean="0">
                <a:solidFill>
                  <a:srgbClr val="FFFF00"/>
                </a:solidFill>
                <a:latin typeface="Times New Roman" panose="02020603050405020304" pitchFamily="18" charset="0"/>
                <a:cs typeface="Times New Roman" panose="02020603050405020304" pitchFamily="18" charset="0"/>
              </a:rPr>
              <a:t>phút</a:t>
            </a:r>
            <a:r>
              <a:rPr lang="en-US" sz="3200" u="sng" dirty="0" smtClean="0">
                <a:solidFill>
                  <a:srgbClr val="FFFF00"/>
                </a:solidFill>
                <a:latin typeface="Times New Roman" panose="02020603050405020304" pitchFamily="18" charset="0"/>
                <a:cs typeface="Times New Roman" panose="02020603050405020304" pitchFamily="18" charset="0"/>
              </a:rPr>
              <a:t>)</a:t>
            </a:r>
            <a:endParaRPr lang="en-US" sz="32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661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38915">
                                            <p:txEl>
                                              <p:pRg st="1" end="1"/>
                                            </p:txEl>
                                          </p:spTgt>
                                        </p:tgtEl>
                                        <p:attrNameLst>
                                          <p:attrName>style.visibility</p:attrName>
                                        </p:attrNameLst>
                                      </p:cBhvr>
                                      <p:to>
                                        <p:strVal val="visible"/>
                                      </p:to>
                                    </p:set>
                                    <p:anim by="(-#ppt_w*2)" calcmode="lin" valueType="num">
                                      <p:cBhvr rctx="PPT">
                                        <p:cTn id="12" dur="500" autoRev="1" fill="hold">
                                          <p:stCondLst>
                                            <p:cond delay="0"/>
                                          </p:stCondLst>
                                        </p:cTn>
                                        <p:tgtEl>
                                          <p:spTgt spid="38915">
                                            <p:txEl>
                                              <p:pRg st="1" end="1"/>
                                            </p:txEl>
                                          </p:spTgt>
                                        </p:tgtEl>
                                        <p:attrNameLst>
                                          <p:attrName>ppt_w</p:attrName>
                                        </p:attrNameLst>
                                      </p:cBhvr>
                                    </p:anim>
                                    <p:anim by="(#ppt_w*0.50)" calcmode="lin" valueType="num">
                                      <p:cBhvr>
                                        <p:cTn id="13" dur="500" decel="50000" autoRev="1" fill="hold">
                                          <p:stCondLst>
                                            <p:cond delay="0"/>
                                          </p:stCondLst>
                                        </p:cTn>
                                        <p:tgtEl>
                                          <p:spTgt spid="38915">
                                            <p:txEl>
                                              <p:pRg st="1" end="1"/>
                                            </p:txEl>
                                          </p:spTgt>
                                        </p:tgtEl>
                                        <p:attrNameLst>
                                          <p:attrName>ppt_x</p:attrName>
                                        </p:attrNameLst>
                                      </p:cBhvr>
                                    </p:anim>
                                    <p:anim from="(-#ppt_h/2)" to="(#ppt_y)" calcmode="lin" valueType="num">
                                      <p:cBhvr>
                                        <p:cTn id="14" dur="1000" fill="hold">
                                          <p:stCondLst>
                                            <p:cond delay="0"/>
                                          </p:stCondLst>
                                        </p:cTn>
                                        <p:tgtEl>
                                          <p:spTgt spid="38915">
                                            <p:txEl>
                                              <p:pRg st="1" end="1"/>
                                            </p:txEl>
                                          </p:spTgt>
                                        </p:tgtEl>
                                        <p:attrNameLst>
                                          <p:attrName>ppt_y</p:attrName>
                                        </p:attrNameLst>
                                      </p:cBhvr>
                                    </p:anim>
                                    <p:animRot by="21600000">
                                      <p:cBhvr>
                                        <p:cTn id="15" dur="1000" fill="hold">
                                          <p:stCondLst>
                                            <p:cond delay="0"/>
                                          </p:stCondLst>
                                        </p:cTn>
                                        <p:tgtEl>
                                          <p:spTgt spid="38915">
                                            <p:txEl>
                                              <p:pRg st="1" end="1"/>
                                            </p:txEl>
                                          </p:spTgt>
                                        </p:tgtEl>
                                        <p:attrNameLst>
                                          <p:attrName>r</p:attrName>
                                        </p:attrNameLst>
                                      </p:cBhvr>
                                    </p:animRot>
                                  </p:childTnLst>
                                </p:cTn>
                              </p:par>
                              <p:par>
                                <p:cTn id="16" presetID="56" presetClass="entr" presetSubtype="0" fill="hold" nodeType="withEffect">
                                  <p:stCondLst>
                                    <p:cond delay="0"/>
                                  </p:stCondLst>
                                  <p:iterate type="lt">
                                    <p:tmPct val="10000"/>
                                  </p:iterate>
                                  <p:childTnLst>
                                    <p:set>
                                      <p:cBhvr>
                                        <p:cTn id="17" dur="1" fill="hold">
                                          <p:stCondLst>
                                            <p:cond delay="0"/>
                                          </p:stCondLst>
                                        </p:cTn>
                                        <p:tgtEl>
                                          <p:spTgt spid="38915">
                                            <p:txEl>
                                              <p:pRg st="2" end="2"/>
                                            </p:txEl>
                                          </p:spTgt>
                                        </p:tgtEl>
                                        <p:attrNameLst>
                                          <p:attrName>style.visibility</p:attrName>
                                        </p:attrNameLst>
                                      </p:cBhvr>
                                      <p:to>
                                        <p:strVal val="visible"/>
                                      </p:to>
                                    </p:set>
                                    <p:anim by="(-#ppt_w*2)" calcmode="lin" valueType="num">
                                      <p:cBhvr rctx="PPT">
                                        <p:cTn id="18" dur="500" autoRev="1" fill="hold">
                                          <p:stCondLst>
                                            <p:cond delay="0"/>
                                          </p:stCondLst>
                                        </p:cTn>
                                        <p:tgtEl>
                                          <p:spTgt spid="38915">
                                            <p:txEl>
                                              <p:pRg st="2" end="2"/>
                                            </p:txEl>
                                          </p:spTgt>
                                        </p:tgtEl>
                                        <p:attrNameLst>
                                          <p:attrName>ppt_w</p:attrName>
                                        </p:attrNameLst>
                                      </p:cBhvr>
                                    </p:anim>
                                    <p:anim by="(#ppt_w*0.50)" calcmode="lin" valueType="num">
                                      <p:cBhvr>
                                        <p:cTn id="19" dur="500" decel="50000" autoRev="1" fill="hold">
                                          <p:stCondLst>
                                            <p:cond delay="0"/>
                                          </p:stCondLst>
                                        </p:cTn>
                                        <p:tgtEl>
                                          <p:spTgt spid="38915">
                                            <p:txEl>
                                              <p:pRg st="2" end="2"/>
                                            </p:txEl>
                                          </p:spTgt>
                                        </p:tgtEl>
                                        <p:attrNameLst>
                                          <p:attrName>ppt_x</p:attrName>
                                        </p:attrNameLst>
                                      </p:cBhvr>
                                    </p:anim>
                                    <p:anim from="(-#ppt_h/2)" to="(#ppt_y)" calcmode="lin" valueType="num">
                                      <p:cBhvr>
                                        <p:cTn id="20" dur="1000" fill="hold">
                                          <p:stCondLst>
                                            <p:cond delay="0"/>
                                          </p:stCondLst>
                                        </p:cTn>
                                        <p:tgtEl>
                                          <p:spTgt spid="38915">
                                            <p:txEl>
                                              <p:pRg st="2" end="2"/>
                                            </p:txEl>
                                          </p:spTgt>
                                        </p:tgtEl>
                                        <p:attrNameLst>
                                          <p:attrName>ppt_y</p:attrName>
                                        </p:attrNameLst>
                                      </p:cBhvr>
                                    </p:anim>
                                    <p:animRot by="21600000">
                                      <p:cBhvr>
                                        <p:cTn id="21" dur="1000" fill="hold">
                                          <p:stCondLst>
                                            <p:cond delay="0"/>
                                          </p:stCondLst>
                                        </p:cTn>
                                        <p:tgtEl>
                                          <p:spTgt spid="38915">
                                            <p:txEl>
                                              <p:pRg st="2" end="2"/>
                                            </p:txEl>
                                          </p:spTgt>
                                        </p:tgtEl>
                                        <p:attrNameLst>
                                          <p:attrName>r</p:attrName>
                                        </p:attrNameLst>
                                      </p:cBhvr>
                                    </p:animRot>
                                  </p:childTnLst>
                                </p:cTn>
                              </p:par>
                              <p:par>
                                <p:cTn id="22" presetID="56" presetClass="entr" presetSubtype="0" fill="hold" nodeType="withEffect">
                                  <p:stCondLst>
                                    <p:cond delay="0"/>
                                  </p:stCondLst>
                                  <p:iterate type="lt">
                                    <p:tmPct val="10000"/>
                                  </p:iterate>
                                  <p:childTnLst>
                                    <p:set>
                                      <p:cBhvr>
                                        <p:cTn id="23" dur="1" fill="hold">
                                          <p:stCondLst>
                                            <p:cond delay="0"/>
                                          </p:stCondLst>
                                        </p:cTn>
                                        <p:tgtEl>
                                          <p:spTgt spid="38915">
                                            <p:txEl>
                                              <p:pRg st="3" end="3"/>
                                            </p:txEl>
                                          </p:spTgt>
                                        </p:tgtEl>
                                        <p:attrNameLst>
                                          <p:attrName>style.visibility</p:attrName>
                                        </p:attrNameLst>
                                      </p:cBhvr>
                                      <p:to>
                                        <p:strVal val="visible"/>
                                      </p:to>
                                    </p:set>
                                    <p:anim by="(-#ppt_w*2)" calcmode="lin" valueType="num">
                                      <p:cBhvr rctx="PPT">
                                        <p:cTn id="24" dur="500" autoRev="1" fill="hold">
                                          <p:stCondLst>
                                            <p:cond delay="0"/>
                                          </p:stCondLst>
                                        </p:cTn>
                                        <p:tgtEl>
                                          <p:spTgt spid="38915">
                                            <p:txEl>
                                              <p:pRg st="3" end="3"/>
                                            </p:txEl>
                                          </p:spTgt>
                                        </p:tgtEl>
                                        <p:attrNameLst>
                                          <p:attrName>ppt_w</p:attrName>
                                        </p:attrNameLst>
                                      </p:cBhvr>
                                    </p:anim>
                                    <p:anim by="(#ppt_w*0.50)" calcmode="lin" valueType="num">
                                      <p:cBhvr>
                                        <p:cTn id="25" dur="500" decel="50000" autoRev="1" fill="hold">
                                          <p:stCondLst>
                                            <p:cond delay="0"/>
                                          </p:stCondLst>
                                        </p:cTn>
                                        <p:tgtEl>
                                          <p:spTgt spid="38915">
                                            <p:txEl>
                                              <p:pRg st="3" end="3"/>
                                            </p:txEl>
                                          </p:spTgt>
                                        </p:tgtEl>
                                        <p:attrNameLst>
                                          <p:attrName>ppt_x</p:attrName>
                                        </p:attrNameLst>
                                      </p:cBhvr>
                                    </p:anim>
                                    <p:anim from="(-#ppt_h/2)" to="(#ppt_y)" calcmode="lin" valueType="num">
                                      <p:cBhvr>
                                        <p:cTn id="26" dur="1000" fill="hold">
                                          <p:stCondLst>
                                            <p:cond delay="0"/>
                                          </p:stCondLst>
                                        </p:cTn>
                                        <p:tgtEl>
                                          <p:spTgt spid="38915">
                                            <p:txEl>
                                              <p:pRg st="3" end="3"/>
                                            </p:txEl>
                                          </p:spTgt>
                                        </p:tgtEl>
                                        <p:attrNameLst>
                                          <p:attrName>ppt_y</p:attrName>
                                        </p:attrNameLst>
                                      </p:cBhvr>
                                    </p:anim>
                                    <p:animRot by="21600000">
                                      <p:cBhvr>
                                        <p:cTn id="27" dur="1000" fill="hold">
                                          <p:stCondLst>
                                            <p:cond delay="0"/>
                                          </p:stCondLst>
                                        </p:cTn>
                                        <p:tgtEl>
                                          <p:spTgt spid="3891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Text Box 5"/>
          <p:cNvSpPr txBox="1">
            <a:spLocks noChangeArrowheads="1"/>
          </p:cNvSpPr>
          <p:nvPr/>
        </p:nvSpPr>
        <p:spPr bwMode="auto">
          <a:xfrm>
            <a:off x="381000" y="381000"/>
            <a:ext cx="80772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b="1" u="sng" dirty="0" err="1" smtClean="0">
                <a:solidFill>
                  <a:srgbClr val="0000FF"/>
                </a:solidFill>
              </a:rPr>
              <a:t>a.Văn</a:t>
            </a:r>
            <a:r>
              <a:rPr lang="en-US" sz="2400" b="1" u="sng" dirty="0" smtClean="0">
                <a:solidFill>
                  <a:srgbClr val="0000FF"/>
                </a:solidFill>
              </a:rPr>
              <a:t> </a:t>
            </a:r>
            <a:r>
              <a:rPr lang="en-US" sz="2400" b="1" u="sng" dirty="0" err="1">
                <a:solidFill>
                  <a:srgbClr val="0000FF"/>
                </a:solidFill>
              </a:rPr>
              <a:t>hóa</a:t>
            </a:r>
            <a:endParaRPr lang="en-US" sz="2400" b="1" u="sng" dirty="0">
              <a:solidFill>
                <a:srgbClr val="0000FF"/>
              </a:solidFill>
            </a:endParaRPr>
          </a:p>
          <a:p>
            <a:r>
              <a:rPr lang="en-US" sz="2400" dirty="0"/>
              <a:t>- </a:t>
            </a:r>
            <a:r>
              <a:rPr lang="en-US" sz="2400" dirty="0" err="1"/>
              <a:t>Tư</a:t>
            </a:r>
            <a:r>
              <a:rPr lang="en-US" sz="2400" dirty="0"/>
              <a:t> </a:t>
            </a:r>
            <a:r>
              <a:rPr lang="en-US" sz="2400" dirty="0" err="1"/>
              <a:t>tưởng</a:t>
            </a:r>
            <a:r>
              <a:rPr lang="en-US" sz="2400" dirty="0"/>
              <a:t>: </a:t>
            </a:r>
            <a:r>
              <a:rPr lang="en-US" sz="2400" dirty="0" err="1"/>
              <a:t>Nho</a:t>
            </a:r>
            <a:r>
              <a:rPr lang="en-US" sz="2400" dirty="0"/>
              <a:t> </a:t>
            </a:r>
            <a:r>
              <a:rPr lang="en-US" sz="2400" dirty="0" err="1"/>
              <a:t>giáo</a:t>
            </a:r>
            <a:r>
              <a:rPr lang="en-US" sz="2400" dirty="0"/>
              <a:t> </a:t>
            </a:r>
            <a:r>
              <a:rPr lang="en-US" sz="2400" dirty="0" err="1"/>
              <a:t>làm</a:t>
            </a:r>
            <a:r>
              <a:rPr lang="en-US" sz="2400" dirty="0"/>
              <a:t> </a:t>
            </a:r>
            <a:r>
              <a:rPr lang="en-US" sz="2400" dirty="0" err="1"/>
              <a:t>nền</a:t>
            </a:r>
            <a:r>
              <a:rPr lang="en-US" sz="2400" dirty="0"/>
              <a:t> </a:t>
            </a:r>
            <a:r>
              <a:rPr lang="en-US" sz="2400" dirty="0" err="1"/>
              <a:t>tảng</a:t>
            </a:r>
            <a:r>
              <a:rPr lang="en-US" sz="2400" dirty="0"/>
              <a:t>, </a:t>
            </a:r>
            <a:r>
              <a:rPr lang="en-US" sz="2400" dirty="0" err="1"/>
              <a:t>trở</a:t>
            </a:r>
            <a:r>
              <a:rPr lang="en-US" sz="2400" dirty="0"/>
              <a:t> </a:t>
            </a:r>
            <a:r>
              <a:rPr lang="en-US" sz="2400" dirty="0" err="1"/>
              <a:t>thành</a:t>
            </a:r>
            <a:r>
              <a:rPr lang="en-US" sz="2400" dirty="0"/>
              <a:t> </a:t>
            </a:r>
            <a:r>
              <a:rPr lang="en-US" sz="2400" dirty="0" err="1"/>
              <a:t>hệ</a:t>
            </a:r>
            <a:r>
              <a:rPr lang="en-US" sz="2400" dirty="0"/>
              <a:t> </a:t>
            </a:r>
            <a:r>
              <a:rPr lang="en-US" sz="2400" dirty="0" err="1"/>
              <a:t>tư</a:t>
            </a:r>
            <a:r>
              <a:rPr lang="en-US" sz="2400" dirty="0"/>
              <a:t> </a:t>
            </a:r>
            <a:r>
              <a:rPr lang="en-US" sz="2400" dirty="0" err="1"/>
              <a:t>tưởng</a:t>
            </a:r>
            <a:r>
              <a:rPr lang="en-US" sz="2400" dirty="0"/>
              <a:t>, </a:t>
            </a:r>
            <a:r>
              <a:rPr lang="en-US" sz="2400" dirty="0" err="1"/>
              <a:t>đạo</a:t>
            </a:r>
            <a:r>
              <a:rPr lang="en-US" sz="2400" dirty="0"/>
              <a:t> </a:t>
            </a:r>
            <a:r>
              <a:rPr lang="en-US" sz="2400" dirty="0" err="1"/>
              <a:t>đức</a:t>
            </a:r>
            <a:r>
              <a:rPr lang="en-US" sz="2400" dirty="0"/>
              <a:t> </a:t>
            </a:r>
            <a:r>
              <a:rPr lang="en-US" sz="2400" dirty="0" err="1"/>
              <a:t>của</a:t>
            </a:r>
            <a:r>
              <a:rPr lang="en-US" sz="2400" dirty="0"/>
              <a:t> </a:t>
            </a:r>
            <a:r>
              <a:rPr lang="en-US" sz="2400" dirty="0" err="1"/>
              <a:t>giai</a:t>
            </a:r>
            <a:r>
              <a:rPr lang="en-US" sz="2400" dirty="0"/>
              <a:t> </a:t>
            </a:r>
            <a:r>
              <a:rPr lang="en-US" sz="2400" dirty="0" err="1"/>
              <a:t>cấp</a:t>
            </a:r>
            <a:r>
              <a:rPr lang="en-US" sz="2400" dirty="0"/>
              <a:t> </a:t>
            </a:r>
            <a:r>
              <a:rPr lang="en-US" sz="2400" dirty="0" err="1"/>
              <a:t>phong</a:t>
            </a:r>
            <a:r>
              <a:rPr lang="en-US" sz="2400" dirty="0"/>
              <a:t> </a:t>
            </a:r>
            <a:r>
              <a:rPr lang="en-US" sz="2400" dirty="0" err="1"/>
              <a:t>kiến</a:t>
            </a:r>
            <a:endParaRPr lang="en-US" sz="2400" dirty="0"/>
          </a:p>
          <a:p>
            <a:pPr>
              <a:buFontTx/>
              <a:buChar char="-"/>
            </a:pPr>
            <a:r>
              <a:rPr lang="en-US" sz="2400" dirty="0" err="1"/>
              <a:t>Văn</a:t>
            </a:r>
            <a:r>
              <a:rPr lang="en-US" sz="2400" dirty="0"/>
              <a:t> </a:t>
            </a:r>
            <a:r>
              <a:rPr lang="en-US" sz="2400" dirty="0" err="1"/>
              <a:t>học</a:t>
            </a:r>
            <a:r>
              <a:rPr lang="en-US" sz="2400" dirty="0"/>
              <a:t>: </a:t>
            </a:r>
            <a:r>
              <a:rPr lang="en-US" sz="2400" dirty="0" err="1" smtClean="0"/>
              <a:t>Thơ</a:t>
            </a:r>
            <a:r>
              <a:rPr lang="en-US" sz="2400" dirty="0" smtClean="0"/>
              <a:t>, </a:t>
            </a:r>
            <a:r>
              <a:rPr lang="en-US" sz="2400" dirty="0" err="1" smtClean="0"/>
              <a:t>truyện</a:t>
            </a:r>
            <a:r>
              <a:rPr lang="en-US" sz="2400" dirty="0" smtClean="0"/>
              <a:t>, </a:t>
            </a:r>
            <a:r>
              <a:rPr lang="en-US" sz="2400" dirty="0" err="1" smtClean="0"/>
              <a:t>kí</a:t>
            </a:r>
            <a:endParaRPr lang="en-US" sz="2400" dirty="0" smtClean="0"/>
          </a:p>
          <a:p>
            <a:r>
              <a:rPr lang="en-US" sz="2400" dirty="0" smtClean="0"/>
              <a:t>- </a:t>
            </a:r>
            <a:r>
              <a:rPr lang="en-US" sz="2400" dirty="0" err="1"/>
              <a:t>Sử</a:t>
            </a:r>
            <a:r>
              <a:rPr lang="en-US" sz="2400" dirty="0"/>
              <a:t> </a:t>
            </a:r>
            <a:r>
              <a:rPr lang="en-US" sz="2400" dirty="0" err="1"/>
              <a:t>học</a:t>
            </a:r>
            <a:r>
              <a:rPr lang="en-US" sz="2400" dirty="0"/>
              <a:t> </a:t>
            </a:r>
            <a:r>
              <a:rPr lang="en-US" sz="2400" dirty="0" err="1"/>
              <a:t>rất</a:t>
            </a:r>
            <a:r>
              <a:rPr lang="en-US" sz="2400" dirty="0"/>
              <a:t> </a:t>
            </a:r>
            <a:r>
              <a:rPr lang="en-US" sz="2400" dirty="0" err="1"/>
              <a:t>phát</a:t>
            </a:r>
            <a:r>
              <a:rPr lang="en-US" sz="2400" dirty="0"/>
              <a:t> </a:t>
            </a:r>
            <a:r>
              <a:rPr lang="en-US" sz="2400" dirty="0" err="1"/>
              <a:t>triển</a:t>
            </a:r>
            <a:r>
              <a:rPr lang="en-US" sz="2400" dirty="0"/>
              <a:t>: </a:t>
            </a:r>
            <a:r>
              <a:rPr lang="en-US" sz="2400" dirty="0" err="1"/>
              <a:t>Hán</a:t>
            </a:r>
            <a:r>
              <a:rPr lang="en-US" sz="2400" dirty="0"/>
              <a:t> </a:t>
            </a:r>
            <a:r>
              <a:rPr lang="en-US" sz="2400" dirty="0" err="1"/>
              <a:t>thư</a:t>
            </a:r>
            <a:r>
              <a:rPr lang="en-US" sz="2400" dirty="0"/>
              <a:t>, </a:t>
            </a:r>
            <a:r>
              <a:rPr lang="en-US" sz="2400" dirty="0" err="1"/>
              <a:t>Đường</a:t>
            </a:r>
            <a:r>
              <a:rPr lang="en-US" sz="2400" dirty="0"/>
              <a:t> </a:t>
            </a:r>
            <a:r>
              <a:rPr lang="en-US" sz="2400" dirty="0" err="1"/>
              <a:t>thư</a:t>
            </a:r>
            <a:r>
              <a:rPr lang="en-US" sz="2400" dirty="0"/>
              <a:t>, Minh </a:t>
            </a:r>
            <a:r>
              <a:rPr lang="en-US" sz="2400" dirty="0" err="1"/>
              <a:t>sử</a:t>
            </a:r>
            <a:r>
              <a:rPr lang="en-US" sz="2400" dirty="0"/>
              <a:t>....</a:t>
            </a:r>
          </a:p>
          <a:p>
            <a:pPr>
              <a:spcBef>
                <a:spcPct val="50000"/>
              </a:spcBef>
            </a:pPr>
            <a:endParaRPr lang="en-US" sz="2400" b="1" u="sng" dirty="0">
              <a:solidFill>
                <a:srgbClr val="0000FF"/>
              </a:solidFill>
            </a:endParaRPr>
          </a:p>
        </p:txBody>
      </p:sp>
    </p:spTree>
    <p:extLst>
      <p:ext uri="{BB962C8B-B14F-4D97-AF65-F5344CB8AC3E}">
        <p14:creationId xmlns:p14="http://schemas.microsoft.com/office/powerpoint/2010/main" val="2481718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checkerboard(across)">
                                      <p:cBhvr>
                                        <p:cTn id="7" dur="10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sz="4000" smtClean="0"/>
              <a:t/>
            </a:r>
            <a:br>
              <a:rPr lang="en-US" sz="4000" smtClean="0"/>
            </a:br>
            <a:endParaRPr lang="en-US" sz="4000" smtClean="0"/>
          </a:p>
        </p:txBody>
      </p:sp>
      <p:pic>
        <p:nvPicPr>
          <p:cNvPr id="88070" name="Picture 6" descr="KHONG 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5486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1"/>
          <p:cNvSpPr>
            <a:spLocks noChangeArrowheads="1"/>
          </p:cNvSpPr>
          <p:nvPr/>
        </p:nvSpPr>
        <p:spPr bwMode="auto">
          <a:xfrm>
            <a:off x="1878013" y="76200"/>
            <a:ext cx="1855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Khổng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6629" name="Rectangle 2"/>
          <p:cNvSpPr>
            <a:spLocks noChangeArrowheads="1"/>
          </p:cNvSpPr>
          <p:nvPr/>
        </p:nvSpPr>
        <p:spPr bwMode="auto">
          <a:xfrm>
            <a:off x="5638800" y="844550"/>
            <a:ext cx="3276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vi-VN" sz="2000" b="1" dirty="0">
                <a:solidFill>
                  <a:srgbClr val="800000"/>
                </a:solidFill>
                <a:latin typeface="+mj-lt"/>
                <a:cs typeface="Times New Roman" pitchFamily="18" charset="0"/>
              </a:rPr>
              <a:t>Khổng Tử là một trong những vị thầy và triết gia vĩ đại nhất của Trung Quốc và Châu Á. Ông có những giáo huấn sâu sắc về đạo làm người. Những lời dạy của ông về thế nào là Nhân, là Nghĩa, thế nào </a:t>
            </a:r>
            <a:r>
              <a:rPr lang="en-US" sz="2000" b="1" dirty="0" err="1">
                <a:solidFill>
                  <a:srgbClr val="800000"/>
                </a:solidFill>
                <a:latin typeface="+mj-lt"/>
                <a:cs typeface="Times New Roman" pitchFamily="18" charset="0"/>
              </a:rPr>
              <a:t>là</a:t>
            </a:r>
            <a:r>
              <a:rPr lang="vi-VN" sz="2000" b="1" dirty="0">
                <a:solidFill>
                  <a:srgbClr val="800000"/>
                </a:solidFill>
                <a:latin typeface="+mj-lt"/>
                <a:cs typeface="Times New Roman" pitchFamily="18" charset="0"/>
              </a:rPr>
              <a:t> Trí, Tín, ..</a:t>
            </a:r>
            <a:r>
              <a:rPr lang="en-US" sz="2000" b="1" dirty="0">
                <a:solidFill>
                  <a:srgbClr val="800000"/>
                </a:solidFill>
                <a:latin typeface="+mj-lt"/>
                <a:cs typeface="Times New Roman" pitchFamily="18" charset="0"/>
              </a:rPr>
              <a:t>.</a:t>
            </a:r>
            <a:r>
              <a:rPr lang="vi-VN" sz="2000" b="1" dirty="0">
                <a:solidFill>
                  <a:srgbClr val="800000"/>
                </a:solidFill>
                <a:latin typeface="+mj-lt"/>
                <a:cs typeface="Times New Roman" pitchFamily="18" charset="0"/>
              </a:rPr>
              <a:t>đã tác động sâu sắc tới nền văn hóa phương Đông. Không chỉ tại Trung Quốc, tư tưởng xem trọng đạo đức và các chuẩn mực đối nhân xử thế của ông đã lan rộng và tác động sâu sắc các quốc gia Châu Á khác như Nhật Bản, Hàn Quốc và Việt Nam. </a:t>
            </a:r>
            <a:endParaRPr lang="en-US" sz="2000" b="1" dirty="0">
              <a:solidFill>
                <a:srgbClr val="800000"/>
              </a:solidFill>
              <a:latin typeface="+mj-lt"/>
              <a:cs typeface="Times New Roman" pitchFamily="18" charset="0"/>
            </a:endParaRPr>
          </a:p>
        </p:txBody>
      </p:sp>
    </p:spTree>
    <p:extLst>
      <p:ext uri="{BB962C8B-B14F-4D97-AF65-F5344CB8AC3E}">
        <p14:creationId xmlns:p14="http://schemas.microsoft.com/office/powerpoint/2010/main" val="960114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88070"/>
                                        </p:tgtEl>
                                        <p:attrNameLst>
                                          <p:attrName>style.visibility</p:attrName>
                                        </p:attrNameLst>
                                      </p:cBhvr>
                                      <p:to>
                                        <p:strVal val="visible"/>
                                      </p:to>
                                    </p:set>
                                    <p:animEffect transition="in" filter="plus(in)">
                                      <p:cBhvr>
                                        <p:cTn id="7" dur="2000"/>
                                        <p:tgtEl>
                                          <p:spTgt spid="88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919</Words>
  <Application>Microsoft Office PowerPoint</Application>
  <PresentationFormat>On-screen Show (4:3)</PresentationFormat>
  <Paragraphs>180</Paragraphs>
  <Slides>19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.VnArial</vt:lpstr>
      <vt:lpstr>.VnTime</vt:lpstr>
      <vt:lpstr>.VnTimeH</vt:lpstr>
      <vt:lpstr>Arial</vt:lpstr>
      <vt:lpstr>Calibri</vt:lpstr>
      <vt:lpstr>Garamond</vt:lpstr>
      <vt:lpstr>Tahoma</vt:lpstr>
      <vt:lpstr>Times New Roman</vt:lpstr>
      <vt:lpstr>VNI-Times</vt:lpstr>
      <vt:lpstr>Wingdings</vt:lpstr>
      <vt:lpstr>Office Theme</vt:lpstr>
      <vt:lpstr>PowerPoint Presentation</vt:lpstr>
      <vt:lpstr>PowerPoint Presentation</vt:lpstr>
      <vt:lpstr>PowerPoint Presentation</vt:lpstr>
      <vt:lpstr>b.Xã hội </vt:lpstr>
      <vt:lpstr>PowerPoint Presentation</vt:lpstr>
      <vt:lpstr>  </vt:lpstr>
      <vt:lpstr>PowerPoint Presentation</vt:lpstr>
      <vt:lpstr>PowerPoint Presentation</vt:lpstr>
      <vt:lpstr> </vt:lpstr>
      <vt:lpstr>PowerPoint Presentation</vt:lpstr>
      <vt:lpstr>PowerPoint Presentation</vt:lpstr>
      <vt:lpstr>PowerPoint Presentation</vt:lpstr>
      <vt:lpstr>  </vt:lpstr>
      <vt:lpstr> LA BAØN</vt:lpstr>
      <vt:lpstr>PowerPoint Presentation</vt:lpstr>
      <vt:lpstr>PowerPoint Presentation</vt:lpstr>
      <vt:lpstr>PowerPoint Presentation</vt:lpstr>
      <vt:lpstr>PowerPoint Presentation</vt:lpstr>
      <vt:lpstr>BÀI TẬP VỀ NHÀ: Em hãy lập bảng thống kê các triều đại phong kiến Trung Quốc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6</cp:revision>
  <dcterms:created xsi:type="dcterms:W3CDTF">2021-07-19T00:37:49Z</dcterms:created>
  <dcterms:modified xsi:type="dcterms:W3CDTF">2021-09-19T15:02:20Z</dcterms:modified>
</cp:coreProperties>
</file>