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73" r:id="rId3"/>
    <p:sldId id="291" r:id="rId4"/>
    <p:sldId id="292" r:id="rId5"/>
    <p:sldId id="263" r:id="rId6"/>
    <p:sldId id="262" r:id="rId7"/>
    <p:sldId id="275" r:id="rId8"/>
    <p:sldId id="299" r:id="rId9"/>
    <p:sldId id="257" r:id="rId10"/>
    <p:sldId id="293" r:id="rId11"/>
    <p:sldId id="298" r:id="rId12"/>
    <p:sldId id="300" r:id="rId13"/>
    <p:sldId id="274" r:id="rId14"/>
    <p:sldId id="301" r:id="rId15"/>
    <p:sldId id="302" r:id="rId16"/>
    <p:sldId id="303" r:id="rId17"/>
    <p:sldId id="304" r:id="rId18"/>
    <p:sldId id="270" r:id="rId19"/>
    <p:sldId id="271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CC"/>
    <a:srgbClr val="FF33CC"/>
    <a:srgbClr val="0070C0"/>
    <a:srgbClr val="FF66CC"/>
    <a:srgbClr val="00CCFF"/>
    <a:srgbClr val="0000CC"/>
    <a:srgbClr val="FF0066"/>
    <a:srgbClr val="00569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0B574-D068-4625-916E-E9C9DBDAB1E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EA587-91E6-4A5D-B465-0AF29AAE8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9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A587-91E6-4A5D-B465-0AF29AAE87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6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A587-91E6-4A5D-B465-0AF29AAE87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21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A587-91E6-4A5D-B465-0AF29AAE87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81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9F506-43CB-44D2-8D20-EDEC56CA09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3523-56EC-4CFB-81F1-A81EBE6F342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2C15-385E-44AE-8AD8-D7068F5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3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3523-56EC-4CFB-81F1-A81EBE6F342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2C15-385E-44AE-8AD8-D7068F5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4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3523-56EC-4CFB-81F1-A81EBE6F342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2C15-385E-44AE-8AD8-D7068F5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0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F8B0A-75C9-4932-9AF6-EE6698133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1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3523-56EC-4CFB-81F1-A81EBE6F342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2C15-385E-44AE-8AD8-D7068F5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6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3523-56EC-4CFB-81F1-A81EBE6F342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2C15-385E-44AE-8AD8-D7068F5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0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3523-56EC-4CFB-81F1-A81EBE6F342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2C15-385E-44AE-8AD8-D7068F5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0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3523-56EC-4CFB-81F1-A81EBE6F342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2C15-385E-44AE-8AD8-D7068F5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5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3523-56EC-4CFB-81F1-A81EBE6F342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2C15-385E-44AE-8AD8-D7068F5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3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3523-56EC-4CFB-81F1-A81EBE6F342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2C15-385E-44AE-8AD8-D7068F5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9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3523-56EC-4CFB-81F1-A81EBE6F342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2C15-385E-44AE-8AD8-D7068F5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6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3523-56EC-4CFB-81F1-A81EBE6F342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2C15-385E-44AE-8AD8-D7068F5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8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03523-56EC-4CFB-81F1-A81EBE6F342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02C15-385E-44AE-8AD8-D7068F5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5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Program%20Files\mtd2002\DATA\MEDIA\MM\T0000029.AVI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4072" y="692696"/>
            <a:ext cx="7968010" cy="7422122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1191768"/>
              </a:avLst>
            </a:prstTxWarp>
            <a:spAutoFit/>
          </a:bodyPr>
          <a:lstStyle/>
          <a:p>
            <a:pPr>
              <a:defRPr/>
            </a:pPr>
            <a:r>
              <a:rPr lang="en-US" sz="6600" b="1" dirty="0">
                <a:ln w="38100"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WELCOME </a:t>
            </a:r>
            <a:r>
              <a:rPr lang="en-US" sz="6600" b="1" dirty="0">
                <a:ln w="38100">
                  <a:solidFill>
                    <a:srgbClr val="00B050"/>
                  </a:solidFill>
                </a:ln>
                <a:solidFill>
                  <a:srgbClr val="FFFF00"/>
                </a:solidFill>
                <a:sym typeface="Wingdings"/>
              </a:rPr>
              <a:t></a:t>
            </a:r>
            <a:r>
              <a:rPr lang="en-US" sz="6600" b="1" dirty="0">
                <a:ln w="38100"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 TO </a:t>
            </a:r>
            <a:r>
              <a:rPr lang="en-US" sz="6600" b="1" dirty="0">
                <a:ln w="38100">
                  <a:solidFill>
                    <a:srgbClr val="00B050"/>
                  </a:solidFill>
                </a:ln>
                <a:solidFill>
                  <a:srgbClr val="FFFF00"/>
                </a:solidFill>
                <a:sym typeface="Wingdings"/>
              </a:rPr>
              <a:t></a:t>
            </a:r>
            <a:r>
              <a:rPr lang="en-US" sz="6600" b="1" dirty="0">
                <a:ln w="38100"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 OUR </a:t>
            </a:r>
            <a:r>
              <a:rPr lang="en-US" sz="6600" b="1" dirty="0">
                <a:ln w="38100">
                  <a:solidFill>
                    <a:srgbClr val="00B050"/>
                  </a:solidFill>
                </a:ln>
                <a:solidFill>
                  <a:srgbClr val="FFFF00"/>
                </a:solidFill>
                <a:sym typeface="Wingdings"/>
              </a:rPr>
              <a:t></a:t>
            </a:r>
            <a:r>
              <a:rPr lang="en-US" sz="6600" b="1" dirty="0">
                <a:ln w="38100"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6600" b="1" dirty="0" smtClean="0">
                <a:ln w="38100"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CLASS</a:t>
            </a:r>
            <a:endParaRPr lang="en-US" sz="6600" b="1" dirty="0">
              <a:ln w="38100"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7810" y="3081734"/>
            <a:ext cx="5432502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6000" b="1">
                <a:ln w="19050">
                  <a:solidFill>
                    <a:srgbClr val="FA0000"/>
                  </a:solidFill>
                </a:ln>
                <a:solidFill>
                  <a:srgbClr val="002060"/>
                </a:solidFill>
                <a:latin typeface=".VnTifani HeavyH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sz="5400" spc="610" dirty="0">
                <a:ln w="28575">
                  <a:solidFill>
                    <a:schemeClr val="bg1"/>
                  </a:solidFill>
                </a:ln>
                <a:solidFill>
                  <a:srgbClr val="0000FF"/>
                </a:solidFill>
              </a:rPr>
              <a:t>ENGLISH </a:t>
            </a:r>
            <a:r>
              <a:rPr lang="en-US" sz="5400" spc="610" dirty="0" smtClean="0">
                <a:ln w="28575">
                  <a:solidFill>
                    <a:schemeClr val="bg1"/>
                  </a:solidFill>
                </a:ln>
                <a:solidFill>
                  <a:srgbClr val="0000FF"/>
                </a:solidFill>
              </a:rPr>
              <a:t>6</a:t>
            </a:r>
            <a:endParaRPr lang="en-US" sz="5400" spc="610" dirty="0">
              <a:ln w="28575">
                <a:solidFill>
                  <a:schemeClr val="bg1"/>
                </a:solidFill>
              </a:ln>
              <a:solidFill>
                <a:srgbClr val="0000FF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08204"/>
            <a:ext cx="8712968" cy="218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3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12" y="6362164"/>
            <a:ext cx="4895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Thank you. I’ll watch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496" y="25460"/>
            <a:ext cx="9073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/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A. Hey </a:t>
            </a:r>
            <a:r>
              <a:rPr lang="en-US" sz="28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Phong</a:t>
            </a:r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did you watch the pig race on TV yesterday?</a:t>
            </a:r>
          </a:p>
        </p:txBody>
      </p:sp>
      <p:sp>
        <p:nvSpPr>
          <p:cNvPr id="5" name="Rectangle 4"/>
          <p:cNvSpPr/>
          <p:nvPr/>
        </p:nvSpPr>
        <p:spPr>
          <a:xfrm>
            <a:off x="-17948" y="1034733"/>
            <a:ext cx="91264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/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B. It’s a sport. Pigs race around a small track. It’s really very funny.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496" y="1969676"/>
            <a:ext cx="34281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/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C. No. What is it?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545740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/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D. Really? I’ve never seen it. What country is it in?</a:t>
            </a:r>
          </a:p>
        </p:txBody>
      </p:sp>
      <p:sp>
        <p:nvSpPr>
          <p:cNvPr id="8" name="Rectangle 7"/>
          <p:cNvSpPr/>
          <p:nvPr/>
        </p:nvSpPr>
        <p:spPr>
          <a:xfrm>
            <a:off x="35496" y="3121804"/>
            <a:ext cx="59295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/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E. Well … When is it on?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627021"/>
            <a:ext cx="9108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/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F. Australia, America … It’s an attraction at many country fairs.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7948" y="4489956"/>
            <a:ext cx="56700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/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G. Discovery channel.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994012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/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H. That sounds interesting. Which channel is it on?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" y="5517232"/>
            <a:ext cx="91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/>
            <a:r>
              <a:rPr lang="en-US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At 9 o'clock Saturday morning or 10 o'clock Sunday evening.</a:t>
            </a:r>
          </a:p>
        </p:txBody>
      </p:sp>
    </p:spTree>
    <p:extLst>
      <p:ext uri="{BB962C8B-B14F-4D97-AF65-F5344CB8AC3E}">
        <p14:creationId xmlns:p14="http://schemas.microsoft.com/office/powerpoint/2010/main" val="51321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1435 L 0.00295 0.087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1.48148E-6 L -0.00486 -0.129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648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00138 0.279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398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3.7037E-7 L 0.00382 -0.077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386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0 -0.154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2738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 algn="just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Recommend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 interesting TV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friends. Make a conversation based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sample in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s://upload.wikimedia.org/wikipedia/commons/thumb/3/38/Greyhound_Racing_2_amk.jpg/1024px-Greyhound_Racing_2_am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" y="1916832"/>
            <a:ext cx="9144001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5496" y="1484784"/>
            <a:ext cx="6408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Model: 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Greyhound racing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" y="44624"/>
            <a:ext cx="9144000" cy="6824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530225">
              <a:lnSpc>
                <a:spcPts val="35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A: Hey Nam,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 you watch the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greyhound race on TV last night?</a:t>
            </a:r>
          </a:p>
          <a:p>
            <a:pPr marL="530225" indent="-530225">
              <a:lnSpc>
                <a:spcPts val="35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B: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No. What is it?</a:t>
            </a:r>
          </a:p>
          <a:p>
            <a:pPr marL="530225" indent="-530225">
              <a:lnSpc>
                <a:spcPts val="35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A: </a:t>
            </a:r>
            <a:r>
              <a:rPr lang="en-US" sz="2800" b="1" spc="-6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It’s a </a:t>
            </a:r>
            <a:r>
              <a:rPr lang="en-US" sz="2800" b="1" spc="-6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competitive sport</a:t>
            </a:r>
            <a:r>
              <a:rPr lang="en-US" sz="2800" b="1" spc="-6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spc="-6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Greyhounds, a kind of large </a:t>
            </a:r>
            <a:r>
              <a:rPr lang="en-US" sz="2800" b="1" spc="-6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thin </a:t>
            </a:r>
            <a:r>
              <a:rPr lang="en-US" sz="2800" b="1" spc="-6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dogs </a:t>
            </a:r>
            <a:r>
              <a:rPr lang="en-US" sz="2800" b="1" spc="-6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 smooth hair and long thin </a:t>
            </a:r>
            <a:r>
              <a:rPr lang="en-US" sz="2800" b="1" spc="-6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legs, </a:t>
            </a:r>
            <a:r>
              <a:rPr lang="en-US" sz="2800" b="1" spc="-6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race around a small track. </a:t>
            </a:r>
            <a:r>
              <a:rPr lang="en-US" sz="2800" b="1" spc="-6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It’s really </a:t>
            </a:r>
            <a:r>
              <a:rPr lang="en-US" sz="2800" b="1" spc="-6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very </a:t>
            </a:r>
            <a:r>
              <a:rPr lang="en-US" sz="2800" b="1" spc="-6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interesting.</a:t>
            </a:r>
          </a:p>
          <a:p>
            <a:pPr marL="530225" indent="-530225">
              <a:lnSpc>
                <a:spcPts val="35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B: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Really? I’ve never seen it. What country is it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in?</a:t>
            </a:r>
          </a:p>
          <a:p>
            <a:pPr marL="530225" indent="-530225">
              <a:lnSpc>
                <a:spcPts val="35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A: </a:t>
            </a:r>
            <a:r>
              <a:rPr lang="en-US" sz="2800" b="1" spc="-12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Australia, </a:t>
            </a:r>
            <a:r>
              <a:rPr lang="en-US" sz="2800" b="1" spc="-12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UK, the USA, Mexico… </a:t>
            </a:r>
            <a:r>
              <a:rPr lang="en-US" sz="2800" b="1" spc="-12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It’s </a:t>
            </a:r>
            <a:r>
              <a:rPr lang="en-US" sz="2800" b="1" spc="-12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just like horse racing. People can bet on it.</a:t>
            </a:r>
            <a:endParaRPr lang="en-US" sz="2800" b="1" spc="-12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0225" indent="-530225">
              <a:lnSpc>
                <a:spcPts val="35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B: That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sounds interesting. Which channel is it on?</a:t>
            </a:r>
          </a:p>
          <a:p>
            <a:pPr marL="530225" indent="-530225">
              <a:lnSpc>
                <a:spcPts val="35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A: Discovery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channel.</a:t>
            </a:r>
          </a:p>
          <a:p>
            <a:pPr marL="530225" indent="-530225">
              <a:lnSpc>
                <a:spcPts val="35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B: Well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When is it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on?</a:t>
            </a:r>
          </a:p>
          <a:p>
            <a:pPr marL="530225" indent="-530225">
              <a:lnSpc>
                <a:spcPts val="35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A: At 3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o'clock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Sunday afternoon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 o'clock Sunday evening.</a:t>
            </a:r>
          </a:p>
          <a:p>
            <a:pPr marL="530225" indent="-530225">
              <a:lnSpc>
                <a:spcPts val="35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B: Thank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you. I’ll watch it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0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482667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91357"/>
              </p:ext>
            </p:extLst>
          </p:nvPr>
        </p:nvGraphicFramePr>
        <p:xfrm>
          <a:off x="0" y="836712"/>
          <a:ext cx="9144000" cy="5255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6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8344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Finished! Now you can ...</a:t>
                      </a:r>
                      <a:endParaRPr lang="en-US" sz="3200" b="1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</a:t>
                      </a:r>
                      <a:endParaRPr lang="en-US" sz="3200" b="1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</a:t>
                      </a:r>
                      <a:endParaRPr lang="en-US" sz="3200" b="1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</a:t>
                      </a:r>
                      <a:endParaRPr lang="en-US" sz="3200" b="1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437">
                <a:tc>
                  <a:txBody>
                    <a:bodyPr/>
                    <a:lstStyle/>
                    <a:p>
                      <a:pPr marL="265113" indent="-265113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• use words related to television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344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• use question words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6437">
                <a:tc>
                  <a:txBody>
                    <a:bodyPr/>
                    <a:lstStyle/>
                    <a:p>
                      <a:pPr marL="265113" indent="-265113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• use conjunctions to connect words and clauses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6437">
                <a:tc>
                  <a:txBody>
                    <a:bodyPr/>
                    <a:lstStyle/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• talk about television inside and outside of Viet Nam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3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3384376" cy="212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624"/>
            <a:ext cx="4508915" cy="131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9552" y="14847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 IMPORTANT IS TV TO YOU?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3789040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Work in </a:t>
            </a: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groups.</a:t>
            </a:r>
          </a:p>
          <a:p>
            <a:pPr algn="just"/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Interview 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friends, using the questions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below. Report 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results to the class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6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624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What 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you prefer doing in your free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time?</a:t>
            </a:r>
          </a:p>
          <a:p>
            <a:pPr marL="442913">
              <a:lnSpc>
                <a:spcPts val="3300"/>
              </a:lnSpc>
              <a:tabLst>
                <a:tab pos="442913" algn="l"/>
                <a:tab pos="2506663" algn="l"/>
                <a:tab pos="4660900" algn="l"/>
                <a:tab pos="6724650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Going 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Reading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books</a:t>
            </a:r>
          </a:p>
          <a:p>
            <a:pPr marL="442913">
              <a:lnSpc>
                <a:spcPts val="3300"/>
              </a:lnSpc>
              <a:tabLst>
                <a:tab pos="442913" algn="l"/>
                <a:tab pos="2506663" algn="l"/>
                <a:tab pos="4660900" algn="l"/>
                <a:tab pos="6724650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Watching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TV	d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Other activities </a:t>
            </a:r>
            <a:endParaRPr lang="en-US" sz="2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How many hours a day do you watch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television?</a:t>
            </a:r>
          </a:p>
          <a:p>
            <a:pPr marL="442913">
              <a:lnSpc>
                <a:spcPts val="3300"/>
              </a:lnSpc>
              <a:tabLst>
                <a:tab pos="442913" algn="l"/>
                <a:tab pos="2506663" algn="l"/>
                <a:tab pos="4660900" algn="l"/>
                <a:tab pos="6724650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One 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hour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Two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hours</a:t>
            </a:r>
          </a:p>
          <a:p>
            <a:pPr marL="442913">
              <a:lnSpc>
                <a:spcPts val="3300"/>
              </a:lnSpc>
              <a:tabLst>
                <a:tab pos="442913" algn="l"/>
                <a:tab pos="2506663" algn="l"/>
                <a:tab pos="4660900" algn="l"/>
                <a:tab pos="6724650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Three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hours	d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More than three hours</a:t>
            </a:r>
          </a:p>
          <a:p>
            <a:pPr>
              <a:lnSpc>
                <a:spcPts val="3300"/>
              </a:lnSpc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Why do you watch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TV?</a:t>
            </a:r>
          </a:p>
          <a:p>
            <a:pPr marL="442913">
              <a:lnSpc>
                <a:spcPts val="3300"/>
              </a:lnSpc>
              <a:tabLst>
                <a:tab pos="442913" algn="l"/>
                <a:tab pos="2506663" algn="l"/>
                <a:tab pos="4660900" algn="l"/>
                <a:tab pos="6724650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I 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have nothing else to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do.</a:t>
            </a:r>
          </a:p>
          <a:p>
            <a:pPr marL="442913">
              <a:lnSpc>
                <a:spcPts val="3300"/>
              </a:lnSpc>
              <a:tabLst>
                <a:tab pos="442913" algn="l"/>
                <a:tab pos="2506663" algn="l"/>
                <a:tab pos="4660900" algn="l"/>
                <a:tab pos="6724650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I like it because it’s entertaining and educational.</a:t>
            </a:r>
          </a:p>
          <a:p>
            <a:pPr marL="442913">
              <a:lnSpc>
                <a:spcPts val="3300"/>
              </a:lnSpc>
              <a:tabLst>
                <a:tab pos="442913" algn="l"/>
                <a:tab pos="2506663" algn="l"/>
                <a:tab pos="4660900" algn="l"/>
                <a:tab pos="6724650" algn="l"/>
              </a:tabLst>
            </a:pP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My parents want me to do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it.</a:t>
            </a:r>
          </a:p>
          <a:p>
            <a:pPr marL="442913">
              <a:lnSpc>
                <a:spcPts val="3300"/>
              </a:lnSpc>
              <a:tabLst>
                <a:tab pos="442913" algn="l"/>
                <a:tab pos="2506663" algn="l"/>
                <a:tab pos="4660900" algn="l"/>
                <a:tab pos="6724650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I can go to sleep easily when I watch TV.</a:t>
            </a:r>
          </a:p>
          <a:p>
            <a:pPr>
              <a:lnSpc>
                <a:spcPts val="3300"/>
              </a:lnSpc>
            </a:pPr>
            <a:r>
              <a:rPr lang="en-US" sz="2600" b="1" spc="-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spc="-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Which of the following do you like to get information </a:t>
            </a:r>
            <a:r>
              <a:rPr lang="en-US" sz="2600" b="1" spc="-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from?</a:t>
            </a:r>
          </a:p>
          <a:p>
            <a:pPr marL="442913">
              <a:lnSpc>
                <a:spcPts val="3300"/>
              </a:lnSpc>
              <a:tabLst>
                <a:tab pos="442913" algn="l"/>
                <a:tab pos="2506663" algn="l"/>
                <a:tab pos="4660900" algn="l"/>
                <a:tab pos="6724650" algn="l"/>
              </a:tabLst>
            </a:pP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Books b. Newspapers c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Internet	</a:t>
            </a:r>
            <a:r>
              <a:rPr lang="en-US" sz="2600" b="1" spc="-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Television</a:t>
            </a:r>
            <a:endParaRPr lang="en-US" sz="2600" b="1" spc="-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How long do you think you can live without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TV?</a:t>
            </a:r>
          </a:p>
          <a:p>
            <a:pPr marL="442913">
              <a:lnSpc>
                <a:spcPts val="3300"/>
              </a:lnSpc>
              <a:tabLst>
                <a:tab pos="442913" algn="l"/>
                <a:tab pos="2506663" algn="l"/>
                <a:tab pos="4660900" algn="l"/>
                <a:tab pos="6724650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600" b="1" spc="-6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I </a:t>
            </a:r>
            <a:r>
              <a:rPr lang="en-US" sz="2600" b="1" spc="-6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cannot live without </a:t>
            </a:r>
            <a:r>
              <a:rPr lang="en-US" sz="2600" b="1" spc="-6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TV.	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Less than a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week.</a:t>
            </a:r>
          </a:p>
          <a:p>
            <a:pPr marL="442913">
              <a:lnSpc>
                <a:spcPts val="3300"/>
              </a:lnSpc>
              <a:tabLst>
                <a:tab pos="442913" algn="l"/>
                <a:tab pos="2506663" algn="l"/>
                <a:tab pos="4660900" algn="l"/>
                <a:tab pos="6724650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Less than a month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d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I don’t know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6659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700"/>
              </a:lnSpc>
            </a:pPr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Report model:</a:t>
            </a: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have just interviewed Nam about how important TV is to him. He says he prefers watching TV in his </a:t>
            </a:r>
            <a:r>
              <a:rPr lang="en-US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 </a:t>
            </a: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time to other activities else. He spends about three hours</a:t>
            </a:r>
            <a:r>
              <a:rPr lang="en-US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day </a:t>
            </a: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watching television. The reason </a:t>
            </a:r>
            <a:r>
              <a:rPr lang="en-US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 he watches TV is that it’s both entertaining </a:t>
            </a:r>
            <a:r>
              <a:rPr lang="en-US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educational</a:t>
            </a: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But the Internet is the main source for him to get information from. I also ask him how long he can live without TV, he says he doesn’t know because he has never tried. He watches TV every evening, so I think TV is very important to him.</a:t>
            </a:r>
            <a:endParaRPr lang="en-US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9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24744"/>
            <a:ext cx="84969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Now, it’s your turn!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have five minutes to interview your partner. Then report the result to the class.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88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 descr="FLOWER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80528" y="-70926"/>
            <a:ext cx="9525000" cy="7162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 descr="hinh nen dong ve ngon nen tinh yeu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399998" cy="186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013" name="T0000029.AVI">
            <a:hlinkClick r:id="" action="ppaction://media"/>
          </p:cNvPr>
          <p:cNvPicPr>
            <a:picLocks noGrp="1" noRot="1" noChangeAspect="1" noChangeArrowheads="1"/>
          </p:cNvPicPr>
          <p:nvPr>
            <p:ph sz="quarter" idx="3"/>
            <a:vide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74913" y="4973638"/>
            <a:ext cx="0" cy="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3200400" y="2590800"/>
            <a:ext cx="533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9pPr>
          </a:lstStyle>
          <a:p>
            <a:pPr algn="ctr"/>
            <a:r>
              <a:rPr lang="en-US" sz="1800">
                <a:latin typeface="VNI-Revue" pitchFamily="2" charset="0"/>
              </a:rPr>
              <a:t>+</a:t>
            </a:r>
            <a:endParaRPr lang="en-US" sz="2000">
              <a:solidFill>
                <a:srgbClr val="FF0000"/>
              </a:solidFill>
              <a:latin typeface="VNI-Revue" pitchFamily="2" charset="0"/>
            </a:endParaRPr>
          </a:p>
        </p:txBody>
      </p:sp>
      <p:sp>
        <p:nvSpPr>
          <p:cNvPr id="171016" name="AutoShape 8"/>
          <p:cNvSpPr>
            <a:spLocks noChangeArrowheads="1"/>
          </p:cNvSpPr>
          <p:nvPr/>
        </p:nvSpPr>
        <p:spPr bwMode="auto">
          <a:xfrm>
            <a:off x="179512" y="188640"/>
            <a:ext cx="1676400" cy="1676400"/>
          </a:xfrm>
          <a:prstGeom prst="star32">
            <a:avLst>
              <a:gd name="adj" fmla="val 15278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7" name="WordArt 9"/>
          <p:cNvSpPr>
            <a:spLocks noChangeArrowheads="1" noChangeShapeType="1" noTextEdit="1"/>
          </p:cNvSpPr>
          <p:nvPr/>
        </p:nvSpPr>
        <p:spPr bwMode="auto">
          <a:xfrm>
            <a:off x="2483768" y="620688"/>
            <a:ext cx="4824536" cy="86409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solidFill>
                  <a:srgbClr val="FF00FF"/>
                </a:solidFill>
                <a:effectLst>
                  <a:outerShdw dist="35921" dir="2700000" algn="ctr" rotWithShape="0">
                    <a:srgbClr val="00FF00">
                      <a:alpha val="80000"/>
                    </a:srgbClr>
                  </a:outerShdw>
                </a:effectLst>
                <a:latin typeface="Impact"/>
              </a:rPr>
              <a:t> HOMEWORK </a:t>
            </a:r>
            <a:endParaRPr lang="en-US" sz="3600" kern="10" dirty="0">
              <a:solidFill>
                <a:srgbClr val="FF00FF"/>
              </a:solidFill>
              <a:effectLst>
                <a:outerShdw dist="35921" dir="2700000" algn="ctr" rotWithShape="0">
                  <a:srgbClr val="00FF0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1600200" y="2743200"/>
            <a:ext cx="8229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Verdana" pitchFamily="34" charset="0"/>
            </a:endParaRPr>
          </a:p>
        </p:txBody>
      </p:sp>
      <p:sp>
        <p:nvSpPr>
          <p:cNvPr id="39946" name="Text Box 11"/>
          <p:cNvSpPr txBox="1">
            <a:spLocks noChangeArrowheads="1"/>
          </p:cNvSpPr>
          <p:nvPr/>
        </p:nvSpPr>
        <p:spPr bwMode="auto">
          <a:xfrm>
            <a:off x="1043608" y="2008579"/>
            <a:ext cx="7848872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VNI-Times" pitchFamily="2" charset="0"/>
                <a:cs typeface="Arial" charset="0"/>
              </a:defRPr>
            </a:lvl9pPr>
          </a:lstStyle>
          <a:p>
            <a:pPr marL="265113" indent="-265113" algn="just">
              <a:spcBef>
                <a:spcPts val="600"/>
              </a:spcBef>
              <a:spcAft>
                <a:spcPts val="600"/>
              </a:spcAft>
              <a:tabLst>
                <a:tab pos="265113" algn="l"/>
              </a:tabLst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	</a:t>
            </a:r>
            <a:r>
              <a:rPr lang="en-US" sz="3200" b="1" spc="-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Review all the vocabulary from the unit.</a:t>
            </a:r>
          </a:p>
          <a:p>
            <a:pPr marL="265113" indent="-265113" algn="just">
              <a:spcBef>
                <a:spcPts val="600"/>
              </a:spcBef>
              <a:spcAft>
                <a:spcPts val="600"/>
              </a:spcAft>
              <a:tabLst>
                <a:tab pos="265113" algn="l"/>
              </a:tabLst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spc="-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Review all the </a:t>
            </a:r>
            <a:r>
              <a:rPr lang="en-US" sz="3200" b="1" spc="-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grammatical structures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65113" indent="-265113" algn="just">
              <a:spcBef>
                <a:spcPts val="600"/>
              </a:spcBef>
              <a:spcAft>
                <a:spcPts val="600"/>
              </a:spcAft>
              <a:tabLst>
                <a:tab pos="265113" algn="l"/>
              </a:tabLst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	Practice speaking “How important is TV to you?”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65113" indent="-265113" algn="just">
              <a:spcBef>
                <a:spcPts val="600"/>
              </a:spcBef>
              <a:spcAft>
                <a:spcPts val="600"/>
              </a:spcAft>
              <a:tabLst>
                <a:tab pos="265113" algn="l"/>
              </a:tabLst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Calibri" pitchFamily="34" charset="0"/>
              </a:rPr>
              <a:t>-	Prepare for Unit 8: 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Calibri" pitchFamily="34" charset="0"/>
              </a:rPr>
              <a:t>GETTING STARTED, LISTEN AND READ.</a:t>
            </a:r>
            <a:endParaRPr lang="en-U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1013"/>
                </p:tgtEl>
              </p:cMediaNode>
            </p:video>
          </p:childTnLst>
        </p:cTn>
      </p:par>
    </p:tnLst>
    <p:bldLst>
      <p:bldP spid="1710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71600" y="2276872"/>
            <a:ext cx="7488832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spc="400" dirty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.VnAvantH" pitchFamily="34" charset="0"/>
              </a:rPr>
              <a:t>Goodbye!</a:t>
            </a:r>
          </a:p>
          <a:p>
            <a:pPr algn="ctr">
              <a:spcBef>
                <a:spcPct val="50000"/>
              </a:spcBef>
            </a:pPr>
            <a:r>
              <a:rPr lang="en-US" sz="6600" b="1" spc="400" dirty="0">
                <a:ln w="28575">
                  <a:solidFill>
                    <a:schemeClr val="bg1"/>
                  </a:solidFill>
                </a:ln>
                <a:solidFill>
                  <a:srgbClr val="00FF00"/>
                </a:solidFill>
                <a:latin typeface=".VnAvantH" pitchFamily="34" charset="0"/>
              </a:rPr>
              <a:t>See you </a:t>
            </a:r>
            <a:r>
              <a:rPr lang="en-US" sz="6600" b="1" spc="400" dirty="0" smtClean="0">
                <a:ln w="28575">
                  <a:solidFill>
                    <a:schemeClr val="bg1"/>
                  </a:solidFill>
                </a:ln>
                <a:solidFill>
                  <a:srgbClr val="00FF00"/>
                </a:solidFill>
                <a:latin typeface=".VnAvantH" pitchFamily="34" charset="0"/>
              </a:rPr>
              <a:t>again!</a:t>
            </a:r>
            <a:endParaRPr lang="en-US" sz="6600" b="1" spc="400" dirty="0">
              <a:ln w="28575">
                <a:solidFill>
                  <a:schemeClr val="bg1"/>
                </a:solidFill>
              </a:ln>
              <a:solidFill>
                <a:srgbClr val="00FF00"/>
              </a:solidFill>
              <a:latin typeface=".VnAvantH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693236"/>
            <a:ext cx="7162800" cy="7307764"/>
          </a:xfrm>
          <a:prstGeom prst="rect">
            <a:avLst/>
          </a:prstGeom>
        </p:spPr>
        <p:txBody>
          <a:bodyPr wrap="square">
            <a:prstTxWarp prst="textArchUp">
              <a:avLst>
                <a:gd name="adj" fmla="val 11134828"/>
              </a:avLst>
            </a:prstTxWarp>
            <a:spAutoFit/>
          </a:bodyPr>
          <a:lstStyle/>
          <a:p>
            <a:pPr eaLnBrk="0" hangingPunct="0">
              <a:defRPr/>
            </a:pPr>
            <a:r>
              <a:rPr lang="en-US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THANKS FOR YOUR ATTENTION!</a:t>
            </a:r>
            <a:endParaRPr lang="vi-VN" sz="6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77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" y="0"/>
            <a:ext cx="21957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Warm up: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8070" y="116632"/>
            <a:ext cx="7235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spc="-12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Complete the  dialogue, then practice it with a partner.</a:t>
            </a:r>
            <a:endParaRPr lang="en-US" sz="2400" b="1" i="1" spc="-12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59689"/>
            <a:ext cx="9144000" cy="5304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3413" indent="-633413">
              <a:spcBef>
                <a:spcPts val="200"/>
              </a:spcBef>
              <a:spcAft>
                <a:spcPts val="20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Ba: Turn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(1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Harry Potter is going to be on.</a:t>
            </a:r>
          </a:p>
          <a:p>
            <a:pPr marL="633413" indent="-633413">
              <a:spcBef>
                <a:spcPts val="200"/>
              </a:spcBef>
              <a:spcAft>
                <a:spcPts val="200"/>
              </a:spcAft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But I’m watching The Kids Are All Right.</a:t>
            </a:r>
          </a:p>
          <a:p>
            <a:pPr marL="633413" indent="-633413">
              <a:spcBef>
                <a:spcPts val="200"/>
              </a:spcBef>
              <a:spcAft>
                <a:spcPts val="20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Ba: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that the (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about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Jupiter?</a:t>
            </a:r>
          </a:p>
          <a:p>
            <a:pPr marL="633413" indent="-633413">
              <a:spcBef>
                <a:spcPts val="200"/>
              </a:spcBef>
              <a:spcAft>
                <a:spcPts val="200"/>
              </a:spcAft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No, it's about the Amazon. It's only halfway through.</a:t>
            </a:r>
          </a:p>
          <a:p>
            <a:pPr marL="633413" indent="-633413">
              <a:spcBef>
                <a:spcPts val="200"/>
              </a:spcBef>
              <a:spcAft>
                <a:spcPts val="20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Ba: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can't miss Harry Potter. (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does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finish?</a:t>
            </a:r>
          </a:p>
          <a:p>
            <a:pPr marL="633413" indent="-633413">
              <a:spcBef>
                <a:spcPts val="200"/>
              </a:spcBef>
              <a:spcAft>
                <a:spcPts val="200"/>
              </a:spcAft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It doesn't finish (4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8.30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33413" indent="-633413">
              <a:spcBef>
                <a:spcPts val="200"/>
              </a:spcBef>
              <a:spcAft>
                <a:spcPts val="20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Ba: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will miss the first part of the film. Why don't you go and watch it with Dad?</a:t>
            </a:r>
          </a:p>
          <a:p>
            <a:pPr marL="633413" indent="-633413">
              <a:spcBef>
                <a:spcPts val="200"/>
              </a:spcBef>
              <a:spcAft>
                <a:spcPts val="200"/>
              </a:spcAft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Dad is watching his (5)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team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Manchester United play football. He never misses it.</a:t>
            </a:r>
          </a:p>
          <a:p>
            <a:pPr marL="633413" indent="-633413">
              <a:spcBef>
                <a:spcPts val="200"/>
              </a:spcBef>
              <a:spcAft>
                <a:spcPts val="20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Ba: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Well...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l'll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 till 8.30. It's your day today, (6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764704"/>
            <a:ext cx="7776864" cy="83099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 		 	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		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64288" y="769441"/>
            <a:ext cx="1265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isn't it?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4088" y="1180202"/>
            <a:ext cx="1140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boring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4088" y="769441"/>
            <a:ext cx="1484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favourite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12660" y="1134036"/>
            <a:ext cx="1739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time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91880" y="769441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until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30596" y="1167135"/>
            <a:ext cx="2201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channel VTV3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35688" y="769441"/>
            <a:ext cx="1944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game show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28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417 L 0.1441 0.05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5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19705 0.291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17048 0.364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0.04115 0.532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2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12049 0.700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4" y="3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05695 0.8162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" y="4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4" name="Picture 4" descr="080922164622z61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85800" y="5410200"/>
            <a:ext cx="2819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 b="1"/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914400" y="381000"/>
            <a:ext cx="716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50131" y="604292"/>
            <a:ext cx="3457773" cy="73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4400" b="1" u="sng" dirty="0">
                <a:solidFill>
                  <a:srgbClr val="FF0000"/>
                </a:solidFill>
              </a:rPr>
              <a:t>NEW LESSON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956" y="29496"/>
            <a:ext cx="9067800" cy="6781800"/>
          </a:xfrm>
          <a:prstGeom prst="rect">
            <a:avLst/>
          </a:prstGeom>
          <a:noFill/>
          <a:ln w="79375" cmpd="thickThin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986408" y="4869160"/>
            <a:ext cx="7258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500" b="1" dirty="0" smtClean="0">
                <a:ln w="19050">
                  <a:solidFill>
                    <a:srgbClr val="FA0000"/>
                  </a:solidFill>
                </a:ln>
                <a:solidFill>
                  <a:srgbClr val="002060"/>
                </a:solidFill>
                <a:latin typeface=".VnTifani HeavyH" pitchFamily="34" charset="0"/>
              </a:rPr>
              <a:t>LOOKING BACK &amp; PROJECT</a:t>
            </a:r>
            <a:endParaRPr lang="en-US" sz="5500" b="1" dirty="0">
              <a:ln w="19050">
                <a:solidFill>
                  <a:srgbClr val="FA0000"/>
                </a:solidFill>
              </a:ln>
              <a:solidFill>
                <a:srgbClr val="002060"/>
              </a:solidFill>
              <a:latin typeface=".VnTifani HeavyH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5576" y="2180471"/>
            <a:ext cx="754603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UNIT 7</a:t>
            </a:r>
          </a:p>
          <a:p>
            <a:pPr algn="ctr"/>
            <a:r>
              <a:rPr lang="en-US" sz="9600" b="1" dirty="0" smtClean="0">
                <a:ln w="28575">
                  <a:solidFill>
                    <a:srgbClr val="FF0000"/>
                  </a:solidFill>
                </a:ln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TELEVISION</a:t>
            </a:r>
            <a:endParaRPr lang="en-US" sz="9600" b="1" dirty="0">
              <a:ln w="28575">
                <a:solidFill>
                  <a:srgbClr val="FF0000"/>
                </a:solidFill>
              </a:ln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3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0"/>
            <a:ext cx="36358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Vocabulary</a:t>
            </a:r>
            <a:endParaRPr lang="en-US" sz="4800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3099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Put the words in the box in the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correct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columns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Add more words if you can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899989"/>
            <a:ext cx="9036496" cy="1384995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indent="176213">
              <a:tabLst>
                <a:tab pos="176213" algn="l"/>
                <a:tab pos="3406775" algn="l"/>
                <a:tab pos="5913438" algn="l"/>
                <a:tab pos="7889875" algn="l"/>
              </a:tabLst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indent="176213">
              <a:tabLst>
                <a:tab pos="176213" algn="l"/>
                <a:tab pos="3406775" algn="l"/>
                <a:tab pos="5913438" algn="l"/>
                <a:tab pos="7889875" algn="l"/>
              </a:tabLst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indent="176213">
              <a:tabLst>
                <a:tab pos="176213" algn="l"/>
                <a:tab pos="3406775" algn="l"/>
                <a:tab pos="5913438" algn="l"/>
                <a:tab pos="7889875" algn="l"/>
              </a:tabLst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699955"/>
              </p:ext>
            </p:extLst>
          </p:nvPr>
        </p:nvGraphicFramePr>
        <p:xfrm>
          <a:off x="179512" y="3429000"/>
          <a:ext cx="8784975" cy="335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kern="1200" dirty="0" smtClean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People</a:t>
                      </a:r>
                      <a:endParaRPr lang="en-US" sz="2800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kern="1200" dirty="0" err="1" smtClean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Programmes</a:t>
                      </a:r>
                      <a:endParaRPr lang="en-US" sz="2800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kern="1200" dirty="0" smtClean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Kinds of film</a:t>
                      </a:r>
                      <a:endParaRPr lang="en-US" sz="2800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40352" y="1916832"/>
            <a:ext cx="7441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56798" y="2780928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romance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56798" y="2364116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cartoon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73798" y="1916832"/>
            <a:ext cx="116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writer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74823" y="2780928"/>
            <a:ext cx="2101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weathergirl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63888" y="2348880"/>
            <a:ext cx="1523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animals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63888" y="1916832"/>
            <a:ext cx="24370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documentary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3528" y="2761764"/>
            <a:ext cx="2141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game show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3528" y="2348880"/>
            <a:ext cx="324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home and garden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3528" y="1899989"/>
            <a:ext cx="2183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newsreader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0.00677 0.321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1606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31562 0.32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164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9259E-6 L -0.62153 0.392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76" y="1960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-0.80451 0.476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26" y="2381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44444E-6 L 0.29531 0.2560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57" y="1280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833 L -0.05955 0.3377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6" y="1645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03889 0.3481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" y="1740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0833 L 0.29236 0.3615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18" y="1766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-0.34444 0.413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22" y="2067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0.04497 0.3715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22" y="0"/>
            <a:ext cx="91101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en-US" sz="3000" b="1" spc="-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200" b="1" spc="-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 the words in the box to fill the text below</a:t>
            </a:r>
            <a:r>
              <a:rPr lang="en-US" sz="3200" b="1" spc="-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000" b="1" spc="-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7504" y="548680"/>
            <a:ext cx="8856984" cy="95410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indent="176213">
              <a:tabLst>
                <a:tab pos="176213" algn="l"/>
                <a:tab pos="3406775" algn="l"/>
                <a:tab pos="5913438" algn="l"/>
                <a:tab pos="7889875" algn="l"/>
              </a:tabLst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indent="176213">
              <a:tabLst>
                <a:tab pos="176213" algn="l"/>
                <a:tab pos="3406775" algn="l"/>
                <a:tab pos="5913438" algn="l"/>
                <a:tab pos="7889875" algn="l"/>
              </a:tabLst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52320" y="565523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relax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08104" y="1012807"/>
            <a:ext cx="1563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national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08104" y="565523"/>
            <a:ext cx="1362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40800" y="997571"/>
            <a:ext cx="27222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 o’clock news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27784" y="565523"/>
            <a:ext cx="24370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game shows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479586" y="1052736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viewers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3528" y="997571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educational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548680"/>
            <a:ext cx="1903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Comedies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0080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VTV1 is a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(1) television channel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Viet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Nam.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attracts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millions of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because it offers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many different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interesting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programmes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The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(3) tells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people what is happening in Viet Nam and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rest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the world.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bring a lot of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laughter and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help people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 after a hard working day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The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most exciting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programmes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6).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They can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 both entertaining and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Many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people work hard every day to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produce quality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programmes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 television. Some of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them are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designers,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8) and reporters.</a:t>
            </a:r>
          </a:p>
        </p:txBody>
      </p:sp>
    </p:spTree>
    <p:extLst>
      <p:ext uri="{BB962C8B-B14F-4D97-AF65-F5344CB8AC3E}">
        <p14:creationId xmlns:p14="http://schemas.microsoft.com/office/powerpoint/2010/main" val="218231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7 L -0.38472 0.1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36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L -0.27118 0.163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59" y="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81481E-6 L -0.29184 0.284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1" y="1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68681 0.4238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40" y="2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-0.04028 0.4798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2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0401 0.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0.31892 0.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37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-0.33923 0.8518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62" y="4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41" y="3532"/>
            <a:ext cx="31092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Grammar</a:t>
            </a:r>
          </a:p>
        </p:txBody>
      </p:sp>
      <p:sp>
        <p:nvSpPr>
          <p:cNvPr id="3" name="Rectangle 2"/>
          <p:cNvSpPr/>
          <p:nvPr/>
        </p:nvSpPr>
        <p:spPr>
          <a:xfrm>
            <a:off x="22540" y="799580"/>
            <a:ext cx="90139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en-US" sz="3000" b="1" spc="-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Use a question word to make a suitable question for each answer below.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541" y="1790814"/>
            <a:ext cx="9121459" cy="4965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lnSpc>
                <a:spcPts val="3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-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days a week do you go to class?</a:t>
            </a:r>
            <a:b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I go to class five days a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week.</a:t>
            </a:r>
          </a:p>
          <a:p>
            <a:pPr marL="354013" indent="-354013">
              <a:lnSpc>
                <a:spcPts val="3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-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watch on TV last night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54013">
              <a:lnSpc>
                <a:spcPts val="3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I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watched The Red Spotted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Squirrel.</a:t>
            </a:r>
          </a:p>
          <a:p>
            <a:pPr>
              <a:lnSpc>
                <a:spcPts val="3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-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like the Animals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54013">
              <a:lnSpc>
                <a:spcPts val="3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Because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love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animals.</a:t>
            </a:r>
          </a:p>
          <a:p>
            <a:pPr>
              <a:lnSpc>
                <a:spcPts val="3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-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favourite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television MC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54013">
              <a:lnSpc>
                <a:spcPts val="3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I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like Minh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Phong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The Gift of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Music.</a:t>
            </a:r>
          </a:p>
          <a:p>
            <a:pPr>
              <a:lnSpc>
                <a:spcPts val="3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-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Lonely Giraffe made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54013">
              <a:lnSpc>
                <a:spcPts val="38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spc="-4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don’t know. But I first watched it on TV last year.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560" y="1815328"/>
            <a:ext cx="21082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many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8059" y="2788246"/>
            <a:ext cx="112562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8059" y="3717032"/>
            <a:ext cx="99738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Why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1560" y="4690442"/>
            <a:ext cx="101983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Who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6837" y="5683314"/>
            <a:ext cx="12330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When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2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-13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Use </a:t>
            </a:r>
            <a:r>
              <a:rPr lang="en-US" sz="2800" b="1" spc="-13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conjunction provided to connect </a:t>
            </a:r>
            <a:r>
              <a:rPr lang="en-US" sz="2800" b="1" spc="-13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2800" spc="-13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3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sentences.</a:t>
            </a:r>
            <a:endParaRPr lang="en-US" sz="2800" b="1" spc="-13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754" y="54868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 algn="just"/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Ocean </a:t>
            </a:r>
            <a:r>
              <a:rPr lang="en-US" sz="32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Life 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on at 7.30. </a:t>
            </a:r>
            <a:r>
              <a:rPr lang="en-US" sz="32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Laughing out Loud 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will follow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at 8.00. (</a:t>
            </a:r>
            <a:r>
              <a:rPr lang="en-US" sz="3200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54013" indent="-354013" algn="just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 algn="just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 algn="just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 algn="just"/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I have watched </a:t>
            </a:r>
            <a:r>
              <a:rPr lang="en-US" sz="32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Seven Kitties 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many 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times. I 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like the film so much. (</a:t>
            </a:r>
            <a:r>
              <a:rPr lang="en-US" sz="3200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because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54013" indent="-354013" algn="just"/>
            <a:endParaRPr lang="en-US" sz="4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 algn="just"/>
            <a:endParaRPr lang="en-US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 algn="just"/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BBC One 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a British channel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VTV6 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Vietnamese channel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en-US" sz="3200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but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7" y="1628800"/>
            <a:ext cx="87467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Ocean Life </a:t>
            </a:r>
            <a:r>
              <a:rPr lang="en-US" sz="3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is on at </a:t>
            </a:r>
            <a:r>
              <a:rPr lang="en-US" sz="32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7.30, </a:t>
            </a:r>
            <a:r>
              <a:rPr lang="en-US" sz="3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Laughing out Loud </a:t>
            </a:r>
            <a:r>
              <a:rPr lang="en-US" sz="3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will follow, at 8.00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0939" y="3645024"/>
            <a:ext cx="86613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3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have watched </a:t>
            </a:r>
            <a:r>
              <a:rPr lang="en-US" sz="32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The Seven Kitties </a:t>
            </a:r>
            <a:r>
              <a:rPr lang="en-US" sz="3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many times because I like the film so much.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95537" y="5808166"/>
            <a:ext cx="87467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BBC One is a British </a:t>
            </a:r>
            <a:r>
              <a:rPr lang="en-US" sz="32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channel, </a:t>
            </a:r>
            <a:r>
              <a:rPr lang="en-US" sz="3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but VTV6 is Vietnamese channel.</a:t>
            </a:r>
          </a:p>
        </p:txBody>
      </p:sp>
    </p:spTree>
    <p:extLst>
      <p:ext uri="{BB962C8B-B14F-4D97-AF65-F5344CB8AC3E}">
        <p14:creationId xmlns:p14="http://schemas.microsoft.com/office/powerpoint/2010/main" val="395999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691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-13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Use </a:t>
            </a:r>
            <a:r>
              <a:rPr lang="en-US" sz="2800" b="1" spc="-13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conjunction provided to connect </a:t>
            </a:r>
            <a:r>
              <a:rPr lang="en-US" sz="2800" b="1" spc="-13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2800" spc="-13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3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sentences.</a:t>
            </a:r>
            <a:endParaRPr lang="en-US" sz="2800" b="1" spc="-13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754" y="767606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 algn="just"/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Along the Coast 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a famous TV series. I have never watched it. (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although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54013" indent="-354013" algn="just"/>
            <a:endParaRPr lang="en-US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 algn="just"/>
            <a:endParaRPr lang="en-U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 algn="just"/>
            <a:endParaRPr lang="en-US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 algn="just"/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I have a lot of homework tonight. I can’t 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watch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Eight </a:t>
            </a:r>
            <a:r>
              <a:rPr lang="en-US" sz="32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Feet Below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en-US" sz="3200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430215" y="4512022"/>
            <a:ext cx="87467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 have a lot of homework tonight, so I can’t watch Eight Feet Below.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1991742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Although Along the Coast is a famous TV series, I have never watched it.</a:t>
            </a:r>
          </a:p>
        </p:txBody>
      </p:sp>
    </p:spTree>
    <p:extLst>
      <p:ext uri="{BB962C8B-B14F-4D97-AF65-F5344CB8AC3E}">
        <p14:creationId xmlns:p14="http://schemas.microsoft.com/office/powerpoint/2010/main" val="97901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20" y="44624"/>
            <a:ext cx="4543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en-US" sz="48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Communication</a:t>
            </a:r>
            <a:endParaRPr lang="en-US" sz="4800" b="1" spc="-150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20" y="858778"/>
            <a:ext cx="9115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Rearrange the order of the sentences to have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complete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conversation about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TV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137" y="2564904"/>
            <a:ext cx="9187310" cy="4026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5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4&quot;&gt;&lt;property id=&quot;20148&quot; value=&quot;5&quot;/&gt;&lt;property id=&quot;20300&quot; value=&quot;Slide 2&quot;/&gt;&lt;property id=&quot;20307&quot; value=&quot;273&quot;/&gt;&lt;/object&gt;&lt;object type=&quot;3&quot; unique_id=&quot;10005&quot;&gt;&lt;property id=&quot;20148&quot; value=&quot;5&quot;/&gt;&lt;property id=&quot;20300&quot; value=&quot;Slide 3&quot;/&gt;&lt;property id=&quot;20307&quot; value=&quot;291&quot;/&gt;&lt;/object&gt;&lt;object type=&quot;3&quot; unique_id=&quot;10006&quot;&gt;&lt;property id=&quot;20148&quot; value=&quot;5&quot;/&gt;&lt;property id=&quot;20300&quot; value=&quot;Slide 4&quot;/&gt;&lt;property id=&quot;20307&quot; value=&quot;292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75&quot;/&gt;&lt;/object&gt;&lt;object type=&quot;3&quot; unique_id=&quot;10010&quot;&gt;&lt;property id=&quot;20148&quot; value=&quot;5&quot;/&gt;&lt;property id=&quot;20300&quot; value=&quot;Slide 8&quot;/&gt;&lt;property id=&quot;20307&quot; value=&quot;299&quot;/&gt;&lt;/object&gt;&lt;object type=&quot;3&quot; unique_id=&quot;10011&quot;&gt;&lt;property id=&quot;20148&quot; value=&quot;5&quot;/&gt;&lt;property id=&quot;20300&quot; value=&quot;Slide 9&quot;/&gt;&lt;property id=&quot;20307&quot; value=&quot;257&quot;/&gt;&lt;/object&gt;&lt;object type=&quot;3&quot; unique_id=&quot;10012&quot;&gt;&lt;property id=&quot;20148&quot; value=&quot;5&quot;/&gt;&lt;property id=&quot;20300&quot; value=&quot;Slide 10&quot;/&gt;&lt;property id=&quot;20307&quot; value=&quot;293&quot;/&gt;&lt;/object&gt;&lt;object type=&quot;3&quot; unique_id=&quot;10013&quot;&gt;&lt;property id=&quot;20148&quot; value=&quot;5&quot;/&gt;&lt;property id=&quot;20300&quot; value=&quot;Slide 11&quot;/&gt;&lt;property id=&quot;20307&quot; value=&quot;298&quot;/&gt;&lt;/object&gt;&lt;object type=&quot;3&quot; unique_id=&quot;10014&quot;&gt;&lt;property id=&quot;20148&quot; value=&quot;5&quot;/&gt;&lt;property id=&quot;20300&quot; value=&quot;Slide 12&quot;/&gt;&lt;property id=&quot;20307&quot; value=&quot;30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301&quot;/&gt;&lt;/object&gt;&lt;object type=&quot;3&quot; unique_id=&quot;10017&quot;&gt;&lt;property id=&quot;20148&quot; value=&quot;5&quot;/&gt;&lt;property id=&quot;20300&quot; value=&quot;Slide 15&quot;/&gt;&lt;property id=&quot;20307&quot; value=&quot;302&quot;/&gt;&lt;/object&gt;&lt;object type=&quot;3&quot; unique_id=&quot;10018&quot;&gt;&lt;property id=&quot;20148&quot; value=&quot;5&quot;/&gt;&lt;property id=&quot;20300&quot; value=&quot;Slide 16&quot;/&gt;&lt;property id=&quot;20307&quot; value=&quot;303&quot;/&gt;&lt;/object&gt;&lt;object type=&quot;3&quot; unique_id=&quot;10019&quot;&gt;&lt;property id=&quot;20148&quot; value=&quot;5&quot;/&gt;&lt;property id=&quot;20300&quot; value=&quot;Slide 17&quot;/&gt;&lt;property id=&quot;20307&quot; value=&quot;304&quot;/&gt;&lt;/object&gt;&lt;object type=&quot;3&quot; unique_id=&quot;10020&quot;&gt;&lt;property id=&quot;20148&quot; value=&quot;5&quot;/&gt;&lt;property id=&quot;20300&quot; value=&quot;Slide 18&quot;/&gt;&lt;property id=&quot;20307&quot; value=&quot;270&quot;/&gt;&lt;/object&gt;&lt;object type=&quot;3&quot; unique_id=&quot;10021&quot;&gt;&lt;property id=&quot;20148&quot; value=&quot;5&quot;/&gt;&lt;property id=&quot;20300&quot; value=&quot;Slide 19&quot;/&gt;&lt;property id=&quot;20307&quot; value=&quot;271&quot;/&gt;&lt;/object&gt;&lt;/object&gt;&lt;object type=&quot;8&quot; unique_id=&quot;1004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</TotalTime>
  <Words>1480</Words>
  <Application>Microsoft Office PowerPoint</Application>
  <PresentationFormat>On-screen Show (4:3)</PresentationFormat>
  <Paragraphs>170</Paragraphs>
  <Slides>19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.VnAvantH</vt:lpstr>
      <vt:lpstr>.VnTifani HeavyH</vt:lpstr>
      <vt:lpstr>Arial</vt:lpstr>
      <vt:lpstr>Calibri</vt:lpstr>
      <vt:lpstr>Impact</vt:lpstr>
      <vt:lpstr>Times New Roman</vt:lpstr>
      <vt:lpstr>Verdana</vt:lpstr>
      <vt:lpstr>VNI-Revue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</dc:creator>
  <cp:lastModifiedBy>TUYET</cp:lastModifiedBy>
  <cp:revision>228</cp:revision>
  <dcterms:created xsi:type="dcterms:W3CDTF">2016-11-10T08:24:54Z</dcterms:created>
  <dcterms:modified xsi:type="dcterms:W3CDTF">2021-02-03T00:06:54Z</dcterms:modified>
</cp:coreProperties>
</file>