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356" r:id="rId4"/>
    <p:sldId id="420" r:id="rId5"/>
    <p:sldId id="405" r:id="rId6"/>
    <p:sldId id="262" r:id="rId7"/>
    <p:sldId id="263" r:id="rId8"/>
    <p:sldId id="407" r:id="rId9"/>
    <p:sldId id="265" r:id="rId10"/>
    <p:sldId id="266" r:id="rId11"/>
    <p:sldId id="267" r:id="rId12"/>
    <p:sldId id="268" r:id="rId13"/>
    <p:sldId id="408" r:id="rId14"/>
    <p:sldId id="40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73" d="100"/>
          <a:sy n="73" d="100"/>
        </p:scale>
        <p:origin x="-2736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2638-BC39-4661-8F8C-F82273348C2D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9D2E-D83F-4C2C-8A3B-B9E84C00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CC7FD-9742-4F73-935F-FCBBA226C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0F3513-BA6A-4E24-8AF2-E1A9F7FEE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CE4986-1589-4D94-B86F-1114C6F1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0CD33D-0FF9-4ED5-B91A-D7D0E151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73F2A-A900-4BB3-B53E-6C3D60B8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767BA-E1D6-470E-ADB7-8D0FDECC6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4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E2C12-954B-45AB-BE1C-6A9017AA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77707-66FC-4E96-91C5-50EC12A0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6E9B8-C12B-4DA9-8569-834AE27E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BA389-B159-4207-9DE1-CCF1483D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93D20-120C-4E88-8C0B-800E308C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7D5F-5144-4486-BF10-DF92027CC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99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184BD-E5C9-4A5C-87BF-9E486449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33A49F-1F05-44B4-B898-F4CE896B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F31A95-C97A-4C3D-901B-C967F020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6079C-B856-4D9D-BF82-D769FE15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EB482-CE2E-406C-8BD8-928BB200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1D6C-FF3E-4D5A-AD21-FBE1692E3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4DD1D-D6AF-4915-8CA5-0454334C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9D78B-C542-4DC3-9124-D7344124C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BD9EF0-E342-4263-BB28-27A201F50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4852CA-76D3-48C3-A57A-8D8DE8AC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796469-44A9-49E9-BDA2-DF3F0C8D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DBFA8-529E-4ACD-A00F-6BE2DB3C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81F7-AD13-4EA4-939E-727650FE2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6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88E4F-D846-418E-87D0-BF8E50A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1BB42C-6C2A-4A73-923B-91DBEF79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CD84DB-FE6E-4D54-8D37-DA4EEEE45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664911-D3E7-48AF-B467-1EE5AC569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31AA51-848F-426A-8BFE-3E45BBF5C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C60DE2-6EAC-4416-BE13-5537431B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A26606-1D4A-4462-96FD-22A5E946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B43B43-CF2E-4059-BB8A-6806D618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57E3-D1FF-4E68-83FE-BBEF62AAC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83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2620D-D5B3-45AF-9173-A230C9AF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B1D14-486B-4322-8266-C884B674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5F9CB8-687C-44FB-93B6-D6F896F5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AB7B86-B6A7-4ECF-B4A5-4FC73BDC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0FC0-4981-48DD-85A0-72CEC75AC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09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23676C-3647-429F-91B0-C0A29FA7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7AFE65-F0D3-4F26-989F-C757FD3D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49BBBA-FFE2-41AA-AC38-F8FF6A51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CF69-07E9-4350-AAC7-6CCC7A41F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7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DB1-7C4F-4379-A87B-97385AC2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3269F-DEC2-40F1-B704-0CF1B50F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CC9BD2-2927-4BD4-A267-BF9FE2EE4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6CE1AB-7AA2-4D03-9F3F-AC9B791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B9C46F-3142-4161-8338-8C2E0843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C972D9-50D0-4CE4-9A09-6C01BBDE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F05A3-17A4-4177-8156-006591858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1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051C9-3928-4139-AFE0-E65EEDFD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7F3B3D-DE2D-4F42-AB71-4149D06E2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C637C3-F3FB-4F29-97A7-2AB1EA2C4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519592-AC56-4A21-93EF-D0332226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EE2E3-3D05-4CEB-A496-7E948EF0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8CC686-86FF-448E-8D0D-E3206D19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D87D5-73EA-4C6F-9234-40667C721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5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CEF22-BF99-47AD-911D-3635057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3C3E1A-8043-4D50-B9E1-8E321C5D1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E9C89-CDC4-48DD-8DA0-5D6B123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AF114A-A352-4434-B778-64F8D68F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EF0A9-B4E1-4073-B6B7-16B7FA7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80542-BDB8-43D1-801C-A83DDF878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6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3A8DFE-8825-4A8D-B3C5-C4276586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0F6534-9F29-4B15-B7B3-E3C103BA3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BF2DE-38CD-44B0-B819-CBA79997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B40B3-38FF-4EA8-8D93-B35EB8F3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048C94-F4D4-45D5-B93C-4A143802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106B9-D062-4B4B-B700-576FBF51E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3E783A7-5C75-48C9-9CCE-A7F97F84A7A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CB24F3-A888-4984-BC4C-887D569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E89864-D87F-40ED-9C6A-055EB9E5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85E463-2067-4154-8ADE-873A4F95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7744FF-3E28-4560-A79B-70A6F953F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9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4322-9411-471B-A18F-CC845A53F45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42DE-6149-4949-AE84-CBFE6899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41477345-B38C-46F9-9628-4100A0BB0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1F9F9655-2466-46E9-A604-06BC636CE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xmlns="" id="{30C04487-492B-4FFE-81B0-3ECD06FDBF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xmlns="" id="{7DB26769-386F-4846-930B-3CA6D9D99D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xmlns="" id="{DADFD020-960E-4787-8382-A99006AE37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E35A3BA-996E-48A6-98AE-1D90474C2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wmf"/><Relationship Id="rId2" Type="http://schemas.openxmlformats.org/officeDocument/2006/relationships/audio" Target="file:///D:\GA%20ngu%20van%20Cap%20II\Mai%20Tam%20thao%20giang\Bai%20hat%20Noi%20vong%20tay%20lon%20do%20Khanh%20Ly%20trinh%20bay.mp3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wmf"/><Relationship Id="rId2" Type="http://schemas.openxmlformats.org/officeDocument/2006/relationships/audio" Target="file:///D:\GA%20ngu%20van%20Cap%20II\Mai%20Tam%20thao%20giang\Bai%20hat%20Noi%20vong%20tay%20lon%20do%20Khanh%20Ly%20trinh%20bay.mp3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wmf"/><Relationship Id="rId2" Type="http://schemas.openxmlformats.org/officeDocument/2006/relationships/audio" Target="file:///D:\GA%20ngu%20van%20Cap%20II\Mai%20Tam%20thao%20giang\Bai%20hat%20Noi%20vong%20tay%20lon%20do%20Khanh%20Ly%20trinh%20bay.mp3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file:///D:\GA%20ngu%20van%20Cap%20II\Mai%20Tam%20thao%20giang\Bai%20hat%20Noi%20vong%20tay%20lon%20do%20Khanh%20Ly%20trinh%20bay.mp3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13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ictur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248400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Dục Công Dân 8</a:t>
            </a:r>
          </a:p>
        </p:txBody>
      </p:sp>
      <p:pic>
        <p:nvPicPr>
          <p:cNvPr id="3076" name="Picture 4" descr="j02835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0571">
            <a:off x="6934200" y="381000"/>
            <a:ext cx="1811338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 descr="j02835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53">
            <a:off x="609600" y="4876800"/>
            <a:ext cx="16827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5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88392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.VnArial" pitchFamily="34" charset="0"/>
              </a:rPr>
              <a:t>      </a:t>
            </a:r>
            <a:r>
              <a:rPr lang="en-US">
                <a:solidFill>
                  <a:srgbClr val="0000FF"/>
                </a:solidFill>
                <a:latin typeface=".VnArial" pitchFamily="34" charset="0"/>
              </a:rPr>
              <a:t>Trong giê häc, Th¾ng cã ý kiÕn sai, như­ng kh«ng nhËn cø tranh c·i víi c« gi¸o vµ cho lµ m×nh ®óng. C« gi¸o yªu cÇu Th¾ng kh«ng trao ®æi ®Ó giê ra ch¬i gi¶i quyÕt tiÕp. </a:t>
            </a:r>
            <a:r>
              <a:rPr lang="en-US">
                <a:solidFill>
                  <a:srgbClr val="0000FF"/>
                </a:solidFill>
                <a:latin typeface=".VnTimeH" pitchFamily="34" charset="0"/>
              </a:rPr>
              <a:t>ý</a:t>
            </a:r>
            <a:r>
              <a:rPr lang="en-US">
                <a:solidFill>
                  <a:srgbClr val="0000FF"/>
                </a:solidFill>
                <a:latin typeface=".VnArial" pitchFamily="34" charset="0"/>
              </a:rPr>
              <a:t> kiÕn cña em vÒ c« gi¸o vµ b¹n Th¾ng.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348615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PresentH"/>
              </a:rPr>
              <a:t>Th¶o luËn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38200" y="593566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09600" y="4419600"/>
            <a:ext cx="8305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.VnArial" pitchFamily="34" charset="0"/>
              </a:rPr>
              <a:t>- Th¾ng kh«ng biÕt t«n träng líp vµ c« gi¸o.</a:t>
            </a:r>
          </a:p>
          <a:p>
            <a:r>
              <a:rPr lang="en-US" sz="3200">
                <a:solidFill>
                  <a:srgbClr val="FF3300"/>
                </a:solidFill>
                <a:latin typeface=".VnArial" pitchFamily="34" charset="0"/>
              </a:rPr>
              <a:t>- C« gi¸o t«n träng ý kiÕn cña Th¾ng vµ cã c¸ch xö lÝ phï hîp.</a:t>
            </a:r>
          </a:p>
          <a:p>
            <a:pPr eaLnBrk="0" hangingPunct="0"/>
            <a:endParaRPr lang="en-US" sz="3200">
              <a:solidFill>
                <a:srgbClr val="FF33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1985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597" y="270651"/>
            <a:ext cx="838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TÔN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TRỌNG NGƯỜI KHÁC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898" y="143063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I.Đặt vấn đề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02180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II.Nội dung bài học 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610765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.Thế nào là tôn trọng người khác :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597" y="3128538"/>
            <a:ext cx="388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Biểu hiện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024" y="3618366"/>
            <a:ext cx="751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Biết lắng nghe ,biết cư xử lễ phép ,lịch sự với người khác ,biết thừa nhận những điểm mạnh của người khác.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096" y="4449363"/>
            <a:ext cx="268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.Ý nghĩa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98" y="4941314"/>
            <a:ext cx="86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Người biết tôn trọng người khác sẽ được mọi người tôn trọng.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-Mọi người biết tôn trọng lẫn nhau sẽ góp phần làm cho xã hội trong sạch ,lành mạnh và tốt đẹp.</a:t>
            </a:r>
          </a:p>
        </p:txBody>
      </p:sp>
    </p:spTree>
    <p:extLst>
      <p:ext uri="{BB962C8B-B14F-4D97-AF65-F5344CB8AC3E}">
        <p14:creationId xmlns:p14="http://schemas.microsoft.com/office/powerpoint/2010/main" val="2694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2382FC49-9ECE-4332-B55B-8760DFC1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xmlns="" id="{BFB571A4-E86A-454D-A522-CF20342A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AutoShape 5">
            <a:extLst>
              <a:ext uri="{FF2B5EF4-FFF2-40B4-BE49-F238E27FC236}">
                <a16:creationId xmlns:a16="http://schemas.microsoft.com/office/drawing/2014/main" xmlns="" id="{93777F0F-DDA5-4E57-B36C-36400ED8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6" name="AutoShape 6">
            <a:extLst>
              <a:ext uri="{FF2B5EF4-FFF2-40B4-BE49-F238E27FC236}">
                <a16:creationId xmlns:a16="http://schemas.microsoft.com/office/drawing/2014/main" xmlns="" id="{88B0D69D-C909-4E72-890B-5B75DDC9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7" name="AutoShape 7">
            <a:extLst>
              <a:ext uri="{FF2B5EF4-FFF2-40B4-BE49-F238E27FC236}">
                <a16:creationId xmlns:a16="http://schemas.microsoft.com/office/drawing/2014/main" xmlns="" id="{C2E339EB-F17F-442A-AE35-7CDDCBE60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8" name="AutoShape 8">
            <a:extLst>
              <a:ext uri="{FF2B5EF4-FFF2-40B4-BE49-F238E27FC236}">
                <a16:creationId xmlns:a16="http://schemas.microsoft.com/office/drawing/2014/main" xmlns="" id="{D91CA3D2-5B1A-445C-920E-8008193B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9" name="AutoShape 9">
            <a:extLst>
              <a:ext uri="{FF2B5EF4-FFF2-40B4-BE49-F238E27FC236}">
                <a16:creationId xmlns:a16="http://schemas.microsoft.com/office/drawing/2014/main" xmlns="" id="{E5C97233-9639-448D-AEAE-3E7088F46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0" name="AutoShape 10">
            <a:extLst>
              <a:ext uri="{FF2B5EF4-FFF2-40B4-BE49-F238E27FC236}">
                <a16:creationId xmlns:a16="http://schemas.microsoft.com/office/drawing/2014/main" xmlns="" id="{9FB6F0F4-3EAA-4C6A-B036-123D9EC1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xmlns="" id="{73DA2FE6-098E-45F0-A3E7-5BA838FA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2" name="AutoShape 12">
            <a:extLst>
              <a:ext uri="{FF2B5EF4-FFF2-40B4-BE49-F238E27FC236}">
                <a16:creationId xmlns:a16="http://schemas.microsoft.com/office/drawing/2014/main" xmlns="" id="{0C63A5A9-6865-4253-8213-6A192983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3" name="AutoShape 13">
            <a:extLst>
              <a:ext uri="{FF2B5EF4-FFF2-40B4-BE49-F238E27FC236}">
                <a16:creationId xmlns:a16="http://schemas.microsoft.com/office/drawing/2014/main" xmlns="" id="{28355320-CA49-4241-A98A-78C115D9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174" name="Picture 14">
            <a:extLst>
              <a:ext uri="{FF2B5EF4-FFF2-40B4-BE49-F238E27FC236}">
                <a16:creationId xmlns:a16="http://schemas.microsoft.com/office/drawing/2014/main" xmlns="" id="{AC2BBD71-FA56-4FAA-AA74-DE7B3059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1018" y="154782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AutoShape 15">
            <a:extLst>
              <a:ext uri="{FF2B5EF4-FFF2-40B4-BE49-F238E27FC236}">
                <a16:creationId xmlns:a16="http://schemas.microsoft.com/office/drawing/2014/main" xmlns="" id="{F18315BA-4CB0-4BDC-805B-2FA9C960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6" name="AutoShape 16">
            <a:extLst>
              <a:ext uri="{FF2B5EF4-FFF2-40B4-BE49-F238E27FC236}">
                <a16:creationId xmlns:a16="http://schemas.microsoft.com/office/drawing/2014/main" xmlns="" id="{E9EEDC67-5080-45AA-9786-ACF91ED2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7" name="AutoShape 17">
            <a:extLst>
              <a:ext uri="{FF2B5EF4-FFF2-40B4-BE49-F238E27FC236}">
                <a16:creationId xmlns:a16="http://schemas.microsoft.com/office/drawing/2014/main" xmlns="" id="{D48F435F-8A09-474A-8542-969B5F2B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8" name="AutoShape 18">
            <a:extLst>
              <a:ext uri="{FF2B5EF4-FFF2-40B4-BE49-F238E27FC236}">
                <a16:creationId xmlns:a16="http://schemas.microsoft.com/office/drawing/2014/main" xmlns="" id="{19628FDF-5C53-4A90-8E75-082133FF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9" name="AutoShape 19">
            <a:extLst>
              <a:ext uri="{FF2B5EF4-FFF2-40B4-BE49-F238E27FC236}">
                <a16:creationId xmlns:a16="http://schemas.microsoft.com/office/drawing/2014/main" xmlns="" id="{5415125B-AE1E-4ADF-AEB5-FA5DF39C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0" name="AutoShape 20">
            <a:extLst>
              <a:ext uri="{FF2B5EF4-FFF2-40B4-BE49-F238E27FC236}">
                <a16:creationId xmlns:a16="http://schemas.microsoft.com/office/drawing/2014/main" xmlns="" id="{F22D9E55-6E8B-4B75-BED2-81309BB1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1" name="AutoShape 21">
            <a:extLst>
              <a:ext uri="{FF2B5EF4-FFF2-40B4-BE49-F238E27FC236}">
                <a16:creationId xmlns:a16="http://schemas.microsoft.com/office/drawing/2014/main" xmlns="" id="{8EDBA51A-4804-4BE8-A680-8A80668C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2" name="AutoShape 22">
            <a:extLst>
              <a:ext uri="{FF2B5EF4-FFF2-40B4-BE49-F238E27FC236}">
                <a16:creationId xmlns:a16="http://schemas.microsoft.com/office/drawing/2014/main" xmlns="" id="{8E66996B-A246-4757-AA17-460ECB4B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3" name="AutoShape 23">
            <a:extLst>
              <a:ext uri="{FF2B5EF4-FFF2-40B4-BE49-F238E27FC236}">
                <a16:creationId xmlns:a16="http://schemas.microsoft.com/office/drawing/2014/main" xmlns="" id="{DAA6FFD8-1B72-40FC-A8F5-0F152B6B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4" name="AutoShape 24">
            <a:extLst>
              <a:ext uri="{FF2B5EF4-FFF2-40B4-BE49-F238E27FC236}">
                <a16:creationId xmlns:a16="http://schemas.microsoft.com/office/drawing/2014/main" xmlns="" id="{D0835BF6-904F-4236-88FC-869AE237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5" name="Oval 25">
            <a:extLst>
              <a:ext uri="{FF2B5EF4-FFF2-40B4-BE49-F238E27FC236}">
                <a16:creationId xmlns:a16="http://schemas.microsoft.com/office/drawing/2014/main" xmlns="" id="{A972DF7D-902A-42D7-B232-93EAF5D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86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xmlns="" id="{280C1A2E-6BFB-42D2-B3B8-603DF2B968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7" name="Picture 27">
            <a:extLst>
              <a:ext uri="{FF2B5EF4-FFF2-40B4-BE49-F238E27FC236}">
                <a16:creationId xmlns:a16="http://schemas.microsoft.com/office/drawing/2014/main" xmlns="" id="{517558CE-4B63-4E40-A3E1-21CEDFD0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Picture 28">
            <a:extLst>
              <a:ext uri="{FF2B5EF4-FFF2-40B4-BE49-F238E27FC236}">
                <a16:creationId xmlns:a16="http://schemas.microsoft.com/office/drawing/2014/main" xmlns="" id="{12A6D1A7-9E51-4ABD-93A7-508C00C0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9" name="Picture 29">
            <a:extLst>
              <a:ext uri="{FF2B5EF4-FFF2-40B4-BE49-F238E27FC236}">
                <a16:creationId xmlns:a16="http://schemas.microsoft.com/office/drawing/2014/main" xmlns="" id="{35556335-3707-4F3F-9A42-1B517634BE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0" name="Picture 30">
            <a:extLst>
              <a:ext uri="{FF2B5EF4-FFF2-40B4-BE49-F238E27FC236}">
                <a16:creationId xmlns:a16="http://schemas.microsoft.com/office/drawing/2014/main" xmlns="" id="{B34A99DE-C2AD-41B9-ACDB-4E32925A47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1" name="Picture 31">
            <a:extLst>
              <a:ext uri="{FF2B5EF4-FFF2-40B4-BE49-F238E27FC236}">
                <a16:creationId xmlns:a16="http://schemas.microsoft.com/office/drawing/2014/main" xmlns="" id="{65486D75-E433-49BF-AA3B-0AB008F4A4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Bai hat Noi vong tay lon do Khanh Ly trinh bay.mp3">
            <a:hlinkClick r:id="" action="ppaction://media"/>
            <a:extLst>
              <a:ext uri="{FF2B5EF4-FFF2-40B4-BE49-F238E27FC236}">
                <a16:creationId xmlns:a16="http://schemas.microsoft.com/office/drawing/2014/main" xmlns="" id="{AD34A119-BCCD-4171-9B5B-B52332572B9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4" name="Text Box 34">
            <a:extLst>
              <a:ext uri="{FF2B5EF4-FFF2-40B4-BE49-F238E27FC236}">
                <a16:creationId xmlns:a16="http://schemas.microsoft.com/office/drawing/2014/main" xmlns="" id="{8030935E-B40C-4418-AFF1-7280EB61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97" y="2214688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92196" name="Text Box 36">
            <a:extLst>
              <a:ext uri="{FF2B5EF4-FFF2-40B4-BE49-F238E27FC236}">
                <a16:creationId xmlns:a16="http://schemas.microsoft.com/office/drawing/2014/main" xmlns="" id="{F7C29D59-B812-4C2D-8FD3-8A03259C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20849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7" name="AutoShape 37">
            <a:extLst>
              <a:ext uri="{FF2B5EF4-FFF2-40B4-BE49-F238E27FC236}">
                <a16:creationId xmlns:a16="http://schemas.microsoft.com/office/drawing/2014/main" xmlns="" id="{34D2A33B-79D7-4F7B-818E-804F6B28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8" name="Rectangle 38">
            <a:extLst>
              <a:ext uri="{FF2B5EF4-FFF2-40B4-BE49-F238E27FC236}">
                <a16:creationId xmlns:a16="http://schemas.microsoft.com/office/drawing/2014/main" xmlns="" id="{35BF28A4-2D0B-407A-A412-6C164BC0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238" y="5921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2199" name="Text Box 39">
            <a:extLst>
              <a:ext uri="{FF2B5EF4-FFF2-40B4-BE49-F238E27FC236}">
                <a16:creationId xmlns:a16="http://schemas.microsoft.com/office/drawing/2014/main" xmlns="" id="{E11F6A72-8B21-427B-905A-CADB1FE8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729187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Biểu hiện :</a:t>
            </a:r>
          </a:p>
        </p:txBody>
      </p:sp>
      <p:sp>
        <p:nvSpPr>
          <p:cNvPr id="92200" name="Text Box 40">
            <a:extLst>
              <a:ext uri="{FF2B5EF4-FFF2-40B4-BE49-F238E27FC236}">
                <a16:creationId xmlns:a16="http://schemas.microsoft.com/office/drawing/2014/main" xmlns="" id="{4F50A453-2DD8-4061-8213-97F6C984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52800"/>
            <a:ext cx="6246814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Times New Roman" pitchFamily="18" charset="0"/>
                <a:cs typeface="Times New Roman" pitchFamily="18" charset="0"/>
              </a:rPr>
              <a:t>- Biết lắng nghe, biết cư xử lễ phép, lịch sự với người khác, biết thừa nhận những điểm mạnh của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3659436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2"/>
                </p:tgtEl>
              </p:cMediaNode>
            </p:audio>
          </p:childTnLst>
        </p:cTn>
      </p:par>
    </p:tnLst>
    <p:bldLst>
      <p:bldP spid="92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2382FC49-9ECE-4332-B55B-8760DFC1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xmlns="" id="{BFB571A4-E86A-454D-A522-CF20342A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AutoShape 5">
            <a:extLst>
              <a:ext uri="{FF2B5EF4-FFF2-40B4-BE49-F238E27FC236}">
                <a16:creationId xmlns:a16="http://schemas.microsoft.com/office/drawing/2014/main" xmlns="" id="{93777F0F-DDA5-4E57-B36C-36400ED8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6" name="AutoShape 6">
            <a:extLst>
              <a:ext uri="{FF2B5EF4-FFF2-40B4-BE49-F238E27FC236}">
                <a16:creationId xmlns:a16="http://schemas.microsoft.com/office/drawing/2014/main" xmlns="" id="{88B0D69D-C909-4E72-890B-5B75DDC9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7" name="AutoShape 7">
            <a:extLst>
              <a:ext uri="{FF2B5EF4-FFF2-40B4-BE49-F238E27FC236}">
                <a16:creationId xmlns:a16="http://schemas.microsoft.com/office/drawing/2014/main" xmlns="" id="{C2E339EB-F17F-442A-AE35-7CDDCBE60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8" name="AutoShape 8">
            <a:extLst>
              <a:ext uri="{FF2B5EF4-FFF2-40B4-BE49-F238E27FC236}">
                <a16:creationId xmlns:a16="http://schemas.microsoft.com/office/drawing/2014/main" xmlns="" id="{D91CA3D2-5B1A-445C-920E-8008193B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9" name="AutoShape 9">
            <a:extLst>
              <a:ext uri="{FF2B5EF4-FFF2-40B4-BE49-F238E27FC236}">
                <a16:creationId xmlns:a16="http://schemas.microsoft.com/office/drawing/2014/main" xmlns="" id="{E5C97233-9639-448D-AEAE-3E7088F46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0" name="AutoShape 10">
            <a:extLst>
              <a:ext uri="{FF2B5EF4-FFF2-40B4-BE49-F238E27FC236}">
                <a16:creationId xmlns:a16="http://schemas.microsoft.com/office/drawing/2014/main" xmlns="" id="{9FB6F0F4-3EAA-4C6A-B036-123D9EC1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xmlns="" id="{73DA2FE6-098E-45F0-A3E7-5BA838FA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2" name="AutoShape 12">
            <a:extLst>
              <a:ext uri="{FF2B5EF4-FFF2-40B4-BE49-F238E27FC236}">
                <a16:creationId xmlns:a16="http://schemas.microsoft.com/office/drawing/2014/main" xmlns="" id="{0C63A5A9-6865-4253-8213-6A192983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3" name="AutoShape 13">
            <a:extLst>
              <a:ext uri="{FF2B5EF4-FFF2-40B4-BE49-F238E27FC236}">
                <a16:creationId xmlns:a16="http://schemas.microsoft.com/office/drawing/2014/main" xmlns="" id="{28355320-CA49-4241-A98A-78C115D9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174" name="Picture 14">
            <a:extLst>
              <a:ext uri="{FF2B5EF4-FFF2-40B4-BE49-F238E27FC236}">
                <a16:creationId xmlns:a16="http://schemas.microsoft.com/office/drawing/2014/main" xmlns="" id="{AC2BBD71-FA56-4FAA-AA74-DE7B3059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1018" y="154782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AutoShape 15">
            <a:extLst>
              <a:ext uri="{FF2B5EF4-FFF2-40B4-BE49-F238E27FC236}">
                <a16:creationId xmlns:a16="http://schemas.microsoft.com/office/drawing/2014/main" xmlns="" id="{F18315BA-4CB0-4BDC-805B-2FA9C960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6" name="AutoShape 16">
            <a:extLst>
              <a:ext uri="{FF2B5EF4-FFF2-40B4-BE49-F238E27FC236}">
                <a16:creationId xmlns:a16="http://schemas.microsoft.com/office/drawing/2014/main" xmlns="" id="{E9EEDC67-5080-45AA-9786-ACF91ED2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7" name="AutoShape 17">
            <a:extLst>
              <a:ext uri="{FF2B5EF4-FFF2-40B4-BE49-F238E27FC236}">
                <a16:creationId xmlns:a16="http://schemas.microsoft.com/office/drawing/2014/main" xmlns="" id="{D48F435F-8A09-474A-8542-969B5F2B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8" name="AutoShape 18">
            <a:extLst>
              <a:ext uri="{FF2B5EF4-FFF2-40B4-BE49-F238E27FC236}">
                <a16:creationId xmlns:a16="http://schemas.microsoft.com/office/drawing/2014/main" xmlns="" id="{19628FDF-5C53-4A90-8E75-082133FF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9" name="AutoShape 19">
            <a:extLst>
              <a:ext uri="{FF2B5EF4-FFF2-40B4-BE49-F238E27FC236}">
                <a16:creationId xmlns:a16="http://schemas.microsoft.com/office/drawing/2014/main" xmlns="" id="{5415125B-AE1E-4ADF-AEB5-FA5DF39C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0" name="AutoShape 20">
            <a:extLst>
              <a:ext uri="{FF2B5EF4-FFF2-40B4-BE49-F238E27FC236}">
                <a16:creationId xmlns:a16="http://schemas.microsoft.com/office/drawing/2014/main" xmlns="" id="{F22D9E55-6E8B-4B75-BED2-81309BB1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1" name="AutoShape 21">
            <a:extLst>
              <a:ext uri="{FF2B5EF4-FFF2-40B4-BE49-F238E27FC236}">
                <a16:creationId xmlns:a16="http://schemas.microsoft.com/office/drawing/2014/main" xmlns="" id="{8EDBA51A-4804-4BE8-A680-8A80668C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2" name="AutoShape 22">
            <a:extLst>
              <a:ext uri="{FF2B5EF4-FFF2-40B4-BE49-F238E27FC236}">
                <a16:creationId xmlns:a16="http://schemas.microsoft.com/office/drawing/2014/main" xmlns="" id="{8E66996B-A246-4757-AA17-460ECB4B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3" name="AutoShape 23">
            <a:extLst>
              <a:ext uri="{FF2B5EF4-FFF2-40B4-BE49-F238E27FC236}">
                <a16:creationId xmlns:a16="http://schemas.microsoft.com/office/drawing/2014/main" xmlns="" id="{DAA6FFD8-1B72-40FC-A8F5-0F152B6B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4" name="AutoShape 24">
            <a:extLst>
              <a:ext uri="{FF2B5EF4-FFF2-40B4-BE49-F238E27FC236}">
                <a16:creationId xmlns:a16="http://schemas.microsoft.com/office/drawing/2014/main" xmlns="" id="{D0835BF6-904F-4236-88FC-869AE237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5" name="Oval 25">
            <a:extLst>
              <a:ext uri="{FF2B5EF4-FFF2-40B4-BE49-F238E27FC236}">
                <a16:creationId xmlns:a16="http://schemas.microsoft.com/office/drawing/2014/main" xmlns="" id="{A972DF7D-902A-42D7-B232-93EAF5D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86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xmlns="" id="{280C1A2E-6BFB-42D2-B3B8-603DF2B968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7" name="Picture 27">
            <a:extLst>
              <a:ext uri="{FF2B5EF4-FFF2-40B4-BE49-F238E27FC236}">
                <a16:creationId xmlns:a16="http://schemas.microsoft.com/office/drawing/2014/main" xmlns="" id="{517558CE-4B63-4E40-A3E1-21CEDFD0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Picture 28">
            <a:extLst>
              <a:ext uri="{FF2B5EF4-FFF2-40B4-BE49-F238E27FC236}">
                <a16:creationId xmlns:a16="http://schemas.microsoft.com/office/drawing/2014/main" xmlns="" id="{12A6D1A7-9E51-4ABD-93A7-508C00C0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9" name="Picture 29">
            <a:extLst>
              <a:ext uri="{FF2B5EF4-FFF2-40B4-BE49-F238E27FC236}">
                <a16:creationId xmlns:a16="http://schemas.microsoft.com/office/drawing/2014/main" xmlns="" id="{35556335-3707-4F3F-9A42-1B517634BE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0" name="Picture 30">
            <a:extLst>
              <a:ext uri="{FF2B5EF4-FFF2-40B4-BE49-F238E27FC236}">
                <a16:creationId xmlns:a16="http://schemas.microsoft.com/office/drawing/2014/main" xmlns="" id="{B34A99DE-C2AD-41B9-ACDB-4E32925A47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1" name="Picture 31">
            <a:extLst>
              <a:ext uri="{FF2B5EF4-FFF2-40B4-BE49-F238E27FC236}">
                <a16:creationId xmlns:a16="http://schemas.microsoft.com/office/drawing/2014/main" xmlns="" id="{65486D75-E433-49BF-AA3B-0AB008F4A4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Bai hat Noi vong tay lon do Khanh Ly trinh bay.mp3">
            <a:hlinkClick r:id="" action="ppaction://media"/>
            <a:extLst>
              <a:ext uri="{FF2B5EF4-FFF2-40B4-BE49-F238E27FC236}">
                <a16:creationId xmlns:a16="http://schemas.microsoft.com/office/drawing/2014/main" xmlns="" id="{AD34A119-BCCD-4171-9B5B-B52332572B9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4" name="Text Box 34">
            <a:extLst>
              <a:ext uri="{FF2B5EF4-FFF2-40B4-BE49-F238E27FC236}">
                <a16:creationId xmlns:a16="http://schemas.microsoft.com/office/drawing/2014/main" xmlns="" id="{8030935E-B40C-4418-AFF1-7280EB61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97" y="2214688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92196" name="Text Box 36">
            <a:extLst>
              <a:ext uri="{FF2B5EF4-FFF2-40B4-BE49-F238E27FC236}">
                <a16:creationId xmlns:a16="http://schemas.microsoft.com/office/drawing/2014/main" xmlns="" id="{F7C29D59-B812-4C2D-8FD3-8A03259C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20849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7" name="AutoShape 37">
            <a:extLst>
              <a:ext uri="{FF2B5EF4-FFF2-40B4-BE49-F238E27FC236}">
                <a16:creationId xmlns:a16="http://schemas.microsoft.com/office/drawing/2014/main" xmlns="" id="{34D2A33B-79D7-4F7B-818E-804F6B28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8" name="Rectangle 38">
            <a:extLst>
              <a:ext uri="{FF2B5EF4-FFF2-40B4-BE49-F238E27FC236}">
                <a16:creationId xmlns:a16="http://schemas.microsoft.com/office/drawing/2014/main" xmlns="" id="{35BF28A4-2D0B-407A-A412-6C164BC0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238" y="5921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2199" name="Text Box 39">
            <a:extLst>
              <a:ext uri="{FF2B5EF4-FFF2-40B4-BE49-F238E27FC236}">
                <a16:creationId xmlns:a16="http://schemas.microsoft.com/office/drawing/2014/main" xmlns="" id="{E11F6A72-8B21-427B-905A-CADB1FE8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729187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3.Ý nghĩa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200" name="Text Box 40">
            <a:extLst>
              <a:ext uri="{FF2B5EF4-FFF2-40B4-BE49-F238E27FC236}">
                <a16:creationId xmlns:a16="http://schemas.microsoft.com/office/drawing/2014/main" xmlns="" id="{4F50A453-2DD8-4061-8213-97F6C984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52800"/>
            <a:ext cx="71628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/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Người biết tôn trọng người khác sẽ được mọi người tôn trọng.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Mọi người biết tôn trọng lẫn nhau sẽ góp phần làm cho xã hội trong sạch, lành mạnh và tốt đẹp.</a:t>
            </a:r>
          </a:p>
        </p:txBody>
      </p:sp>
    </p:spTree>
    <p:extLst>
      <p:ext uri="{BB962C8B-B14F-4D97-AF65-F5344CB8AC3E}">
        <p14:creationId xmlns:p14="http://schemas.microsoft.com/office/powerpoint/2010/main" val="265391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2"/>
                </p:tgtEl>
              </p:cMediaNode>
            </p:audio>
          </p:childTnLst>
        </p:cTn>
      </p:par>
    </p:tnLst>
    <p:bldLst>
      <p:bldP spid="922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i="1" u="sng">
                <a:solidFill>
                  <a:srgbClr val="FF0000"/>
                </a:solidFill>
              </a:rPr>
              <a:t>+Bài tập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1: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Những hành vi nào sau đây thể hiện không tôn trọng người khác: (Thực hiện theo nhóm)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a) Đi nhẹ, nói khẽ trong bệnh viện.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b) Chỉ làm theo sở thích của mình không cần biết đến mọi người xung quanh.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c) Nói chuyện riêng, làm việc riêng, đùa nghịch trong giờ học.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0" y="2209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d) Cười đùa ầm ĩ khi đi dự hoặc gặp các đám tang.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đ) Bật nhạc to khi đã quá khuya.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e) Châm chọc, chế giểu người khuyết tật.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g) Cảm thông, chia sẻ khi người khác gặp điều bất hạnh.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0" y="3581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h) Coi thường, miệt thị những người nghèo khổ.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i) Biết lắng nghe ý kiến của mọi người.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8600" y="4343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k) Công kích, chê bai người khác không đồng ý kiến với mình.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8600" y="472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l) Bắt nạt người yếu hơn mình.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28600" y="5029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m) Gây gỗ, to tiếng với những người xung quanh.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286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n) Vứt rác nơi công cộng.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0" y="5943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04800" y="5715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o) Đổ lổi cho người khác.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381000" y="633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*Kết quả :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886200" y="6338888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b-c-d-đ-e-h-k-l-m-n-o</a:t>
            </a:r>
          </a:p>
        </p:txBody>
      </p:sp>
    </p:spTree>
    <p:extLst>
      <p:ext uri="{BB962C8B-B14F-4D97-AF65-F5344CB8AC3E}">
        <p14:creationId xmlns:p14="http://schemas.microsoft.com/office/powerpoint/2010/main" val="35175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9" grpId="0"/>
      <p:bldP spid="63507" grpId="0"/>
      <p:bldP spid="635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533400" y="990600"/>
            <a:ext cx="7924800" cy="12954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Khoanh tròn vào phương án đúng nhất</a:t>
            </a:r>
            <a:r>
              <a:rPr lang="vi-V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vi-VN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Tôn trọng người khác cũng chính là:</a:t>
            </a:r>
            <a:endParaRPr lang="en-US" sz="28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0" y="2438400"/>
            <a:ext cx="381000" cy="411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378359" y="2623066"/>
            <a:ext cx="6234881" cy="57785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Không tôn trọng bản thân mình</a:t>
            </a:r>
            <a:endParaRPr lang="en-US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1409037" y="3801735"/>
            <a:ext cx="6234881" cy="57785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Kiêng nể người khác</a:t>
            </a: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1524000" y="4872842"/>
            <a:ext cx="6234881" cy="533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Nhường nhịn người khác</a:t>
            </a: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1765696" y="5707581"/>
            <a:ext cx="6234881" cy="533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Tôn trọng chính mình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41325" y="92075"/>
            <a:ext cx="8653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</a:rPr>
              <a:t>+ </a:t>
            </a:r>
            <a:r>
              <a:rPr lang="en-US" sz="3200" b="1" i="1" u="sng">
                <a:solidFill>
                  <a:srgbClr val="FF0000"/>
                </a:solidFill>
              </a:rPr>
              <a:t>Bài tập 2 : Em hãy trả lời các câu hỏi sau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587" y="2623066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843" y="3829050"/>
            <a:ext cx="33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935" y="48728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928" y="5638906"/>
            <a:ext cx="34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057928" y="5680224"/>
            <a:ext cx="417035" cy="440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381000" y="457200"/>
            <a:ext cx="8686800" cy="1676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Khoanh tròn vào đáp án trả lời đúng nhất.</a:t>
            </a:r>
          </a:p>
          <a:p>
            <a:pPr algn="ctr" eaLnBrk="0" hangingPunct="0"/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Tôn trọng </a:t>
            </a:r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 khác là</a:t>
            </a:r>
          </a:p>
          <a:p>
            <a:pPr algn="ctr" eaLnBrk="0" hangingPunct="0"/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sự thể hiện</a:t>
            </a:r>
            <a:r>
              <a:rPr lang="en-US" sz="2400" b="1">
                <a:latin typeface="Times New Roman" pitchFamily="18" charset="0"/>
              </a:rPr>
              <a:t>……………………..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 con người.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1186208" y="2720975"/>
            <a:ext cx="6234881" cy="5778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Đức tính nhường nhịn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207980" y="3679331"/>
            <a:ext cx="6234880" cy="5778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Sự chịu đựng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1207980" y="4450761"/>
            <a:ext cx="6234881" cy="533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Việc tự hạ thấp mình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1114827" y="5406725"/>
            <a:ext cx="6234880" cy="533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Lối sống có văn hóa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1443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lối sống có văn hóa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4018" y="27790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095" y="3737423"/>
            <a:ext cx="44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715" y="4436883"/>
            <a:ext cx="44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325" y="54784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78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4" grpId="0" animBg="1"/>
      <p:bldP spid="78857" grpId="0" animBg="1"/>
      <p:bldP spid="78860" grpId="0" animBg="1"/>
      <p:bldP spid="78863" grpId="0" animBg="1"/>
      <p:bldP spid="78863" grpId="1" animBg="1"/>
      <p:bldP spid="2" grpId="0"/>
      <p:bldP spid="4" grpId="0"/>
      <p:bldP spid="5" grpId="0"/>
      <p:bldP spid="6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533400" y="304800"/>
            <a:ext cx="8153400" cy="10668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 không đồng tình với phương án nào sau đây: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2400" y="2438400"/>
            <a:ext cx="381000" cy="3505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0" y="2514600"/>
            <a:ext cx="9144000" cy="990600"/>
            <a:chOff x="192" y="2112"/>
            <a:chExt cx="2976" cy="576"/>
          </a:xfrm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sz="2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Tôn </a:t>
              </a:r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2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rọng người khác cũng là biểu hiện của tôn trọng lẽ phải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0" y="4724400"/>
            <a:ext cx="9144000" cy="1066800"/>
            <a:chOff x="192" y="2112"/>
            <a:chExt cx="2976" cy="576"/>
          </a:xfrm>
        </p:grpSpPr>
        <p:sp>
          <p:nvSpPr>
            <p:cNvPr id="80905" name="AutoShape 9"/>
            <p:cNvSpPr>
              <a:spLocks noChangeArrowheads="1"/>
            </p:cNvSpPr>
            <p:nvPr/>
          </p:nvSpPr>
          <p:spPr bwMode="auto">
            <a:xfrm>
              <a:off x="432" y="2256"/>
              <a:ext cx="2736" cy="432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Tôn trọng người khác là cách ứng xử cần thiết</a:t>
              </a:r>
            </a:p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đối với tất cả mọi người ở mọi lúc mọi nơi</a:t>
              </a: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-30726" y="3657600"/>
            <a:ext cx="9174726" cy="914400"/>
            <a:chOff x="182" y="2112"/>
            <a:chExt cx="2986" cy="576"/>
          </a:xfrm>
        </p:grpSpPr>
        <p:sp>
          <p:nvSpPr>
            <p:cNvPr id="80908" name="AutoShape 12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Chỉ nên dành sự tôn trọng cho ai tôn trọng mình</a:t>
              </a: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8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-30727" y="3657600"/>
            <a:ext cx="1769807" cy="9144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25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57200" y="533400"/>
            <a:ext cx="8153400" cy="1752600"/>
          </a:xfrm>
          <a:prstGeom prst="flowChartAlternateProcess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Khoanh tròn vào phương án đúng nhất</a:t>
            </a:r>
            <a:r>
              <a:rPr lang="vi-VN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vi-V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Để được mọi người xung quanh tôn trọng</a:t>
            </a:r>
          </a:p>
          <a:p>
            <a:pPr algn="ctr"/>
            <a:r>
              <a:rPr lang="vi-V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trước hết chúng ta phải:</a:t>
            </a:r>
            <a:endParaRPr lang="en-US" sz="2400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2743200"/>
            <a:ext cx="381000" cy="388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609600" y="2743200"/>
            <a:ext cx="6705600" cy="990600"/>
            <a:chOff x="192" y="2112"/>
            <a:chExt cx="2976" cy="576"/>
          </a:xfrm>
        </p:grpSpPr>
        <p:sp>
          <p:nvSpPr>
            <p:cNvPr id="79878" name="AutoShape 6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Học thật giỏi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609600" y="3733800"/>
            <a:ext cx="6781800" cy="990600"/>
            <a:chOff x="192" y="2112"/>
            <a:chExt cx="2976" cy="576"/>
          </a:xfrm>
        </p:grpSpPr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Thật giàu có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609600" y="5638800"/>
            <a:ext cx="6781800" cy="914400"/>
            <a:chOff x="192" y="2112"/>
            <a:chExt cx="2976" cy="576"/>
          </a:xfrm>
        </p:grpSpPr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Trở nên nổi tiếng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D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" y="4724400"/>
            <a:ext cx="6781800" cy="914400"/>
            <a:chOff x="192" y="2112"/>
            <a:chExt cx="2976" cy="576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auto">
            <a:xfrm>
              <a:off x="432" y="2256"/>
              <a:ext cx="2736" cy="336"/>
            </a:xfrm>
            <a:prstGeom prst="flowChartTermina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vi-VN" b="1">
                  <a:solidFill>
                    <a:srgbClr val="FFFFFF"/>
                  </a:solidFill>
                </a:rPr>
                <a:t>Tôn trọng người khác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auto">
            <a:xfrm>
              <a:off x="192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400" b="1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09600" y="4724400"/>
            <a:ext cx="1312606" cy="9144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7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6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14065"/>
            <a:ext cx="8229600" cy="4525963"/>
          </a:xfrm>
        </p:spPr>
        <p:txBody>
          <a:bodyPr/>
          <a:lstStyle/>
          <a:p>
            <a:pPr marL="609600" indent="-609600"/>
            <a:r>
              <a:rPr lang="en-US" sz="2800" b="1">
                <a:latin typeface=".VnArial" pitchFamily="34" charset="0"/>
              </a:rPr>
              <a:t>Em t¸n thµnh hay kh«ng t¸n thµnh víi mçi ý kiÕn d­ưíi ®©y?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a)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T«n träng ng­ưêi kh¸c lµ tù h¹ thÊp </a:t>
            </a:r>
            <a:r>
              <a:rPr lang="en-US" sz="2800" b="1">
                <a:solidFill>
                  <a:srgbClr val="0000FF"/>
                </a:solidFill>
              </a:rPr>
              <a:t>mình.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 Không tán thành</a:t>
            </a:r>
            <a:endParaRPr lang="en-US" sz="2800" b="1" i="1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b)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Muèn ngư­êi kh¸c t«n träng </a:t>
            </a:r>
            <a:r>
              <a:rPr lang="en-US" sz="2800" b="1">
                <a:solidFill>
                  <a:srgbClr val="0000FF"/>
                </a:solidFill>
              </a:rPr>
              <a:t>mình thì mình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 ph¶i biÕt t«n träng ng­ưêi kh¸c.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  <a:latin typeface=".VnArial" pitchFamily="34" charset="0"/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latin typeface=".VnArial" pitchFamily="34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Tán thành</a:t>
            </a:r>
            <a:endParaRPr lang="en-US" sz="2800" b="1" i="1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latin typeface=".VnArial" pitchFamily="34" charset="0"/>
              </a:rPr>
              <a:t>c)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T«n träng ng­ưêi kh¸c lµ tù t«n träng </a:t>
            </a:r>
            <a:r>
              <a:rPr lang="en-US" sz="2800" b="1">
                <a:solidFill>
                  <a:srgbClr val="0000FF"/>
                </a:solidFill>
              </a:rPr>
              <a:t>mình.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sym typeface="Wingdings" pitchFamily="2" charset="2"/>
              </a:rPr>
              <a:t>         </a:t>
            </a:r>
            <a:r>
              <a:rPr lang="en-US" sz="2800" b="1" i="1">
                <a:solidFill>
                  <a:srgbClr val="FF0000"/>
                </a:solidFill>
                <a:sym typeface="Wingdings" pitchFamily="2" charset="2"/>
              </a:rPr>
              <a:t> Tán thành</a:t>
            </a:r>
            <a:endParaRPr lang="en-US" sz="2800" b="1" i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tập 3:</a:t>
            </a:r>
          </a:p>
        </p:txBody>
      </p:sp>
    </p:spTree>
    <p:extLst>
      <p:ext uri="{BB962C8B-B14F-4D97-AF65-F5344CB8AC3E}">
        <p14:creationId xmlns:p14="http://schemas.microsoft.com/office/powerpoint/2010/main" val="244332023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EAFC81CC-D730-456C-A898-D9F5F96D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6E9DBAED-5D6C-4690-B2F3-D375078A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AutoShape 5">
            <a:extLst>
              <a:ext uri="{FF2B5EF4-FFF2-40B4-BE49-F238E27FC236}">
                <a16:creationId xmlns:a16="http://schemas.microsoft.com/office/drawing/2014/main" xmlns="" id="{FAFAFEC9-CFA5-41DC-92C1-503DBA7E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xmlns="" id="{041E8C6A-C0AF-4B34-9F8A-8983F62E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xmlns="" id="{0A0A8A4D-F4CC-4AF3-A15C-E6B78FE5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xmlns="" id="{F5D9CD2B-184D-432C-A6DE-8C7C2030D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3" name="AutoShape 9">
            <a:extLst>
              <a:ext uri="{FF2B5EF4-FFF2-40B4-BE49-F238E27FC236}">
                <a16:creationId xmlns:a16="http://schemas.microsoft.com/office/drawing/2014/main" xmlns="" id="{10D3D45E-4BA7-44BB-A0AE-C105C29B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4" name="AutoShape 10">
            <a:extLst>
              <a:ext uri="{FF2B5EF4-FFF2-40B4-BE49-F238E27FC236}">
                <a16:creationId xmlns:a16="http://schemas.microsoft.com/office/drawing/2014/main" xmlns="" id="{E4CCC6CE-132B-4307-92E9-5D410A47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xmlns="" id="{1285434C-E87C-4FE8-B272-60D99571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xmlns="" id="{C54EE432-C36D-4704-A470-6BD7D59C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7" name="AutoShape 13">
            <a:extLst>
              <a:ext uri="{FF2B5EF4-FFF2-40B4-BE49-F238E27FC236}">
                <a16:creationId xmlns:a16="http://schemas.microsoft.com/office/drawing/2014/main" xmlns="" id="{B1E72245-1E9C-433F-B906-C0821609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638" name="Picture 14">
            <a:extLst>
              <a:ext uri="{FF2B5EF4-FFF2-40B4-BE49-F238E27FC236}">
                <a16:creationId xmlns:a16="http://schemas.microsoft.com/office/drawing/2014/main" xmlns="" id="{ABFC1C03-844A-4F9D-8C8B-6B1E656C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1018" y="154782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AutoShape 15">
            <a:extLst>
              <a:ext uri="{FF2B5EF4-FFF2-40B4-BE49-F238E27FC236}">
                <a16:creationId xmlns:a16="http://schemas.microsoft.com/office/drawing/2014/main" xmlns="" id="{D839A544-DB6B-4FA7-94FC-6FA264B43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0" name="AutoShape 16">
            <a:extLst>
              <a:ext uri="{FF2B5EF4-FFF2-40B4-BE49-F238E27FC236}">
                <a16:creationId xmlns:a16="http://schemas.microsoft.com/office/drawing/2014/main" xmlns="" id="{2C218113-2582-4E09-AD12-12E1AE1A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1" name="AutoShape 17">
            <a:extLst>
              <a:ext uri="{FF2B5EF4-FFF2-40B4-BE49-F238E27FC236}">
                <a16:creationId xmlns:a16="http://schemas.microsoft.com/office/drawing/2014/main" xmlns="" id="{0575374B-CC62-4BC2-9A07-8F801C44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xmlns="" id="{B2AB1C2E-7661-47B4-8E0D-739ADC6E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3" name="AutoShape 19">
            <a:extLst>
              <a:ext uri="{FF2B5EF4-FFF2-40B4-BE49-F238E27FC236}">
                <a16:creationId xmlns:a16="http://schemas.microsoft.com/office/drawing/2014/main" xmlns="" id="{29F13C03-DE4E-4536-9FB3-3066BAA5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4" name="AutoShape 20">
            <a:extLst>
              <a:ext uri="{FF2B5EF4-FFF2-40B4-BE49-F238E27FC236}">
                <a16:creationId xmlns:a16="http://schemas.microsoft.com/office/drawing/2014/main" xmlns="" id="{CA992573-2B22-4116-8B19-5FF010D2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5" name="AutoShape 21">
            <a:extLst>
              <a:ext uri="{FF2B5EF4-FFF2-40B4-BE49-F238E27FC236}">
                <a16:creationId xmlns:a16="http://schemas.microsoft.com/office/drawing/2014/main" xmlns="" id="{5A3825BB-44CB-4069-99DE-56D368FE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6" name="AutoShape 22">
            <a:extLst>
              <a:ext uri="{FF2B5EF4-FFF2-40B4-BE49-F238E27FC236}">
                <a16:creationId xmlns:a16="http://schemas.microsoft.com/office/drawing/2014/main" xmlns="" id="{C850B8B7-9106-46D4-A67B-389EC8216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7" name="AutoShape 23">
            <a:extLst>
              <a:ext uri="{FF2B5EF4-FFF2-40B4-BE49-F238E27FC236}">
                <a16:creationId xmlns:a16="http://schemas.microsoft.com/office/drawing/2014/main" xmlns="" id="{24C76F89-3C0E-4F07-B987-8F87CF76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8" name="AutoShape 24">
            <a:extLst>
              <a:ext uri="{FF2B5EF4-FFF2-40B4-BE49-F238E27FC236}">
                <a16:creationId xmlns:a16="http://schemas.microsoft.com/office/drawing/2014/main" xmlns="" id="{5D7C1E83-D5C0-4298-BEB2-64A0D077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9" name="Oval 25">
            <a:extLst>
              <a:ext uri="{FF2B5EF4-FFF2-40B4-BE49-F238E27FC236}">
                <a16:creationId xmlns:a16="http://schemas.microsoft.com/office/drawing/2014/main" xmlns="" id="{DC550277-3F38-429E-BD6F-EAEF1EC8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6651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xmlns="" id="{B96E3123-E742-443E-9001-A18B58CD6A7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Picture 28">
            <a:extLst>
              <a:ext uri="{FF2B5EF4-FFF2-40B4-BE49-F238E27FC236}">
                <a16:creationId xmlns:a16="http://schemas.microsoft.com/office/drawing/2014/main" xmlns="" id="{526469DB-7751-4F2F-9E9B-CAA96099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9">
            <a:extLst>
              <a:ext uri="{FF2B5EF4-FFF2-40B4-BE49-F238E27FC236}">
                <a16:creationId xmlns:a16="http://schemas.microsoft.com/office/drawing/2014/main" xmlns="" id="{68F867A1-7564-4600-911E-CFFB7DAA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1">
            <a:extLst>
              <a:ext uri="{FF2B5EF4-FFF2-40B4-BE49-F238E27FC236}">
                <a16:creationId xmlns:a16="http://schemas.microsoft.com/office/drawing/2014/main" xmlns="" id="{123E52C0-21CA-4FDE-B9EA-3435F16CCB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Picture 32">
            <a:extLst>
              <a:ext uri="{FF2B5EF4-FFF2-40B4-BE49-F238E27FC236}">
                <a16:creationId xmlns:a16="http://schemas.microsoft.com/office/drawing/2014/main" xmlns="" id="{087187CA-1973-4EDF-BEC2-A0B58275C0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Picture 33">
            <a:extLst>
              <a:ext uri="{FF2B5EF4-FFF2-40B4-BE49-F238E27FC236}">
                <a16:creationId xmlns:a16="http://schemas.microsoft.com/office/drawing/2014/main" xmlns="" id="{9382DE95-0ECC-4421-A569-643E13B5C19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Bai hat Noi vong tay lon do Khanh Ly trinh bay.mp3">
            <a:hlinkClick r:id="" action="ppaction://media"/>
            <a:extLst>
              <a:ext uri="{FF2B5EF4-FFF2-40B4-BE49-F238E27FC236}">
                <a16:creationId xmlns:a16="http://schemas.microsoft.com/office/drawing/2014/main" xmlns="" id="{5564F1F3-0813-4984-8B52-9F23618A94A8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1" name="Text Box 37">
            <a:extLst>
              <a:ext uri="{FF2B5EF4-FFF2-40B4-BE49-F238E27FC236}">
                <a16:creationId xmlns:a16="http://schemas.microsoft.com/office/drawing/2014/main" xmlns="" id="{FCDC7CEB-AB0D-4A81-B4EF-19F83A06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2275972"/>
            <a:ext cx="510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xmlns="" id="{694C2060-5AE6-420B-A6A2-B120F459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25056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64" name="AutoShape 40">
            <a:extLst>
              <a:ext uri="{FF2B5EF4-FFF2-40B4-BE49-F238E27FC236}">
                <a16:creationId xmlns:a16="http://schemas.microsoft.com/office/drawing/2014/main" xmlns="" id="{EC9AA4E3-66B9-4C08-ACDA-95055860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65" name="Rectangle 41">
            <a:extLst>
              <a:ext uri="{FF2B5EF4-FFF2-40B4-BE49-F238E27FC236}">
                <a16:creationId xmlns:a16="http://schemas.microsoft.com/office/drawing/2014/main" xmlns="" id="{D78E0AA0-7403-4E20-BA1C-F8466B62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238" y="5921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5576" fill="hold"/>
                                        <p:tgtEl>
                                          <p:spTgt spid="26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51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58"/>
                </p:tgtEl>
              </p:cMediaNode>
            </p:audio>
          </p:childTnLst>
        </p:cTn>
      </p:par>
    </p:tnLst>
    <p:bldLst>
      <p:bldP spid="266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.VnArial" pitchFamily="34" charset="0"/>
              </a:rPr>
              <a:t>Ca</a:t>
            </a:r>
            <a:r>
              <a:rPr lang="en-US" sz="2800" dirty="0">
                <a:latin typeface=".VnArial" pitchFamily="34" charset="0"/>
              </a:rPr>
              <a:t> </a:t>
            </a:r>
            <a:r>
              <a:rPr lang="en-US" sz="2800" dirty="0" err="1">
                <a:latin typeface=".VnArial" pitchFamily="34" charset="0"/>
              </a:rPr>
              <a:t>dao</a:t>
            </a:r>
            <a:endParaRPr lang="en-US" sz="2800" dirty="0">
              <a:latin typeface=".Vn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Khã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mµ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biÕt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lÏ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biÕt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lêi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BiÕt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biÕt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ë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h¬n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ng­ưêi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giµu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sang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nãi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kh«ng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mÊt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tiÒn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mua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Lùa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mµ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nãi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võa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lßng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nhau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chí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véi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l©u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C­ưêi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h«m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tr­ưíc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h«m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cư­êi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.VnArial" pitchFamily="34" charset="0"/>
              </a:rPr>
              <a:t>Tôc</a:t>
            </a:r>
            <a:r>
              <a:rPr lang="en-US" sz="2800" dirty="0">
                <a:latin typeface=".VnArial" pitchFamily="34" charset="0"/>
              </a:rPr>
              <a:t> </a:t>
            </a:r>
            <a:r>
              <a:rPr lang="en-US" sz="2800" dirty="0" err="1">
                <a:latin typeface=".VnArial" pitchFamily="34" charset="0"/>
              </a:rPr>
              <a:t>ngữ</a:t>
            </a:r>
            <a:r>
              <a:rPr lang="en-US" sz="2800" dirty="0">
                <a:latin typeface=".VnArial" pitchFamily="34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Áo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r¸ch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cèt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c¸ch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ng­ưêi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th­ư¬ng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                  - ¡n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cã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mêi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lµm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cã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khiÕn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                  -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KÝnh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gi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µ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yªu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trÎ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.VnArial" pitchFamily="34" charset="0"/>
              </a:rPr>
              <a:t> </a:t>
            </a:r>
            <a:r>
              <a:rPr lang="en-US" sz="2800" dirty="0" err="1">
                <a:latin typeface=".VnArial" pitchFamily="34" charset="0"/>
              </a:rPr>
              <a:t>Danh</a:t>
            </a:r>
            <a:r>
              <a:rPr lang="en-US" sz="2800" dirty="0">
                <a:latin typeface=".VnArial" pitchFamily="34" charset="0"/>
              </a:rPr>
              <a:t> </a:t>
            </a:r>
            <a:r>
              <a:rPr lang="en-US" sz="2800" dirty="0" err="1">
                <a:latin typeface=".VnArial" pitchFamily="34" charset="0"/>
              </a:rPr>
              <a:t>ng«n</a:t>
            </a:r>
            <a:r>
              <a:rPr lang="en-US" sz="2800" dirty="0">
                <a:latin typeface=".Vn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Yªu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mäi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, tin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vµi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ngư­êi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, ®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õng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xóc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ph¹m ®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Õn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Arial" pitchFamily="34" charset="0"/>
              </a:rPr>
              <a:t>ai</a:t>
            </a: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.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u="sng">
                <a:solidFill>
                  <a:srgbClr val="FF0000"/>
                </a:solidFill>
              </a:rPr>
              <a:t>Bài tập 4 :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Em hãy sưu tầm một số câu ca dao, danh ngôn, tục ngữ về tôn trọng người khác</a:t>
            </a:r>
          </a:p>
        </p:txBody>
      </p:sp>
    </p:spTree>
    <p:extLst>
      <p:ext uri="{BB962C8B-B14F-4D97-AF65-F5344CB8AC3E}">
        <p14:creationId xmlns:p14="http://schemas.microsoft.com/office/powerpoint/2010/main" val="98207474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362200" y="612031"/>
            <a:ext cx="5724644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09575">
              <a:tabLst>
                <a:tab pos="190500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dẫn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  <a:p>
            <a:pPr indent="409575">
              <a:tabLst>
                <a:tab pos="1905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3-4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10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indent="409575">
              <a:tabLst>
                <a:tab pos="1905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4: 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  <a:p>
            <a:pPr indent="409575">
              <a:tabLst>
                <a:tab pos="1905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indent="409575">
              <a:tabLst>
                <a:tab pos="1905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ý.</a:t>
            </a:r>
            <a:r>
              <a:rPr lang="en-US" sz="3200" dirty="0">
                <a:latin typeface="Times New Roman" pitchFamily="18" charset="0"/>
              </a:rPr>
              <a:t>	</a:t>
            </a:r>
          </a:p>
        </p:txBody>
      </p:sp>
      <p:pic>
        <p:nvPicPr>
          <p:cNvPr id="67587" name="Picture 10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1524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31" y="4007634"/>
            <a:ext cx="4419600" cy="26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j02835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53">
            <a:off x="-493669" y="4076823"/>
            <a:ext cx="26955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0"/>
            <a:ext cx="4419599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408714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76594"/>
            <a:ext cx="4430486" cy="3407229"/>
          </a:xfrm>
          <a:prstGeom prst="rect">
            <a:avLst/>
          </a:prstGeom>
        </p:spPr>
      </p:pic>
      <p:pic>
        <p:nvPicPr>
          <p:cNvPr id="9" name="Picture 2" descr="C:\Users\Administrator\Downloads\Người Nhật dạy 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9837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$Recycle.Bin\S-1-5-21-2164199715-1369587831-94068983-500\$R41RTC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>
            <a:extLst>
              <a:ext uri="{FF2B5EF4-FFF2-40B4-BE49-F238E27FC236}">
                <a16:creationId xmlns:a16="http://schemas.microsoft.com/office/drawing/2014/main" xmlns="" id="{1A735444-7562-4BD6-8BFB-F87EA1949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148513"/>
            <a:chOff x="264" y="768"/>
            <a:chExt cx="6000" cy="3552"/>
          </a:xfrm>
        </p:grpSpPr>
        <p:sp>
          <p:nvSpPr>
            <p:cNvPr id="88067" name="AutoShape 3">
              <a:extLst>
                <a:ext uri="{FF2B5EF4-FFF2-40B4-BE49-F238E27FC236}">
                  <a16:creationId xmlns:a16="http://schemas.microsoft.com/office/drawing/2014/main" xmlns="" id="{71DA7B1C-5A13-477A-BC73-5095F927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68"/>
              <a:ext cx="6000" cy="355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8200"/>
                </a:gs>
                <a:gs pos="5001">
                  <a:srgbClr val="FF0000"/>
                </a:gs>
                <a:gs pos="17501">
                  <a:srgbClr val="BA0066"/>
                </a:gs>
                <a:gs pos="35000">
                  <a:srgbClr val="66008F"/>
                </a:gs>
                <a:gs pos="50000">
                  <a:srgbClr val="000082"/>
                </a:gs>
                <a:gs pos="65000">
                  <a:srgbClr val="66008F"/>
                </a:gs>
                <a:gs pos="82500">
                  <a:srgbClr val="BA0066"/>
                </a:gs>
                <a:gs pos="95000">
                  <a:srgbClr val="FF0000"/>
                </a:gs>
                <a:gs pos="100000">
                  <a:srgbClr val="FF8200"/>
                </a:gs>
              </a:gsLst>
              <a:lin ang="18900000" scaled="1"/>
            </a:gra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068" name="Line 4">
              <a:extLst>
                <a:ext uri="{FF2B5EF4-FFF2-40B4-BE49-F238E27FC236}">
                  <a16:creationId xmlns:a16="http://schemas.microsoft.com/office/drawing/2014/main" xmlns="" id="{5B542ACA-CE0E-4F78-990C-7A47055E4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" y="3888"/>
              <a:ext cx="5520" cy="4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069" name="Line 5">
              <a:extLst>
                <a:ext uri="{FF2B5EF4-FFF2-40B4-BE49-F238E27FC236}">
                  <a16:creationId xmlns:a16="http://schemas.microsoft.com/office/drawing/2014/main" xmlns="" id="{62708B62-5671-4D39-8504-86BF909CA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32" y="1200"/>
              <a:ext cx="432" cy="312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070" name="Line 6">
              <a:extLst>
                <a:ext uri="{FF2B5EF4-FFF2-40B4-BE49-F238E27FC236}">
                  <a16:creationId xmlns:a16="http://schemas.microsoft.com/office/drawing/2014/main" xmlns="" id="{79D3242D-0983-4B16-995D-AEB48FC6B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" y="768"/>
              <a:ext cx="5472" cy="4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071" name="Line 7">
              <a:extLst>
                <a:ext uri="{FF2B5EF4-FFF2-40B4-BE49-F238E27FC236}">
                  <a16:creationId xmlns:a16="http://schemas.microsoft.com/office/drawing/2014/main" xmlns="" id="{4FFCA091-FECA-48DA-A5E5-6A0F10EE6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768"/>
              <a:ext cx="432" cy="312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8072" name="Rectangle 8">
            <a:extLst>
              <a:ext uri="{FF2B5EF4-FFF2-40B4-BE49-F238E27FC236}">
                <a16:creationId xmlns:a16="http://schemas.microsoft.com/office/drawing/2014/main" xmlns="" id="{EAD0EFEB-D969-40F1-9C16-61EA0A7B3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vấn đề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(SGK/Tr9)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xmlns="" id="{5930B35F-C6E0-48FE-B99D-E3CFC652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6375" y="5988050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xmlns="" id="{98B3CDD3-952D-46A2-876C-FF80B565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315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 1: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Em có nhận xét gì về cách cư xử, thái độ và việc làm của Mai?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 vi của Mai sẽ được mọi người đối xử như thế nào?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 2: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có nhận xét gì về cách cư xử, thái độ và việc làm của Hải?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 3: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Em có nhận xét gì về việc làm của Quân và Hùng? Việc làm đó thể hiện điều gì?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 4: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Theo em trong những hành vi trên, hành vi nào đáng để ta học tập, hành vi nào cần phải phê phán? Vì sao?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-14097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        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68275"/>
            <a:ext cx="810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</a:rPr>
              <a:t>Đọc phần đặt vấn đề và trả lời câu hỏi sau :</a:t>
            </a:r>
            <a:r>
              <a:rPr lang="en-US" sz="3200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759768"/>
            <a:ext cx="6152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) Nhận xét cách cư xử, thái độ và việc làm của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90600" y="1524000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*Mai :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114800" y="15240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*Hải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00800" y="15240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*Quân và Hùng :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124200" y="1524000"/>
            <a:ext cx="0" cy="419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6172200" y="1447800"/>
            <a:ext cx="0" cy="434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79553" y="2001253"/>
            <a:ext cx="296068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Không kiêu căng, không coi thường người khác.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-Luôn lễ phép đối với người lớn, chan hòa với bạn bè , giúp đỡ mọi người.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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Được mọi người quý mến .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124200" y="2045266"/>
            <a:ext cx="2895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-Không buồn khi bị phân biệt mà còn tự hào 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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Tôn trọng cha mình .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324601" y="2045266"/>
            <a:ext cx="24177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-Không nghe giảng bài mà còn cười, đọc chuyện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3277247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  <p:bldP spid="48137" grpId="0"/>
      <p:bldP spid="48138" grpId="0"/>
      <p:bldP spid="48139" grpId="0"/>
      <p:bldP spid="48140" grpId="0" animBg="1"/>
      <p:bldP spid="48141" grpId="0" animBg="1"/>
      <p:bldP spid="48142" grpId="0"/>
      <p:bldP spid="48143" grpId="0"/>
      <p:bldP spid="48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409700" y="304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                    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0" y="3048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682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 i="1" u="sng">
                <a:solidFill>
                  <a:srgbClr val="FF0000"/>
                </a:solidFill>
                <a:latin typeface="Times New Roman" pitchFamily="18" charset="0"/>
              </a:rPr>
              <a:t>Đọc phần đặt vấn đề và trả lời câu hỏi sau :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81526" y="761688"/>
            <a:ext cx="64395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b-Ba hành vi trên, hành vi nào cần học tập,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hành vi nào cần phê phán ?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724400" y="1752600"/>
            <a:ext cx="0" cy="434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29306" y="2137515"/>
            <a:ext cx="4177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* Hành vi nào cần học tập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781553" y="2134894"/>
            <a:ext cx="44791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* Hành vi nào cần phê phán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40896" y="3167390"/>
            <a:ext cx="3829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-Hành vi của Mai và Hải 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71610" y="4373940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Tôn trọng danh dự, nhân phẩm, lợi ích của người khác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4841748" y="3181677"/>
            <a:ext cx="4310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-Hành vi của Quân và Hùng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4815421" y="4361908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Không tôn trọng danh dự,  nhân phẩm, lợi ích của người khác </a:t>
            </a:r>
          </a:p>
        </p:txBody>
      </p:sp>
    </p:spTree>
    <p:extLst>
      <p:ext uri="{BB962C8B-B14F-4D97-AF65-F5344CB8AC3E}">
        <p14:creationId xmlns:p14="http://schemas.microsoft.com/office/powerpoint/2010/main" val="2353710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5" grpId="0" animBg="1"/>
      <p:bldP spid="50186" grpId="0"/>
      <p:bldP spid="50187" grpId="0"/>
      <p:bldP spid="50188" grpId="0"/>
      <p:bldP spid="50189" grpId="0"/>
      <p:bldP spid="50190" grpId="0"/>
      <p:bldP spid="50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xmlns="" id="{7E68B4BF-29D3-4694-BB12-8E93B6D7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2382FC49-9ECE-4332-B55B-8760DFC1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xmlns="" id="{BFB571A4-E86A-454D-A522-CF20342A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AutoShape 5">
            <a:extLst>
              <a:ext uri="{FF2B5EF4-FFF2-40B4-BE49-F238E27FC236}">
                <a16:creationId xmlns:a16="http://schemas.microsoft.com/office/drawing/2014/main" xmlns="" id="{93777F0F-DDA5-4E57-B36C-36400ED8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6" name="AutoShape 6">
            <a:extLst>
              <a:ext uri="{FF2B5EF4-FFF2-40B4-BE49-F238E27FC236}">
                <a16:creationId xmlns:a16="http://schemas.microsoft.com/office/drawing/2014/main" xmlns="" id="{88B0D69D-C909-4E72-890B-5B75DDC9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7" name="AutoShape 7">
            <a:extLst>
              <a:ext uri="{FF2B5EF4-FFF2-40B4-BE49-F238E27FC236}">
                <a16:creationId xmlns:a16="http://schemas.microsoft.com/office/drawing/2014/main" xmlns="" id="{C2E339EB-F17F-442A-AE35-7CDDCBE60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8" name="AutoShape 8">
            <a:extLst>
              <a:ext uri="{FF2B5EF4-FFF2-40B4-BE49-F238E27FC236}">
                <a16:creationId xmlns:a16="http://schemas.microsoft.com/office/drawing/2014/main" xmlns="" id="{D91CA3D2-5B1A-445C-920E-8008193B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9" name="AutoShape 9">
            <a:extLst>
              <a:ext uri="{FF2B5EF4-FFF2-40B4-BE49-F238E27FC236}">
                <a16:creationId xmlns:a16="http://schemas.microsoft.com/office/drawing/2014/main" xmlns="" id="{E5C97233-9639-448D-AEAE-3E7088F46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0" name="AutoShape 10">
            <a:extLst>
              <a:ext uri="{FF2B5EF4-FFF2-40B4-BE49-F238E27FC236}">
                <a16:creationId xmlns:a16="http://schemas.microsoft.com/office/drawing/2014/main" xmlns="" id="{9FB6F0F4-3EAA-4C6A-B036-123D9EC1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xmlns="" id="{73DA2FE6-098E-45F0-A3E7-5BA838FA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2" name="AutoShape 12">
            <a:extLst>
              <a:ext uri="{FF2B5EF4-FFF2-40B4-BE49-F238E27FC236}">
                <a16:creationId xmlns:a16="http://schemas.microsoft.com/office/drawing/2014/main" xmlns="" id="{0C63A5A9-6865-4253-8213-6A192983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3" name="AutoShape 13">
            <a:extLst>
              <a:ext uri="{FF2B5EF4-FFF2-40B4-BE49-F238E27FC236}">
                <a16:creationId xmlns:a16="http://schemas.microsoft.com/office/drawing/2014/main" xmlns="" id="{28355320-CA49-4241-A98A-78C115D9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174" name="Picture 14">
            <a:extLst>
              <a:ext uri="{FF2B5EF4-FFF2-40B4-BE49-F238E27FC236}">
                <a16:creationId xmlns:a16="http://schemas.microsoft.com/office/drawing/2014/main" xmlns="" id="{AC2BBD71-FA56-4FAA-AA74-DE7B3059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1018" y="154782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AutoShape 15">
            <a:extLst>
              <a:ext uri="{FF2B5EF4-FFF2-40B4-BE49-F238E27FC236}">
                <a16:creationId xmlns:a16="http://schemas.microsoft.com/office/drawing/2014/main" xmlns="" id="{F18315BA-4CB0-4BDC-805B-2FA9C960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6" name="AutoShape 16">
            <a:extLst>
              <a:ext uri="{FF2B5EF4-FFF2-40B4-BE49-F238E27FC236}">
                <a16:creationId xmlns:a16="http://schemas.microsoft.com/office/drawing/2014/main" xmlns="" id="{E9EEDC67-5080-45AA-9786-ACF91ED2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7" name="AutoShape 17">
            <a:extLst>
              <a:ext uri="{FF2B5EF4-FFF2-40B4-BE49-F238E27FC236}">
                <a16:creationId xmlns:a16="http://schemas.microsoft.com/office/drawing/2014/main" xmlns="" id="{D48F435F-8A09-474A-8542-969B5F2B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8" name="AutoShape 18">
            <a:extLst>
              <a:ext uri="{FF2B5EF4-FFF2-40B4-BE49-F238E27FC236}">
                <a16:creationId xmlns:a16="http://schemas.microsoft.com/office/drawing/2014/main" xmlns="" id="{19628FDF-5C53-4A90-8E75-082133FF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79" name="AutoShape 19">
            <a:extLst>
              <a:ext uri="{FF2B5EF4-FFF2-40B4-BE49-F238E27FC236}">
                <a16:creationId xmlns:a16="http://schemas.microsoft.com/office/drawing/2014/main" xmlns="" id="{5415125B-AE1E-4ADF-AEB5-FA5DF39C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0" name="AutoShape 20">
            <a:extLst>
              <a:ext uri="{FF2B5EF4-FFF2-40B4-BE49-F238E27FC236}">
                <a16:creationId xmlns:a16="http://schemas.microsoft.com/office/drawing/2014/main" xmlns="" id="{F22D9E55-6E8B-4B75-BED2-81309BB1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1" name="AutoShape 21">
            <a:extLst>
              <a:ext uri="{FF2B5EF4-FFF2-40B4-BE49-F238E27FC236}">
                <a16:creationId xmlns:a16="http://schemas.microsoft.com/office/drawing/2014/main" xmlns="" id="{8EDBA51A-4804-4BE8-A680-8A80668C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2" name="AutoShape 22">
            <a:extLst>
              <a:ext uri="{FF2B5EF4-FFF2-40B4-BE49-F238E27FC236}">
                <a16:creationId xmlns:a16="http://schemas.microsoft.com/office/drawing/2014/main" xmlns="" id="{8E66996B-A246-4757-AA17-460ECB4B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3" name="AutoShape 23">
            <a:extLst>
              <a:ext uri="{FF2B5EF4-FFF2-40B4-BE49-F238E27FC236}">
                <a16:creationId xmlns:a16="http://schemas.microsoft.com/office/drawing/2014/main" xmlns="" id="{DAA6FFD8-1B72-40FC-A8F5-0F152B6B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4" name="AutoShape 24">
            <a:extLst>
              <a:ext uri="{FF2B5EF4-FFF2-40B4-BE49-F238E27FC236}">
                <a16:creationId xmlns:a16="http://schemas.microsoft.com/office/drawing/2014/main" xmlns="" id="{D0835BF6-904F-4236-88FC-869AE237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5" name="Oval 25">
            <a:extLst>
              <a:ext uri="{FF2B5EF4-FFF2-40B4-BE49-F238E27FC236}">
                <a16:creationId xmlns:a16="http://schemas.microsoft.com/office/drawing/2014/main" xmlns="" id="{A972DF7D-902A-42D7-B232-93EAF5D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92186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xmlns="" id="{280C1A2E-6BFB-42D2-B3B8-603DF2B968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7" name="Picture 27">
            <a:extLst>
              <a:ext uri="{FF2B5EF4-FFF2-40B4-BE49-F238E27FC236}">
                <a16:creationId xmlns:a16="http://schemas.microsoft.com/office/drawing/2014/main" xmlns="" id="{517558CE-4B63-4E40-A3E1-21CEDFD0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Picture 28">
            <a:extLst>
              <a:ext uri="{FF2B5EF4-FFF2-40B4-BE49-F238E27FC236}">
                <a16:creationId xmlns:a16="http://schemas.microsoft.com/office/drawing/2014/main" xmlns="" id="{12A6D1A7-9E51-4ABD-93A7-508C00C0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9" name="Picture 29">
            <a:extLst>
              <a:ext uri="{FF2B5EF4-FFF2-40B4-BE49-F238E27FC236}">
                <a16:creationId xmlns:a16="http://schemas.microsoft.com/office/drawing/2014/main" xmlns="" id="{35556335-3707-4F3F-9A42-1B517634BE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0" name="Picture 30">
            <a:extLst>
              <a:ext uri="{FF2B5EF4-FFF2-40B4-BE49-F238E27FC236}">
                <a16:creationId xmlns:a16="http://schemas.microsoft.com/office/drawing/2014/main" xmlns="" id="{B34A99DE-C2AD-41B9-ACDB-4E32925A47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1" name="Picture 31">
            <a:extLst>
              <a:ext uri="{FF2B5EF4-FFF2-40B4-BE49-F238E27FC236}">
                <a16:creationId xmlns:a16="http://schemas.microsoft.com/office/drawing/2014/main" xmlns="" id="{65486D75-E433-49BF-AA3B-0AB008F4A4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Bai hat Noi vong tay lon do Khanh Ly trinh bay.mp3">
            <a:hlinkClick r:id="" action="ppaction://media"/>
            <a:extLst>
              <a:ext uri="{FF2B5EF4-FFF2-40B4-BE49-F238E27FC236}">
                <a16:creationId xmlns:a16="http://schemas.microsoft.com/office/drawing/2014/main" xmlns="" id="{AD34A119-BCCD-4171-9B5B-B52332572B9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4" name="Text Box 34">
            <a:extLst>
              <a:ext uri="{FF2B5EF4-FFF2-40B4-BE49-F238E27FC236}">
                <a16:creationId xmlns:a16="http://schemas.microsoft.com/office/drawing/2014/main" xmlns="" id="{8030935E-B40C-4418-AFF1-7280EB61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97" y="2214688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92196" name="Text Box 36">
            <a:extLst>
              <a:ext uri="{FF2B5EF4-FFF2-40B4-BE49-F238E27FC236}">
                <a16:creationId xmlns:a16="http://schemas.microsoft.com/office/drawing/2014/main" xmlns="" id="{F7C29D59-B812-4C2D-8FD3-8A03259C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20849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7" name="AutoShape 37">
            <a:extLst>
              <a:ext uri="{FF2B5EF4-FFF2-40B4-BE49-F238E27FC236}">
                <a16:creationId xmlns:a16="http://schemas.microsoft.com/office/drawing/2014/main" xmlns="" id="{34D2A33B-79D7-4F7B-818E-804F6B28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8" name="Rectangle 38">
            <a:extLst>
              <a:ext uri="{FF2B5EF4-FFF2-40B4-BE49-F238E27FC236}">
                <a16:creationId xmlns:a16="http://schemas.microsoft.com/office/drawing/2014/main" xmlns="" id="{35BF28A4-2D0B-407A-A412-6C164BC0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238" y="5921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2199" name="Text Box 39">
            <a:extLst>
              <a:ext uri="{FF2B5EF4-FFF2-40B4-BE49-F238E27FC236}">
                <a16:creationId xmlns:a16="http://schemas.microsoft.com/office/drawing/2014/main" xmlns="" id="{E11F6A72-8B21-427B-905A-CADB1FE8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729187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.Thế nào là tôn trọng người khác :</a:t>
            </a:r>
          </a:p>
        </p:txBody>
      </p:sp>
      <p:sp>
        <p:nvSpPr>
          <p:cNvPr id="92200" name="Text Box 40">
            <a:extLst>
              <a:ext uri="{FF2B5EF4-FFF2-40B4-BE49-F238E27FC236}">
                <a16:creationId xmlns:a16="http://schemas.microsoft.com/office/drawing/2014/main" xmlns="" id="{4F50A453-2DD8-4061-8213-97F6C984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52800"/>
            <a:ext cx="6246814" cy="286232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Tôn trọng người khác là sự đánh giá đúng mức, coi trọng danh dự, phẩm giá và lợi ích của người khác; thể hiện lối sống có văn hóa của mỗi người.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2"/>
                </p:tgtEl>
              </p:cMediaNode>
            </p:audio>
          </p:childTnLst>
        </p:cTn>
      </p:par>
    </p:tnLst>
    <p:bldLst>
      <p:bldP spid="92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792686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lphaUcParenR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26118"/>
              </p:ext>
            </p:extLst>
          </p:nvPr>
        </p:nvGraphicFramePr>
        <p:xfrm>
          <a:off x="152400" y="1219200"/>
          <a:ext cx="4572000" cy="532045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A. </a:t>
                      </a:r>
                      <a:r>
                        <a:rPr lang="en-US" sz="2800" dirty="0" err="1"/>
                        <a:t>Nhường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chỗ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người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xe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buýt</a:t>
                      </a:r>
                      <a:r>
                        <a:rPr lang="en-US" sz="2800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/>
                        <a:t>B. </a:t>
                      </a:r>
                      <a:r>
                        <a:rPr lang="en-US" sz="2800" dirty="0" err="1"/>
                        <a:t>Chăm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chọt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người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tật</a:t>
                      </a:r>
                      <a:r>
                        <a:rPr lang="en-US" sz="2800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/>
                        <a:t>C. </a:t>
                      </a:r>
                      <a:r>
                        <a:rPr lang="en-US" sz="2800" dirty="0" err="1"/>
                        <a:t>Giúp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đỡ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bạn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bè</a:t>
                      </a:r>
                      <a:r>
                        <a:rPr lang="en-US" sz="2800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/>
                        <a:t>D. </a:t>
                      </a:r>
                      <a:r>
                        <a:rPr lang="en-US" sz="2800" dirty="0" err="1"/>
                        <a:t>Vô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lễ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với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giáo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viên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người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lớn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E.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hút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thuốc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cộng</a:t>
                      </a:r>
                      <a:r>
                        <a:rPr lang="en-US" sz="2800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467">
                <a:tc>
                  <a:txBody>
                    <a:bodyPr/>
                    <a:lstStyle/>
                    <a:p>
                      <a:r>
                        <a:rPr lang="en-US" sz="2800" dirty="0"/>
                        <a:t>F. </a:t>
                      </a:r>
                      <a:r>
                        <a:rPr lang="en-US" sz="280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trích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khi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bạn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mắc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khuyết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điểm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4317"/>
              </p:ext>
            </p:extLst>
          </p:nvPr>
        </p:nvGraphicFramePr>
        <p:xfrm>
          <a:off x="5181600" y="1219200"/>
          <a:ext cx="3810000" cy="9144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Tôn</a:t>
                      </a:r>
                      <a:r>
                        <a:rPr lang="en-US" sz="2800" b="0" baseline="0" dirty="0"/>
                        <a:t> </a:t>
                      </a:r>
                      <a:r>
                        <a:rPr lang="en-US" sz="2800" b="0" baseline="0" dirty="0" err="1"/>
                        <a:t>Trọng</a:t>
                      </a:r>
                      <a:r>
                        <a:rPr lang="en-US" sz="2800" b="0" baseline="0" dirty="0"/>
                        <a:t>.</a:t>
                      </a:r>
                      <a:endParaRPr lang="en-US" sz="28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29620"/>
              </p:ext>
            </p:extLst>
          </p:nvPr>
        </p:nvGraphicFramePr>
        <p:xfrm>
          <a:off x="5181600" y="2133600"/>
          <a:ext cx="3810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70454"/>
              </p:ext>
            </p:extLst>
          </p:nvPr>
        </p:nvGraphicFramePr>
        <p:xfrm>
          <a:off x="5181600" y="3733800"/>
          <a:ext cx="381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14611"/>
              </p:ext>
            </p:extLst>
          </p:nvPr>
        </p:nvGraphicFramePr>
        <p:xfrm>
          <a:off x="5181600" y="2971799"/>
          <a:ext cx="3810000" cy="76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72185"/>
              </p:ext>
            </p:extLst>
          </p:nvPr>
        </p:nvGraphicFramePr>
        <p:xfrm>
          <a:off x="5181600" y="5562600"/>
          <a:ext cx="3810000" cy="99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0083"/>
              </p:ext>
            </p:extLst>
          </p:nvPr>
        </p:nvGraphicFramePr>
        <p:xfrm>
          <a:off x="5181600" y="4648200"/>
          <a:ext cx="3810000" cy="9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42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trọng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82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rgbClr val="0000FF"/>
                </a:solidFill>
                <a:latin typeface=".VnArial" pitchFamily="34" charset="0"/>
              </a:rPr>
              <a:t>      B¹n An kh«ng t«n träng chó Hoµng </a:t>
            </a:r>
            <a:r>
              <a:rPr lang="en-US" sz="4000">
                <a:solidFill>
                  <a:srgbClr val="0000FF"/>
                </a:solidFill>
              </a:rPr>
              <a:t>v</a:t>
            </a:r>
            <a:r>
              <a:rPr lang="en-US" sz="4000">
                <a:solidFill>
                  <a:srgbClr val="0000FF"/>
                </a:solidFill>
                <a:latin typeface="Arial"/>
              </a:rPr>
              <a:t>ì</a:t>
            </a:r>
            <a:r>
              <a:rPr lang="en-US" sz="4000">
                <a:solidFill>
                  <a:srgbClr val="0000FF"/>
                </a:solidFill>
                <a:latin typeface=".VnArial" pitchFamily="34" charset="0"/>
              </a:rPr>
              <a:t> chó Hoµng l­ưêi lao ®éng, l¹i ăn ch¬i nghiÖn hót. Hµnh vi cña An ®óng hay sai?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348615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PresentH"/>
              </a:rPr>
              <a:t>Th¶o luËn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657600" y="4724400"/>
            <a:ext cx="25209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7200" b="1">
                <a:solidFill>
                  <a:srgbClr val="FF3300"/>
                </a:solidFill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66102126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1441</Words>
  <Application>Microsoft Office PowerPoint</Application>
  <PresentationFormat>On-screen Show (4:3)</PresentationFormat>
  <Paragraphs>166</Paragraphs>
  <Slides>21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50</cp:revision>
  <dcterms:created xsi:type="dcterms:W3CDTF">2017-09-14T08:22:06Z</dcterms:created>
  <dcterms:modified xsi:type="dcterms:W3CDTF">2021-12-31T11:03:04Z</dcterms:modified>
</cp:coreProperties>
</file>