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22"/>
  </p:notesMasterIdLst>
  <p:sldIdLst>
    <p:sldId id="268" r:id="rId2"/>
    <p:sldId id="300" r:id="rId3"/>
    <p:sldId id="302" r:id="rId4"/>
    <p:sldId id="323" r:id="rId5"/>
    <p:sldId id="354" r:id="rId6"/>
    <p:sldId id="265" r:id="rId7"/>
    <p:sldId id="347" r:id="rId8"/>
    <p:sldId id="324" r:id="rId9"/>
    <p:sldId id="348" r:id="rId10"/>
    <p:sldId id="356" r:id="rId11"/>
    <p:sldId id="357" r:id="rId12"/>
    <p:sldId id="358" r:id="rId13"/>
    <p:sldId id="359" r:id="rId14"/>
    <p:sldId id="360" r:id="rId15"/>
    <p:sldId id="361" r:id="rId16"/>
    <p:sldId id="365" r:id="rId17"/>
    <p:sldId id="366" r:id="rId18"/>
    <p:sldId id="364" r:id="rId19"/>
    <p:sldId id="363" r:id="rId20"/>
    <p:sldId id="276" r:id="rId2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8000"/>
    <a:srgbClr val="000099"/>
    <a:srgbClr val="FF0000"/>
    <a:srgbClr val="0000CC"/>
    <a:srgbClr val="006600"/>
    <a:srgbClr val="0033CC"/>
    <a:srgbClr val="FF00FF"/>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35" autoAdjust="0"/>
  </p:normalViewPr>
  <p:slideViewPr>
    <p:cSldViewPr snapToObjects="1">
      <p:cViewPr varScale="1">
        <p:scale>
          <a:sx n="68" d="100"/>
          <a:sy n="68" d="100"/>
        </p:scale>
        <p:origin x="1446" y="66"/>
      </p:cViewPr>
      <p:guideLst>
        <p:guide orient="horz" pos="2142"/>
        <p:guide pos="2880"/>
      </p:guideLst>
    </p:cSldViewPr>
  </p:slideViewPr>
  <p:notesTextViewPr>
    <p:cViewPr>
      <p:scale>
        <a:sx n="66" d="100"/>
        <a:sy n="66" d="100"/>
      </p:scale>
      <p:origin x="0" y="0"/>
    </p:cViewPr>
  </p:notesTextViewPr>
  <p:sorterViewPr>
    <p:cViewPr>
      <p:scale>
        <a:sx n="66" d="100"/>
        <a:sy n="66"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AF22989B-AA80-4834-8051-267E1BE4CEA7}" type="datetimeFigureOut">
              <a:rPr lang="en-US"/>
              <a:pPr>
                <a:defRPr/>
              </a:pPr>
              <a:t>12/9/2021</a:t>
            </a:fld>
            <a:endParaRPr lang="en-US"/>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noProof="0" smtClean="0"/>
              <a:t>Bấm &amp; sửa kiểu tiêu đề</a:t>
            </a:r>
          </a:p>
          <a:p>
            <a:pPr lvl="1"/>
            <a:r>
              <a:rPr lang="vi-VN" noProof="0" smtClean="0"/>
              <a:t>Mức hai</a:t>
            </a:r>
          </a:p>
          <a:p>
            <a:pPr lvl="2"/>
            <a:r>
              <a:rPr lang="vi-VN" noProof="0" smtClean="0"/>
              <a:t>Mức ba</a:t>
            </a:r>
          </a:p>
          <a:p>
            <a:pPr lvl="3"/>
            <a:r>
              <a:rPr lang="vi-VN" noProof="0" smtClean="0"/>
              <a:t>Mức bốn</a:t>
            </a:r>
          </a:p>
          <a:p>
            <a:pPr lvl="4"/>
            <a:r>
              <a:rPr lang="vi-VN" noProof="0" smtClean="0"/>
              <a:t>Mức năm</a:t>
            </a:r>
            <a:endParaRPr lang="en-US" noProof="0" smtClean="0"/>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DBCB9AA1-B4D6-4F38-A6CD-9B5760DECB41}" type="slidenum">
              <a:rPr lang="en-US"/>
              <a:pPr>
                <a:defRPr/>
              </a:pPr>
              <a:t>‹#›</a:t>
            </a:fld>
            <a:endParaRPr lang="en-US"/>
          </a:p>
        </p:txBody>
      </p:sp>
    </p:spTree>
    <p:extLst>
      <p:ext uri="{BB962C8B-B14F-4D97-AF65-F5344CB8AC3E}">
        <p14:creationId xmlns:p14="http://schemas.microsoft.com/office/powerpoint/2010/main" val="2823765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3</a:t>
            </a:fld>
            <a:endParaRPr lang="en-US" smtClean="0">
              <a:latin typeface="Arial" charset="0"/>
            </a:endParaRPr>
          </a:p>
        </p:txBody>
      </p:sp>
    </p:spTree>
    <p:extLst>
      <p:ext uri="{BB962C8B-B14F-4D97-AF65-F5344CB8AC3E}">
        <p14:creationId xmlns:p14="http://schemas.microsoft.com/office/powerpoint/2010/main" val="67564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12</a:t>
            </a:fld>
            <a:endParaRPr lang="en-US" smtClean="0">
              <a:latin typeface="Arial" charset="0"/>
            </a:endParaRPr>
          </a:p>
        </p:txBody>
      </p:sp>
    </p:spTree>
    <p:extLst>
      <p:ext uri="{BB962C8B-B14F-4D97-AF65-F5344CB8AC3E}">
        <p14:creationId xmlns:p14="http://schemas.microsoft.com/office/powerpoint/2010/main" val="728483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13</a:t>
            </a:fld>
            <a:endParaRPr lang="en-US" smtClean="0">
              <a:latin typeface="Arial" charset="0"/>
            </a:endParaRPr>
          </a:p>
        </p:txBody>
      </p:sp>
    </p:spTree>
    <p:extLst>
      <p:ext uri="{BB962C8B-B14F-4D97-AF65-F5344CB8AC3E}">
        <p14:creationId xmlns:p14="http://schemas.microsoft.com/office/powerpoint/2010/main" val="1027443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14</a:t>
            </a:fld>
            <a:endParaRPr lang="en-US" smtClean="0">
              <a:latin typeface="Arial" charset="0"/>
            </a:endParaRPr>
          </a:p>
        </p:txBody>
      </p:sp>
    </p:spTree>
    <p:extLst>
      <p:ext uri="{BB962C8B-B14F-4D97-AF65-F5344CB8AC3E}">
        <p14:creationId xmlns:p14="http://schemas.microsoft.com/office/powerpoint/2010/main" val="3104262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15</a:t>
            </a:fld>
            <a:endParaRPr lang="en-US" smtClean="0">
              <a:latin typeface="Arial" charset="0"/>
            </a:endParaRPr>
          </a:p>
        </p:txBody>
      </p:sp>
    </p:spTree>
    <p:extLst>
      <p:ext uri="{BB962C8B-B14F-4D97-AF65-F5344CB8AC3E}">
        <p14:creationId xmlns:p14="http://schemas.microsoft.com/office/powerpoint/2010/main" val="15875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4</a:t>
            </a:fld>
            <a:endParaRPr lang="en-US" smtClean="0">
              <a:latin typeface="Arial" charset="0"/>
            </a:endParaRPr>
          </a:p>
        </p:txBody>
      </p:sp>
    </p:spTree>
    <p:extLst>
      <p:ext uri="{BB962C8B-B14F-4D97-AF65-F5344CB8AC3E}">
        <p14:creationId xmlns:p14="http://schemas.microsoft.com/office/powerpoint/2010/main" val="329535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5</a:t>
            </a:fld>
            <a:endParaRPr lang="en-US" smtClean="0">
              <a:latin typeface="Arial" charset="0"/>
            </a:endParaRPr>
          </a:p>
        </p:txBody>
      </p:sp>
    </p:spTree>
    <p:extLst>
      <p:ext uri="{BB962C8B-B14F-4D97-AF65-F5344CB8AC3E}">
        <p14:creationId xmlns:p14="http://schemas.microsoft.com/office/powerpoint/2010/main" val="4051923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6</a:t>
            </a:fld>
            <a:endParaRPr lang="en-US" smtClean="0">
              <a:latin typeface="Arial" charset="0"/>
            </a:endParaRPr>
          </a:p>
        </p:txBody>
      </p:sp>
    </p:spTree>
    <p:extLst>
      <p:ext uri="{BB962C8B-B14F-4D97-AF65-F5344CB8AC3E}">
        <p14:creationId xmlns:p14="http://schemas.microsoft.com/office/powerpoint/2010/main" val="400883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7</a:t>
            </a:fld>
            <a:endParaRPr lang="en-US" smtClean="0">
              <a:latin typeface="Arial" charset="0"/>
            </a:endParaRPr>
          </a:p>
        </p:txBody>
      </p:sp>
    </p:spTree>
    <p:extLst>
      <p:ext uri="{BB962C8B-B14F-4D97-AF65-F5344CB8AC3E}">
        <p14:creationId xmlns:p14="http://schemas.microsoft.com/office/powerpoint/2010/main" val="318652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8</a:t>
            </a:fld>
            <a:endParaRPr lang="en-US" smtClean="0">
              <a:latin typeface="Arial" charset="0"/>
            </a:endParaRPr>
          </a:p>
        </p:txBody>
      </p:sp>
    </p:spTree>
    <p:extLst>
      <p:ext uri="{BB962C8B-B14F-4D97-AF65-F5344CB8AC3E}">
        <p14:creationId xmlns:p14="http://schemas.microsoft.com/office/powerpoint/2010/main" val="297607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9</a:t>
            </a:fld>
            <a:endParaRPr lang="en-US" smtClean="0">
              <a:latin typeface="Arial" charset="0"/>
            </a:endParaRPr>
          </a:p>
        </p:txBody>
      </p:sp>
    </p:spTree>
    <p:extLst>
      <p:ext uri="{BB962C8B-B14F-4D97-AF65-F5344CB8AC3E}">
        <p14:creationId xmlns:p14="http://schemas.microsoft.com/office/powerpoint/2010/main" val="839217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10</a:t>
            </a:fld>
            <a:endParaRPr lang="en-US" smtClean="0">
              <a:latin typeface="Arial" charset="0"/>
            </a:endParaRPr>
          </a:p>
        </p:txBody>
      </p:sp>
    </p:spTree>
    <p:extLst>
      <p:ext uri="{BB962C8B-B14F-4D97-AF65-F5344CB8AC3E}">
        <p14:creationId xmlns:p14="http://schemas.microsoft.com/office/powerpoint/2010/main" val="1821289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11</a:t>
            </a:fld>
            <a:endParaRPr lang="en-US" smtClean="0">
              <a:latin typeface="Arial" charset="0"/>
            </a:endParaRPr>
          </a:p>
        </p:txBody>
      </p:sp>
    </p:spTree>
    <p:extLst>
      <p:ext uri="{BB962C8B-B14F-4D97-AF65-F5344CB8AC3E}">
        <p14:creationId xmlns:p14="http://schemas.microsoft.com/office/powerpoint/2010/main" val="947782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8AB0E7F-1D3F-4251-8E46-80FD55299D12}" type="slidenum">
              <a:rPr lang="en-US" altLang="zh-CN" smtClean="0"/>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vi.wikipedia.org/wiki/Augustus_(danh_hi%E1%BB%87u)"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59" y="2286000"/>
            <a:ext cx="8229600" cy="2133600"/>
          </a:xfrm>
          <a:solidFill>
            <a:srgbClr val="92D050"/>
          </a:solidFill>
        </p:spPr>
        <p:txBody>
          <a:bodyPr>
            <a:noAutofit/>
          </a:bodyPr>
          <a:lstStyle/>
          <a:p>
            <a:r>
              <a:rPr lang="en-US" sz="4800" b="1" dirty="0" smtClean="0">
                <a:solidFill>
                  <a:srgbClr val="000099"/>
                </a:solidFill>
                <a:latin typeface="Times New Roman" panose="02020603050405020304" pitchFamily="18" charset="0"/>
                <a:cs typeface="Times New Roman" panose="02020603050405020304" pitchFamily="18" charset="0"/>
              </a:rPr>
              <a:t/>
            </a:r>
            <a:br>
              <a:rPr lang="en-US" sz="4800" b="1" dirty="0" smtClean="0">
                <a:solidFill>
                  <a:srgbClr val="000099"/>
                </a:solidFill>
                <a:latin typeface="Times New Roman" panose="02020603050405020304" pitchFamily="18" charset="0"/>
                <a:cs typeface="Times New Roman" panose="02020603050405020304" pitchFamily="18" charset="0"/>
              </a:rPr>
            </a:br>
            <a:r>
              <a:rPr lang="en-US" sz="4800" b="1" dirty="0" smtClean="0">
                <a:solidFill>
                  <a:srgbClr val="000099"/>
                </a:solidFill>
                <a:latin typeface="Times New Roman" panose="02020603050405020304" pitchFamily="18" charset="0"/>
                <a:cs typeface="Times New Roman" panose="02020603050405020304" pitchFamily="18" charset="0"/>
              </a:rPr>
              <a:t>BÀI </a:t>
            </a:r>
            <a:r>
              <a:rPr lang="en-US" sz="4800" b="1" dirty="0">
                <a:solidFill>
                  <a:srgbClr val="000099"/>
                </a:solidFill>
                <a:latin typeface="Times New Roman" panose="02020603050405020304" pitchFamily="18" charset="0"/>
                <a:cs typeface="Times New Roman" panose="02020603050405020304" pitchFamily="18" charset="0"/>
              </a:rPr>
              <a:t>10</a:t>
            </a:r>
            <a:r>
              <a:rPr lang="en-US" sz="4800" dirty="0">
                <a:solidFill>
                  <a:srgbClr val="000099"/>
                </a:solidFill>
                <a:latin typeface="Times New Roman" panose="02020603050405020304" pitchFamily="18" charset="0"/>
                <a:cs typeface="Times New Roman" panose="02020603050405020304" pitchFamily="18" charset="0"/>
              </a:rPr>
              <a:t/>
            </a:r>
            <a:br>
              <a:rPr lang="en-US" sz="4800" dirty="0">
                <a:solidFill>
                  <a:srgbClr val="000099"/>
                </a:solidFill>
                <a:latin typeface="Times New Roman" panose="02020603050405020304" pitchFamily="18" charset="0"/>
                <a:cs typeface="Times New Roman" panose="02020603050405020304" pitchFamily="18" charset="0"/>
              </a:rPr>
            </a:br>
            <a:r>
              <a:rPr lang="en-US" sz="4800" b="1" dirty="0">
                <a:solidFill>
                  <a:srgbClr val="000099"/>
                </a:solidFill>
                <a:latin typeface="Times New Roman" panose="02020603050405020304" pitchFamily="18" charset="0"/>
                <a:cs typeface="Times New Roman" panose="02020603050405020304" pitchFamily="18" charset="0"/>
              </a:rPr>
              <a:t>HY LẠP VÀ LA MÃ CỔ ĐẠI</a:t>
            </a:r>
            <a:r>
              <a:rPr lang="en-US" sz="4800" dirty="0">
                <a:solidFill>
                  <a:srgbClr val="000099"/>
                </a:solidFill>
                <a:latin typeface="Times New Roman" panose="02020603050405020304" pitchFamily="18" charset="0"/>
                <a:cs typeface="Times New Roman" panose="02020603050405020304" pitchFamily="18" charset="0"/>
              </a:rPr>
              <a:t/>
            </a:r>
            <a:br>
              <a:rPr lang="en-US" sz="4800" dirty="0">
                <a:solidFill>
                  <a:srgbClr val="000099"/>
                </a:solidFill>
                <a:latin typeface="Times New Roman" panose="02020603050405020304" pitchFamily="18" charset="0"/>
                <a:cs typeface="Times New Roman" panose="02020603050405020304" pitchFamily="18" charset="0"/>
              </a:rPr>
            </a:br>
            <a:endParaRPr lang="en-US" sz="4800"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856182" y="525720"/>
            <a:ext cx="952321" cy="701220"/>
          </a:xfrm>
          <a:prstGeom prst="rect">
            <a:avLst/>
          </a:prstGeom>
          <a:noFill/>
        </p:spPr>
      </p:pic>
      <p:pic>
        <p:nvPicPr>
          <p:cNvPr id="21" name="Picture 2"/>
          <p:cNvPicPr>
            <a:picLocks noChangeAspect="1" noChangeArrowheads="1"/>
          </p:cNvPicPr>
          <p:nvPr/>
        </p:nvPicPr>
        <p:blipFill>
          <a:blip r:embed="rId4" cstate="print"/>
          <a:srcRect/>
          <a:stretch>
            <a:fillRect/>
          </a:stretch>
        </p:blipFill>
        <p:spPr bwMode="auto">
          <a:xfrm>
            <a:off x="450834" y="1226941"/>
            <a:ext cx="444469" cy="357818"/>
          </a:xfrm>
          <a:prstGeom prst="rect">
            <a:avLst/>
          </a:prstGeom>
          <a:noFill/>
          <a:ln w="9525">
            <a:noFill/>
            <a:miter lim="800000"/>
            <a:headEnd/>
            <a:tailEnd/>
          </a:ln>
          <a:effectLst/>
        </p:spPr>
      </p:pic>
      <p:pic>
        <p:nvPicPr>
          <p:cNvPr id="18" name="Picture 17"/>
          <p:cNvPicPr/>
          <p:nvPr/>
        </p:nvPicPr>
        <p:blipFill>
          <a:blip r:embed="rId5"/>
          <a:srcRect/>
          <a:stretch>
            <a:fillRect/>
          </a:stretch>
        </p:blipFill>
        <p:spPr bwMode="auto">
          <a:xfrm>
            <a:off x="5029200" y="1226941"/>
            <a:ext cx="3970139" cy="3497459"/>
          </a:xfrm>
          <a:prstGeom prst="rect">
            <a:avLst/>
          </a:prstGeom>
          <a:noFill/>
          <a:ln w="9525">
            <a:noFill/>
            <a:miter lim="800000"/>
            <a:headEnd/>
            <a:tailEnd/>
          </a:ln>
        </p:spPr>
      </p:pic>
      <p:sp>
        <p:nvSpPr>
          <p:cNvPr id="53249" name="Rectangle 1"/>
          <p:cNvSpPr>
            <a:spLocks noChangeArrowheads="1"/>
          </p:cNvSpPr>
          <p:nvPr/>
        </p:nvSpPr>
        <p:spPr bwMode="auto">
          <a:xfrm>
            <a:off x="673069" y="1268891"/>
            <a:ext cx="4356131"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Từ thế kỉ VIII đến thế kỉ IV TCN, ở Hy Lạp đã hình thành hàng trăm nhà nước được gọi là nhà nước thành bang.</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Mỗi thành bang lấy một thành thị làm trung tâm.</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A-ten là thành bang quan trọng nhất, tiêu biểu cho chế độ dân chủ ở Hy Lạp cổ đại. Thực hiện chế độ bỏ phiếu bằng vỏ sò</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53250" name="Rectangle 2"/>
          <p:cNvSpPr>
            <a:spLocks noChangeArrowheads="1"/>
          </p:cNvSpPr>
          <p:nvPr/>
        </p:nvSpPr>
        <p:spPr bwMode="auto">
          <a:xfrm>
            <a:off x="450834" y="5227289"/>
            <a:ext cx="8357668" cy="138499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sv-SE" sz="28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 Chế độ bỏ phiếu bằng vỏ sò là gì?</a:t>
            </a:r>
            <a:endParaRPr kumimoji="0" lang="en-US" sz="2800" b="1" i="0" u="none" strike="noStrike" cap="none" normalizeH="0" baseline="0" smtClean="0">
              <a:ln>
                <a:noFill/>
              </a:ln>
              <a:solidFill>
                <a:srgbClr val="FF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76200" algn="l"/>
              </a:tabLst>
            </a:pPr>
            <a:r>
              <a:rPr kumimoji="0" lang="sv-SE" sz="28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 Hãy</a:t>
            </a:r>
            <a:r>
              <a:rPr kumimoji="0" lang="sv-SE" sz="2800" b="1" i="0" u="none" strike="noStrike" cap="none" normalizeH="0" smtClean="0">
                <a:ln>
                  <a:noFill/>
                </a:ln>
                <a:solidFill>
                  <a:srgbClr val="FF0000"/>
                </a:solidFill>
                <a:effectLst/>
                <a:latin typeface="Times New Roman" pitchFamily="18" charset="0"/>
                <a:ea typeface="Calibri" pitchFamily="34" charset="0"/>
                <a:cs typeface="Times New Roman" pitchFamily="18" charset="0"/>
              </a:rPr>
              <a:t> nêu nhận xét của em về ư</a:t>
            </a:r>
            <a:r>
              <a:rPr kumimoji="0" lang="sv-SE" sz="28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u điểm của nhà nước thành bang?</a:t>
            </a:r>
            <a:endParaRPr kumimoji="0" lang="sv-SE" sz="2800" b="1" i="0" u="none" strike="noStrike" cap="none" normalizeH="0" baseline="0" smtClean="0">
              <a:ln>
                <a:noFill/>
              </a:ln>
              <a:solidFill>
                <a:srgbClr val="FF0000"/>
              </a:solidFill>
              <a:effectLst/>
              <a:latin typeface="Arial" pitchFamily="34" charset="0"/>
              <a:cs typeface="Arial" pitchFamily="34" charset="0"/>
            </a:endParaRPr>
          </a:p>
        </p:txBody>
      </p:sp>
      <p:sp>
        <p:nvSpPr>
          <p:cNvPr id="14" name="Rectangle 2"/>
          <p:cNvSpPr>
            <a:spLocks noChangeArrowheads="1"/>
          </p:cNvSpPr>
          <p:nvPr/>
        </p:nvSpPr>
        <p:spPr bwMode="auto">
          <a:xfrm>
            <a:off x="450835" y="5054543"/>
            <a:ext cx="8357668" cy="163121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76200" algn="l"/>
              </a:tabLst>
            </a:pPr>
            <a:r>
              <a:rPr kumimoji="0" lang="sv-SE" sz="20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Chế độ bỏ phiếu bằng vỏ sò là dùng</a:t>
            </a:r>
            <a:r>
              <a:rPr kumimoji="0" lang="sv-SE" sz="2000" b="1" i="0" u="none" strike="noStrike" cap="none" normalizeH="0" smtClean="0">
                <a:ln>
                  <a:noFill/>
                </a:ln>
                <a:solidFill>
                  <a:srgbClr val="FF0000"/>
                </a:solidFill>
                <a:effectLst/>
                <a:latin typeface="Times New Roman" pitchFamily="18" charset="0"/>
                <a:ea typeface="Calibri" pitchFamily="34" charset="0"/>
                <a:cs typeface="Times New Roman" pitchFamily="18" charset="0"/>
              </a:rPr>
              <a:t> vỏ sò như 1 lá phiếu bỏ phiếu cho người được tìn nhiệm.</a:t>
            </a:r>
            <a:endParaRPr lang="en-US" sz="2000" b="1" smtClean="0">
              <a:solidFill>
                <a:srgbClr val="FF0000"/>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76200" algn="l"/>
              </a:tabLst>
            </a:pPr>
            <a:r>
              <a:rPr kumimoji="0" lang="en-US" sz="2000" b="1" i="0" u="none" strike="noStrike" cap="none" normalizeH="0" smtClean="0">
                <a:ln>
                  <a:noFill/>
                </a:ln>
                <a:solidFill>
                  <a:srgbClr val="FF0000"/>
                </a:solidFill>
                <a:effectLst/>
                <a:latin typeface="Times New Roman" pitchFamily="18" charset="0"/>
                <a:ea typeface="Calibri" pitchFamily="34" charset="0"/>
                <a:cs typeface="Times New Roman" pitchFamily="18" charset="0"/>
              </a:rPr>
              <a:t> </a:t>
            </a:r>
            <a:r>
              <a:rPr lang="en-US" sz="2000" b="1" smtClean="0">
                <a:solidFill>
                  <a:srgbClr val="FF0000"/>
                </a:solidFill>
                <a:latin typeface="Times New Roman" pitchFamily="18" charset="0"/>
                <a:ea typeface="Calibri" pitchFamily="34" charset="0"/>
                <a:cs typeface="Times New Roman" pitchFamily="18" charset="0"/>
              </a:rPr>
              <a:t>Ư</a:t>
            </a:r>
            <a:r>
              <a:rPr kumimoji="0" lang="sv-SE" sz="20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u điểm của nhà nước thành bang:  là</a:t>
            </a:r>
            <a:r>
              <a:rPr kumimoji="0" lang="sv-SE" sz="2000" b="1" i="0" u="none" strike="noStrike" cap="none" normalizeH="0" smtClean="0">
                <a:ln>
                  <a:noFill/>
                </a:ln>
                <a:solidFill>
                  <a:srgbClr val="FF0000"/>
                </a:solidFill>
                <a:effectLst/>
                <a:latin typeface="Times New Roman" pitchFamily="18" charset="0"/>
                <a:ea typeface="Calibri" pitchFamily="34" charset="0"/>
                <a:cs typeface="Times New Roman" pitchFamily="18" charset="0"/>
              </a:rPr>
              <a:t> nhà nước do dân bầu ra và mọi quyền quyết định là do các cơ quan được nhân dân bầu ra biểu quyết, quyết định</a:t>
            </a:r>
            <a:endParaRPr kumimoji="0" lang="sv-SE" sz="2000" b="1" i="0" u="none" strike="noStrike" cap="none" normalizeH="0" baseline="0" smtClean="0">
              <a:ln>
                <a:noFill/>
              </a:ln>
              <a:solidFill>
                <a:srgbClr val="FF0000"/>
              </a:solidFill>
              <a:effectLst/>
              <a:latin typeface="Times New Roman" pitchFamily="18" charset="0"/>
              <a:cs typeface="Times New Roman" pitchFamily="18" charset="0"/>
            </a:endParaRPr>
          </a:p>
        </p:txBody>
      </p:sp>
      <p:sp>
        <p:nvSpPr>
          <p:cNvPr id="15" name="Rectangle 1"/>
          <p:cNvSpPr>
            <a:spLocks noChangeArrowheads="1"/>
          </p:cNvSpPr>
          <p:nvPr/>
        </p:nvSpPr>
        <p:spPr bwMode="auto">
          <a:xfrm>
            <a:off x="140248" y="383308"/>
            <a:ext cx="7814577" cy="46166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 Nhà nước thành bang và nên dân chủ cổ đại ở Hy Lạp</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3249"/>
                                        </p:tgtEl>
                                        <p:attrNameLst>
                                          <p:attrName>style.visibility</p:attrName>
                                        </p:attrNameLst>
                                      </p:cBhvr>
                                      <p:to>
                                        <p:strVal val="visible"/>
                                      </p:to>
                                    </p:set>
                                    <p:animEffect transition="in" filter="box(in)">
                                      <p:cBhvr>
                                        <p:cTn id="10" dur="500"/>
                                        <p:tgtEl>
                                          <p:spTgt spid="5324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3250"/>
                                        </p:tgtEl>
                                        <p:attrNameLst>
                                          <p:attrName>style.visibility</p:attrName>
                                        </p:attrNameLst>
                                      </p:cBhvr>
                                      <p:to>
                                        <p:strVal val="visible"/>
                                      </p:to>
                                    </p:set>
                                    <p:animEffect transition="in" filter="box(in)">
                                      <p:cBhvr>
                                        <p:cTn id="15" dur="500"/>
                                        <p:tgtEl>
                                          <p:spTgt spid="5325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ox(i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0"/>
      <p:bldP spid="53250"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6934200" y="982832"/>
            <a:ext cx="1692972" cy="1246582"/>
          </a:xfrm>
          <a:prstGeom prst="rect">
            <a:avLst/>
          </a:prstGeom>
          <a:noFill/>
        </p:spPr>
      </p:pic>
      <p:sp>
        <p:nvSpPr>
          <p:cNvPr id="15" name="Rectangle 14"/>
          <p:cNvSpPr/>
          <p:nvPr/>
        </p:nvSpPr>
        <p:spPr>
          <a:xfrm>
            <a:off x="457199" y="2410123"/>
            <a:ext cx="8351303" cy="3046988"/>
          </a:xfrm>
          <a:prstGeom prst="rect">
            <a:avLst/>
          </a:prstGeom>
        </p:spPr>
        <p:txBody>
          <a:bodyPr wrap="square">
            <a:spAutoFit/>
          </a:bodyPr>
          <a:lstStyle/>
          <a:p>
            <a:pPr algn="just"/>
            <a:r>
              <a:rPr lang="en-US" sz="3200" i="1" dirty="0" smtClean="0">
                <a:latin typeface="Times New Roman" pitchFamily="18" charset="0"/>
                <a:cs typeface="Times New Roman" pitchFamily="18" charset="0"/>
              </a:rPr>
              <a:t>“</a:t>
            </a:r>
            <a:r>
              <a:rPr lang="en-US" sz="3200" i="1" dirty="0" err="1">
                <a:latin typeface="Times New Roman" pitchFamily="18" charset="0"/>
                <a:cs typeface="Times New Roman" pitchFamily="18" charset="0"/>
              </a:rPr>
              <a:t>N</a:t>
            </a:r>
            <a:r>
              <a:rPr lang="en-US" sz="3200" i="1" dirty="0" err="1" smtClean="0">
                <a:latin typeface="Times New Roman" pitchFamily="18" charset="0"/>
                <a:cs typeface="Times New Roman" pitchFamily="18" charset="0"/>
              </a:rPr>
              <a:t>hà</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nước</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thành</a:t>
            </a:r>
            <a:r>
              <a:rPr lang="en-US" sz="3200" i="1" dirty="0" smtClean="0">
                <a:latin typeface="Times New Roman" pitchFamily="18" charset="0"/>
                <a:cs typeface="Times New Roman" pitchFamily="18" charset="0"/>
              </a:rPr>
              <a:t> bang”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trung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trổng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trọt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mỗi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bang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thờ</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Mỗi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bang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quyến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riêng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riêng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riêng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6" name="Rectangle 15"/>
          <p:cNvSpPr/>
          <p:nvPr/>
        </p:nvSpPr>
        <p:spPr>
          <a:xfrm>
            <a:off x="2743200" y="1208894"/>
            <a:ext cx="3915131" cy="804000"/>
          </a:xfrm>
          <a:prstGeom prst="rect">
            <a:avLst/>
          </a:prstGeom>
        </p:spPr>
        <p:txBody>
          <a:bodyPr wrap="none">
            <a:prstTxWarp prst="textWave2">
              <a:avLst/>
            </a:prstTxWarp>
            <a:spAutoFit/>
          </a:bodyPr>
          <a:lstStyle/>
          <a:p>
            <a:r>
              <a:rPr lang="vi-VN" b="1" dirty="0" smtClean="0">
                <a:solidFill>
                  <a:srgbClr val="FF0000"/>
                </a:solidFill>
                <a:latin typeface="+mj-lt"/>
              </a:rPr>
              <a:t>EM CÓ B</a:t>
            </a:r>
            <a:r>
              <a:rPr lang="en-US" b="1" dirty="0" smtClean="0">
                <a:solidFill>
                  <a:srgbClr val="FF0000"/>
                </a:solidFill>
                <a:latin typeface="+mj-lt"/>
              </a:rPr>
              <a:t>I</a:t>
            </a:r>
            <a:r>
              <a:rPr lang="vi-VN" b="1" dirty="0" smtClean="0">
                <a:solidFill>
                  <a:srgbClr val="FF0000"/>
                </a:solidFill>
                <a:latin typeface="+mj-lt"/>
              </a:rPr>
              <a:t>ẾT </a:t>
            </a:r>
            <a:endParaRPr lang="en-US" dirty="0">
              <a:solidFill>
                <a:srgbClr val="FF0000"/>
              </a:solidFill>
              <a:latin typeface="+mj-lt"/>
            </a:endParaRPr>
          </a:p>
        </p:txBody>
      </p:sp>
      <p:sp>
        <p:nvSpPr>
          <p:cNvPr id="12" name="Rectangle 1"/>
          <p:cNvSpPr>
            <a:spLocks noChangeArrowheads="1"/>
          </p:cNvSpPr>
          <p:nvPr/>
        </p:nvSpPr>
        <p:spPr bwMode="auto">
          <a:xfrm>
            <a:off x="304800" y="350000"/>
            <a:ext cx="7814577" cy="46166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 Nhà nước thành bang và nên dân chủ cổ đại ở Hy Lạp</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500"/>
                                        <p:tgtEl>
                                          <p:spTgt spid="16"/>
                                        </p:tgtEl>
                                      </p:cBhvr>
                                    </p:animEffect>
                                  </p:childTnLst>
                                </p:cTn>
                              </p:par>
                              <p:par>
                                <p:cTn id="8" presetID="4"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91590" y="281092"/>
            <a:ext cx="4724401" cy="461665"/>
          </a:xfrm>
          <a:prstGeom prst="rect">
            <a:avLst/>
          </a:prstGeom>
          <a:solidFill>
            <a:schemeClr val="accent6">
              <a:lumMod val="60000"/>
              <a:lumOff val="40000"/>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3. </a:t>
            </a:r>
            <a:r>
              <a:rPr kumimoji="0" lang="en-US" sz="24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Nhà</a:t>
            </a:r>
            <a:r>
              <a:rPr kumimoji="0" lang="en-US"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nước</a:t>
            </a:r>
            <a:r>
              <a:rPr kumimoji="0" lang="en-US"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đế</a:t>
            </a:r>
            <a:r>
              <a:rPr kumimoji="0" lang="en-US"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chế</a:t>
            </a:r>
            <a:r>
              <a:rPr kumimoji="0" lang="en-US"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La </a:t>
            </a:r>
            <a:r>
              <a:rPr kumimoji="0" lang="en-US" sz="24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Mã</a:t>
            </a:r>
            <a:r>
              <a:rPr kumimoji="0" lang="en-US"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cổ</a:t>
            </a:r>
            <a:r>
              <a:rPr kumimoji="0" lang="en-US"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đại</a:t>
            </a:r>
            <a:endParaRPr kumimoji="0" lang="en-US" sz="2400" b="0" i="0" u="none" strike="noStrike" cap="none" normalizeH="0" baseline="0" dirty="0" smtClean="0">
              <a:ln>
                <a:noFill/>
              </a:ln>
              <a:solidFill>
                <a:srgbClr val="002060"/>
              </a:solidFill>
              <a:effectLst/>
              <a:latin typeface="Arial" pitchFamily="34" charset="0"/>
              <a:cs typeface="Arial" pitchFamily="34" charset="0"/>
            </a:endParaRPr>
          </a:p>
        </p:txBody>
      </p:sp>
      <p:sp>
        <p:nvSpPr>
          <p:cNvPr id="55300" name="Rectangle 4"/>
          <p:cNvSpPr>
            <a:spLocks noChangeArrowheads="1"/>
          </p:cNvSpPr>
          <p:nvPr/>
        </p:nvSpPr>
        <p:spPr bwMode="auto">
          <a:xfrm>
            <a:off x="6019800" y="2134135"/>
            <a:ext cx="2594113" cy="378565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sz="24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Khai thác kê hình và tư liệu trong sách giáo khoa hãy trình bày tổ chức nhà nước đế chế La Mã? Ai là người đầu tiên đặt nên nền móng của đế chế này? Em biết gì về nhân vật đó?</a:t>
            </a:r>
            <a:endParaRPr kumimoji="0" lang="sv-SE" sz="2400" b="0" i="0" u="none" strike="noStrike" cap="none" normalizeH="0" baseline="0" smtClean="0">
              <a:ln>
                <a:noFill/>
              </a:ln>
              <a:solidFill>
                <a:schemeClr val="tx1"/>
              </a:solidFill>
              <a:effectLst/>
              <a:latin typeface="Arial" pitchFamily="34" charset="0"/>
              <a:cs typeface="Arial" pitchFamily="34" charset="0"/>
            </a:endParaRPr>
          </a:p>
        </p:txBody>
      </p:sp>
      <p:pic>
        <p:nvPicPr>
          <p:cNvPr id="18"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913" y="427384"/>
            <a:ext cx="1669773" cy="1325216"/>
          </a:xfrm>
          <a:prstGeom prst="rect">
            <a:avLst/>
          </a:prstGeom>
        </p:spPr>
      </p:pic>
      <p:sp>
        <p:nvSpPr>
          <p:cNvPr id="19" name="Horizontal Scroll 18"/>
          <p:cNvSpPr/>
          <p:nvPr/>
        </p:nvSpPr>
        <p:spPr>
          <a:xfrm>
            <a:off x="5715000" y="853678"/>
            <a:ext cx="1374913" cy="670322"/>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5 </a:t>
            </a:r>
            <a:r>
              <a:rPr lang="en-US" sz="2400" b="1" dirty="0" err="1" smtClean="0">
                <a:solidFill>
                  <a:srgbClr val="FF0000"/>
                </a:solidFill>
                <a:latin typeface="Times New Roman" panose="02020603050405020304" pitchFamily="18" charset="0"/>
                <a:cs typeface="Times New Roman" panose="02020603050405020304" pitchFamily="18" charset="0"/>
              </a:rPr>
              <a:t>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1" name="Picture 20"/>
          <p:cNvPicPr/>
          <p:nvPr/>
        </p:nvPicPr>
        <p:blipFill>
          <a:blip r:embed="rId4"/>
          <a:srcRect/>
          <a:stretch>
            <a:fillRect/>
          </a:stretch>
        </p:blipFill>
        <p:spPr bwMode="auto">
          <a:xfrm>
            <a:off x="304800" y="1226939"/>
            <a:ext cx="3124200" cy="2438400"/>
          </a:xfrm>
          <a:prstGeom prst="rect">
            <a:avLst/>
          </a:prstGeom>
          <a:noFill/>
          <a:ln w="9525">
            <a:noFill/>
            <a:miter lim="800000"/>
            <a:headEnd/>
            <a:tailEnd/>
          </a:ln>
        </p:spPr>
      </p:pic>
      <p:pic>
        <p:nvPicPr>
          <p:cNvPr id="22" name="Picture 21"/>
          <p:cNvPicPr/>
          <p:nvPr/>
        </p:nvPicPr>
        <p:blipFill>
          <a:blip r:embed="rId5"/>
          <a:srcRect/>
          <a:stretch>
            <a:fillRect/>
          </a:stretch>
        </p:blipFill>
        <p:spPr bwMode="auto">
          <a:xfrm>
            <a:off x="2966604" y="1226939"/>
            <a:ext cx="2443596" cy="2438400"/>
          </a:xfrm>
          <a:prstGeom prst="rect">
            <a:avLst/>
          </a:prstGeom>
          <a:noFill/>
          <a:ln w="9525">
            <a:noFill/>
            <a:miter lim="800000"/>
            <a:headEnd/>
            <a:tailEnd/>
          </a:ln>
        </p:spPr>
      </p:pic>
      <p:sp>
        <p:nvSpPr>
          <p:cNvPr id="55301" name="Rectangle 5"/>
          <p:cNvSpPr>
            <a:spLocks noChangeArrowheads="1"/>
          </p:cNvSpPr>
          <p:nvPr/>
        </p:nvSpPr>
        <p:spPr bwMode="auto">
          <a:xfrm>
            <a:off x="603234" y="3962400"/>
            <a:ext cx="511176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Từ</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một</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thành</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bang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nhỏ</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bé</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ở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miền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Trung</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bán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đảo</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I-ta-li-a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nhà</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nước</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La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Mã</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đã</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dần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mở</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rộng</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lãnh</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thổ</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trở</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thành</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đế</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quốc</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rộng</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lớn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vào</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thế</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kỉ</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I TCN.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Năm</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27 TCN,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Óc</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-ta-vi-</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ut</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được</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tôn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lên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thành</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đấng</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tối</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cao</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tước</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hiệu</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mới</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hlinkClick r:id="rId6" tooltip="Augustus (danh hiệu)"/>
              </a:rPr>
              <a:t>Augustus</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thời</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kì</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đế</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chế</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bắt</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đầu</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Tổ</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chức</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nhà</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nước</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gồm</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Hoàng</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đế</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viện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lão</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Đại</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hội</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nhân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dân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chỉ</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hình</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thức</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3" name="Picture 2"/>
          <p:cNvPicPr>
            <a:picLocks noChangeAspect="1" noChangeArrowheads="1"/>
          </p:cNvPicPr>
          <p:nvPr/>
        </p:nvPicPr>
        <p:blipFill>
          <a:blip r:embed="rId7" cstate="print"/>
          <a:srcRect/>
          <a:stretch>
            <a:fillRect/>
          </a:stretch>
        </p:blipFill>
        <p:spPr bwMode="auto">
          <a:xfrm>
            <a:off x="158765" y="3962400"/>
            <a:ext cx="444469" cy="3578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297"/>
                                        </p:tgtEl>
                                        <p:attrNameLst>
                                          <p:attrName>style.visibility</p:attrName>
                                        </p:attrNameLst>
                                      </p:cBhvr>
                                      <p:to>
                                        <p:strVal val="visible"/>
                                      </p:to>
                                    </p:set>
                                    <p:animEffect transition="in" filter="box(in)">
                                      <p:cBhvr>
                                        <p:cTn id="7" dur="500"/>
                                        <p:tgtEl>
                                          <p:spTgt spid="5529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ox(in)">
                                      <p:cBhvr>
                                        <p:cTn id="17" dur="500"/>
                                        <p:tgtEl>
                                          <p:spTgt spid="19"/>
                                        </p:tgtEl>
                                      </p:cBhvr>
                                    </p:animEffect>
                                  </p:childTnLst>
                                </p:cTn>
                              </p:par>
                              <p:par>
                                <p:cTn id="18" presetID="4" presetClass="entr" presetSubtype="16"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ox(in)">
                                      <p:cBhvr>
                                        <p:cTn id="20" dur="500"/>
                                        <p:tgtEl>
                                          <p:spTgt spid="21"/>
                                        </p:tgtEl>
                                      </p:cBhvr>
                                    </p:animEffect>
                                  </p:childTnLst>
                                </p:cTn>
                              </p:par>
                              <p:par>
                                <p:cTn id="21" presetID="4" presetClass="entr" presetSubtype="16"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ox(in)">
                                      <p:cBhvr>
                                        <p:cTn id="23" dur="500"/>
                                        <p:tgtEl>
                                          <p:spTgt spid="2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55300"/>
                                        </p:tgtEl>
                                        <p:attrNameLst>
                                          <p:attrName>style.visibility</p:attrName>
                                        </p:attrNameLst>
                                      </p:cBhvr>
                                      <p:to>
                                        <p:strVal val="visible"/>
                                      </p:to>
                                    </p:set>
                                    <p:animEffect transition="in" filter="box(in)">
                                      <p:cBhvr>
                                        <p:cTn id="26" dur="500"/>
                                        <p:tgtEl>
                                          <p:spTgt spid="5530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55301"/>
                                        </p:tgtEl>
                                        <p:attrNameLst>
                                          <p:attrName>style.visibility</p:attrName>
                                        </p:attrNameLst>
                                      </p:cBhvr>
                                      <p:to>
                                        <p:strVal val="visible"/>
                                      </p:to>
                                    </p:set>
                                    <p:animEffect transition="in" filter="box(in)">
                                      <p:cBhvr>
                                        <p:cTn id="31" dur="500"/>
                                        <p:tgtEl>
                                          <p:spTgt spid="55301"/>
                                        </p:tgtEl>
                                      </p:cBhvr>
                                    </p:animEffect>
                                  </p:childTnLst>
                                </p:cTn>
                              </p:par>
                              <p:par>
                                <p:cTn id="32" presetID="4" presetClass="entr" presetSubtype="16"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ox(in)">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animBg="1"/>
      <p:bldP spid="55300" grpId="0" animBg="1"/>
      <p:bldP spid="19" grpId="0" animBg="1"/>
      <p:bldP spid="553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814141" y="359541"/>
            <a:ext cx="1178006" cy="867398"/>
          </a:xfrm>
          <a:prstGeom prst="rect">
            <a:avLst/>
          </a:prstGeom>
          <a:noFill/>
        </p:spPr>
      </p:pic>
      <p:sp>
        <p:nvSpPr>
          <p:cNvPr id="59393" name="Rectangle 1"/>
          <p:cNvSpPr>
            <a:spLocks noChangeArrowheads="1"/>
          </p:cNvSpPr>
          <p:nvPr/>
        </p:nvSpPr>
        <p:spPr bwMode="auto">
          <a:xfrm>
            <a:off x="76200" y="224135"/>
            <a:ext cx="7772400" cy="46166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 Một số thành tựu văn hóa tiêu biểu của Hy Lạp, La Mã</a:t>
            </a:r>
            <a:endParaRPr kumimoji="0" lang="en-US" sz="2400" b="0" i="0" u="none" strike="noStrike" cap="none" normalizeH="0" baseline="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pic>
        <p:nvPicPr>
          <p:cNvPr id="12" name="Picture 11"/>
          <p:cNvPicPr/>
          <p:nvPr/>
        </p:nvPicPr>
        <p:blipFill>
          <a:blip r:embed="rId4"/>
          <a:srcRect/>
          <a:stretch>
            <a:fillRect/>
          </a:stretch>
        </p:blipFill>
        <p:spPr bwMode="auto">
          <a:xfrm>
            <a:off x="350520" y="1226939"/>
            <a:ext cx="3916680" cy="1981199"/>
          </a:xfrm>
          <a:prstGeom prst="rect">
            <a:avLst/>
          </a:prstGeom>
          <a:noFill/>
          <a:ln w="9525">
            <a:noFill/>
            <a:miter lim="800000"/>
            <a:headEnd/>
            <a:tailEnd/>
          </a:ln>
        </p:spPr>
      </p:pic>
      <p:pic>
        <p:nvPicPr>
          <p:cNvPr id="13" name="Picture 12"/>
          <p:cNvPicPr/>
          <p:nvPr/>
        </p:nvPicPr>
        <p:blipFill>
          <a:blip r:embed="rId5" cstate="print"/>
          <a:srcRect/>
          <a:stretch>
            <a:fillRect/>
          </a:stretch>
        </p:blipFill>
        <p:spPr bwMode="auto">
          <a:xfrm>
            <a:off x="4686572" y="1237638"/>
            <a:ext cx="3847827" cy="1905553"/>
          </a:xfrm>
          <a:prstGeom prst="rect">
            <a:avLst/>
          </a:prstGeom>
          <a:noFill/>
          <a:ln w="9525">
            <a:noFill/>
            <a:miter lim="800000"/>
            <a:headEnd/>
            <a:tailEnd/>
          </a:ln>
        </p:spPr>
      </p:pic>
      <p:pic>
        <p:nvPicPr>
          <p:cNvPr id="14" name="Picture 13" descr="D:\BÁN TÀI LIỆU\Tiểu luận sinh viên\26.7\f370e082f9c0109e49d1.jpg"/>
          <p:cNvPicPr/>
          <p:nvPr/>
        </p:nvPicPr>
        <p:blipFill>
          <a:blip r:embed="rId6"/>
          <a:srcRect/>
          <a:stretch>
            <a:fillRect/>
          </a:stretch>
        </p:blipFill>
        <p:spPr bwMode="auto">
          <a:xfrm>
            <a:off x="533400" y="3360420"/>
            <a:ext cx="3733800" cy="1866900"/>
          </a:xfrm>
          <a:prstGeom prst="rect">
            <a:avLst/>
          </a:prstGeom>
          <a:noFill/>
          <a:ln w="9525">
            <a:noFill/>
            <a:miter lim="800000"/>
            <a:headEnd/>
            <a:tailEnd/>
          </a:ln>
        </p:spPr>
      </p:pic>
      <p:pic>
        <p:nvPicPr>
          <p:cNvPr id="18" name="Picture 17"/>
          <p:cNvPicPr/>
          <p:nvPr/>
        </p:nvPicPr>
        <p:blipFill>
          <a:blip r:embed="rId7" cstate="print"/>
          <a:srcRect/>
          <a:stretch>
            <a:fillRect/>
          </a:stretch>
        </p:blipFill>
        <p:spPr bwMode="auto">
          <a:xfrm>
            <a:off x="4889233" y="3286095"/>
            <a:ext cx="3645166" cy="2095501"/>
          </a:xfrm>
          <a:prstGeom prst="rect">
            <a:avLst/>
          </a:prstGeom>
          <a:noFill/>
          <a:ln w="9525">
            <a:noFill/>
            <a:miter lim="800000"/>
            <a:headEnd/>
            <a:tailEnd/>
          </a:ln>
        </p:spPr>
      </p:pic>
      <p:sp>
        <p:nvSpPr>
          <p:cNvPr id="59394" name="Rectangle 2"/>
          <p:cNvSpPr>
            <a:spLocks noChangeArrowheads="1"/>
          </p:cNvSpPr>
          <p:nvPr/>
        </p:nvSpPr>
        <p:spPr bwMode="auto">
          <a:xfrm>
            <a:off x="381000" y="5709166"/>
            <a:ext cx="8611147"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sz="240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Quan sát các thông tin trong sách giáo khoa và các tranh  ảnh hãy </a:t>
            </a:r>
            <a:r>
              <a:rPr lang="sv-SE" sz="2400" dirty="0" smtClean="0">
                <a:solidFill>
                  <a:srgbClr val="FF0000"/>
                </a:solidFill>
                <a:latin typeface="Times New Roman" pitchFamily="18" charset="0"/>
                <a:ea typeface="Times New Roman" pitchFamily="18" charset="0"/>
                <a:cs typeface="Times New Roman" pitchFamily="18" charset="0"/>
              </a:rPr>
              <a:t>cho biết các thành tựu văn hóa cổ đại của Hy Lạp và La Mã</a:t>
            </a:r>
            <a:r>
              <a:rPr kumimoji="0" lang="sv-SE" sz="240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sv-SE" sz="240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par>
                                <p:cTn id="13" presetID="4"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par>
                                <p:cTn id="16" presetID="4"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in)">
                                      <p:cBhvr>
                                        <p:cTn id="18" dur="500"/>
                                        <p:tgtEl>
                                          <p:spTgt spid="14"/>
                                        </p:tgtEl>
                                      </p:cBhvr>
                                    </p:animEffect>
                                  </p:childTnLst>
                                </p:cTn>
                              </p:par>
                              <p:par>
                                <p:cTn id="19" presetID="4"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ox(in)">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59394"/>
                                        </p:tgtEl>
                                        <p:attrNameLst>
                                          <p:attrName>style.visibility</p:attrName>
                                        </p:attrNameLst>
                                      </p:cBhvr>
                                      <p:to>
                                        <p:strVal val="visible"/>
                                      </p:to>
                                    </p:set>
                                    <p:animEffect transition="in" filter="box(in)">
                                      <p:cBhvr>
                                        <p:cTn id="26"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299175" y="1226939"/>
            <a:ext cx="1692972" cy="1246582"/>
          </a:xfrm>
          <a:prstGeom prst="rect">
            <a:avLst/>
          </a:prstGeom>
          <a:noFill/>
        </p:spPr>
      </p:pic>
      <p:sp>
        <p:nvSpPr>
          <p:cNvPr id="12" name="Rectangle 1"/>
          <p:cNvSpPr>
            <a:spLocks noChangeArrowheads="1"/>
          </p:cNvSpPr>
          <p:nvPr/>
        </p:nvSpPr>
        <p:spPr bwMode="auto">
          <a:xfrm>
            <a:off x="294248" y="274023"/>
            <a:ext cx="8087752" cy="46166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kumimoji="0" lang="en-US" sz="2400" b="1" i="0" u="none" strike="noStrike" cap="none" normalizeH="0" baseline="0" dirty="0" err="1"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1" i="0" u="none" strike="noStrike" cap="none" normalizeH="0" baseline="0" dirty="0"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1" i="0" u="none" strike="noStrike" cap="none" normalizeH="0" baseline="0" dirty="0"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1" i="0" u="none" strike="noStrike" cap="none" normalizeH="0" baseline="0" dirty="0"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tựu</a:t>
            </a:r>
            <a:r>
              <a:rPr kumimoji="0" lang="en-US" sz="2400" b="1" i="0" u="none" strike="noStrike" cap="none" normalizeH="0" baseline="0" dirty="0"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1" i="0" u="none" strike="noStrike" cap="none" normalizeH="0" baseline="0" dirty="0"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sz="2400" b="1" i="0" u="none" strike="noStrike" cap="none" normalizeH="0" baseline="0" dirty="0"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400" b="1" i="0" u="none" strike="noStrike" cap="none" normalizeH="0" baseline="0" dirty="0"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1" i="0" u="none" strike="noStrike" cap="none" normalizeH="0" baseline="0" dirty="0"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1" i="0" u="none" strike="noStrike" cap="none" normalizeH="0" baseline="0" dirty="0"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Hy</a:t>
            </a:r>
            <a:r>
              <a:rPr kumimoji="0" lang="en-US" sz="2400" b="1" i="0" u="none" strike="noStrike" cap="none" normalizeH="0" baseline="0" dirty="0"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Lạp</a:t>
            </a:r>
            <a:r>
              <a:rPr kumimoji="0" lang="en-US" sz="2400" b="1" i="0" u="none" strike="noStrike" cap="none" normalizeH="0" baseline="0" dirty="0"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1" i="0" u="none" strike="noStrike" cap="none" normalizeH="0" baseline="0" dirty="0" err="1" smtClean="0">
                <a:ln>
                  <a:noFill/>
                </a:ln>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Mã</a:t>
            </a:r>
            <a:endParaRPr kumimoji="0" lang="en-US" sz="24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63489" name="Rectangle 1"/>
          <p:cNvSpPr>
            <a:spLocks noChangeArrowheads="1"/>
          </p:cNvSpPr>
          <p:nvPr/>
        </p:nvSpPr>
        <p:spPr bwMode="auto">
          <a:xfrm>
            <a:off x="685799" y="1345091"/>
            <a:ext cx="6613375"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Người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Hy</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Lạp</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la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Mã</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đã</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sáng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tạo</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ra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hệ</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chữ</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cái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La-</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tinh</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Văn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học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dạng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phong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phú</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về</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thể</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loại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Họ</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sáng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tạo</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ra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dương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lịch</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nhiều</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nhà</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khoa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học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sử</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học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tiêu</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biểu</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nhiều</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tác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phẩm</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điêu</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khắc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nổi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tiếng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Xây</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dựng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được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những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công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trình</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kiến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trúc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đặc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sắc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nhiều</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công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trình</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được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bảo</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tồn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đến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ngày</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nay.</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3" name="Picture 2"/>
          <p:cNvPicPr>
            <a:picLocks noChangeAspect="1" noChangeArrowheads="1"/>
          </p:cNvPicPr>
          <p:nvPr/>
        </p:nvPicPr>
        <p:blipFill>
          <a:blip r:embed="rId4" cstate="print"/>
          <a:srcRect/>
          <a:stretch>
            <a:fillRect/>
          </a:stretch>
        </p:blipFill>
        <p:spPr bwMode="auto">
          <a:xfrm>
            <a:off x="228599" y="1345091"/>
            <a:ext cx="444469" cy="3578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3489"/>
                                        </p:tgtEl>
                                        <p:attrNameLst>
                                          <p:attrName>style.visibility</p:attrName>
                                        </p:attrNameLst>
                                      </p:cBhvr>
                                      <p:to>
                                        <p:strVal val="visible"/>
                                      </p:to>
                                    </p:set>
                                    <p:animEffect transition="in" filter="box(in)">
                                      <p:cBhvr>
                                        <p:cTn id="17" dur="500"/>
                                        <p:tgtEl>
                                          <p:spTgt spid="63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6934199" y="230387"/>
            <a:ext cx="1692972" cy="1246582"/>
          </a:xfrm>
          <a:prstGeom prst="rect">
            <a:avLst/>
          </a:prstGeom>
          <a:noFill/>
        </p:spPr>
      </p:pic>
      <p:sp>
        <p:nvSpPr>
          <p:cNvPr id="12" name="Rectangle 11"/>
          <p:cNvSpPr/>
          <p:nvPr/>
        </p:nvSpPr>
        <p:spPr>
          <a:xfrm>
            <a:off x="3082230" y="326140"/>
            <a:ext cx="3581399" cy="612892"/>
          </a:xfrm>
          <a:prstGeom prst="rect">
            <a:avLst/>
          </a:prstGeom>
          <a:noFill/>
        </p:spPr>
        <p:txBody>
          <a:bodyPr wrap="none" lIns="91440" tIns="45720" rIns="91440" bIns="45720">
            <a:prstTxWarp prst="textChevron">
              <a:avLst/>
            </a:prstTxWarp>
            <a:spAutoFit/>
          </a:bodyPr>
          <a:lstStyle/>
          <a:p>
            <a:pPr algn="ctr"/>
            <a:r>
              <a:rPr lang="en-US" sz="2800" b="1" cap="all" dirty="0" smtClean="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LUYỆN TẬP</a:t>
            </a:r>
            <a:endParaRPr lang="en-US" sz="2800" b="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503704078"/>
              </p:ext>
            </p:extLst>
          </p:nvPr>
        </p:nvGraphicFramePr>
        <p:xfrm>
          <a:off x="270407" y="2438400"/>
          <a:ext cx="8728931" cy="3886200"/>
        </p:xfrm>
        <a:graphic>
          <a:graphicData uri="http://schemas.openxmlformats.org/drawingml/2006/table">
            <a:tbl>
              <a:tblPr/>
              <a:tblGrid>
                <a:gridCol w="4558441"/>
                <a:gridCol w="4170490"/>
              </a:tblGrid>
              <a:tr h="830245">
                <a:tc gridSpan="2">
                  <a:txBody>
                    <a:bodyPr/>
                    <a:lstStyle/>
                    <a:p>
                      <a:pPr algn="just">
                        <a:lnSpc>
                          <a:spcPct val="115000"/>
                        </a:lnSpc>
                        <a:spcAft>
                          <a:spcPts val="0"/>
                        </a:spcAft>
                      </a:pPr>
                      <a:r>
                        <a:rPr lang="en-US" sz="2000" b="1" i="1" dirty="0" err="1">
                          <a:solidFill>
                            <a:srgbClr val="FF0000"/>
                          </a:solidFill>
                          <a:latin typeface="Times New Roman"/>
                          <a:ea typeface="Calibri"/>
                          <a:cs typeface="Times New Roman"/>
                        </a:rPr>
                        <a:t>Câu</a:t>
                      </a:r>
                      <a:r>
                        <a:rPr lang="en-US" sz="2000" b="1" i="1" dirty="0">
                          <a:solidFill>
                            <a:srgbClr val="FF0000"/>
                          </a:solidFill>
                          <a:latin typeface="Times New Roman"/>
                          <a:ea typeface="Calibri"/>
                          <a:cs typeface="Times New Roman"/>
                        </a:rPr>
                        <a:t> 1:</a:t>
                      </a:r>
                      <a:r>
                        <a:rPr lang="en-US" sz="2000" dirty="0">
                          <a:solidFill>
                            <a:srgbClr val="000000"/>
                          </a:solidFill>
                          <a:latin typeface="Times New Roman"/>
                          <a:ea typeface="Calibri"/>
                          <a:cs typeface="Times New Roman"/>
                        </a:rPr>
                        <a:t> </a:t>
                      </a:r>
                      <a:r>
                        <a:rPr lang="en-US" sz="2000" i="1" dirty="0">
                          <a:solidFill>
                            <a:srgbClr val="000000"/>
                          </a:solidFill>
                          <a:latin typeface="Times New Roman"/>
                          <a:ea typeface="Calibri"/>
                          <a:cs typeface="Times New Roman"/>
                        </a:rPr>
                        <a:t>So </a:t>
                      </a:r>
                      <a:r>
                        <a:rPr lang="en-US" sz="2000" i="1" dirty="0" err="1">
                          <a:solidFill>
                            <a:srgbClr val="000000"/>
                          </a:solidFill>
                          <a:latin typeface="Times New Roman"/>
                          <a:ea typeface="Calibri"/>
                          <a:cs typeface="Times New Roman"/>
                        </a:rPr>
                        <a:t>sánh</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điểm</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giống</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nhau</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và</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khác</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nhau</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về</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điều</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kiện</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tự</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nhiên</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của</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Hy</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Lạp</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và</a:t>
                      </a:r>
                      <a:r>
                        <a:rPr lang="en-US" sz="2000" i="1" dirty="0">
                          <a:solidFill>
                            <a:srgbClr val="000000"/>
                          </a:solidFill>
                          <a:latin typeface="Times New Roman"/>
                          <a:ea typeface="Calibri"/>
                          <a:cs typeface="Times New Roman"/>
                        </a:rPr>
                        <a:t> La </a:t>
                      </a:r>
                      <a:r>
                        <a:rPr lang="en-US" sz="2000" i="1" dirty="0" err="1">
                          <a:solidFill>
                            <a:srgbClr val="000000"/>
                          </a:solidFill>
                          <a:latin typeface="Times New Roman"/>
                          <a:ea typeface="Calibri"/>
                          <a:cs typeface="Times New Roman"/>
                        </a:rPr>
                        <a:t>Mã</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cổ</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đại</a:t>
                      </a:r>
                      <a:r>
                        <a:rPr lang="en-US" sz="2000" i="1" dirty="0" smtClean="0">
                          <a:solidFill>
                            <a:srgbClr val="000000"/>
                          </a:solidFill>
                          <a:latin typeface="Times New Roman"/>
                          <a:ea typeface="Calibri"/>
                          <a:cs typeface="Times New Roman"/>
                        </a:rPr>
                        <a:t>?</a:t>
                      </a:r>
                      <a:endParaRPr lang="en-US" sz="2000" dirty="0">
                        <a:latin typeface="Calibri"/>
                        <a:ea typeface="Calibri"/>
                        <a:cs typeface="Times New Roman"/>
                      </a:endParaRPr>
                    </a:p>
                  </a:txBody>
                  <a:tcPr marL="66647" marR="666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dirty="0"/>
                    </a:p>
                  </a:txBody>
                  <a:tcPr marL="88863" marR="88863" marT="44431" marB="44431">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r>
              <a:tr h="406283">
                <a:tc>
                  <a:txBody>
                    <a:bodyPr/>
                    <a:lstStyle/>
                    <a:p>
                      <a:pPr algn="ctr">
                        <a:lnSpc>
                          <a:spcPct val="115000"/>
                        </a:lnSpc>
                        <a:spcAft>
                          <a:spcPts val="0"/>
                        </a:spcAft>
                      </a:pPr>
                      <a:r>
                        <a:rPr lang="en-US" sz="2000" b="1" dirty="0" err="1">
                          <a:solidFill>
                            <a:srgbClr val="000000"/>
                          </a:solidFill>
                          <a:latin typeface="Times New Roman"/>
                          <a:ea typeface="Calibri"/>
                          <a:cs typeface="Times New Roman"/>
                        </a:rPr>
                        <a:t>Giống</a:t>
                      </a:r>
                      <a:r>
                        <a:rPr lang="en-US" sz="2000" b="1" dirty="0">
                          <a:solidFill>
                            <a:srgbClr val="000000"/>
                          </a:solidFill>
                          <a:latin typeface="Times New Roman"/>
                          <a:ea typeface="Calibri"/>
                          <a:cs typeface="Times New Roman"/>
                        </a:rPr>
                        <a:t> </a:t>
                      </a:r>
                      <a:r>
                        <a:rPr lang="en-US" sz="2000" b="1" dirty="0" err="1">
                          <a:solidFill>
                            <a:srgbClr val="000000"/>
                          </a:solidFill>
                          <a:latin typeface="Times New Roman"/>
                          <a:ea typeface="Calibri"/>
                          <a:cs typeface="Times New Roman"/>
                        </a:rPr>
                        <a:t>nhau</a:t>
                      </a:r>
                      <a:endParaRPr lang="en-US" sz="2000" dirty="0">
                        <a:latin typeface="Calibri"/>
                        <a:ea typeface="Calibri"/>
                        <a:cs typeface="Times New Roman"/>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a:solidFill>
                            <a:srgbClr val="000000"/>
                          </a:solidFill>
                          <a:latin typeface="Times New Roman"/>
                          <a:ea typeface="Calibri"/>
                          <a:cs typeface="Times New Roman"/>
                        </a:rPr>
                        <a:t>Khác nhau</a:t>
                      </a:r>
                      <a:endParaRPr lang="en-US" sz="2000">
                        <a:latin typeface="Calibri"/>
                        <a:ea typeface="Calibri"/>
                        <a:cs typeface="Times New Roman"/>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9672">
                <a:tc>
                  <a:txBody>
                    <a:bodyPr/>
                    <a:lstStyle/>
                    <a:p>
                      <a:pPr algn="just">
                        <a:lnSpc>
                          <a:spcPct val="150000"/>
                        </a:lnSpc>
                        <a:spcAft>
                          <a:spcPts val="0"/>
                        </a:spcAft>
                      </a:pPr>
                      <a:r>
                        <a:rPr lang="en-US" sz="2000" dirty="0">
                          <a:solidFill>
                            <a:srgbClr val="000000"/>
                          </a:solidFill>
                          <a:latin typeface="Times New Roman"/>
                          <a:ea typeface="Calibri"/>
                          <a:cs typeface="Times New Roman"/>
                        </a:rPr>
                        <a:t>………………………………………</a:t>
                      </a:r>
                      <a:endParaRPr lang="en-US" sz="2000" dirty="0">
                        <a:latin typeface="Calibri"/>
                        <a:ea typeface="Calibri"/>
                        <a:cs typeface="Times New Roman"/>
                      </a:endParaRPr>
                    </a:p>
                    <a:p>
                      <a:pPr algn="just">
                        <a:lnSpc>
                          <a:spcPct val="150000"/>
                        </a:lnSpc>
                        <a:spcAft>
                          <a:spcPts val="0"/>
                        </a:spcAft>
                      </a:pPr>
                      <a:r>
                        <a:rPr lang="en-US" sz="2000" dirty="0">
                          <a:solidFill>
                            <a:srgbClr val="000000"/>
                          </a:solidFill>
                          <a:latin typeface="Times New Roman"/>
                          <a:ea typeface="Calibri"/>
                          <a:cs typeface="Times New Roman"/>
                        </a:rPr>
                        <a:t>………………………………………</a:t>
                      </a:r>
                      <a:endParaRPr lang="en-US" sz="2000" dirty="0">
                        <a:latin typeface="Calibri"/>
                        <a:ea typeface="Calibri"/>
                        <a:cs typeface="Times New Roman"/>
                      </a:endParaRPr>
                    </a:p>
                    <a:p>
                      <a:pPr algn="just">
                        <a:lnSpc>
                          <a:spcPct val="150000"/>
                        </a:lnSpc>
                        <a:spcAft>
                          <a:spcPts val="0"/>
                        </a:spcAft>
                      </a:pPr>
                      <a:r>
                        <a:rPr lang="en-US" sz="2000" dirty="0">
                          <a:solidFill>
                            <a:srgbClr val="000000"/>
                          </a:solidFill>
                          <a:latin typeface="Times New Roman"/>
                          <a:ea typeface="Calibri"/>
                          <a:cs typeface="Times New Roman"/>
                        </a:rPr>
                        <a:t>………………………………………</a:t>
                      </a:r>
                      <a:endParaRPr lang="en-US" sz="2000" dirty="0">
                        <a:latin typeface="Calibri"/>
                        <a:ea typeface="Calibri"/>
                        <a:cs typeface="Times New Roman"/>
                      </a:endParaRPr>
                    </a:p>
                    <a:p>
                      <a:pPr algn="just">
                        <a:lnSpc>
                          <a:spcPct val="150000"/>
                        </a:lnSpc>
                        <a:spcAft>
                          <a:spcPts val="0"/>
                        </a:spcAft>
                      </a:pPr>
                      <a:r>
                        <a:rPr lang="en-US" sz="2000" dirty="0">
                          <a:solidFill>
                            <a:srgbClr val="000000"/>
                          </a:solidFill>
                          <a:latin typeface="Times New Roman"/>
                          <a:ea typeface="Calibri"/>
                          <a:cs typeface="Times New Roman"/>
                        </a:rPr>
                        <a:t>………………………………………</a:t>
                      </a:r>
                      <a:endParaRPr lang="en-US" sz="2000" dirty="0">
                        <a:latin typeface="Calibri"/>
                        <a:ea typeface="Calibri"/>
                        <a:cs typeface="Times New Roman"/>
                      </a:endParaRPr>
                    </a:p>
                    <a:p>
                      <a:pPr algn="just">
                        <a:lnSpc>
                          <a:spcPct val="150000"/>
                        </a:lnSpc>
                        <a:spcAft>
                          <a:spcPts val="0"/>
                        </a:spcAft>
                      </a:pPr>
                      <a:r>
                        <a:rPr lang="en-US" sz="2000" dirty="0">
                          <a:solidFill>
                            <a:srgbClr val="000000"/>
                          </a:solidFill>
                          <a:latin typeface="Times New Roman"/>
                          <a:ea typeface="Calibri"/>
                          <a:cs typeface="Times New Roman"/>
                        </a:rPr>
                        <a:t>………………………………………</a:t>
                      </a:r>
                      <a:endParaRPr lang="en-US" sz="2000" dirty="0">
                        <a:latin typeface="Calibri"/>
                        <a:ea typeface="Calibri"/>
                        <a:cs typeface="Times New Roman"/>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dirty="0">
                          <a:solidFill>
                            <a:srgbClr val="000000"/>
                          </a:solidFill>
                          <a:latin typeface="Times New Roman"/>
                          <a:ea typeface="Calibri"/>
                          <a:cs typeface="Times New Roman"/>
                        </a:rPr>
                        <a:t>………………………………………</a:t>
                      </a:r>
                      <a:endParaRPr lang="en-US" sz="2000" dirty="0">
                        <a:latin typeface="Calibri"/>
                        <a:ea typeface="Calibri"/>
                        <a:cs typeface="Times New Roman"/>
                      </a:endParaRPr>
                    </a:p>
                    <a:p>
                      <a:pPr algn="just">
                        <a:lnSpc>
                          <a:spcPct val="150000"/>
                        </a:lnSpc>
                        <a:spcAft>
                          <a:spcPts val="0"/>
                        </a:spcAft>
                      </a:pPr>
                      <a:r>
                        <a:rPr lang="en-US" sz="2000" dirty="0">
                          <a:solidFill>
                            <a:srgbClr val="000000"/>
                          </a:solidFill>
                          <a:latin typeface="Times New Roman"/>
                          <a:ea typeface="Calibri"/>
                          <a:cs typeface="Times New Roman"/>
                        </a:rPr>
                        <a:t>………………………………………</a:t>
                      </a:r>
                      <a:endParaRPr lang="en-US" sz="2000" dirty="0">
                        <a:latin typeface="Calibri"/>
                        <a:ea typeface="Calibri"/>
                        <a:cs typeface="Times New Roman"/>
                      </a:endParaRPr>
                    </a:p>
                    <a:p>
                      <a:pPr algn="just">
                        <a:lnSpc>
                          <a:spcPct val="150000"/>
                        </a:lnSpc>
                        <a:spcAft>
                          <a:spcPts val="0"/>
                        </a:spcAft>
                      </a:pPr>
                      <a:r>
                        <a:rPr lang="en-US" sz="2000" dirty="0">
                          <a:solidFill>
                            <a:srgbClr val="000000"/>
                          </a:solidFill>
                          <a:latin typeface="Times New Roman"/>
                          <a:ea typeface="Calibri"/>
                          <a:cs typeface="Times New Roman"/>
                        </a:rPr>
                        <a:t>………………………………………</a:t>
                      </a:r>
                      <a:endParaRPr lang="en-US" sz="2000" dirty="0">
                        <a:latin typeface="Calibri"/>
                        <a:ea typeface="Calibri"/>
                        <a:cs typeface="Times New Roman"/>
                      </a:endParaRPr>
                    </a:p>
                    <a:p>
                      <a:pPr algn="just">
                        <a:lnSpc>
                          <a:spcPct val="150000"/>
                        </a:lnSpc>
                        <a:spcAft>
                          <a:spcPts val="0"/>
                        </a:spcAft>
                      </a:pPr>
                      <a:r>
                        <a:rPr lang="en-US" sz="2000" dirty="0">
                          <a:solidFill>
                            <a:srgbClr val="000000"/>
                          </a:solidFill>
                          <a:latin typeface="Times New Roman"/>
                          <a:ea typeface="Calibri"/>
                          <a:cs typeface="Times New Roman"/>
                        </a:rPr>
                        <a:t>………………………………………</a:t>
                      </a:r>
                      <a:endParaRPr lang="en-US" sz="2000" dirty="0">
                        <a:latin typeface="Calibri"/>
                        <a:ea typeface="Calibri"/>
                        <a:cs typeface="Times New Roman"/>
                      </a:endParaRPr>
                    </a:p>
                    <a:p>
                      <a:pPr algn="just">
                        <a:lnSpc>
                          <a:spcPct val="150000"/>
                        </a:lnSpc>
                        <a:spcAft>
                          <a:spcPts val="0"/>
                        </a:spcAft>
                      </a:pPr>
                      <a:r>
                        <a:rPr lang="en-US" sz="2000" dirty="0">
                          <a:solidFill>
                            <a:srgbClr val="000000"/>
                          </a:solidFill>
                          <a:latin typeface="Times New Roman"/>
                          <a:ea typeface="Calibri"/>
                          <a:cs typeface="Times New Roman"/>
                        </a:rPr>
                        <a:t>………………………………………</a:t>
                      </a:r>
                      <a:endParaRPr lang="en-US" sz="2000" dirty="0">
                        <a:latin typeface="Calibri"/>
                        <a:ea typeface="Calibri"/>
                        <a:cs typeface="Times New Roman"/>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1441" name="Rectangle 1"/>
          <p:cNvSpPr>
            <a:spLocks noChangeArrowheads="1"/>
          </p:cNvSpPr>
          <p:nvPr/>
        </p:nvSpPr>
        <p:spPr bwMode="auto">
          <a:xfrm>
            <a:off x="1600200" y="1382632"/>
            <a:ext cx="6545461" cy="83099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Hoàn thành bài tập trên phiếu học tập sau</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PHIẾU HỌC TẬP</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6" name="Content Placeholder 4"/>
          <p:cNvSpPr>
            <a:spLocks noGrp="1"/>
          </p:cNvSpPr>
          <p:nvPr>
            <p:ph idx="1"/>
          </p:nvPr>
        </p:nvSpPr>
        <p:spPr>
          <a:xfrm>
            <a:off x="468923" y="4114800"/>
            <a:ext cx="3924886" cy="2133600"/>
          </a:xfrm>
        </p:spPr>
        <p:txBody>
          <a:bodyPr>
            <a:normAutofit/>
          </a:bodyPr>
          <a:lstStyle/>
          <a:p>
            <a:pPr marL="0" indent="0">
              <a:buNone/>
            </a:pPr>
            <a:r>
              <a:rPr lang="en-US" sz="2800" dirty="0" smtClean="0">
                <a:solidFill>
                  <a:srgbClr val="C00000"/>
                </a:solidFill>
                <a:latin typeface="Times New Roman" panose="02020603050405020304" pitchFamily="18" charset="0"/>
                <a:cs typeface="Times New Roman" panose="02020603050405020304" pitchFamily="18" charset="0"/>
              </a:rPr>
              <a:t>-</a:t>
            </a:r>
            <a:r>
              <a:rPr lang="en-US" sz="2800" dirty="0" err="1" smtClean="0">
                <a:solidFill>
                  <a:srgbClr val="C00000"/>
                </a:solidFill>
                <a:latin typeface="Times New Roman" panose="02020603050405020304" pitchFamily="18" charset="0"/>
                <a:cs typeface="Times New Roman" panose="02020603050405020304" pitchFamily="18" charset="0"/>
              </a:rPr>
              <a:t>Bán</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đảo</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nằm</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sát</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Địa</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Trung</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Hải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có</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nhiều</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vũng</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vịnh</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kín</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gió</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có</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nhiều</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khoáng</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sản</a:t>
            </a:r>
            <a:r>
              <a:rPr lang="en-US" sz="2800" dirty="0" smtClean="0">
                <a:solidFill>
                  <a:srgbClr val="C00000"/>
                </a:solidFill>
                <a:latin typeface="Times New Roman" panose="02020603050405020304" pitchFamily="18" charset="0"/>
                <a:cs typeface="Times New Roman" panose="02020603050405020304" pitchFamily="18" charset="0"/>
              </a:rPr>
              <a:t> </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7" name="Content Placeholder 4"/>
          <p:cNvSpPr txBox="1">
            <a:spLocks/>
          </p:cNvSpPr>
          <p:nvPr/>
        </p:nvSpPr>
        <p:spPr>
          <a:xfrm>
            <a:off x="4971756" y="4114800"/>
            <a:ext cx="3924886" cy="213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2800" dirty="0" smtClean="0">
                <a:solidFill>
                  <a:srgbClr val="C00000"/>
                </a:solidFill>
                <a:latin typeface="Times New Roman" panose="02020603050405020304" pitchFamily="18" charset="0"/>
                <a:cs typeface="Times New Roman" panose="02020603050405020304" pitchFamily="18" charset="0"/>
              </a:rPr>
              <a:t>-</a:t>
            </a:r>
            <a:r>
              <a:rPr lang="en-US" sz="2800" dirty="0" err="1" smtClean="0">
                <a:solidFill>
                  <a:srgbClr val="C00000"/>
                </a:solidFill>
                <a:latin typeface="Times New Roman" panose="02020603050405020304" pitchFamily="18" charset="0"/>
                <a:cs typeface="Times New Roman" panose="02020603050405020304" pitchFamily="18" charset="0"/>
              </a:rPr>
              <a:t>Thời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kì</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đế</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chế</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lãnh</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thổ</a:t>
            </a:r>
            <a:r>
              <a:rPr lang="en-US" sz="2800" dirty="0" smtClean="0">
                <a:solidFill>
                  <a:srgbClr val="C00000"/>
                </a:solidFill>
                <a:latin typeface="Times New Roman" panose="02020603050405020304" pitchFamily="18" charset="0"/>
                <a:cs typeface="Times New Roman" panose="02020603050405020304" pitchFamily="18" charset="0"/>
              </a:rPr>
              <a:t> La </a:t>
            </a:r>
            <a:r>
              <a:rPr lang="en-US" sz="2800" dirty="0" err="1" smtClean="0">
                <a:solidFill>
                  <a:srgbClr val="C00000"/>
                </a:solidFill>
                <a:latin typeface="Times New Roman" panose="02020603050405020304" pitchFamily="18" charset="0"/>
                <a:cs typeface="Times New Roman" panose="02020603050405020304" pitchFamily="18" charset="0"/>
              </a:rPr>
              <a:t>Mã</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mở</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rộng</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ba</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châu</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lục</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với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nhiều</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động</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bằng</a:t>
            </a:r>
            <a:endParaRPr lang="en-US" sz="28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441"/>
                                        </p:tgtEl>
                                        <p:attrNameLst>
                                          <p:attrName>style.visibility</p:attrName>
                                        </p:attrNameLst>
                                      </p:cBhvr>
                                      <p:to>
                                        <p:strVal val="visible"/>
                                      </p:to>
                                    </p:set>
                                    <p:animEffect transition="in" filter="box(in)">
                                      <p:cBhvr>
                                        <p:cTn id="17" dur="500"/>
                                        <p:tgtEl>
                                          <p:spTgt spid="6144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anim calcmode="lin" valueType="num">
                                      <p:cBhvr>
                                        <p:cTn id="2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1" grpId="0" animBg="1"/>
      <p:bldP spid="6" grpId="0"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10600" cy="1143000"/>
          </a:xfrm>
          <a:solidFill>
            <a:schemeClr val="accent2">
              <a:lumMod val="60000"/>
              <a:lumOff val="40000"/>
            </a:schemeClr>
          </a:solidFill>
          <a:ln>
            <a:solidFill>
              <a:srgbClr val="FFC000"/>
            </a:solidFill>
          </a:ln>
        </p:spPr>
        <p:txBody>
          <a:bodyPr>
            <a:noAutofit/>
          </a:bodyPr>
          <a:lstStyle/>
          <a:p>
            <a:pPr algn="l"/>
            <a:r>
              <a:rPr lang="en-US" sz="3200" b="1" i="1" dirty="0" err="1" smtClean="0">
                <a:solidFill>
                  <a:srgbClr val="FFFF00"/>
                </a:solidFill>
                <a:latin typeface="Times New Roman" panose="02020603050405020304" pitchFamily="18" charset="0"/>
                <a:cs typeface="Times New Roman" panose="02020603050405020304" pitchFamily="18" charset="0"/>
              </a:rPr>
              <a:t>Câu</a:t>
            </a:r>
            <a:r>
              <a:rPr lang="en-US" sz="3200" b="1" i="1" dirty="0" smtClean="0">
                <a:solidFill>
                  <a:srgbClr val="FFFF00"/>
                </a:solidFill>
                <a:latin typeface="Times New Roman" panose="02020603050405020304" pitchFamily="18" charset="0"/>
                <a:cs typeface="Times New Roman" panose="02020603050405020304" pitchFamily="18" charset="0"/>
              </a:rPr>
              <a:t> 2: </a:t>
            </a:r>
            <a:r>
              <a:rPr lang="en-US" sz="3200" b="1" i="1" dirty="0" err="1" smtClean="0">
                <a:solidFill>
                  <a:srgbClr val="FFFF00"/>
                </a:solidFill>
                <a:latin typeface="Times New Roman" panose="02020603050405020304" pitchFamily="18" charset="0"/>
                <a:cs typeface="Times New Roman" panose="02020603050405020304" pitchFamily="18" charset="0"/>
              </a:rPr>
              <a:t>Vì</a:t>
            </a:r>
            <a:r>
              <a:rPr lang="en-US" sz="3200" b="1" i="1" dirty="0" smtClean="0">
                <a:solidFill>
                  <a:srgbClr val="FFFF00"/>
                </a:solidFill>
                <a:latin typeface="Times New Roman" panose="02020603050405020304" pitchFamily="18" charset="0"/>
                <a:cs typeface="Times New Roman" panose="02020603050405020304" pitchFamily="18" charset="0"/>
              </a:rPr>
              <a:t> </a:t>
            </a:r>
            <a:r>
              <a:rPr lang="en-US" sz="3200" b="1" i="1" dirty="0" err="1" smtClean="0">
                <a:solidFill>
                  <a:srgbClr val="FFFF00"/>
                </a:solidFill>
                <a:latin typeface="Times New Roman" panose="02020603050405020304" pitchFamily="18" charset="0"/>
                <a:cs typeface="Times New Roman" panose="02020603050405020304" pitchFamily="18" charset="0"/>
              </a:rPr>
              <a:t>sao</a:t>
            </a:r>
            <a:r>
              <a:rPr lang="en-US" sz="3200" b="1" i="1" dirty="0" smtClean="0">
                <a:solidFill>
                  <a:srgbClr val="FFFF00"/>
                </a:solidFill>
                <a:latin typeface="Times New Roman" panose="02020603050405020304" pitchFamily="18" charset="0"/>
                <a:cs typeface="Times New Roman" panose="02020603050405020304" pitchFamily="18" charset="0"/>
              </a:rPr>
              <a:t> </a:t>
            </a:r>
            <a:r>
              <a:rPr lang="en-US" sz="3200" b="1" i="1" dirty="0" err="1" smtClean="0">
                <a:solidFill>
                  <a:srgbClr val="FFFF00"/>
                </a:solidFill>
                <a:latin typeface="Times New Roman" panose="02020603050405020304" pitchFamily="18" charset="0"/>
                <a:cs typeface="Times New Roman" panose="02020603050405020304" pitchFamily="18" charset="0"/>
              </a:rPr>
              <a:t>thủ</a:t>
            </a:r>
            <a:r>
              <a:rPr lang="en-US" sz="3200" b="1" i="1" dirty="0" smtClean="0">
                <a:solidFill>
                  <a:srgbClr val="FFFF00"/>
                </a:solidFill>
                <a:latin typeface="Times New Roman" panose="02020603050405020304" pitchFamily="18" charset="0"/>
                <a:cs typeface="Times New Roman" panose="02020603050405020304" pitchFamily="18" charset="0"/>
              </a:rPr>
              <a:t> </a:t>
            </a:r>
            <a:r>
              <a:rPr lang="en-US" sz="3200" b="1" i="1" dirty="0" err="1" smtClean="0">
                <a:solidFill>
                  <a:srgbClr val="FFFF00"/>
                </a:solidFill>
                <a:latin typeface="Times New Roman" panose="02020603050405020304" pitchFamily="18" charset="0"/>
                <a:cs typeface="Times New Roman" panose="02020603050405020304" pitchFamily="18" charset="0"/>
              </a:rPr>
              <a:t>công</a:t>
            </a:r>
            <a:r>
              <a:rPr lang="en-US" sz="3200" b="1" i="1" dirty="0" smtClean="0">
                <a:solidFill>
                  <a:srgbClr val="FFFF00"/>
                </a:solidFill>
                <a:latin typeface="Times New Roman" panose="02020603050405020304" pitchFamily="18" charset="0"/>
                <a:cs typeface="Times New Roman" panose="02020603050405020304" pitchFamily="18" charset="0"/>
              </a:rPr>
              <a:t> </a:t>
            </a:r>
            <a:r>
              <a:rPr lang="en-US" sz="3200" b="1" i="1" dirty="0" err="1" smtClean="0">
                <a:solidFill>
                  <a:srgbClr val="FFFF00"/>
                </a:solidFill>
                <a:latin typeface="Times New Roman" panose="02020603050405020304" pitchFamily="18" charset="0"/>
                <a:cs typeface="Times New Roman" panose="02020603050405020304" pitchFamily="18" charset="0"/>
              </a:rPr>
              <a:t>nghiệp</a:t>
            </a:r>
            <a:r>
              <a:rPr lang="en-US" sz="3200" b="1" i="1" dirty="0" smtClean="0">
                <a:solidFill>
                  <a:srgbClr val="FFFF00"/>
                </a:solidFill>
                <a:latin typeface="Times New Roman" panose="02020603050405020304" pitchFamily="18" charset="0"/>
                <a:cs typeface="Times New Roman" panose="02020603050405020304" pitchFamily="18" charset="0"/>
              </a:rPr>
              <a:t> </a:t>
            </a:r>
            <a:r>
              <a:rPr lang="en-US" sz="3200" b="1" i="1" dirty="0" err="1" smtClean="0">
                <a:solidFill>
                  <a:srgbClr val="FFFF00"/>
                </a:solidFill>
                <a:latin typeface="Times New Roman" panose="02020603050405020304" pitchFamily="18" charset="0"/>
                <a:cs typeface="Times New Roman" panose="02020603050405020304" pitchFamily="18" charset="0"/>
              </a:rPr>
              <a:t>và</a:t>
            </a:r>
            <a:r>
              <a:rPr lang="en-US" sz="3200" b="1" i="1" dirty="0" smtClean="0">
                <a:solidFill>
                  <a:srgbClr val="FFFF00"/>
                </a:solidFill>
                <a:latin typeface="Times New Roman" panose="02020603050405020304" pitchFamily="18" charset="0"/>
                <a:cs typeface="Times New Roman" panose="02020603050405020304" pitchFamily="18" charset="0"/>
              </a:rPr>
              <a:t> </a:t>
            </a:r>
            <a:r>
              <a:rPr lang="en-US" sz="3200" b="1" i="1" dirty="0" err="1" smtClean="0">
                <a:solidFill>
                  <a:srgbClr val="FFFF00"/>
                </a:solidFill>
                <a:latin typeface="Times New Roman" panose="02020603050405020304" pitchFamily="18" charset="0"/>
                <a:cs typeface="Times New Roman" panose="02020603050405020304" pitchFamily="18" charset="0"/>
              </a:rPr>
              <a:t>thương</a:t>
            </a:r>
            <a:r>
              <a:rPr lang="en-US" sz="3200" b="1" i="1" dirty="0" smtClean="0">
                <a:solidFill>
                  <a:srgbClr val="FFFF00"/>
                </a:solidFill>
                <a:latin typeface="Times New Roman" panose="02020603050405020304" pitchFamily="18" charset="0"/>
                <a:cs typeface="Times New Roman" panose="02020603050405020304" pitchFamily="18" charset="0"/>
              </a:rPr>
              <a:t> </a:t>
            </a:r>
            <a:r>
              <a:rPr lang="en-US" sz="3200" b="1" i="1" dirty="0" err="1" smtClean="0">
                <a:solidFill>
                  <a:srgbClr val="FFFF00"/>
                </a:solidFill>
                <a:latin typeface="Times New Roman" panose="02020603050405020304" pitchFamily="18" charset="0"/>
                <a:cs typeface="Times New Roman" panose="02020603050405020304" pitchFamily="18" charset="0"/>
              </a:rPr>
              <a:t>nghiệp</a:t>
            </a:r>
            <a:r>
              <a:rPr lang="en-US" sz="3200" b="1" i="1" dirty="0" smtClean="0">
                <a:solidFill>
                  <a:srgbClr val="FFFF00"/>
                </a:solidFill>
                <a:latin typeface="Times New Roman" panose="02020603050405020304" pitchFamily="18" charset="0"/>
                <a:cs typeface="Times New Roman" panose="02020603050405020304" pitchFamily="18" charset="0"/>
              </a:rPr>
              <a:t> </a:t>
            </a:r>
            <a:r>
              <a:rPr lang="en-US" sz="3200" b="1" i="1" dirty="0" err="1" smtClean="0">
                <a:solidFill>
                  <a:srgbClr val="FFFF00"/>
                </a:solidFill>
                <a:latin typeface="Times New Roman" panose="02020603050405020304" pitchFamily="18" charset="0"/>
                <a:cs typeface="Times New Roman" panose="02020603050405020304" pitchFamily="18" charset="0"/>
              </a:rPr>
              <a:t>là</a:t>
            </a:r>
            <a:r>
              <a:rPr lang="en-US" sz="3200" b="1" i="1" dirty="0" smtClean="0">
                <a:solidFill>
                  <a:srgbClr val="FFFF00"/>
                </a:solidFill>
                <a:latin typeface="Times New Roman" panose="02020603050405020304" pitchFamily="18" charset="0"/>
                <a:cs typeface="Times New Roman" panose="02020603050405020304" pitchFamily="18" charset="0"/>
              </a:rPr>
              <a:t> </a:t>
            </a:r>
            <a:r>
              <a:rPr lang="en-US" sz="3200" b="1" i="1" dirty="0" err="1" smtClean="0">
                <a:solidFill>
                  <a:srgbClr val="FFFF00"/>
                </a:solidFill>
                <a:latin typeface="Times New Roman" panose="02020603050405020304" pitchFamily="18" charset="0"/>
                <a:cs typeface="Times New Roman" panose="02020603050405020304" pitchFamily="18" charset="0"/>
              </a:rPr>
              <a:t>ngành</a:t>
            </a:r>
            <a:r>
              <a:rPr lang="en-US" sz="3200" b="1" i="1" dirty="0" smtClean="0">
                <a:solidFill>
                  <a:srgbClr val="FFFF00"/>
                </a:solidFill>
                <a:latin typeface="Times New Roman" panose="02020603050405020304" pitchFamily="18" charset="0"/>
                <a:cs typeface="Times New Roman" panose="02020603050405020304" pitchFamily="18" charset="0"/>
              </a:rPr>
              <a:t> </a:t>
            </a:r>
            <a:r>
              <a:rPr lang="en-US" sz="3200" b="1" i="1" dirty="0" err="1" smtClean="0">
                <a:solidFill>
                  <a:srgbClr val="FFFF00"/>
                </a:solidFill>
                <a:latin typeface="Times New Roman" panose="02020603050405020304" pitchFamily="18" charset="0"/>
                <a:cs typeface="Times New Roman" panose="02020603050405020304" pitchFamily="18" charset="0"/>
              </a:rPr>
              <a:t>kinh</a:t>
            </a:r>
            <a:r>
              <a:rPr lang="en-US" sz="3200" b="1" i="1" dirty="0" smtClean="0">
                <a:solidFill>
                  <a:srgbClr val="FFFF00"/>
                </a:solidFill>
                <a:latin typeface="Times New Roman" panose="02020603050405020304" pitchFamily="18" charset="0"/>
                <a:cs typeface="Times New Roman" panose="02020603050405020304" pitchFamily="18" charset="0"/>
              </a:rPr>
              <a:t> </a:t>
            </a:r>
            <a:r>
              <a:rPr lang="en-US" sz="3200" b="1" i="1" dirty="0" err="1" smtClean="0">
                <a:solidFill>
                  <a:srgbClr val="FFFF00"/>
                </a:solidFill>
                <a:latin typeface="Times New Roman" panose="02020603050405020304" pitchFamily="18" charset="0"/>
                <a:cs typeface="Times New Roman" panose="02020603050405020304" pitchFamily="18" charset="0"/>
              </a:rPr>
              <a:t>tế</a:t>
            </a:r>
            <a:r>
              <a:rPr lang="en-US" sz="3200" b="1" i="1" dirty="0" smtClean="0">
                <a:solidFill>
                  <a:srgbClr val="FFFF00"/>
                </a:solidFill>
                <a:latin typeface="Times New Roman" panose="02020603050405020304" pitchFamily="18" charset="0"/>
                <a:cs typeface="Times New Roman" panose="02020603050405020304" pitchFamily="18" charset="0"/>
              </a:rPr>
              <a:t> </a:t>
            </a:r>
            <a:r>
              <a:rPr lang="en-US" sz="3200" b="1" i="1" dirty="0" err="1" smtClean="0">
                <a:solidFill>
                  <a:srgbClr val="FFFF00"/>
                </a:solidFill>
                <a:latin typeface="Times New Roman" panose="02020603050405020304" pitchFamily="18" charset="0"/>
                <a:cs typeface="Times New Roman" panose="02020603050405020304" pitchFamily="18" charset="0"/>
              </a:rPr>
              <a:t>chính</a:t>
            </a:r>
            <a:r>
              <a:rPr lang="en-US" sz="3200" b="1" i="1" dirty="0" smtClean="0">
                <a:solidFill>
                  <a:srgbClr val="FFFF00"/>
                </a:solidFill>
                <a:latin typeface="Times New Roman" panose="02020603050405020304" pitchFamily="18" charset="0"/>
                <a:cs typeface="Times New Roman" panose="02020603050405020304" pitchFamily="18" charset="0"/>
              </a:rPr>
              <a:t> ở </a:t>
            </a:r>
            <a:r>
              <a:rPr lang="en-US" sz="3200" b="1" i="1" dirty="0" err="1" smtClean="0">
                <a:solidFill>
                  <a:srgbClr val="FFFF00"/>
                </a:solidFill>
                <a:latin typeface="Times New Roman" panose="02020603050405020304" pitchFamily="18" charset="0"/>
                <a:cs typeface="Times New Roman" panose="02020603050405020304" pitchFamily="18" charset="0"/>
              </a:rPr>
              <a:t>Hy</a:t>
            </a:r>
            <a:r>
              <a:rPr lang="en-US" sz="3200" b="1" i="1" dirty="0" smtClean="0">
                <a:solidFill>
                  <a:srgbClr val="FFFF00"/>
                </a:solidFill>
                <a:latin typeface="Times New Roman" panose="02020603050405020304" pitchFamily="18" charset="0"/>
                <a:cs typeface="Times New Roman" panose="02020603050405020304" pitchFamily="18" charset="0"/>
              </a:rPr>
              <a:t> </a:t>
            </a:r>
            <a:r>
              <a:rPr lang="en-US" sz="3200" b="1" i="1" dirty="0" err="1" smtClean="0">
                <a:solidFill>
                  <a:srgbClr val="FFFF00"/>
                </a:solidFill>
                <a:latin typeface="Times New Roman" panose="02020603050405020304" pitchFamily="18" charset="0"/>
                <a:cs typeface="Times New Roman" panose="02020603050405020304" pitchFamily="18" charset="0"/>
              </a:rPr>
              <a:t>Lạp</a:t>
            </a:r>
            <a:r>
              <a:rPr lang="en-US" sz="3200" b="1" i="1" dirty="0" smtClean="0">
                <a:solidFill>
                  <a:srgbClr val="FFFF00"/>
                </a:solidFill>
                <a:latin typeface="Times New Roman" panose="02020603050405020304" pitchFamily="18" charset="0"/>
                <a:cs typeface="Times New Roman" panose="02020603050405020304" pitchFamily="18" charset="0"/>
              </a:rPr>
              <a:t> </a:t>
            </a:r>
            <a:r>
              <a:rPr lang="en-US" sz="3200" b="1" i="1" dirty="0" err="1" smtClean="0">
                <a:solidFill>
                  <a:srgbClr val="FFFF00"/>
                </a:solidFill>
                <a:latin typeface="Times New Roman" panose="02020603050405020304" pitchFamily="18" charset="0"/>
                <a:cs typeface="Times New Roman" panose="02020603050405020304" pitchFamily="18" charset="0"/>
              </a:rPr>
              <a:t>và</a:t>
            </a:r>
            <a:r>
              <a:rPr lang="en-US" sz="3200" b="1" i="1" dirty="0" smtClean="0">
                <a:solidFill>
                  <a:srgbClr val="FFFF00"/>
                </a:solidFill>
                <a:latin typeface="Times New Roman" panose="02020603050405020304" pitchFamily="18" charset="0"/>
                <a:cs typeface="Times New Roman" panose="02020603050405020304" pitchFamily="18" charset="0"/>
              </a:rPr>
              <a:t> La </a:t>
            </a:r>
            <a:r>
              <a:rPr lang="en-US" sz="3200" b="1" i="1" dirty="0" err="1" smtClean="0">
                <a:solidFill>
                  <a:srgbClr val="FFFF00"/>
                </a:solidFill>
                <a:latin typeface="Times New Roman" panose="02020603050405020304" pitchFamily="18" charset="0"/>
                <a:cs typeface="Times New Roman" panose="02020603050405020304" pitchFamily="18" charset="0"/>
              </a:rPr>
              <a:t>Mã</a:t>
            </a:r>
            <a:r>
              <a:rPr lang="en-US" sz="3200" b="1" i="1" dirty="0" smtClean="0">
                <a:solidFill>
                  <a:srgbClr val="FFFF00"/>
                </a:solidFill>
                <a:latin typeface="Times New Roman" panose="02020603050405020304" pitchFamily="18" charset="0"/>
                <a:cs typeface="Times New Roman" panose="02020603050405020304" pitchFamily="18" charset="0"/>
              </a:rPr>
              <a:t>?</a:t>
            </a:r>
            <a:endParaRPr lang="en-US" sz="3200" b="1" i="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6578" y="1752600"/>
            <a:ext cx="8229600" cy="4525963"/>
          </a:xfrm>
        </p:spPr>
        <p:txBody>
          <a:bodyPr/>
          <a:lstStyle/>
          <a:p>
            <a:pPr>
              <a:buFontTx/>
              <a:buChar char="-"/>
            </a:pPr>
            <a:r>
              <a:rPr lang="en-US" dirty="0" err="1" smtClean="0">
                <a:solidFill>
                  <a:srgbClr val="009900"/>
                </a:solidFill>
                <a:latin typeface="Times New Roman" panose="02020603050405020304" pitchFamily="18" charset="0"/>
                <a:cs typeface="Times New Roman" panose="02020603050405020304" pitchFamily="18" charset="0"/>
              </a:rPr>
              <a:t>Đất</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đai</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khô</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cằn</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nhỏ</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hẹp</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không</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thuận</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lợi</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cho</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việc</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trồng</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lúa</a:t>
            </a:r>
            <a:r>
              <a:rPr lang="en-US" dirty="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mì</a:t>
            </a:r>
            <a:endParaRPr lang="en-US" dirty="0" smtClean="0">
              <a:solidFill>
                <a:srgbClr val="009900"/>
              </a:solidFill>
              <a:latin typeface="Times New Roman" panose="02020603050405020304" pitchFamily="18" charset="0"/>
              <a:cs typeface="Times New Roman" panose="02020603050405020304" pitchFamily="18" charset="0"/>
            </a:endParaRPr>
          </a:p>
          <a:p>
            <a:pPr>
              <a:buFontTx/>
              <a:buChar char="-"/>
            </a:pPr>
            <a:r>
              <a:rPr lang="en-US" dirty="0" err="1" smtClean="0">
                <a:solidFill>
                  <a:srgbClr val="009900"/>
                </a:solidFill>
                <a:latin typeface="Times New Roman" panose="02020603050405020304" pitchFamily="18" charset="0"/>
                <a:cs typeface="Times New Roman" panose="02020603050405020304" pitchFamily="18" charset="0"/>
              </a:rPr>
              <a:t>Đường</a:t>
            </a:r>
            <a:r>
              <a:rPr lang="en-US" dirty="0" smtClean="0">
                <a:solidFill>
                  <a:srgbClr val="009900"/>
                </a:solidFill>
                <a:latin typeface="Times New Roman" panose="02020603050405020304" pitchFamily="18" charset="0"/>
                <a:cs typeface="Times New Roman" panose="02020603050405020304" pitchFamily="18" charset="0"/>
              </a:rPr>
              <a:t> </a:t>
            </a:r>
            <a:r>
              <a:rPr lang="en-US" err="1" smtClean="0">
                <a:solidFill>
                  <a:srgbClr val="009900"/>
                </a:solidFill>
                <a:latin typeface="Times New Roman" panose="02020603050405020304" pitchFamily="18" charset="0"/>
                <a:cs typeface="Times New Roman" panose="02020603050405020304" pitchFamily="18" charset="0"/>
              </a:rPr>
              <a:t>bờ</a:t>
            </a:r>
            <a:r>
              <a:rPr lang="en-US" smtClean="0">
                <a:solidFill>
                  <a:srgbClr val="009900"/>
                </a:solidFill>
                <a:latin typeface="Times New Roman" panose="02020603050405020304" pitchFamily="18" charset="0"/>
                <a:cs typeface="Times New Roman" panose="02020603050405020304" pitchFamily="18" charset="0"/>
              </a:rPr>
              <a:t> </a:t>
            </a:r>
            <a:r>
              <a:rPr lang="en-US" smtClean="0">
                <a:solidFill>
                  <a:srgbClr val="009900"/>
                </a:solidFill>
                <a:latin typeface="Times New Roman" panose="02020603050405020304" pitchFamily="18" charset="0"/>
                <a:cs typeface="Times New Roman" panose="02020603050405020304" pitchFamily="18" charset="0"/>
              </a:rPr>
              <a:t>biển </a:t>
            </a:r>
            <a:r>
              <a:rPr lang="en-US" dirty="0" err="1" smtClean="0">
                <a:solidFill>
                  <a:srgbClr val="009900"/>
                </a:solidFill>
                <a:latin typeface="Times New Roman" panose="02020603050405020304" pitchFamily="18" charset="0"/>
                <a:cs typeface="Times New Roman" panose="02020603050405020304" pitchFamily="18" charset="0"/>
              </a:rPr>
              <a:t>nhiều</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vũng</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vịnh</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hải</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cảng</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thuận</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lợi</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cho</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việc</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đi</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lại</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tàu</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thuyền</a:t>
            </a:r>
            <a:r>
              <a:rPr lang="en-US" dirty="0" smtClean="0">
                <a:solidFill>
                  <a:srgbClr val="009900"/>
                </a:solidFill>
                <a:latin typeface="Times New Roman" panose="02020603050405020304" pitchFamily="18" charset="0"/>
                <a:cs typeface="Times New Roman" panose="02020603050405020304" pitchFamily="18" charset="0"/>
              </a:rPr>
              <a:t> neo </a:t>
            </a:r>
            <a:r>
              <a:rPr lang="en-US" dirty="0" err="1" smtClean="0">
                <a:solidFill>
                  <a:srgbClr val="009900"/>
                </a:solidFill>
                <a:latin typeface="Times New Roman" panose="02020603050405020304" pitchFamily="18" charset="0"/>
                <a:cs typeface="Times New Roman" panose="02020603050405020304" pitchFamily="18" charset="0"/>
              </a:rPr>
              <a:t>đậu</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tạo</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điều</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kiện</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cho</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thương</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nghiệp</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phát</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triển</a:t>
            </a:r>
            <a:endParaRPr lang="en-US" dirty="0" smtClean="0">
              <a:solidFill>
                <a:srgbClr val="009900"/>
              </a:solidFill>
              <a:latin typeface="Times New Roman" panose="02020603050405020304" pitchFamily="18" charset="0"/>
              <a:cs typeface="Times New Roman" panose="02020603050405020304" pitchFamily="18" charset="0"/>
            </a:endParaRPr>
          </a:p>
          <a:p>
            <a:pPr>
              <a:buFontTx/>
              <a:buChar char="-"/>
            </a:pPr>
            <a:r>
              <a:rPr lang="en-US" dirty="0" err="1" smtClean="0">
                <a:solidFill>
                  <a:srgbClr val="009900"/>
                </a:solidFill>
                <a:latin typeface="Times New Roman" panose="02020603050405020304" pitchFamily="18" charset="0"/>
                <a:cs typeface="Times New Roman" panose="02020603050405020304" pitchFamily="18" charset="0"/>
              </a:rPr>
              <a:t>Lòng</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đất</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có</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nhiều</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khoáng</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sản</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thích</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hợp</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cho</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thủ</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công</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nghiệp</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phát</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triển</a:t>
            </a:r>
            <a:endParaRPr lang="en-US" dirty="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360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a:ln>
            <a:solidFill>
              <a:srgbClr val="FFC000"/>
            </a:solidFill>
          </a:ln>
        </p:spPr>
        <p:txBody>
          <a:bodyPr>
            <a:noAutofit/>
          </a:bodyPr>
          <a:lstStyle/>
          <a:p>
            <a:pPr algn="l"/>
            <a:r>
              <a:rPr lang="en-US" sz="3600" b="1" i="1" dirty="0" err="1" smtClean="0">
                <a:solidFill>
                  <a:srgbClr val="002060"/>
                </a:solidFill>
                <a:latin typeface="Times New Roman" panose="02020603050405020304" pitchFamily="18" charset="0"/>
                <a:cs typeface="Times New Roman" panose="02020603050405020304" pitchFamily="18" charset="0"/>
              </a:rPr>
              <a:t>Câu</a:t>
            </a:r>
            <a:r>
              <a:rPr lang="en-US" sz="3600" b="1" i="1" dirty="0" smtClean="0">
                <a:solidFill>
                  <a:srgbClr val="002060"/>
                </a:solidFill>
                <a:latin typeface="Times New Roman" panose="02020603050405020304" pitchFamily="18" charset="0"/>
                <a:cs typeface="Times New Roman" panose="02020603050405020304" pitchFamily="18" charset="0"/>
              </a:rPr>
              <a:t> 3: </a:t>
            </a:r>
            <a:r>
              <a:rPr lang="en-US" sz="3600" b="1" i="1" dirty="0" err="1" smtClean="0">
                <a:solidFill>
                  <a:srgbClr val="002060"/>
                </a:solidFill>
                <a:latin typeface="Times New Roman" panose="02020603050405020304" pitchFamily="18" charset="0"/>
                <a:cs typeface="Times New Roman" panose="02020603050405020304" pitchFamily="18" charset="0"/>
              </a:rPr>
              <a:t>Nhà</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err="1" smtClean="0">
                <a:solidFill>
                  <a:srgbClr val="002060"/>
                </a:solidFill>
                <a:latin typeface="Times New Roman" panose="02020603050405020304" pitchFamily="18" charset="0"/>
                <a:cs typeface="Times New Roman" panose="02020603050405020304" pitchFamily="18" charset="0"/>
              </a:rPr>
              <a:t>nước</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err="1" smtClean="0">
                <a:solidFill>
                  <a:srgbClr val="002060"/>
                </a:solidFill>
                <a:latin typeface="Times New Roman" panose="02020603050405020304" pitchFamily="18" charset="0"/>
                <a:cs typeface="Times New Roman" panose="02020603050405020304" pitchFamily="18" charset="0"/>
              </a:rPr>
              <a:t>Hy</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smtClean="0">
                <a:solidFill>
                  <a:srgbClr val="002060"/>
                </a:solidFill>
                <a:latin typeface="Times New Roman" panose="02020603050405020304" pitchFamily="18" charset="0"/>
                <a:cs typeface="Times New Roman" panose="02020603050405020304" pitchFamily="18" charset="0"/>
              </a:rPr>
              <a:t>Lạp</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err="1" smtClean="0">
                <a:solidFill>
                  <a:srgbClr val="002060"/>
                </a:solidFill>
                <a:latin typeface="Times New Roman" panose="02020603050405020304" pitchFamily="18" charset="0"/>
                <a:cs typeface="Times New Roman" panose="02020603050405020304" pitchFamily="18" charset="0"/>
              </a:rPr>
              <a:t>và</a:t>
            </a:r>
            <a:r>
              <a:rPr lang="en-US" sz="3600" b="1" i="1" dirty="0" smtClean="0">
                <a:solidFill>
                  <a:srgbClr val="002060"/>
                </a:solidFill>
                <a:latin typeface="Times New Roman" panose="02020603050405020304" pitchFamily="18" charset="0"/>
                <a:cs typeface="Times New Roman" panose="02020603050405020304" pitchFamily="18" charset="0"/>
              </a:rPr>
              <a:t> La </a:t>
            </a:r>
            <a:r>
              <a:rPr lang="en-US" sz="3600" b="1" i="1" dirty="0" err="1" smtClean="0">
                <a:solidFill>
                  <a:srgbClr val="002060"/>
                </a:solidFill>
                <a:latin typeface="Times New Roman" panose="02020603050405020304" pitchFamily="18" charset="0"/>
                <a:cs typeface="Times New Roman" panose="02020603050405020304" pitchFamily="18" charset="0"/>
              </a:rPr>
              <a:t>Mã</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err="1" smtClean="0">
                <a:solidFill>
                  <a:srgbClr val="002060"/>
                </a:solidFill>
                <a:latin typeface="Times New Roman" panose="02020603050405020304" pitchFamily="18" charset="0"/>
                <a:cs typeface="Times New Roman" panose="02020603050405020304" pitchFamily="18" charset="0"/>
              </a:rPr>
              <a:t>khác</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err="1" smtClean="0">
                <a:solidFill>
                  <a:srgbClr val="002060"/>
                </a:solidFill>
                <a:latin typeface="Times New Roman" panose="02020603050405020304" pitchFamily="18" charset="0"/>
                <a:cs typeface="Times New Roman" panose="02020603050405020304" pitchFamily="18" charset="0"/>
              </a:rPr>
              <a:t>nhau</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err="1" smtClean="0">
                <a:solidFill>
                  <a:srgbClr val="002060"/>
                </a:solidFill>
                <a:latin typeface="Times New Roman" panose="02020603050405020304" pitchFamily="18" charset="0"/>
                <a:cs typeface="Times New Roman" panose="02020603050405020304" pitchFamily="18" charset="0"/>
              </a:rPr>
              <a:t>như</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err="1" smtClean="0">
                <a:solidFill>
                  <a:srgbClr val="002060"/>
                </a:solidFill>
                <a:latin typeface="Times New Roman" panose="02020603050405020304" pitchFamily="18" charset="0"/>
                <a:cs typeface="Times New Roman" panose="02020603050405020304" pitchFamily="18" charset="0"/>
              </a:rPr>
              <a:t>thế</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err="1" smtClean="0">
                <a:solidFill>
                  <a:srgbClr val="002060"/>
                </a:solidFill>
                <a:latin typeface="Times New Roman" panose="02020603050405020304" pitchFamily="18" charset="0"/>
                <a:cs typeface="Times New Roman" panose="02020603050405020304" pitchFamily="18" charset="0"/>
              </a:rPr>
              <a:t>nào</a:t>
            </a:r>
            <a:r>
              <a:rPr lang="en-US" sz="3600" b="1" i="1" dirty="0" smtClean="0">
                <a:solidFill>
                  <a:srgbClr val="002060"/>
                </a:solidFill>
                <a:latin typeface="Times New Roman" panose="02020603050405020304" pitchFamily="18" charset="0"/>
                <a:cs typeface="Times New Roman" panose="02020603050405020304" pitchFamily="18" charset="0"/>
              </a:rPr>
              <a:t>?</a:t>
            </a:r>
            <a:endParaRPr lang="en-US" sz="3600" b="1"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86508" y="1592849"/>
            <a:ext cx="8229600" cy="4525963"/>
          </a:xfrm>
        </p:spPr>
        <p:txBody>
          <a:bodyPr/>
          <a:lstStyle/>
          <a:p>
            <a:pPr>
              <a:buFontTx/>
              <a:buChar char="-"/>
            </a:pPr>
            <a:r>
              <a:rPr lang="en-US" dirty="0" smtClean="0">
                <a:solidFill>
                  <a:srgbClr val="009900"/>
                </a:solidFill>
                <a:latin typeface="Times New Roman" panose="02020603050405020304" pitchFamily="18" charset="0"/>
                <a:cs typeface="Times New Roman" panose="02020603050405020304" pitchFamily="18" charset="0"/>
              </a:rPr>
              <a:t>Ở </a:t>
            </a:r>
            <a:r>
              <a:rPr lang="en-US" dirty="0" err="1" smtClean="0">
                <a:solidFill>
                  <a:srgbClr val="009900"/>
                </a:solidFill>
                <a:latin typeface="Times New Roman" panose="02020603050405020304" pitchFamily="18" charset="0"/>
                <a:cs typeface="Times New Roman" panose="02020603050405020304" pitchFamily="18" charset="0"/>
              </a:rPr>
              <a:t>Hy</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Lạp</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nền</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dân</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chủ</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duy</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trì</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suốt</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thời</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kì</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cổ</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đại</a:t>
            </a:r>
            <a:endParaRPr lang="en-US" dirty="0" smtClean="0">
              <a:solidFill>
                <a:srgbClr val="009900"/>
              </a:solidFill>
              <a:latin typeface="Times New Roman" panose="02020603050405020304" pitchFamily="18" charset="0"/>
              <a:cs typeface="Times New Roman" panose="02020603050405020304" pitchFamily="18" charset="0"/>
            </a:endParaRPr>
          </a:p>
          <a:p>
            <a:pPr>
              <a:buFontTx/>
              <a:buChar char="-"/>
            </a:pPr>
            <a:r>
              <a:rPr lang="en-US" dirty="0" smtClean="0">
                <a:solidFill>
                  <a:srgbClr val="009900"/>
                </a:solidFill>
                <a:latin typeface="Times New Roman" panose="02020603050405020304" pitchFamily="18" charset="0"/>
                <a:cs typeface="Times New Roman" panose="02020603050405020304" pitchFamily="18" charset="0"/>
              </a:rPr>
              <a:t>Ở La </a:t>
            </a:r>
            <a:r>
              <a:rPr lang="en-US" dirty="0" err="1" smtClean="0">
                <a:solidFill>
                  <a:srgbClr val="009900"/>
                </a:solidFill>
                <a:latin typeface="Times New Roman" panose="02020603050405020304" pitchFamily="18" charset="0"/>
                <a:cs typeface="Times New Roman" panose="02020603050405020304" pitchFamily="18" charset="0"/>
              </a:rPr>
              <a:t>Mã</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có</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sự</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thay</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đổi</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từ</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thể</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chế</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cộng</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hòa</a:t>
            </a:r>
            <a:r>
              <a:rPr lang="en-US" dirty="0" smtClean="0">
                <a:solidFill>
                  <a:srgbClr val="009900"/>
                </a:solidFill>
                <a:latin typeface="Times New Roman" panose="02020603050405020304" pitchFamily="18" charset="0"/>
                <a:cs typeface="Times New Roman" panose="02020603050405020304" pitchFamily="18" charset="0"/>
              </a:rPr>
              <a:t> sang </a:t>
            </a:r>
            <a:r>
              <a:rPr lang="en-US" dirty="0" err="1" smtClean="0">
                <a:solidFill>
                  <a:srgbClr val="009900"/>
                </a:solidFill>
                <a:latin typeface="Times New Roman" panose="02020603050405020304" pitchFamily="18" charset="0"/>
                <a:cs typeface="Times New Roman" panose="02020603050405020304" pitchFamily="18" charset="0"/>
              </a:rPr>
              <a:t>đế</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chế</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từ</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cuối</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thế</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kỉ</a:t>
            </a:r>
            <a:r>
              <a:rPr lang="en-US" dirty="0" smtClean="0">
                <a:solidFill>
                  <a:srgbClr val="009900"/>
                </a:solidFill>
                <a:latin typeface="Times New Roman" panose="02020603050405020304" pitchFamily="18" charset="0"/>
                <a:cs typeface="Times New Roman" panose="02020603050405020304" pitchFamily="18" charset="0"/>
              </a:rPr>
              <a:t> I TCN – V, </a:t>
            </a:r>
            <a:r>
              <a:rPr lang="en-US" dirty="0" err="1" smtClean="0">
                <a:solidFill>
                  <a:srgbClr val="009900"/>
                </a:solidFill>
                <a:latin typeface="Times New Roman" panose="02020603050405020304" pitchFamily="18" charset="0"/>
                <a:cs typeface="Times New Roman" panose="02020603050405020304" pitchFamily="18" charset="0"/>
              </a:rPr>
              <a:t>thể</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chế</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quân</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chủ</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được</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xác</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lập</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đứng</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đầu</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là</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Hoàng</a:t>
            </a:r>
            <a:r>
              <a:rPr lang="en-US" dirty="0" smtClean="0">
                <a:solidFill>
                  <a:srgbClr val="009900"/>
                </a:solidFill>
                <a:latin typeface="Times New Roman" panose="02020603050405020304" pitchFamily="18" charset="0"/>
                <a:cs typeface="Times New Roman" panose="02020603050405020304" pitchFamily="18" charset="0"/>
              </a:rPr>
              <a:t> </a:t>
            </a:r>
            <a:r>
              <a:rPr lang="en-US" dirty="0" err="1" smtClean="0">
                <a:solidFill>
                  <a:srgbClr val="009900"/>
                </a:solidFill>
                <a:latin typeface="Times New Roman" panose="02020603050405020304" pitchFamily="18" charset="0"/>
                <a:cs typeface="Times New Roman" panose="02020603050405020304" pitchFamily="18" charset="0"/>
              </a:rPr>
              <a:t>đế</a:t>
            </a:r>
            <a:r>
              <a:rPr lang="en-US" dirty="0" smtClean="0">
                <a:solidFill>
                  <a:srgbClr val="009900"/>
                </a:solidFill>
                <a:latin typeface="Times New Roman" panose="02020603050405020304" pitchFamily="18" charset="0"/>
                <a:cs typeface="Times New Roman" panose="02020603050405020304" pitchFamily="18" charset="0"/>
              </a:rPr>
              <a:t>.</a:t>
            </a:r>
            <a:endParaRPr lang="en-US" dirty="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737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57200" y="2199249"/>
            <a:ext cx="7620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lang="en-US" sz="2400" dirty="0" err="1">
                <a:solidFill>
                  <a:srgbClr val="00B050"/>
                </a:solidFill>
                <a:latin typeface="Times New Roman" pitchFamily="18" charset="0"/>
                <a:ea typeface="Times New Roman" pitchFamily="18" charset="0"/>
                <a:cs typeface="Times New Roman" pitchFamily="18" charset="0"/>
              </a:rPr>
              <a:t>S</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áng</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tạo</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ra</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hệ</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chữ</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cái</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La-</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tinh</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Văn</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học</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đa</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dạng</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phong</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phú</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về</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thể</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loại</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lang="en-US" sz="2400" dirty="0" err="1">
                <a:solidFill>
                  <a:srgbClr val="00B050"/>
                </a:solidFill>
                <a:latin typeface="Times New Roman" pitchFamily="18" charset="0"/>
                <a:ea typeface="Times New Roman" pitchFamily="18" charset="0"/>
                <a:cs typeface="Times New Roman" pitchFamily="18" charset="0"/>
              </a:rPr>
              <a:t>S</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áng</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tạo</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ra</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dương</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lịch</a:t>
            </a:r>
            <a:endParaRPr kumimoji="0" lang="en-US" sz="2400" b="0"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nhiều</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nhà</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khoa</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học</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sử</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học</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tiêu</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biểu</a:t>
            </a:r>
            <a:endParaRPr kumimoji="0" lang="en-US" sz="2400" b="0"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nhiều</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tác</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phẩm</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điêu</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khắc</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nổi</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tiếng</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Xây</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dựng</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được</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những</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công</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trình</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kiến</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trúc</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đặc</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sắc</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nhiều</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công</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trình</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được</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bảo</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tồn</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đến</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ngày</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nay.</a:t>
            </a:r>
            <a:endParaRPr kumimoji="0" lang="en-US" sz="2400" b="0" i="0" u="none" strike="noStrike" cap="none" normalizeH="0" baseline="0" dirty="0" smtClean="0">
              <a:ln>
                <a:noFill/>
              </a:ln>
              <a:solidFill>
                <a:srgbClr val="00B050"/>
              </a:solidFill>
              <a:effectLst/>
              <a:latin typeface="Times New Roman" pitchFamily="18" charset="0"/>
              <a:cs typeface="Times New Roman" pitchFamily="18" charset="0"/>
            </a:endParaRPr>
          </a:p>
        </p:txBody>
      </p:sp>
      <p:sp>
        <p:nvSpPr>
          <p:cNvPr id="2" name="Rounded Rectangle 1"/>
          <p:cNvSpPr/>
          <p:nvPr/>
        </p:nvSpPr>
        <p:spPr>
          <a:xfrm>
            <a:off x="152400" y="304800"/>
            <a:ext cx="8763000" cy="1371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err="1" smtClean="0">
                <a:solidFill>
                  <a:srgbClr val="C00000"/>
                </a:solidFill>
                <a:latin typeface="Times New Roman" panose="02020603050405020304" pitchFamily="18" charset="0"/>
                <a:cs typeface="Times New Roman" panose="02020603050405020304" pitchFamily="18" charset="0"/>
              </a:rPr>
              <a:t>Câu</a:t>
            </a:r>
            <a:r>
              <a:rPr lang="en-US" sz="3200" b="1" i="1" dirty="0" smtClean="0">
                <a:solidFill>
                  <a:srgbClr val="C00000"/>
                </a:solidFill>
                <a:latin typeface="Times New Roman" panose="02020603050405020304" pitchFamily="18" charset="0"/>
                <a:cs typeface="Times New Roman" panose="02020603050405020304" pitchFamily="18" charset="0"/>
              </a:rPr>
              <a:t> 4: </a:t>
            </a:r>
            <a:r>
              <a:rPr lang="en-US" sz="3200" b="1" i="1" dirty="0" err="1" smtClean="0">
                <a:solidFill>
                  <a:srgbClr val="C00000"/>
                </a:solidFill>
                <a:latin typeface="Times New Roman" panose="02020603050405020304" pitchFamily="18" charset="0"/>
                <a:cs typeface="Times New Roman" panose="02020603050405020304" pitchFamily="18" charset="0"/>
              </a:rPr>
              <a:t>Nêu</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những</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thành</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tựu</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văn</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hóa</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tiêu</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biểu</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của</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người</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Hy</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Lạp</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và</a:t>
            </a:r>
            <a:r>
              <a:rPr lang="en-US" sz="3200" b="1" i="1" dirty="0" smtClean="0">
                <a:solidFill>
                  <a:srgbClr val="C00000"/>
                </a:solidFill>
                <a:latin typeface="Times New Roman" panose="02020603050405020304" pitchFamily="18" charset="0"/>
                <a:cs typeface="Times New Roman" panose="02020603050405020304" pitchFamily="18" charset="0"/>
              </a:rPr>
              <a:t> La </a:t>
            </a:r>
            <a:r>
              <a:rPr lang="en-US" sz="3200" b="1" i="1" dirty="0" err="1" smtClean="0">
                <a:solidFill>
                  <a:srgbClr val="C00000"/>
                </a:solidFill>
                <a:latin typeface="Times New Roman" panose="02020603050405020304" pitchFamily="18" charset="0"/>
                <a:cs typeface="Times New Roman" panose="02020603050405020304" pitchFamily="18" charset="0"/>
              </a:rPr>
              <a:t>Mã</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cổ</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đại</a:t>
            </a:r>
            <a:r>
              <a:rPr lang="en-US" sz="3200" b="1" i="1" dirty="0" smtClean="0">
                <a:solidFill>
                  <a:srgbClr val="C00000"/>
                </a:solidFill>
                <a:latin typeface="Times New Roman" panose="02020603050405020304" pitchFamily="18" charset="0"/>
                <a:cs typeface="Times New Roman" panose="02020603050405020304" pitchFamily="18" charset="0"/>
              </a:rPr>
              <a:t>?</a:t>
            </a:r>
            <a:endParaRPr lang="en-US" sz="32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34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Dàn Karaoke Gia Đình Năm 2021 Có Điểm Gì Đặc B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Vẽ tay hoạt hình cậu bé dấu chấm hỏi minh họa miễn phí | Công cụ đồ họa PSD  Tải xuống miễn phí - Pikb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 name="Picture 5" descr="Top 10 cách giảng bài hay tạo hứng thú học tập cho học sinh - Hachim"/>
          <p:cNvPicPr>
            <a:picLocks noChangeAspect="1" noChangeArrowheads="1"/>
          </p:cNvPicPr>
          <p:nvPr/>
        </p:nvPicPr>
        <p:blipFill>
          <a:blip r:embed="rId2" cstate="print"/>
          <a:srcRect/>
          <a:stretch>
            <a:fillRect/>
          </a:stretch>
        </p:blipFill>
        <p:spPr bwMode="auto">
          <a:xfrm>
            <a:off x="7096787" y="119921"/>
            <a:ext cx="1437612" cy="1058554"/>
          </a:xfrm>
          <a:prstGeom prst="rect">
            <a:avLst/>
          </a:prstGeom>
          <a:noFill/>
        </p:spPr>
      </p:pic>
      <p:sp>
        <p:nvSpPr>
          <p:cNvPr id="13" name="Rectangle 12"/>
          <p:cNvSpPr/>
          <p:nvPr/>
        </p:nvSpPr>
        <p:spPr>
          <a:xfrm>
            <a:off x="3160843" y="377762"/>
            <a:ext cx="3136636" cy="612892"/>
          </a:xfrm>
          <a:prstGeom prst="rect">
            <a:avLst/>
          </a:prstGeom>
          <a:noFill/>
        </p:spPr>
        <p:txBody>
          <a:bodyPr wrap="none" lIns="91440" tIns="45720" rIns="91440" bIns="45720">
            <a:prstTxWarp prst="textChevron">
              <a:avLst/>
            </a:prstTxWarp>
            <a:spAutoFit/>
          </a:bodyPr>
          <a:lstStyle/>
          <a:p>
            <a:pPr algn="ctr"/>
            <a:r>
              <a:rPr lang="en-US" sz="2800" b="1" cap="all" dirty="0" smtClean="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VẬN DỤNG</a:t>
            </a:r>
            <a:endParaRPr lang="en-US" sz="2800" b="1" cap="all"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5121" name="Rectangle 1"/>
          <p:cNvSpPr>
            <a:spLocks noChangeArrowheads="1"/>
          </p:cNvSpPr>
          <p:nvPr/>
        </p:nvSpPr>
        <p:spPr bwMode="auto">
          <a:xfrm>
            <a:off x="460374" y="1420404"/>
            <a:ext cx="8074025" cy="10156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Có</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ý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kiến</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cho</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rằng</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Người</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Hy</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Lạp</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và</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La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Mã</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cổ</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đại</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đạt</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được</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những</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thành</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tựu</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văn</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hoá</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rực</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rỡ</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là</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do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tiếp</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thu</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những</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thành</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tựu</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của</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người</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phương</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Đông</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cổ</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đại</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Em</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có</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đồng</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ý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với</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ý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kiến</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trên</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không</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Vì</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sao</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460374" y="2743200"/>
            <a:ext cx="8537575"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269875" algn="l"/>
              </a:tabLst>
            </a:pPr>
            <a:r>
              <a:rPr kumimoji="0" lang="en-US"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Nhận</a:t>
            </a:r>
            <a:r>
              <a:rPr kumimoji="0" lang="en-US"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định</a:t>
            </a:r>
            <a:r>
              <a:rPr kumimoji="0" lang="en-US"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có</a:t>
            </a:r>
            <a:r>
              <a:rPr kumimoji="0" lang="en-US"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phần</a:t>
            </a:r>
            <a:r>
              <a:rPr kumimoji="0" lang="en-US"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đúng</a:t>
            </a:r>
            <a:r>
              <a:rPr kumimoji="0" lang="en-US"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bởi</a:t>
            </a:r>
            <a:r>
              <a:rPr kumimoji="0" lang="en-US"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vì</a:t>
            </a:r>
            <a:r>
              <a:rPr kumimoji="0" lang="en-US"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69875" algn="l"/>
              </a:tabLst>
            </a:pP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So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với</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Phương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Đông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nền</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văn</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minh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Phương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Tây</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ra</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đời</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chậm</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hơn</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đến</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cả</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thiên</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niên</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kỷ</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Khi</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Phương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Đông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đã</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gặt</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hái</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được</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những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thành</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tựu</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rực</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rỡ</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của</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văn</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minh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thì</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Phương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Tây</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đang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đắm</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chìm</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trong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lạc</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hậu</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Họ</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đã</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tiếp</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thu</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những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thành</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tựu</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văn</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minh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của</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người</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phương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Đông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thông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qua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người</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Ả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Rập</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để</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làm</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giàu</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thêm</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kho</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tàng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tri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thức</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của</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mình</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Những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phát</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minh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vĩ</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đại</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của</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người</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Phương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Đông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Trung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Quốc</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đã</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được</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người</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phương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Tây</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sử</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dụng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một</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cách</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hiệu</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quả</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cho</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sự</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phát</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triển</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69875" algn="l"/>
              </a:tabLst>
            </a:pP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Kỹ</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thuật</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làm</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giấy</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kỹ</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thuật</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in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thay</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vì</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dùng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để</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in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lá</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bùa</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chú</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phục</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vụ</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cho</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cúng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bái</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của</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người</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Trung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Quốc</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đã</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được</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người</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phương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Tây</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sử</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dụng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phục</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vụ</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để</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in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tài</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liệu</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phổ</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biến</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khoa</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học</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in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sách</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giáo</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khoa</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phục</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vụ</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cho</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cho</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giáo</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dục</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nhà</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trường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Trường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học</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ra</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đời</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sớm</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giáo</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dục</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phát</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triển</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một</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trong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những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nhân</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làm</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cho</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xã</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hội</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Tây</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Âu</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vào</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thời</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hậu</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kỳ</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trung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đại</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thời</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cận</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đại</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đã</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bứt</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phá</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một</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cách</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ngoạn</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mục</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để</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lại</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phương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Đông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trì</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trệ</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ở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đằng</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sau</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02755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21"/>
                                        </p:tgtEl>
                                        <p:attrNameLst>
                                          <p:attrName>style.visibility</p:attrName>
                                        </p:attrNameLst>
                                      </p:cBhvr>
                                      <p:to>
                                        <p:strVal val="visible"/>
                                      </p:to>
                                    </p:set>
                                    <p:animEffect transition="in" filter="box(in)">
                                      <p:cBhvr>
                                        <p:cTn id="17" dur="500"/>
                                        <p:tgtEl>
                                          <p:spTgt spid="512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box(in)">
                                      <p:cBhvr>
                                        <p:cTn id="2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animBg="1"/>
      <p:bldP spid="51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Top 10 cách giảng bài hay tạo hứng thú học tập cho học sinh - Hachim"/>
          <p:cNvPicPr>
            <a:picLocks noChangeAspect="1" noChangeArrowheads="1"/>
          </p:cNvPicPr>
          <p:nvPr/>
        </p:nvPicPr>
        <p:blipFill>
          <a:blip r:embed="rId2" cstate="print"/>
          <a:srcRect/>
          <a:stretch>
            <a:fillRect/>
          </a:stretch>
        </p:blipFill>
        <p:spPr bwMode="auto">
          <a:xfrm>
            <a:off x="5562600" y="1030531"/>
            <a:ext cx="1437612" cy="1058554"/>
          </a:xfrm>
          <a:prstGeom prst="rect">
            <a:avLst/>
          </a:prstGeom>
          <a:noFill/>
        </p:spPr>
      </p:pic>
      <p:sp>
        <p:nvSpPr>
          <p:cNvPr id="8" name="Rectangle 7"/>
          <p:cNvSpPr/>
          <p:nvPr/>
        </p:nvSpPr>
        <p:spPr>
          <a:xfrm>
            <a:off x="2743200" y="342900"/>
            <a:ext cx="3733800" cy="533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b="1" dirty="0" smtClean="0">
                <a:solidFill>
                  <a:srgbClr val="FF0000"/>
                </a:solidFill>
              </a:rPr>
              <a:t>KÍ HIỆU CẦN NHỚ</a:t>
            </a:r>
            <a:endParaRPr lang="en-US" b="1" dirty="0">
              <a:solidFill>
                <a:srgbClr val="FF0000"/>
              </a:solidFill>
            </a:endParaRPr>
          </a:p>
        </p:txBody>
      </p:sp>
      <p:sp>
        <p:nvSpPr>
          <p:cNvPr id="9" name="Right Arrow 8"/>
          <p:cNvSpPr/>
          <p:nvPr/>
        </p:nvSpPr>
        <p:spPr>
          <a:xfrm>
            <a:off x="1447800" y="936427"/>
            <a:ext cx="3771900" cy="124676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b="1" smtClean="0">
                <a:solidFill>
                  <a:srgbClr val="0000CC"/>
                </a:solidFill>
              </a:rPr>
              <a:t>HOẠT ĐỘNG CÁ NHÂN</a:t>
            </a:r>
            <a:endParaRPr lang="en-US" b="1">
              <a:solidFill>
                <a:srgbClr val="0000CC"/>
              </a:solidFill>
            </a:endParaRPr>
          </a:p>
        </p:txBody>
      </p:sp>
      <p:pic>
        <p:nvPicPr>
          <p:cNvPr id="10"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564414"/>
            <a:ext cx="1269559" cy="1007586"/>
          </a:xfrm>
          <a:prstGeom prst="rect">
            <a:avLst/>
          </a:prstGeom>
        </p:spPr>
      </p:pic>
      <p:sp>
        <p:nvSpPr>
          <p:cNvPr id="11" name="Right Arrow 10"/>
          <p:cNvSpPr/>
          <p:nvPr/>
        </p:nvSpPr>
        <p:spPr>
          <a:xfrm>
            <a:off x="1447800" y="3335847"/>
            <a:ext cx="3733800" cy="123615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smtClean="0">
                <a:solidFill>
                  <a:srgbClr val="0000CC"/>
                </a:solidFill>
              </a:rPr>
              <a:t>THẢO LUẬN NHÓM</a:t>
            </a:r>
            <a:endParaRPr lang="en-US" b="1">
              <a:solidFill>
                <a:srgbClr val="0000CC"/>
              </a:solidFill>
            </a:endParaRPr>
          </a:p>
        </p:txBody>
      </p:sp>
      <p:pic>
        <p:nvPicPr>
          <p:cNvPr id="12" name="Picture 2" descr="Xây dựng và quản lý nhóm làm việc hiệu quả - SME.MISA.VN"/>
          <p:cNvPicPr>
            <a:picLocks noChangeAspect="1" noChangeArrowheads="1"/>
          </p:cNvPicPr>
          <p:nvPr/>
        </p:nvPicPr>
        <p:blipFill>
          <a:blip r:embed="rId4" cstate="print"/>
          <a:srcRect/>
          <a:stretch>
            <a:fillRect/>
          </a:stretch>
        </p:blipFill>
        <p:spPr bwMode="auto">
          <a:xfrm>
            <a:off x="5939113" y="4876302"/>
            <a:ext cx="1075774" cy="914898"/>
          </a:xfrm>
          <a:prstGeom prst="rect">
            <a:avLst/>
          </a:prstGeom>
          <a:noFill/>
        </p:spPr>
      </p:pic>
      <p:sp>
        <p:nvSpPr>
          <p:cNvPr id="13" name="Right Arrow 12"/>
          <p:cNvSpPr/>
          <p:nvPr/>
        </p:nvSpPr>
        <p:spPr>
          <a:xfrm>
            <a:off x="1447800" y="4572000"/>
            <a:ext cx="3733800" cy="12192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b="1" smtClean="0">
                <a:solidFill>
                  <a:srgbClr val="0000CC"/>
                </a:solidFill>
              </a:rPr>
              <a:t>HOẠT ĐỘNG VẬN DỤNG</a:t>
            </a:r>
            <a:endParaRPr lang="en-US" b="1">
              <a:solidFill>
                <a:srgbClr val="0000CC"/>
              </a:solidFill>
            </a:endParaRPr>
          </a:p>
        </p:txBody>
      </p:sp>
      <p:pic>
        <p:nvPicPr>
          <p:cNvPr id="2050" name="Picture 2"/>
          <p:cNvPicPr>
            <a:picLocks noChangeAspect="1" noChangeArrowheads="1"/>
          </p:cNvPicPr>
          <p:nvPr/>
        </p:nvPicPr>
        <p:blipFill>
          <a:blip r:embed="rId5" cstate="print"/>
          <a:srcRect/>
          <a:stretch>
            <a:fillRect/>
          </a:stretch>
        </p:blipFill>
        <p:spPr bwMode="auto">
          <a:xfrm>
            <a:off x="5823033" y="5591735"/>
            <a:ext cx="1177180" cy="947684"/>
          </a:xfrm>
          <a:prstGeom prst="rect">
            <a:avLst/>
          </a:prstGeom>
          <a:noFill/>
          <a:ln w="9525">
            <a:noFill/>
            <a:miter lim="800000"/>
            <a:headEnd/>
            <a:tailEnd/>
          </a:ln>
          <a:effectLst/>
        </p:spPr>
      </p:pic>
      <p:sp>
        <p:nvSpPr>
          <p:cNvPr id="14" name="Right Arrow 13"/>
          <p:cNvSpPr/>
          <p:nvPr/>
        </p:nvSpPr>
        <p:spPr>
          <a:xfrm>
            <a:off x="1447800" y="5791200"/>
            <a:ext cx="3886200" cy="100438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000" b="1" smtClean="0">
                <a:solidFill>
                  <a:srgbClr val="0000CC"/>
                </a:solidFill>
              </a:rPr>
              <a:t>Em hãy ghi bài vào vở</a:t>
            </a:r>
            <a:endParaRPr lang="en-US" sz="2000" b="1">
              <a:solidFill>
                <a:srgbClr val="0000CC"/>
              </a:solidFill>
            </a:endParaRPr>
          </a:p>
        </p:txBody>
      </p:sp>
      <p:sp>
        <p:nvSpPr>
          <p:cNvPr id="15" name="Right Arrow 14"/>
          <p:cNvSpPr/>
          <p:nvPr/>
        </p:nvSpPr>
        <p:spPr>
          <a:xfrm>
            <a:off x="1447800" y="2089085"/>
            <a:ext cx="3581400" cy="124676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000" b="1" smtClean="0">
                <a:solidFill>
                  <a:srgbClr val="0000CC"/>
                </a:solidFill>
              </a:rPr>
              <a:t>HOẠT ĐỘNG </a:t>
            </a:r>
            <a:r>
              <a:rPr lang="en-US" sz="2000" b="1" smtClean="0">
                <a:solidFill>
                  <a:srgbClr val="0000CC"/>
                </a:solidFill>
              </a:rPr>
              <a:t>CẶP ĐÔI</a:t>
            </a:r>
            <a:endParaRPr lang="en-US" sz="2000" b="1">
              <a:solidFill>
                <a:srgbClr val="0000CC"/>
              </a:solidFill>
            </a:endParaRPr>
          </a:p>
        </p:txBody>
      </p:sp>
      <p:pic>
        <p:nvPicPr>
          <p:cNvPr id="1026" name="Picture 2"/>
          <p:cNvPicPr>
            <a:picLocks noChangeAspect="1" noChangeArrowheads="1"/>
          </p:cNvPicPr>
          <p:nvPr/>
        </p:nvPicPr>
        <p:blipFill>
          <a:blip r:embed="rId6"/>
          <a:srcRect/>
          <a:stretch>
            <a:fillRect/>
          </a:stretch>
        </p:blipFill>
        <p:spPr bwMode="auto">
          <a:xfrm>
            <a:off x="5624904" y="2183189"/>
            <a:ext cx="1375308" cy="89744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par>
                                <p:cTn id="21" presetID="4" presetClass="entr" presetSubtype="16"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ox(in)">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500"/>
                                        <p:tgtEl>
                                          <p:spTgt spid="11"/>
                                        </p:tgtEl>
                                      </p:cBhvr>
                                    </p:animEffect>
                                  </p:childTnLst>
                                </p:cTn>
                              </p:par>
                              <p:par>
                                <p:cTn id="29" presetID="3"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ox(i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Effect transition="in" filter="box(in)">
                                      <p:cBhvr>
                                        <p:cTn id="44" dur="500"/>
                                        <p:tgtEl>
                                          <p:spTgt spid="2050"/>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ox(i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41637" y="736602"/>
            <a:ext cx="3463563" cy="457200"/>
          </a:xfrm>
        </p:spPr>
        <p:style>
          <a:lnRef idx="1">
            <a:schemeClr val="accent3"/>
          </a:lnRef>
          <a:fillRef idx="2">
            <a:schemeClr val="accent3"/>
          </a:fillRef>
          <a:effectRef idx="1">
            <a:schemeClr val="accent3"/>
          </a:effectRef>
          <a:fontRef idx="minor">
            <a:schemeClr val="dk1"/>
          </a:fontRef>
        </p:style>
        <p:txBody>
          <a:bodyPr>
            <a:noAutofit/>
          </a:bodyPr>
          <a:lstStyle/>
          <a:p>
            <a:r>
              <a:rPr lang="en-US" sz="2800" b="1" smtClean="0">
                <a:solidFill>
                  <a:srgbClr val="0066CC"/>
                </a:solidFill>
              </a:rPr>
              <a:t>Hoạt động ở nhà</a:t>
            </a:r>
          </a:p>
        </p:txBody>
      </p:sp>
      <p:sp>
        <p:nvSpPr>
          <p:cNvPr id="4" name="Freeform 3"/>
          <p:cNvSpPr>
            <a:spLocks/>
          </p:cNvSpPr>
          <p:nvPr/>
        </p:nvSpPr>
        <p:spPr bwMode="gray">
          <a:xfrm>
            <a:off x="5029200" y="2286000"/>
            <a:ext cx="1698188" cy="1056651"/>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13" name="Freeform 12"/>
          <p:cNvSpPr>
            <a:spLocks/>
          </p:cNvSpPr>
          <p:nvPr/>
        </p:nvSpPr>
        <p:spPr bwMode="gray">
          <a:xfrm>
            <a:off x="2109454" y="2895600"/>
            <a:ext cx="2003626" cy="1417316"/>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grpSp>
        <p:nvGrpSpPr>
          <p:cNvPr id="2" name="Nhóm 34"/>
          <p:cNvGrpSpPr/>
          <p:nvPr/>
        </p:nvGrpSpPr>
        <p:grpSpPr>
          <a:xfrm>
            <a:off x="609601" y="3950879"/>
            <a:ext cx="2057400" cy="2669844"/>
            <a:chOff x="2118292" y="2756170"/>
            <a:chExt cx="2098787" cy="3052493"/>
          </a:xfrm>
          <a:effectLst>
            <a:outerShdw blurRad="76200" dir="18900000" sy="23000" kx="-1200000" algn="bl" rotWithShape="0">
              <a:prstClr val="black">
                <a:alpha val="20000"/>
              </a:prstClr>
            </a:outerShdw>
          </a:effectLst>
        </p:grpSpPr>
        <p:sp>
          <p:nvSpPr>
            <p:cNvPr id="17" name="AutoShape 16"/>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17"/>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20"/>
            <p:cNvSpPr txBox="1">
              <a:spLocks noChangeArrowheads="1"/>
            </p:cNvSpPr>
            <p:nvPr/>
          </p:nvSpPr>
          <p:spPr bwMode="gray">
            <a:xfrm>
              <a:off x="2470096" y="2756170"/>
              <a:ext cx="1450889" cy="59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smtClean="0">
                  <a:solidFill>
                    <a:schemeClr val="bg1"/>
                  </a:solidFill>
                </a:rPr>
                <a:t>Em hãy ôn bài bài</a:t>
              </a:r>
              <a:endParaRPr lang="en-US" sz="1400" b="1">
                <a:solidFill>
                  <a:schemeClr val="bg1"/>
                </a:solidFill>
              </a:endParaRPr>
            </a:p>
          </p:txBody>
        </p:sp>
        <p:sp>
          <p:nvSpPr>
            <p:cNvPr id="28" name="Text Box 21"/>
            <p:cNvSpPr txBox="1">
              <a:spLocks noChangeArrowheads="1"/>
            </p:cNvSpPr>
            <p:nvPr/>
          </p:nvSpPr>
          <p:spPr bwMode="auto">
            <a:xfrm>
              <a:off x="2118292" y="3583108"/>
              <a:ext cx="2098787" cy="738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b="1" i="1" dirty="0" err="1" smtClean="0">
                  <a:solidFill>
                    <a:srgbClr val="006600"/>
                  </a:solidFill>
                </a:rPr>
                <a:t>Ôn</a:t>
              </a:r>
              <a:r>
                <a:rPr lang="en-US" b="1" i="1" dirty="0" smtClean="0">
                  <a:solidFill>
                    <a:srgbClr val="006600"/>
                  </a:solidFill>
                </a:rPr>
                <a:t> </a:t>
              </a:r>
              <a:r>
                <a:rPr lang="en-US" b="1" i="1" dirty="0" err="1" smtClean="0">
                  <a:solidFill>
                    <a:srgbClr val="006600"/>
                  </a:solidFill>
                </a:rPr>
                <a:t>bài</a:t>
              </a:r>
              <a:r>
                <a:rPr lang="en-US" b="1" i="1" dirty="0" smtClean="0">
                  <a:solidFill>
                    <a:srgbClr val="006600"/>
                  </a:solidFill>
                </a:rPr>
                <a:t> </a:t>
              </a:r>
              <a:r>
                <a:rPr lang="en-US" b="1" i="1" dirty="0" err="1" smtClean="0">
                  <a:solidFill>
                    <a:srgbClr val="006600"/>
                  </a:solidFill>
                </a:rPr>
                <a:t>theo</a:t>
              </a:r>
              <a:r>
                <a:rPr lang="en-US" b="1" i="1" dirty="0" smtClean="0">
                  <a:solidFill>
                    <a:srgbClr val="006600"/>
                  </a:solidFill>
                </a:rPr>
                <a:t> </a:t>
              </a:r>
              <a:r>
                <a:rPr lang="en-US" b="1" i="1" dirty="0" err="1" smtClean="0">
                  <a:solidFill>
                    <a:srgbClr val="006600"/>
                  </a:solidFill>
                </a:rPr>
                <a:t>nội</a:t>
              </a:r>
              <a:r>
                <a:rPr lang="en-US" b="1" i="1" dirty="0" smtClean="0">
                  <a:solidFill>
                    <a:srgbClr val="006600"/>
                  </a:solidFill>
                </a:rPr>
                <a:t> dung </a:t>
              </a:r>
              <a:r>
                <a:rPr lang="en-US" b="1" i="1" dirty="0" err="1" smtClean="0">
                  <a:solidFill>
                    <a:srgbClr val="006600"/>
                  </a:solidFill>
                </a:rPr>
                <a:t>đã</a:t>
              </a:r>
              <a:r>
                <a:rPr lang="en-US" b="1" i="1" dirty="0" smtClean="0">
                  <a:solidFill>
                    <a:srgbClr val="006600"/>
                  </a:solidFill>
                </a:rPr>
                <a:t> </a:t>
              </a:r>
              <a:r>
                <a:rPr lang="en-US" b="1" i="1" dirty="0" err="1" smtClean="0">
                  <a:solidFill>
                    <a:srgbClr val="006600"/>
                  </a:solidFill>
                </a:rPr>
                <a:t>học</a:t>
              </a:r>
              <a:endParaRPr lang="en-US" b="1" i="1" dirty="0">
                <a:solidFill>
                  <a:srgbClr val="006600"/>
                </a:solidFill>
              </a:endParaRPr>
            </a:p>
          </p:txBody>
        </p:sp>
      </p:grpSp>
      <p:grpSp>
        <p:nvGrpSpPr>
          <p:cNvPr id="3" name="Nhóm 35"/>
          <p:cNvGrpSpPr/>
          <p:nvPr/>
        </p:nvGrpSpPr>
        <p:grpSpPr>
          <a:xfrm>
            <a:off x="3048000" y="3200400"/>
            <a:ext cx="3200400" cy="3420321"/>
            <a:chOff x="3803424" y="2301252"/>
            <a:chExt cx="2708387" cy="3596521"/>
          </a:xfrm>
          <a:effectLst>
            <a:outerShdw blurRad="76200" dir="18900000" sy="23000" kx="-1200000" algn="bl" rotWithShape="0">
              <a:prstClr val="black">
                <a:alpha val="20000"/>
              </a:prstClr>
            </a:outerShdw>
          </a:effectLst>
        </p:grpSpPr>
        <p:sp>
          <p:nvSpPr>
            <p:cNvPr id="5" name="AutoShape 4"/>
            <p:cNvSpPr>
              <a:spLocks noChangeArrowheads="1"/>
            </p:cNvSpPr>
            <p:nvPr/>
          </p:nvSpPr>
          <p:spPr bwMode="auto">
            <a:xfrm>
              <a:off x="3803424" y="2529854"/>
              <a:ext cx="2708387" cy="3367919"/>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5"/>
            <p:cNvSpPr>
              <a:spLocks noChangeArrowheads="1"/>
            </p:cNvSpPr>
            <p:nvPr/>
          </p:nvSpPr>
          <p:spPr bwMode="gray">
            <a:xfrm>
              <a:off x="4565424" y="2301252"/>
              <a:ext cx="1676400" cy="457200"/>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6"/>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3"/>
            <p:cNvSpPr txBox="1">
              <a:spLocks noChangeArrowheads="1"/>
            </p:cNvSpPr>
            <p:nvPr/>
          </p:nvSpPr>
          <p:spPr bwMode="gray">
            <a:xfrm>
              <a:off x="4489225" y="2377452"/>
              <a:ext cx="18874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smtClean="0">
                  <a:solidFill>
                    <a:schemeClr val="bg1"/>
                  </a:solidFill>
                </a:rPr>
                <a:t>Tìm tòi quanh em</a:t>
              </a:r>
              <a:endParaRPr lang="en-US" sz="1400" b="1">
                <a:solidFill>
                  <a:schemeClr val="bg1"/>
                </a:solidFill>
              </a:endParaRPr>
            </a:p>
          </p:txBody>
        </p:sp>
        <p:sp>
          <p:nvSpPr>
            <p:cNvPr id="29" name="Text Box 21"/>
            <p:cNvSpPr txBox="1">
              <a:spLocks noChangeArrowheads="1"/>
            </p:cNvSpPr>
            <p:nvPr/>
          </p:nvSpPr>
          <p:spPr bwMode="auto">
            <a:xfrm>
              <a:off x="3803425" y="2758453"/>
              <a:ext cx="2609252" cy="67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b="1" smtClean="0">
                  <a:solidFill>
                    <a:srgbClr val="000099"/>
                  </a:solidFill>
                </a:rPr>
                <a:t>     </a:t>
              </a:r>
              <a:endParaRPr lang="en-US" smtClean="0">
                <a:solidFill>
                  <a:srgbClr val="000099"/>
                </a:solidFill>
              </a:endParaRPr>
            </a:p>
            <a:p>
              <a:endParaRPr lang="en-US" b="1">
                <a:solidFill>
                  <a:srgbClr val="000099"/>
                </a:solidFill>
              </a:endParaRPr>
            </a:p>
          </p:txBody>
        </p:sp>
      </p:grpSp>
      <p:grpSp>
        <p:nvGrpSpPr>
          <p:cNvPr id="16" name="Nhóm 36"/>
          <p:cNvGrpSpPr/>
          <p:nvPr/>
        </p:nvGrpSpPr>
        <p:grpSpPr>
          <a:xfrm>
            <a:off x="6567729" y="2580933"/>
            <a:ext cx="1901391" cy="3032066"/>
            <a:chOff x="6905151" y="1924601"/>
            <a:chExt cx="1901391" cy="3032066"/>
          </a:xfrm>
          <a:effectLst>
            <a:outerShdw blurRad="76200" dir="18900000" sy="23000" kx="-1200000" algn="bl" rotWithShape="0">
              <a:prstClr val="black">
                <a:alpha val="20000"/>
              </a:prstClr>
            </a:outerShdw>
          </a:effectLst>
        </p:grpSpPr>
        <p:sp>
          <p:nvSpPr>
            <p:cNvPr id="9" name="AutoShape 8"/>
            <p:cNvSpPr>
              <a:spLocks noChangeArrowheads="1"/>
            </p:cNvSpPr>
            <p:nvPr/>
          </p:nvSpPr>
          <p:spPr bwMode="auto">
            <a:xfrm>
              <a:off x="6905151" y="2071198"/>
              <a:ext cx="1901391" cy="2885469"/>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9"/>
            <p:cNvSpPr>
              <a:spLocks noChangeArrowheads="1"/>
            </p:cNvSpPr>
            <p:nvPr/>
          </p:nvSpPr>
          <p:spPr bwMode="gray">
            <a:xfrm>
              <a:off x="6905151" y="1940568"/>
              <a:ext cx="1703994" cy="26271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0"/>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1"/>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4"/>
            <p:cNvSpPr txBox="1">
              <a:spLocks noChangeArrowheads="1"/>
            </p:cNvSpPr>
            <p:nvPr/>
          </p:nvSpPr>
          <p:spPr bwMode="gray">
            <a:xfrm>
              <a:off x="7012555" y="1924601"/>
              <a:ext cx="163378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smtClean="0">
                  <a:solidFill>
                    <a:srgbClr val="FFFFFF"/>
                  </a:solidFill>
                </a:rPr>
                <a:t>Đọc trước bài mới</a:t>
              </a:r>
              <a:endParaRPr lang="en-US" sz="1400">
                <a:solidFill>
                  <a:srgbClr val="FFFFFF"/>
                </a:solidFill>
              </a:endParaRPr>
            </a:p>
          </p:txBody>
        </p:sp>
        <p:sp>
          <p:nvSpPr>
            <p:cNvPr id="32" name="Text Box 21"/>
            <p:cNvSpPr txBox="1">
              <a:spLocks noChangeArrowheads="1"/>
            </p:cNvSpPr>
            <p:nvPr/>
          </p:nvSpPr>
          <p:spPr bwMode="auto">
            <a:xfrm>
              <a:off x="7064810" y="2344868"/>
              <a:ext cx="138177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b="1" i="1" dirty="0" err="1" smtClean="0">
                  <a:solidFill>
                    <a:srgbClr val="FF0000"/>
                  </a:solidFill>
                </a:rPr>
                <a:t>Đọc</a:t>
              </a:r>
              <a:r>
                <a:rPr lang="en-US" b="1" i="1" dirty="0" smtClean="0">
                  <a:solidFill>
                    <a:srgbClr val="FF0000"/>
                  </a:solidFill>
                </a:rPr>
                <a:t> </a:t>
              </a:r>
              <a:r>
                <a:rPr lang="en-US" b="1" i="1" dirty="0" err="1" smtClean="0">
                  <a:solidFill>
                    <a:srgbClr val="FF0000"/>
                  </a:solidFill>
                </a:rPr>
                <a:t>trước</a:t>
              </a:r>
              <a:r>
                <a:rPr lang="en-US" b="1" i="1" dirty="0" smtClean="0">
                  <a:solidFill>
                    <a:srgbClr val="FF0000"/>
                  </a:solidFill>
                </a:rPr>
                <a:t> </a:t>
              </a:r>
              <a:r>
                <a:rPr lang="en-US" b="1" i="1" dirty="0" err="1" smtClean="0">
                  <a:solidFill>
                    <a:srgbClr val="FF0000"/>
                  </a:solidFill>
                </a:rPr>
                <a:t>bài</a:t>
              </a:r>
              <a:r>
                <a:rPr lang="en-US" b="1" i="1" dirty="0" smtClean="0">
                  <a:solidFill>
                    <a:srgbClr val="FF0000"/>
                  </a:solidFill>
                </a:rPr>
                <a:t> 11: </a:t>
              </a:r>
              <a:r>
                <a:rPr lang="en-US" b="1" i="1" dirty="0" err="1" smtClean="0">
                  <a:solidFill>
                    <a:srgbClr val="FF0000"/>
                  </a:solidFill>
                </a:rPr>
                <a:t>Các</a:t>
              </a:r>
              <a:r>
                <a:rPr lang="en-US" b="1" i="1" dirty="0" smtClean="0">
                  <a:solidFill>
                    <a:srgbClr val="FF0000"/>
                  </a:solidFill>
                </a:rPr>
                <a:t> </a:t>
              </a:r>
              <a:r>
                <a:rPr lang="en-US" b="1" i="1" dirty="0" err="1" smtClean="0">
                  <a:solidFill>
                    <a:srgbClr val="FF0000"/>
                  </a:solidFill>
                </a:rPr>
                <a:t>quốc</a:t>
              </a:r>
              <a:r>
                <a:rPr lang="en-US" b="1" i="1" dirty="0" smtClean="0">
                  <a:solidFill>
                    <a:srgbClr val="FF0000"/>
                  </a:solidFill>
                </a:rPr>
                <a:t> </a:t>
              </a:r>
              <a:r>
                <a:rPr lang="en-US" b="1" i="1" dirty="0" err="1" smtClean="0">
                  <a:solidFill>
                    <a:srgbClr val="FF0000"/>
                  </a:solidFill>
                </a:rPr>
                <a:t>gia</a:t>
              </a:r>
              <a:r>
                <a:rPr lang="en-US" b="1" i="1" dirty="0" smtClean="0">
                  <a:solidFill>
                    <a:srgbClr val="FF0000"/>
                  </a:solidFill>
                </a:rPr>
                <a:t> </a:t>
              </a:r>
              <a:r>
                <a:rPr lang="en-US" b="1" i="1" dirty="0" err="1" smtClean="0">
                  <a:solidFill>
                    <a:srgbClr val="FF0000"/>
                  </a:solidFill>
                </a:rPr>
                <a:t>sơ</a:t>
              </a:r>
              <a:r>
                <a:rPr lang="en-US" b="1" i="1" dirty="0" smtClean="0">
                  <a:solidFill>
                    <a:srgbClr val="FF0000"/>
                  </a:solidFill>
                </a:rPr>
                <a:t> </a:t>
              </a:r>
              <a:r>
                <a:rPr lang="en-US" b="1" i="1" dirty="0" err="1" smtClean="0">
                  <a:solidFill>
                    <a:srgbClr val="FF0000"/>
                  </a:solidFill>
                </a:rPr>
                <a:t>kì</a:t>
              </a:r>
              <a:r>
                <a:rPr lang="en-US" b="1" i="1" dirty="0" smtClean="0">
                  <a:solidFill>
                    <a:srgbClr val="FF0000"/>
                  </a:solidFill>
                </a:rPr>
                <a:t> </a:t>
              </a:r>
              <a:r>
                <a:rPr lang="en-US" b="1" i="1" dirty="0" err="1" smtClean="0">
                  <a:solidFill>
                    <a:srgbClr val="FF0000"/>
                  </a:solidFill>
                </a:rPr>
                <a:t>Đông</a:t>
              </a:r>
              <a:r>
                <a:rPr lang="en-US" b="1" i="1" dirty="0" smtClean="0">
                  <a:solidFill>
                    <a:srgbClr val="FF0000"/>
                  </a:solidFill>
                </a:rPr>
                <a:t> Nam Á;</a:t>
              </a:r>
            </a:p>
            <a:p>
              <a:pPr algn="ctr" eaLnBrk="0" hangingPunct="0"/>
              <a:r>
                <a:rPr lang="en-US" b="1" i="1" dirty="0" err="1" smtClean="0">
                  <a:solidFill>
                    <a:srgbClr val="FF0000"/>
                  </a:solidFill>
                </a:rPr>
                <a:t>Tìm</a:t>
              </a:r>
              <a:r>
                <a:rPr lang="en-US" b="1" i="1" dirty="0" smtClean="0">
                  <a:solidFill>
                    <a:srgbClr val="FF0000"/>
                  </a:solidFill>
                </a:rPr>
                <a:t> </a:t>
              </a:r>
              <a:r>
                <a:rPr lang="en-US" b="1" i="1" dirty="0" err="1" smtClean="0">
                  <a:solidFill>
                    <a:srgbClr val="FF0000"/>
                  </a:solidFill>
                </a:rPr>
                <a:t>tranh</a:t>
              </a:r>
              <a:r>
                <a:rPr lang="en-US" b="1" i="1" dirty="0" smtClean="0">
                  <a:solidFill>
                    <a:srgbClr val="FF0000"/>
                  </a:solidFill>
                </a:rPr>
                <a:t> </a:t>
              </a:r>
              <a:r>
                <a:rPr lang="en-US" b="1" i="1" dirty="0" err="1" smtClean="0">
                  <a:solidFill>
                    <a:srgbClr val="FF0000"/>
                  </a:solidFill>
                </a:rPr>
                <a:t>ảnh</a:t>
              </a:r>
              <a:r>
                <a:rPr lang="en-US" b="1" i="1" dirty="0" smtClean="0">
                  <a:solidFill>
                    <a:srgbClr val="FF0000"/>
                  </a:solidFill>
                </a:rPr>
                <a:t> minh </a:t>
              </a:r>
              <a:r>
                <a:rPr lang="en-US" b="1" i="1" dirty="0" err="1" smtClean="0">
                  <a:solidFill>
                    <a:srgbClr val="FF0000"/>
                  </a:solidFill>
                </a:rPr>
                <a:t>họa</a:t>
              </a:r>
              <a:endParaRPr lang="en-US" b="1" i="1" dirty="0">
                <a:solidFill>
                  <a:srgbClr val="FF0000"/>
                </a:solidFill>
              </a:endParaRPr>
            </a:p>
          </p:txBody>
        </p:sp>
      </p:grpSp>
      <p:pic>
        <p:nvPicPr>
          <p:cNvPr id="33794" name="Picture 2" descr="D:\BÁN TÀI LIỆU\GIÁO ÁN SỬ 6-  KẾT NỐI TRI THỨC\BÀI CHUẨN\KÌ 1 - LỊCH SỬ KẾT NỐI TRI THỨC\GIáo án kì 1 Sử 6 Kết nối\6583.jpg_wh860.jpg"/>
          <p:cNvPicPr>
            <a:picLocks noChangeAspect="1" noChangeArrowheads="1"/>
          </p:cNvPicPr>
          <p:nvPr/>
        </p:nvPicPr>
        <p:blipFill>
          <a:blip r:embed="rId2" cstate="print"/>
          <a:srcRect/>
          <a:stretch>
            <a:fillRect/>
          </a:stretch>
        </p:blipFill>
        <p:spPr bwMode="auto">
          <a:xfrm>
            <a:off x="228600" y="1905000"/>
            <a:ext cx="2160597" cy="1828800"/>
          </a:xfrm>
          <a:prstGeom prst="rect">
            <a:avLst/>
          </a:prstGeom>
          <a:noFill/>
        </p:spPr>
      </p:pic>
      <p:pic>
        <p:nvPicPr>
          <p:cNvPr id="33795" name="Picture 3" descr="D:\BÁN TÀI LIỆU\GIÁO ÁN SỬ 6-  KẾT NỐI TRI THỨC\BÀI CHUẨN\KÌ 1 - LỊCH SỬ KẾT NỐI TRI THỨC\GIáo án kì 1 Sử 6 Kết nối\images (1).jpg"/>
          <p:cNvPicPr>
            <a:picLocks noChangeAspect="1" noChangeArrowheads="1"/>
          </p:cNvPicPr>
          <p:nvPr/>
        </p:nvPicPr>
        <p:blipFill>
          <a:blip r:embed="rId3"/>
          <a:srcRect/>
          <a:stretch>
            <a:fillRect/>
          </a:stretch>
        </p:blipFill>
        <p:spPr bwMode="auto">
          <a:xfrm>
            <a:off x="6248400" y="838200"/>
            <a:ext cx="2385391" cy="1524000"/>
          </a:xfrm>
          <a:prstGeom prst="rect">
            <a:avLst/>
          </a:prstGeom>
          <a:noFill/>
        </p:spPr>
      </p:pic>
      <p:pic>
        <p:nvPicPr>
          <p:cNvPr id="33796" name="Picture 4" descr="D:\BÁN TÀI LIỆU\GIÁO ÁN SỬ 6-  KẾT NỐI TRI THỨC\BÀI CHUẨN\KÌ 1 - LỊCH SỬ KẾT NỐI TRI THỨC\GIáo án kì 1 Sử 6 Kết nối\photo1586668326695-1586668327008-crop-15866683326571682919738.jpg"/>
          <p:cNvPicPr>
            <a:picLocks noChangeAspect="1" noChangeArrowheads="1"/>
          </p:cNvPicPr>
          <p:nvPr/>
        </p:nvPicPr>
        <p:blipFill>
          <a:blip r:embed="rId4" cstate="print"/>
          <a:srcRect/>
          <a:stretch>
            <a:fillRect/>
          </a:stretch>
        </p:blipFill>
        <p:spPr bwMode="auto">
          <a:xfrm>
            <a:off x="3048000" y="1365797"/>
            <a:ext cx="2439902" cy="1524000"/>
          </a:xfrm>
          <a:prstGeom prst="rect">
            <a:avLst/>
          </a:prstGeom>
          <a:noFill/>
        </p:spPr>
      </p:pic>
      <p:sp>
        <p:nvSpPr>
          <p:cNvPr id="31" name="Rectangle 30"/>
          <p:cNvSpPr/>
          <p:nvPr/>
        </p:nvSpPr>
        <p:spPr>
          <a:xfrm>
            <a:off x="3505200" y="3851251"/>
            <a:ext cx="2441404" cy="1477328"/>
          </a:xfrm>
          <a:prstGeom prst="rect">
            <a:avLst/>
          </a:prstGeom>
        </p:spPr>
        <p:txBody>
          <a:bodyPr wrap="square">
            <a:spAutoFit/>
          </a:bodyPr>
          <a:lstStyle/>
          <a:p>
            <a:pPr algn="just"/>
            <a:r>
              <a:rPr lang="en-US" b="1" i="1" dirty="0" err="1" smtClean="0">
                <a:solidFill>
                  <a:srgbClr val="006600"/>
                </a:solidFill>
              </a:rPr>
              <a:t>Tìm</a:t>
            </a:r>
            <a:r>
              <a:rPr lang="en-US" b="1" i="1" dirty="0" smtClean="0">
                <a:solidFill>
                  <a:srgbClr val="006600"/>
                </a:solidFill>
              </a:rPr>
              <a:t> </a:t>
            </a:r>
            <a:r>
              <a:rPr lang="en-US" b="1" i="1" dirty="0" err="1" smtClean="0">
                <a:solidFill>
                  <a:srgbClr val="006600"/>
                </a:solidFill>
              </a:rPr>
              <a:t>hiểu</a:t>
            </a:r>
            <a:r>
              <a:rPr lang="en-US" b="1" i="1" dirty="0" smtClean="0">
                <a:solidFill>
                  <a:srgbClr val="006600"/>
                </a:solidFill>
              </a:rPr>
              <a:t> </a:t>
            </a:r>
            <a:r>
              <a:rPr lang="en-US" b="1" i="1" dirty="0" err="1" smtClean="0">
                <a:solidFill>
                  <a:srgbClr val="006600"/>
                </a:solidFill>
              </a:rPr>
              <a:t>về</a:t>
            </a:r>
            <a:r>
              <a:rPr lang="en-US" b="1" i="1" dirty="0" smtClean="0">
                <a:solidFill>
                  <a:srgbClr val="006600"/>
                </a:solidFill>
              </a:rPr>
              <a:t> </a:t>
            </a:r>
            <a:r>
              <a:rPr lang="en-US" b="1" i="1" dirty="0" err="1" smtClean="0">
                <a:solidFill>
                  <a:srgbClr val="006600"/>
                </a:solidFill>
              </a:rPr>
              <a:t>các</a:t>
            </a:r>
            <a:r>
              <a:rPr lang="en-US" b="1" i="1" dirty="0" smtClean="0">
                <a:solidFill>
                  <a:srgbClr val="006600"/>
                </a:solidFill>
              </a:rPr>
              <a:t> </a:t>
            </a:r>
            <a:r>
              <a:rPr lang="en-US" b="1" i="1" dirty="0" err="1" smtClean="0">
                <a:solidFill>
                  <a:srgbClr val="006600"/>
                </a:solidFill>
              </a:rPr>
              <a:t>thành</a:t>
            </a:r>
            <a:r>
              <a:rPr lang="en-US" b="1" i="1" dirty="0" smtClean="0">
                <a:solidFill>
                  <a:srgbClr val="006600"/>
                </a:solidFill>
              </a:rPr>
              <a:t> </a:t>
            </a:r>
            <a:r>
              <a:rPr lang="en-US" b="1" i="1" dirty="0" err="1" smtClean="0">
                <a:solidFill>
                  <a:srgbClr val="006600"/>
                </a:solidFill>
              </a:rPr>
              <a:t>tựu</a:t>
            </a:r>
            <a:r>
              <a:rPr lang="en-US" b="1" i="1" dirty="0" smtClean="0">
                <a:solidFill>
                  <a:srgbClr val="006600"/>
                </a:solidFill>
              </a:rPr>
              <a:t> </a:t>
            </a:r>
            <a:r>
              <a:rPr lang="en-US" b="1" i="1" dirty="0" err="1" smtClean="0">
                <a:solidFill>
                  <a:srgbClr val="006600"/>
                </a:solidFill>
              </a:rPr>
              <a:t>của</a:t>
            </a:r>
            <a:r>
              <a:rPr lang="en-US" b="1" i="1" dirty="0" smtClean="0">
                <a:solidFill>
                  <a:srgbClr val="006600"/>
                </a:solidFill>
              </a:rPr>
              <a:t> </a:t>
            </a:r>
            <a:r>
              <a:rPr lang="en-US" b="1" i="1" dirty="0" err="1" smtClean="0">
                <a:solidFill>
                  <a:srgbClr val="006600"/>
                </a:solidFill>
              </a:rPr>
              <a:t>Hy</a:t>
            </a:r>
            <a:r>
              <a:rPr lang="en-US" b="1" i="1" dirty="0" smtClean="0">
                <a:solidFill>
                  <a:srgbClr val="006600"/>
                </a:solidFill>
              </a:rPr>
              <a:t> </a:t>
            </a:r>
            <a:r>
              <a:rPr lang="en-US" b="1" i="1" dirty="0" err="1" smtClean="0">
                <a:solidFill>
                  <a:srgbClr val="006600"/>
                </a:solidFill>
              </a:rPr>
              <a:t>Lạp</a:t>
            </a:r>
            <a:r>
              <a:rPr lang="en-US" b="1" i="1" dirty="0" smtClean="0">
                <a:solidFill>
                  <a:srgbClr val="006600"/>
                </a:solidFill>
              </a:rPr>
              <a:t> </a:t>
            </a:r>
            <a:r>
              <a:rPr lang="en-US" b="1" i="1" dirty="0" err="1" smtClean="0">
                <a:solidFill>
                  <a:srgbClr val="006600"/>
                </a:solidFill>
              </a:rPr>
              <a:t>và</a:t>
            </a:r>
            <a:r>
              <a:rPr lang="en-US" b="1" i="1" dirty="0" smtClean="0">
                <a:solidFill>
                  <a:srgbClr val="006600"/>
                </a:solidFill>
              </a:rPr>
              <a:t> La </a:t>
            </a:r>
            <a:r>
              <a:rPr lang="en-US" b="1" i="1" dirty="0" err="1" smtClean="0">
                <a:solidFill>
                  <a:srgbClr val="006600"/>
                </a:solidFill>
              </a:rPr>
              <a:t>Mã</a:t>
            </a:r>
            <a:r>
              <a:rPr lang="en-US" b="1" i="1" dirty="0" smtClean="0">
                <a:solidFill>
                  <a:srgbClr val="006600"/>
                </a:solidFill>
              </a:rPr>
              <a:t> </a:t>
            </a:r>
            <a:r>
              <a:rPr lang="en-US" b="1" i="1" dirty="0" err="1" smtClean="0">
                <a:solidFill>
                  <a:srgbClr val="006600"/>
                </a:solidFill>
              </a:rPr>
              <a:t>cổ</a:t>
            </a:r>
            <a:r>
              <a:rPr lang="en-US" b="1" i="1" dirty="0" smtClean="0">
                <a:solidFill>
                  <a:srgbClr val="006600"/>
                </a:solidFill>
              </a:rPr>
              <a:t> </a:t>
            </a:r>
            <a:r>
              <a:rPr lang="en-US" b="1" i="1" dirty="0" err="1" smtClean="0">
                <a:solidFill>
                  <a:srgbClr val="006600"/>
                </a:solidFill>
              </a:rPr>
              <a:t>đại</a:t>
            </a:r>
            <a:r>
              <a:rPr lang="en-US" b="1" i="1" dirty="0" smtClean="0">
                <a:solidFill>
                  <a:srgbClr val="006600"/>
                </a:solidFill>
              </a:rPr>
              <a:t> </a:t>
            </a:r>
            <a:r>
              <a:rPr lang="en-US" b="1" i="1" dirty="0" err="1" smtClean="0">
                <a:solidFill>
                  <a:srgbClr val="006600"/>
                </a:solidFill>
              </a:rPr>
              <a:t>trên</a:t>
            </a:r>
            <a:r>
              <a:rPr lang="en-US" b="1" i="1" dirty="0" smtClean="0">
                <a:solidFill>
                  <a:srgbClr val="006600"/>
                </a:solidFill>
              </a:rPr>
              <a:t> Internet, </a:t>
            </a:r>
            <a:r>
              <a:rPr lang="en-US" b="1" i="1" dirty="0" err="1" smtClean="0">
                <a:solidFill>
                  <a:srgbClr val="006600"/>
                </a:solidFill>
              </a:rPr>
              <a:t>sưu</a:t>
            </a:r>
            <a:r>
              <a:rPr lang="en-US" b="1" i="1" dirty="0" smtClean="0">
                <a:solidFill>
                  <a:srgbClr val="006600"/>
                </a:solidFill>
              </a:rPr>
              <a:t> </a:t>
            </a:r>
            <a:r>
              <a:rPr lang="en-US" b="1" i="1" dirty="0" err="1" smtClean="0">
                <a:solidFill>
                  <a:srgbClr val="006600"/>
                </a:solidFill>
              </a:rPr>
              <a:t>tầm</a:t>
            </a:r>
            <a:r>
              <a:rPr lang="en-US" b="1" i="1" dirty="0" smtClean="0">
                <a:solidFill>
                  <a:srgbClr val="006600"/>
                </a:solidFill>
              </a:rPr>
              <a:t> </a:t>
            </a:r>
            <a:r>
              <a:rPr lang="en-US" b="1" i="1" dirty="0" err="1" smtClean="0">
                <a:solidFill>
                  <a:srgbClr val="006600"/>
                </a:solidFill>
              </a:rPr>
              <a:t>tranh</a:t>
            </a:r>
            <a:r>
              <a:rPr lang="en-US" b="1" i="1" dirty="0" smtClean="0">
                <a:solidFill>
                  <a:srgbClr val="006600"/>
                </a:solidFill>
              </a:rPr>
              <a:t> </a:t>
            </a:r>
            <a:r>
              <a:rPr lang="en-US" b="1" i="1" dirty="0" err="1" smtClean="0">
                <a:solidFill>
                  <a:srgbClr val="006600"/>
                </a:solidFill>
              </a:rPr>
              <a:t>ảnh</a:t>
            </a:r>
            <a:endParaRPr lang="en-US" dirty="0"/>
          </a:p>
        </p:txBody>
      </p:sp>
    </p:spTree>
    <p:extLst>
      <p:ext uri="{BB962C8B-B14F-4D97-AF65-F5344CB8AC3E}">
        <p14:creationId xmlns:p14="http://schemas.microsoft.com/office/powerpoint/2010/main" val="41251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500"/>
                                        <p:tgtEl>
                                          <p:spTgt spid="33794"/>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ox(in)">
                                      <p:cBhvr>
                                        <p:cTn id="18" dur="500"/>
                                        <p:tgtEl>
                                          <p:spTgt spid="31"/>
                                        </p:tgtEl>
                                      </p:cBhvr>
                                    </p:animEffect>
                                  </p:childTnLst>
                                </p:cTn>
                              </p:par>
                              <p:par>
                                <p:cTn id="19" presetID="8"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amond(in)">
                                      <p:cBhvr>
                                        <p:cTn id="21" dur="2000"/>
                                        <p:tgtEl>
                                          <p:spTgt spid="3"/>
                                        </p:tgtEl>
                                      </p:cBhvr>
                                    </p:animEffect>
                                  </p:childTnLst>
                                </p:cTn>
                              </p:par>
                              <p:par>
                                <p:cTn id="22" presetID="8" presetClass="entr" presetSubtype="16" fill="hold" nodeType="withEffect">
                                  <p:stCondLst>
                                    <p:cond delay="0"/>
                                  </p:stCondLst>
                                  <p:childTnLst>
                                    <p:set>
                                      <p:cBhvr>
                                        <p:cTn id="23" dur="1" fill="hold">
                                          <p:stCondLst>
                                            <p:cond delay="0"/>
                                          </p:stCondLst>
                                        </p:cTn>
                                        <p:tgtEl>
                                          <p:spTgt spid="33796"/>
                                        </p:tgtEl>
                                        <p:attrNameLst>
                                          <p:attrName>style.visibility</p:attrName>
                                        </p:attrNameLst>
                                      </p:cBhvr>
                                      <p:to>
                                        <p:strVal val="visible"/>
                                      </p:to>
                                    </p:set>
                                    <p:animEffect transition="in" filter="diamond(in)">
                                      <p:cBhvr>
                                        <p:cTn id="24" dur="2000"/>
                                        <p:tgtEl>
                                          <p:spTgt spid="33796"/>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heckerboard(across)">
                                      <p:cBhvr>
                                        <p:cTn id="29" dur="500"/>
                                        <p:tgtEl>
                                          <p:spTgt spid="4"/>
                                        </p:tgtEl>
                                      </p:cBhvr>
                                    </p:animEffect>
                                  </p:childTnLst>
                                </p:cTn>
                              </p:par>
                              <p:par>
                                <p:cTn id="30" presetID="8" presetClass="entr" presetSubtype="16" fill="hold" nodeType="withEffect">
                                  <p:stCondLst>
                                    <p:cond delay="0"/>
                                  </p:stCondLst>
                                  <p:childTnLst>
                                    <p:set>
                                      <p:cBhvr>
                                        <p:cTn id="31" dur="1" fill="hold">
                                          <p:stCondLst>
                                            <p:cond delay="0"/>
                                          </p:stCondLst>
                                        </p:cTn>
                                        <p:tgtEl>
                                          <p:spTgt spid="33795"/>
                                        </p:tgtEl>
                                        <p:attrNameLst>
                                          <p:attrName>style.visibility</p:attrName>
                                        </p:attrNameLst>
                                      </p:cBhvr>
                                      <p:to>
                                        <p:strVal val="visible"/>
                                      </p:to>
                                    </p:set>
                                    <p:animEffect transition="in" filter="diamond(in)">
                                      <p:cBhvr>
                                        <p:cTn id="32" dur="2000"/>
                                        <p:tgtEl>
                                          <p:spTgt spid="33795"/>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579166" y="70976"/>
            <a:ext cx="3897833" cy="1155963"/>
          </a:xfrm>
          <a:prstGeom prst="rect">
            <a:avLst/>
          </a:prstGeom>
          <a:noFill/>
        </p:spPr>
        <p:txBody>
          <a:bodyPr wrap="none" lIns="91440" tIns="45720" rIns="91440" bIns="45720">
            <a:prstTxWarp prst="textCurve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smtClean="0">
                <a:ln w="0"/>
                <a:solidFill>
                  <a:srgbClr val="C00000"/>
                </a:solidFill>
                <a:effectLst>
                  <a:reflection blurRad="12700" stA="50000" endPos="50000" dist="5000" dir="5400000" sy="-100000" rotWithShape="0"/>
                </a:effectLst>
              </a:rPr>
              <a:t>Mục tiêu</a:t>
            </a:r>
            <a:endParaRPr lang="en-US" sz="5400" b="1" cap="all" spc="0">
              <a:ln w="0"/>
              <a:solidFill>
                <a:srgbClr val="C00000"/>
              </a:solidFill>
              <a:effectLst>
                <a:reflection blurRad="12700" stA="50000" endPos="50000" dist="5000" dir="5400000" sy="-100000" rotWithShape="0"/>
              </a:effectLst>
            </a:endParaRPr>
          </a:p>
        </p:txBody>
      </p:sp>
      <p:pic>
        <p:nvPicPr>
          <p:cNvPr id="24"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722290" y="520436"/>
            <a:ext cx="959495" cy="706503"/>
          </a:xfrm>
          <a:prstGeom prst="rect">
            <a:avLst/>
          </a:prstGeom>
          <a:noFill/>
        </p:spPr>
      </p:pic>
      <p:pic>
        <p:nvPicPr>
          <p:cNvPr id="8"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POINSET2">
            <a:extLst>
              <a:ext uri="{FF2B5EF4-FFF2-40B4-BE49-F238E27FC236}">
                <a16:creationId xmlns:a16="http://schemas.microsoft.com/office/drawing/2014/main" xmlns="" id="{7290D33D-FAD0-4489-AACA-1EBA164954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001000" y="22860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5" name="Rectangle 1"/>
          <p:cNvSpPr>
            <a:spLocks noChangeArrowheads="1"/>
          </p:cNvSpPr>
          <p:nvPr/>
        </p:nvSpPr>
        <p:spPr bwMode="auto">
          <a:xfrm>
            <a:off x="140680" y="1752600"/>
            <a:ext cx="8846939" cy="403187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en-US" sz="3200" b="1" i="0" u="none" strike="noStrike" cap="none" normalizeH="0" baseline="0" smtClean="0">
                <a:ln>
                  <a:noFill/>
                </a:ln>
                <a:solidFill>
                  <a:srgbClr val="008000"/>
                </a:solidFill>
                <a:effectLst/>
                <a:latin typeface="Times New Roman" panose="02020603050405020304" pitchFamily="18" charset="0"/>
                <a:ea typeface="Arial" pitchFamily="34" charset="0"/>
                <a:cs typeface="Times New Roman" pitchFamily="18" charset="0"/>
              </a:rPr>
              <a:t> </a:t>
            </a:r>
            <a:r>
              <a:rPr lang="en-US" sz="3200" smtClean="0">
                <a:latin typeface="Times New Roman" panose="02020603050405020304" pitchFamily="18" charset="0"/>
                <a:cs typeface="Times New Roman" panose="02020603050405020304" pitchFamily="18" charset="0"/>
              </a:rPr>
              <a:t>- Giới thiệu và nhận xét được những tác động của điều kiện tự nhiên (hải cảng, biển đảo) đối với sự hình thành, phát triển của nền văn minh Hy Lạp, La Mã.</a:t>
            </a:r>
          </a:p>
          <a:p>
            <a:pPr lvl="0"/>
            <a:r>
              <a:rPr lang="en-US" sz="3200" smtClean="0">
                <a:latin typeface="Times New Roman" panose="02020603050405020304" pitchFamily="18" charset="0"/>
                <a:cs typeface="Times New Roman" panose="02020603050405020304" pitchFamily="18" charset="0"/>
              </a:rPr>
              <a:t>- Trình bày được tổ chức nhà nước thành bang, nhà nước đế chế ở Hy Lạp và La Mã.</a:t>
            </a:r>
          </a:p>
          <a:p>
            <a:pPr lvl="0"/>
            <a:r>
              <a:rPr lang="en-US" sz="3200" smtClean="0">
                <a:latin typeface="Times New Roman" panose="02020603050405020304" pitchFamily="18" charset="0"/>
                <a:cs typeface="Times New Roman" panose="02020603050405020304" pitchFamily="18" charset="0"/>
              </a:rPr>
              <a:t>- Nêu được một số thành tựu văn hoá tiêu biểu của Hy Lạp và La Mã.</a:t>
            </a:r>
            <a:endParaRPr lang="en-US"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1745"/>
                                        </p:tgtEl>
                                        <p:attrNameLst>
                                          <p:attrName>style.visibility</p:attrName>
                                        </p:attrNameLst>
                                      </p:cBhvr>
                                      <p:to>
                                        <p:strVal val="visible"/>
                                      </p:to>
                                    </p:set>
                                    <p:animEffect transition="in" filter="box(in)">
                                      <p:cBhvr>
                                        <p:cTn id="15" dur="500"/>
                                        <p:tgtEl>
                                          <p:spTgt spid="31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7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rot="20776293">
            <a:off x="46196" y="877237"/>
            <a:ext cx="2575768" cy="699404"/>
          </a:xfrm>
          <a:prstGeom prst="rect">
            <a:avLst/>
          </a:prstGeom>
          <a:noFill/>
        </p:spPr>
        <p:txBody>
          <a:bodyPr wrap="none" lIns="91440" tIns="45720" rIns="91440" bIns="45720">
            <a:prstTxWarp prst="textCurve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smtClean="0">
                <a:ln w="0"/>
                <a:solidFill>
                  <a:srgbClr val="C00000"/>
                </a:solidFill>
                <a:effectLst>
                  <a:reflection blurRad="12700" stA="50000" endPos="50000" dist="5000" dir="5400000" sy="-100000" rotWithShape="0"/>
                </a:effectLst>
              </a:rPr>
              <a:t>MỞ ĐẦU</a:t>
            </a:r>
            <a:endParaRPr lang="en-US" sz="5400" b="1" cap="all" spc="0">
              <a:ln w="0"/>
              <a:solidFill>
                <a:srgbClr val="C00000"/>
              </a:solidFill>
              <a:effectLst>
                <a:reflection blurRad="12700" stA="50000" endPos="50000" dist="5000" dir="5400000" sy="-100000" rotWithShape="0"/>
              </a:effectLst>
            </a:endParaRPr>
          </a:p>
        </p:txBody>
      </p:sp>
      <p:pic>
        <p:nvPicPr>
          <p:cNvPr id="24"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722290" y="520436"/>
            <a:ext cx="959495" cy="706503"/>
          </a:xfrm>
          <a:prstGeom prst="rect">
            <a:avLst/>
          </a:prstGeom>
          <a:noFill/>
        </p:spPr>
      </p:pic>
      <p:sp>
        <p:nvSpPr>
          <p:cNvPr id="30" name="Cloud Callout 29"/>
          <p:cNvSpPr/>
          <p:nvPr/>
        </p:nvSpPr>
        <p:spPr>
          <a:xfrm>
            <a:off x="3294950" y="853678"/>
            <a:ext cx="4427340" cy="1089352"/>
          </a:xfrm>
          <a:prstGeom prst="cloudCallout">
            <a:avLst>
              <a:gd name="adj1" fmla="val -65953"/>
              <a:gd name="adj2" fmla="val 75784"/>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b="1" dirty="0" smtClean="0">
              <a:solidFill>
                <a:srgbClr val="0033CC"/>
              </a:solidFill>
              <a:latin typeface="Times New Roman" panose="02020603050405020304" pitchFamily="18" charset="0"/>
              <a:cs typeface="Times New Roman" panose="02020603050405020304" pitchFamily="18" charset="0"/>
            </a:endParaRPr>
          </a:p>
          <a:p>
            <a:pPr algn="ctr"/>
            <a:r>
              <a:rPr lang="en-US" sz="2000" b="1" dirty="0" err="1" smtClean="0">
                <a:solidFill>
                  <a:srgbClr val="0033CC"/>
                </a:solidFill>
                <a:latin typeface="Times New Roman" panose="02020603050405020304" pitchFamily="18" charset="0"/>
                <a:cs typeface="Times New Roman" panose="02020603050405020304" pitchFamily="18" charset="0"/>
              </a:rPr>
              <a:t>Quan</a:t>
            </a:r>
            <a:r>
              <a:rPr lang="en-US" sz="2000" b="1" dirty="0" smtClean="0">
                <a:solidFill>
                  <a:srgbClr val="0033CC"/>
                </a:solidFill>
                <a:latin typeface="Times New Roman" panose="02020603050405020304" pitchFamily="18" charset="0"/>
                <a:cs typeface="Times New Roman" panose="02020603050405020304" pitchFamily="18" charset="0"/>
              </a:rPr>
              <a:t> </a:t>
            </a:r>
            <a:r>
              <a:rPr lang="en-US" sz="2000" b="1" dirty="0" err="1" smtClean="0">
                <a:solidFill>
                  <a:srgbClr val="0033CC"/>
                </a:solidFill>
                <a:latin typeface="Times New Roman" panose="02020603050405020304" pitchFamily="18" charset="0"/>
                <a:cs typeface="Times New Roman" panose="02020603050405020304" pitchFamily="18" charset="0"/>
              </a:rPr>
              <a:t>sát</a:t>
            </a:r>
            <a:r>
              <a:rPr lang="en-US" sz="2000" b="1" dirty="0" smtClean="0">
                <a:solidFill>
                  <a:srgbClr val="0033CC"/>
                </a:solidFill>
                <a:latin typeface="Times New Roman" panose="02020603050405020304" pitchFamily="18" charset="0"/>
                <a:cs typeface="Times New Roman" panose="02020603050405020304" pitchFamily="18" charset="0"/>
              </a:rPr>
              <a:t> </a:t>
            </a:r>
            <a:r>
              <a:rPr lang="en-US" sz="2000" b="1" dirty="0" err="1" smtClean="0">
                <a:solidFill>
                  <a:srgbClr val="0033CC"/>
                </a:solidFill>
                <a:latin typeface="Times New Roman" panose="02020603050405020304" pitchFamily="18" charset="0"/>
                <a:cs typeface="Times New Roman" panose="02020603050405020304" pitchFamily="18" charset="0"/>
              </a:rPr>
              <a:t>kênh</a:t>
            </a:r>
            <a:r>
              <a:rPr lang="en-US" sz="2000" b="1" dirty="0" smtClean="0">
                <a:solidFill>
                  <a:srgbClr val="0033CC"/>
                </a:solidFill>
                <a:latin typeface="Times New Roman" panose="02020603050405020304" pitchFamily="18" charset="0"/>
                <a:cs typeface="Times New Roman" panose="02020603050405020304" pitchFamily="18" charset="0"/>
              </a:rPr>
              <a:t> </a:t>
            </a:r>
            <a:r>
              <a:rPr lang="en-US" sz="2000" b="1" dirty="0" err="1" smtClean="0">
                <a:solidFill>
                  <a:srgbClr val="0033CC"/>
                </a:solidFill>
                <a:latin typeface="Times New Roman" panose="02020603050405020304" pitchFamily="18" charset="0"/>
                <a:cs typeface="Times New Roman" panose="02020603050405020304" pitchFamily="18" charset="0"/>
              </a:rPr>
              <a:t>hình</a:t>
            </a:r>
            <a:r>
              <a:rPr lang="en-US" sz="2000" b="1" dirty="0" smtClean="0">
                <a:solidFill>
                  <a:srgbClr val="0033CC"/>
                </a:solidFill>
                <a:latin typeface="Times New Roman" panose="02020603050405020304" pitchFamily="18" charset="0"/>
                <a:cs typeface="Times New Roman" panose="02020603050405020304" pitchFamily="18" charset="0"/>
              </a:rPr>
              <a:t> </a:t>
            </a:r>
            <a:r>
              <a:rPr lang="en-US" sz="2000" b="1" dirty="0" err="1" smtClean="0">
                <a:solidFill>
                  <a:srgbClr val="0033CC"/>
                </a:solidFill>
                <a:latin typeface="Times New Roman" panose="02020603050405020304" pitchFamily="18" charset="0"/>
                <a:cs typeface="Times New Roman" panose="02020603050405020304" pitchFamily="18" charset="0"/>
              </a:rPr>
              <a:t>và</a:t>
            </a:r>
            <a:r>
              <a:rPr lang="en-US" sz="2000" b="1" dirty="0" smtClean="0">
                <a:solidFill>
                  <a:srgbClr val="0033CC"/>
                </a:solidFill>
                <a:latin typeface="Times New Roman" panose="02020603050405020304" pitchFamily="18" charset="0"/>
                <a:cs typeface="Times New Roman" panose="02020603050405020304" pitchFamily="18" charset="0"/>
              </a:rPr>
              <a:t> </a:t>
            </a:r>
            <a:r>
              <a:rPr lang="en-US" sz="2000" b="1" dirty="0" err="1" smtClean="0">
                <a:solidFill>
                  <a:srgbClr val="0033CC"/>
                </a:solidFill>
                <a:latin typeface="Times New Roman" panose="02020603050405020304" pitchFamily="18" charset="0"/>
                <a:cs typeface="Times New Roman" panose="02020603050405020304" pitchFamily="18" charset="0"/>
              </a:rPr>
              <a:t>hoàn</a:t>
            </a:r>
            <a:r>
              <a:rPr lang="en-US" sz="2000" b="1" dirty="0" smtClean="0">
                <a:solidFill>
                  <a:srgbClr val="0033CC"/>
                </a:solidFill>
                <a:latin typeface="Times New Roman" panose="02020603050405020304" pitchFamily="18" charset="0"/>
                <a:cs typeface="Times New Roman" panose="02020603050405020304" pitchFamily="18" charset="0"/>
              </a:rPr>
              <a:t> </a:t>
            </a:r>
            <a:r>
              <a:rPr lang="en-US" sz="2000" b="1" dirty="0" err="1" smtClean="0">
                <a:solidFill>
                  <a:srgbClr val="0033CC"/>
                </a:solidFill>
                <a:latin typeface="Times New Roman" panose="02020603050405020304" pitchFamily="18" charset="0"/>
                <a:cs typeface="Times New Roman" panose="02020603050405020304" pitchFamily="18" charset="0"/>
              </a:rPr>
              <a:t>thành</a:t>
            </a:r>
            <a:r>
              <a:rPr lang="en-US" sz="2000" b="1" dirty="0" smtClean="0">
                <a:solidFill>
                  <a:srgbClr val="0033CC"/>
                </a:solidFill>
                <a:latin typeface="Times New Roman" panose="02020603050405020304" pitchFamily="18" charset="0"/>
                <a:cs typeface="Times New Roman" panose="02020603050405020304" pitchFamily="18" charset="0"/>
              </a:rPr>
              <a:t> </a:t>
            </a:r>
            <a:r>
              <a:rPr lang="en-US" sz="2000" b="1" dirty="0" err="1" smtClean="0">
                <a:solidFill>
                  <a:srgbClr val="0033CC"/>
                </a:solidFill>
                <a:latin typeface="Times New Roman" panose="02020603050405020304" pitchFamily="18" charset="0"/>
                <a:cs typeface="Times New Roman" panose="02020603050405020304" pitchFamily="18" charset="0"/>
              </a:rPr>
              <a:t>phiếu</a:t>
            </a:r>
            <a:r>
              <a:rPr lang="en-US" sz="2000" b="1" dirty="0" smtClean="0">
                <a:solidFill>
                  <a:srgbClr val="0033CC"/>
                </a:solidFill>
                <a:latin typeface="Times New Roman" panose="02020603050405020304" pitchFamily="18" charset="0"/>
                <a:cs typeface="Times New Roman" panose="02020603050405020304" pitchFamily="18" charset="0"/>
              </a:rPr>
              <a:t> </a:t>
            </a:r>
            <a:r>
              <a:rPr lang="en-US" sz="2000" b="1" dirty="0" err="1" smtClean="0">
                <a:solidFill>
                  <a:srgbClr val="0033CC"/>
                </a:solidFill>
                <a:latin typeface="Times New Roman" panose="02020603050405020304" pitchFamily="18" charset="0"/>
                <a:cs typeface="Times New Roman" panose="02020603050405020304" pitchFamily="18" charset="0"/>
              </a:rPr>
              <a:t>học</a:t>
            </a:r>
            <a:r>
              <a:rPr lang="en-US" sz="2000" b="1" dirty="0" smtClean="0">
                <a:solidFill>
                  <a:srgbClr val="0033CC"/>
                </a:solidFill>
                <a:latin typeface="Times New Roman" panose="02020603050405020304" pitchFamily="18" charset="0"/>
                <a:cs typeface="Times New Roman" panose="02020603050405020304" pitchFamily="18" charset="0"/>
              </a:rPr>
              <a:t> </a:t>
            </a:r>
            <a:r>
              <a:rPr lang="en-US" sz="2000" b="1" dirty="0" err="1" smtClean="0">
                <a:solidFill>
                  <a:srgbClr val="0033CC"/>
                </a:solidFill>
                <a:latin typeface="Times New Roman" panose="02020603050405020304" pitchFamily="18" charset="0"/>
                <a:cs typeface="Times New Roman" panose="02020603050405020304" pitchFamily="18" charset="0"/>
              </a:rPr>
              <a:t>tập</a:t>
            </a:r>
            <a:r>
              <a:rPr lang="en-US" sz="2000" b="1" dirty="0" smtClean="0">
                <a:solidFill>
                  <a:srgbClr val="0033CC"/>
                </a:solidFill>
                <a:latin typeface="Times New Roman" panose="02020603050405020304" pitchFamily="18" charset="0"/>
                <a:cs typeface="Times New Roman" panose="02020603050405020304" pitchFamily="18" charset="0"/>
              </a:rPr>
              <a:t> </a:t>
            </a:r>
            <a:r>
              <a:rPr lang="en-US" sz="2000" b="1" dirty="0" err="1" smtClean="0">
                <a:solidFill>
                  <a:srgbClr val="0033CC"/>
                </a:solidFill>
                <a:latin typeface="Times New Roman" panose="02020603050405020304" pitchFamily="18" charset="0"/>
                <a:cs typeface="Times New Roman" panose="02020603050405020304" pitchFamily="18" charset="0"/>
              </a:rPr>
              <a:t>sau</a:t>
            </a:r>
            <a:r>
              <a:rPr lang="en-US" sz="2000" b="1" dirty="0" smtClean="0">
                <a:solidFill>
                  <a:srgbClr val="0033CC"/>
                </a:solidFill>
                <a:latin typeface="Times New Roman" panose="02020603050405020304" pitchFamily="18" charset="0"/>
                <a:cs typeface="Times New Roman" panose="02020603050405020304" pitchFamily="18" charset="0"/>
              </a:rPr>
              <a:t>?</a:t>
            </a:r>
          </a:p>
          <a:p>
            <a:pPr algn="ctr"/>
            <a:endParaRPr lang="en-US" dirty="0">
              <a:latin typeface="Times New Roman" panose="02020603050405020304" pitchFamily="18" charset="0"/>
              <a:cs typeface="Times New Roman" panose="02020603050405020304" pitchFamily="18" charset="0"/>
            </a:endParaRPr>
          </a:p>
        </p:txBody>
      </p:sp>
      <p:sp>
        <p:nvSpPr>
          <p:cNvPr id="33" name="Hộp_Văn_Bản 7"/>
          <p:cNvSpPr txBox="1"/>
          <p:nvPr/>
        </p:nvSpPr>
        <p:spPr>
          <a:xfrm>
            <a:off x="1828800" y="119921"/>
            <a:ext cx="5575937"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BÀI 10. HY LẠP VÀ LA MÃ CỔ  ĐẠI</a:t>
            </a:r>
            <a:endParaRPr lang="en-US" sz="2400" dirty="0">
              <a:solidFill>
                <a:srgbClr val="0033CC"/>
              </a:solidFill>
              <a:latin typeface="Times New Roman" panose="02020603050405020304" pitchFamily="18" charset="0"/>
              <a:cs typeface="Times New Roman" panose="02020603050405020304" pitchFamily="18" charset="0"/>
            </a:endParaRPr>
          </a:p>
        </p:txBody>
      </p:sp>
      <p:pic>
        <p:nvPicPr>
          <p:cNvPr id="12" name="Picture 11"/>
          <p:cNvPicPr/>
          <p:nvPr/>
        </p:nvPicPr>
        <p:blipFill>
          <a:blip r:embed="rId4" cstate="print"/>
          <a:srcRect/>
          <a:stretch>
            <a:fillRect/>
          </a:stretch>
        </p:blipFill>
        <p:spPr bwMode="auto">
          <a:xfrm>
            <a:off x="119250" y="1872292"/>
            <a:ext cx="4757550" cy="4583432"/>
          </a:xfrm>
          <a:prstGeom prst="rect">
            <a:avLst/>
          </a:prstGeom>
          <a:noFill/>
          <a:ln w="9525">
            <a:noFill/>
            <a:miter lim="800000"/>
            <a:headEnd/>
            <a:tailEnd/>
          </a:ln>
        </p:spPr>
      </p:pic>
      <p:graphicFrame>
        <p:nvGraphicFramePr>
          <p:cNvPr id="13" name="Table 12"/>
          <p:cNvGraphicFramePr>
            <a:graphicFrameLocks noGrp="1"/>
          </p:cNvGraphicFramePr>
          <p:nvPr>
            <p:extLst>
              <p:ext uri="{D42A27DB-BD31-4B8C-83A1-F6EECF244321}">
                <p14:modId xmlns:p14="http://schemas.microsoft.com/office/powerpoint/2010/main" val="2589867767"/>
              </p:ext>
            </p:extLst>
          </p:nvPr>
        </p:nvGraphicFramePr>
        <p:xfrm>
          <a:off x="4724400" y="2134362"/>
          <a:ext cx="4274938" cy="4144518"/>
        </p:xfrm>
        <a:graphic>
          <a:graphicData uri="http://schemas.openxmlformats.org/drawingml/2006/table">
            <a:tbl>
              <a:tblPr/>
              <a:tblGrid>
                <a:gridCol w="1493946"/>
                <a:gridCol w="1493946"/>
                <a:gridCol w="1287046"/>
              </a:tblGrid>
              <a:tr h="0">
                <a:tc>
                  <a:txBody>
                    <a:bodyPr/>
                    <a:lstStyle/>
                    <a:p>
                      <a:pPr algn="ctr">
                        <a:lnSpc>
                          <a:spcPct val="115000"/>
                        </a:lnSpc>
                        <a:spcAft>
                          <a:spcPts val="1000"/>
                        </a:spcAft>
                      </a:pPr>
                      <a:r>
                        <a:rPr lang="en-US" sz="1400" b="1" dirty="0">
                          <a:solidFill>
                            <a:srgbClr val="FF0000"/>
                          </a:solidFill>
                          <a:latin typeface="Times New Roman"/>
                          <a:ea typeface="Calibri"/>
                          <a:cs typeface="Times New Roman"/>
                        </a:rPr>
                        <a:t>K</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1000"/>
                        </a:spcAft>
                      </a:pPr>
                      <a:r>
                        <a:rPr lang="en-US" sz="1400" b="1">
                          <a:solidFill>
                            <a:srgbClr val="FF0000"/>
                          </a:solidFill>
                          <a:latin typeface="Times New Roman"/>
                          <a:ea typeface="Calibri"/>
                          <a:cs typeface="Times New Roman"/>
                        </a:rPr>
                        <a:t>W</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1000"/>
                        </a:spcAft>
                      </a:pPr>
                      <a:r>
                        <a:rPr lang="en-US" sz="1400" b="1" dirty="0" smtClean="0">
                          <a:solidFill>
                            <a:srgbClr val="FF0000"/>
                          </a:solidFill>
                          <a:latin typeface="Times New Roman"/>
                          <a:ea typeface="Calibri"/>
                          <a:cs typeface="Times New Roman"/>
                        </a:rPr>
                        <a:t>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0">
                <a:tc>
                  <a:txBody>
                    <a:bodyPr/>
                    <a:lstStyle/>
                    <a:p>
                      <a:pPr>
                        <a:lnSpc>
                          <a:spcPct val="115000"/>
                        </a:lnSpc>
                        <a:spcAft>
                          <a:spcPts val="0"/>
                        </a:spcAft>
                      </a:pPr>
                      <a:r>
                        <a:rPr lang="en-US" sz="1400">
                          <a:latin typeface="Times New Roman"/>
                          <a:ea typeface="Calibri"/>
                          <a:cs typeface="Times New Roman"/>
                        </a:rPr>
                        <a:t>Điều em đã biết về Hy Lạp và La Mã cổ đại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Times New Roman"/>
                          <a:ea typeface="Calibri"/>
                          <a:cs typeface="Times New Roman"/>
                        </a:rPr>
                        <a:t>Điều em muốn biết thêm về  Hy Lạp và La Mã cổ đại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err="1">
                          <a:latin typeface="Times New Roman"/>
                          <a:ea typeface="Calibri"/>
                          <a:cs typeface="Times New Roman"/>
                        </a:rPr>
                        <a:t>Em</a:t>
                      </a:r>
                      <a:r>
                        <a:rPr lang="en-US" sz="1400" dirty="0">
                          <a:latin typeface="Times New Roman"/>
                          <a:ea typeface="Calibri"/>
                          <a:cs typeface="Times New Roman"/>
                        </a:rPr>
                        <a:t> </a:t>
                      </a:r>
                      <a:r>
                        <a:rPr lang="en-US" sz="1400" dirty="0" err="1">
                          <a:latin typeface="Times New Roman"/>
                          <a:ea typeface="Calibri"/>
                          <a:cs typeface="Times New Roman"/>
                        </a:rPr>
                        <a:t>sẽ</a:t>
                      </a:r>
                      <a:r>
                        <a:rPr lang="en-US" sz="1400" dirty="0">
                          <a:latin typeface="Times New Roman"/>
                          <a:ea typeface="Calibri"/>
                          <a:cs typeface="Times New Roman"/>
                        </a:rPr>
                        <a:t> </a:t>
                      </a:r>
                      <a:r>
                        <a:rPr lang="en-US" sz="1400" dirty="0" err="1">
                          <a:latin typeface="Times New Roman"/>
                          <a:ea typeface="Calibri"/>
                          <a:cs typeface="Times New Roman"/>
                        </a:rPr>
                        <a:t>làm</a:t>
                      </a:r>
                      <a:r>
                        <a:rPr lang="en-US" sz="1400" dirty="0">
                          <a:latin typeface="Times New Roman"/>
                          <a:ea typeface="Calibri"/>
                          <a:cs typeface="Times New Roman"/>
                        </a:rPr>
                        <a:t> </a:t>
                      </a:r>
                      <a:r>
                        <a:rPr lang="en-US" sz="1400" dirty="0" err="1">
                          <a:latin typeface="Times New Roman"/>
                          <a:ea typeface="Calibri"/>
                          <a:cs typeface="Times New Roman"/>
                        </a:rPr>
                        <a:t>gì</a:t>
                      </a:r>
                      <a:r>
                        <a:rPr lang="en-US" sz="1400" dirty="0">
                          <a:latin typeface="Times New Roman"/>
                          <a:ea typeface="Calibri"/>
                          <a:cs typeface="Times New Roman"/>
                        </a:rPr>
                        <a:t> </a:t>
                      </a:r>
                      <a:r>
                        <a:rPr lang="en-US" sz="1400" dirty="0" err="1">
                          <a:latin typeface="Times New Roman"/>
                          <a:ea typeface="Calibri"/>
                          <a:cs typeface="Times New Roman"/>
                        </a:rPr>
                        <a:t>để</a:t>
                      </a:r>
                      <a:r>
                        <a:rPr lang="en-US" sz="1400" dirty="0">
                          <a:latin typeface="Times New Roman"/>
                          <a:ea typeface="Calibri"/>
                          <a:cs typeface="Times New Roman"/>
                        </a:rPr>
                        <a:t> </a:t>
                      </a:r>
                      <a:r>
                        <a:rPr lang="en-US" sz="1400" dirty="0" err="1">
                          <a:latin typeface="Times New Roman"/>
                          <a:ea typeface="Calibri"/>
                          <a:cs typeface="Times New Roman"/>
                        </a:rPr>
                        <a:t>biết</a:t>
                      </a:r>
                      <a:r>
                        <a:rPr lang="en-US" sz="1400" dirty="0">
                          <a:latin typeface="Times New Roman"/>
                          <a:ea typeface="Calibri"/>
                          <a:cs typeface="Times New Roman"/>
                        </a:rPr>
                        <a:t> </a:t>
                      </a:r>
                      <a:r>
                        <a:rPr lang="en-US" sz="1400" dirty="0" err="1">
                          <a:latin typeface="Times New Roman"/>
                          <a:ea typeface="Calibri"/>
                          <a:cs typeface="Times New Roman"/>
                        </a:rPr>
                        <a:t>thêm</a:t>
                      </a:r>
                      <a:r>
                        <a:rPr lang="en-US" sz="1400" dirty="0">
                          <a:latin typeface="Times New Roman"/>
                          <a:ea typeface="Calibri"/>
                          <a:cs typeface="Times New Roman"/>
                        </a:rPr>
                        <a:t> </a:t>
                      </a:r>
                      <a:r>
                        <a:rPr lang="en-US" sz="1400" dirty="0" err="1">
                          <a:latin typeface="Times New Roman"/>
                          <a:ea typeface="Calibri"/>
                          <a:cs typeface="Times New Roman"/>
                        </a:rPr>
                        <a:t>những</a:t>
                      </a:r>
                      <a:r>
                        <a:rPr lang="en-US" sz="1400" dirty="0">
                          <a:latin typeface="Times New Roman"/>
                          <a:ea typeface="Calibri"/>
                          <a:cs typeface="Times New Roman"/>
                        </a:rPr>
                        <a:t> </a:t>
                      </a:r>
                      <a:r>
                        <a:rPr lang="en-US" sz="1400" dirty="0" err="1">
                          <a:latin typeface="Times New Roman"/>
                          <a:ea typeface="Calibri"/>
                          <a:cs typeface="Times New Roman"/>
                        </a:rPr>
                        <a:t>thông</a:t>
                      </a:r>
                      <a:r>
                        <a:rPr lang="en-US" sz="1400" dirty="0">
                          <a:latin typeface="Times New Roman"/>
                          <a:ea typeface="Calibri"/>
                          <a:cs typeface="Times New Roman"/>
                        </a:rPr>
                        <a:t> tin </a:t>
                      </a:r>
                      <a:r>
                        <a:rPr lang="en-US" sz="1400" dirty="0" err="1">
                          <a:latin typeface="Times New Roman"/>
                          <a:ea typeface="Calibri"/>
                          <a:cs typeface="Times New Roman"/>
                        </a:rPr>
                        <a:t>về</a:t>
                      </a:r>
                      <a:r>
                        <a:rPr lang="en-US" sz="1400" dirty="0">
                          <a:latin typeface="Times New Roman"/>
                          <a:ea typeface="Calibri"/>
                          <a:cs typeface="Times New Roman"/>
                        </a:rPr>
                        <a:t> </a:t>
                      </a:r>
                      <a:r>
                        <a:rPr lang="en-US" sz="1400" dirty="0" err="1">
                          <a:latin typeface="Times New Roman"/>
                          <a:ea typeface="Calibri"/>
                          <a:cs typeface="Times New Roman"/>
                        </a:rPr>
                        <a:t>Hy</a:t>
                      </a:r>
                      <a:r>
                        <a:rPr lang="en-US" sz="1400" dirty="0">
                          <a:latin typeface="Times New Roman"/>
                          <a:ea typeface="Calibri"/>
                          <a:cs typeface="Times New Roman"/>
                        </a:rPr>
                        <a:t> </a:t>
                      </a:r>
                      <a:r>
                        <a:rPr lang="en-US" sz="1400" dirty="0" err="1">
                          <a:latin typeface="Times New Roman"/>
                          <a:ea typeface="Calibri"/>
                          <a:cs typeface="Times New Roman"/>
                        </a:rPr>
                        <a:t>Lạp</a:t>
                      </a:r>
                      <a:r>
                        <a:rPr lang="en-US" sz="1400" dirty="0">
                          <a:latin typeface="Times New Roman"/>
                          <a:ea typeface="Calibri"/>
                          <a:cs typeface="Times New Roman"/>
                        </a:rPr>
                        <a:t> </a:t>
                      </a:r>
                      <a:r>
                        <a:rPr lang="en-US" sz="1400" dirty="0" err="1">
                          <a:latin typeface="Times New Roman"/>
                          <a:ea typeface="Calibri"/>
                          <a:cs typeface="Times New Roman"/>
                        </a:rPr>
                        <a:t>và</a:t>
                      </a:r>
                      <a:r>
                        <a:rPr lang="en-US" sz="1400" dirty="0">
                          <a:latin typeface="Times New Roman"/>
                          <a:ea typeface="Calibri"/>
                          <a:cs typeface="Times New Roman"/>
                        </a:rPr>
                        <a:t> La </a:t>
                      </a:r>
                      <a:r>
                        <a:rPr lang="en-US" sz="1400" dirty="0" err="1">
                          <a:latin typeface="Times New Roman"/>
                          <a:ea typeface="Calibri"/>
                          <a:cs typeface="Times New Roman"/>
                        </a:rPr>
                        <a:t>Mã</a:t>
                      </a:r>
                      <a:r>
                        <a:rPr lang="en-US" sz="1400" dirty="0">
                          <a:latin typeface="Times New Roman"/>
                          <a:ea typeface="Calibri"/>
                          <a:cs typeface="Times New Roman"/>
                        </a:rPr>
                        <a:t> </a:t>
                      </a:r>
                      <a:r>
                        <a:rPr lang="en-US" sz="1400" dirty="0" err="1">
                          <a:latin typeface="Times New Roman"/>
                          <a:ea typeface="Calibri"/>
                          <a:cs typeface="Times New Roman"/>
                        </a:rPr>
                        <a:t>cổ</a:t>
                      </a:r>
                      <a:r>
                        <a:rPr lang="en-US" sz="1400" dirty="0">
                          <a:latin typeface="Times New Roman"/>
                          <a:ea typeface="Calibri"/>
                          <a:cs typeface="Times New Roman"/>
                        </a:rPr>
                        <a:t> </a:t>
                      </a:r>
                      <a:r>
                        <a:rPr lang="en-US" sz="1400" dirty="0" err="1">
                          <a:latin typeface="Times New Roman"/>
                          <a:ea typeface="Calibri"/>
                          <a:cs typeface="Times New Roman"/>
                        </a:rPr>
                        <a:t>đại</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1000"/>
                        </a:spcAft>
                      </a:pPr>
                      <a:r>
                        <a:rPr lang="en-US" sz="1400" dirty="0">
                          <a:latin typeface="Times New Roman"/>
                          <a:ea typeface="Calibri"/>
                          <a:cs typeface="Times New Roman"/>
                        </a:rPr>
                        <a:t> </a:t>
                      </a:r>
                      <a:r>
                        <a:rPr lang="en-US" sz="1400" dirty="0" smtClean="0">
                          <a:latin typeface="Times New Roman"/>
                          <a:ea typeface="Calibri"/>
                          <a:cs typeface="Times New Roman"/>
                        </a:rPr>
                        <a:t>..............................</a:t>
                      </a:r>
                      <a:endParaRPr lang="en-US" sz="1100" dirty="0">
                        <a:latin typeface="Calibri"/>
                        <a:ea typeface="Calibri"/>
                        <a:cs typeface="Times New Roman"/>
                      </a:endParaRPr>
                    </a:p>
                    <a:p>
                      <a:pPr>
                        <a:lnSpc>
                          <a:spcPct val="115000"/>
                        </a:lnSpc>
                        <a:spcAft>
                          <a:spcPts val="1000"/>
                        </a:spcAft>
                      </a:pPr>
                      <a:r>
                        <a:rPr lang="en-US" sz="1400" dirty="0" smtClean="0">
                          <a:latin typeface="Times New Roman"/>
                          <a:ea typeface="Calibri"/>
                          <a:cs typeface="Times New Roman"/>
                        </a:rPr>
                        <a:t>………………….</a:t>
                      </a:r>
                      <a:endParaRPr lang="en-US" sz="1100" dirty="0">
                        <a:latin typeface="Calibri"/>
                        <a:ea typeface="Calibri"/>
                        <a:cs typeface="Times New Roman"/>
                      </a:endParaRPr>
                    </a:p>
                    <a:p>
                      <a:pPr>
                        <a:lnSpc>
                          <a:spcPct val="115000"/>
                        </a:lnSpc>
                        <a:spcAft>
                          <a:spcPts val="1000"/>
                        </a:spcAft>
                      </a:pPr>
                      <a:r>
                        <a:rPr lang="en-US" sz="1400" dirty="0" smtClean="0">
                          <a:latin typeface="Times New Roman"/>
                          <a:ea typeface="Calibri"/>
                          <a:cs typeface="Times New Roman"/>
                        </a:rPr>
                        <a:t>………………….</a:t>
                      </a:r>
                      <a:endParaRPr lang="en-US" sz="1100" dirty="0">
                        <a:latin typeface="Calibri"/>
                        <a:ea typeface="Calibri"/>
                        <a:cs typeface="Times New Roman"/>
                      </a:endParaRPr>
                    </a:p>
                    <a:p>
                      <a:pPr>
                        <a:lnSpc>
                          <a:spcPct val="115000"/>
                        </a:lnSpc>
                        <a:spcAft>
                          <a:spcPts val="1000"/>
                        </a:spcAft>
                      </a:pPr>
                      <a:r>
                        <a:rPr lang="en-US" sz="1400" dirty="0" smtClean="0">
                          <a:latin typeface="Times New Roman"/>
                          <a:ea typeface="Calibri"/>
                          <a:cs typeface="Times New Roman"/>
                        </a:rPr>
                        <a:t>…………………..</a:t>
                      </a:r>
                    </a:p>
                    <a:p>
                      <a:pPr>
                        <a:lnSpc>
                          <a:spcPct val="115000"/>
                        </a:lnSpc>
                        <a:spcAft>
                          <a:spcPts val="1000"/>
                        </a:spcAft>
                      </a:pPr>
                      <a:r>
                        <a:rPr lang="en-US" sz="1400" dirty="0" smtClean="0">
                          <a:latin typeface="Times New Roman"/>
                          <a:ea typeface="Calibri"/>
                          <a:cs typeface="Times New Roman"/>
                        </a:rPr>
                        <a:t>………………….</a:t>
                      </a:r>
                    </a:p>
                    <a:p>
                      <a:pPr>
                        <a:lnSpc>
                          <a:spcPct val="115000"/>
                        </a:lnSpc>
                        <a:spcAft>
                          <a:spcPts val="1000"/>
                        </a:spcAft>
                      </a:pPr>
                      <a:r>
                        <a:rPr lang="en-US" sz="1400" dirty="0" smtClean="0">
                          <a:latin typeface="Times New Roman"/>
                          <a:ea typeface="Calibri"/>
                          <a:cs typeface="Times New Roman"/>
                        </a:rPr>
                        <a:t>………………….</a:t>
                      </a:r>
                    </a:p>
                    <a:p>
                      <a:pPr>
                        <a:lnSpc>
                          <a:spcPct val="115000"/>
                        </a:lnSpc>
                        <a:spcAft>
                          <a:spcPts val="100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400" dirty="0" smtClean="0">
                          <a:latin typeface="Times New Roman"/>
                          <a:ea typeface="Calibri"/>
                          <a:cs typeface="Times New Roman"/>
                        </a:rPr>
                        <a:t>..............................</a:t>
                      </a:r>
                      <a:endParaRPr lang="en-US" sz="1100" dirty="0">
                        <a:latin typeface="Calibri"/>
                        <a:ea typeface="Calibri"/>
                        <a:cs typeface="Times New Roman"/>
                      </a:endParaRPr>
                    </a:p>
                    <a:p>
                      <a:pPr>
                        <a:lnSpc>
                          <a:spcPct val="115000"/>
                        </a:lnSpc>
                        <a:spcAft>
                          <a:spcPts val="1000"/>
                        </a:spcAft>
                      </a:pPr>
                      <a:r>
                        <a:rPr lang="en-US" sz="1400" dirty="0" smtClean="0">
                          <a:latin typeface="Times New Roman"/>
                          <a:ea typeface="Calibri"/>
                          <a:cs typeface="Times New Roman"/>
                        </a:rPr>
                        <a:t>……………….....</a:t>
                      </a:r>
                      <a:endParaRPr lang="en-US" sz="1100" dirty="0">
                        <a:latin typeface="Calibri"/>
                        <a:ea typeface="Calibri"/>
                        <a:cs typeface="Times New Roman"/>
                      </a:endParaRPr>
                    </a:p>
                    <a:p>
                      <a:pPr>
                        <a:lnSpc>
                          <a:spcPct val="115000"/>
                        </a:lnSpc>
                        <a:spcAft>
                          <a:spcPts val="1000"/>
                        </a:spcAft>
                      </a:pPr>
                      <a:r>
                        <a:rPr lang="en-US" sz="1400" dirty="0" smtClean="0">
                          <a:latin typeface="Times New Roman"/>
                          <a:ea typeface="Calibri"/>
                          <a:cs typeface="Times New Roman"/>
                        </a:rPr>
                        <a:t>………………….</a:t>
                      </a:r>
                      <a:endParaRPr lang="en-US" sz="1100" dirty="0">
                        <a:latin typeface="Calibri"/>
                        <a:ea typeface="Calibri"/>
                        <a:cs typeface="Times New Roman"/>
                      </a:endParaRPr>
                    </a:p>
                    <a:p>
                      <a:pPr>
                        <a:lnSpc>
                          <a:spcPct val="115000"/>
                        </a:lnSpc>
                        <a:spcAft>
                          <a:spcPts val="1000"/>
                        </a:spcAft>
                      </a:pPr>
                      <a:r>
                        <a:rPr lang="en-US" sz="1400" dirty="0" smtClean="0">
                          <a:latin typeface="Times New Roman"/>
                          <a:ea typeface="Calibri"/>
                          <a:cs typeface="Times New Roman"/>
                        </a:rPr>
                        <a:t>………………….</a:t>
                      </a:r>
                    </a:p>
                    <a:p>
                      <a:pPr>
                        <a:lnSpc>
                          <a:spcPct val="115000"/>
                        </a:lnSpc>
                        <a:spcAft>
                          <a:spcPts val="1000"/>
                        </a:spcAft>
                      </a:pPr>
                      <a:r>
                        <a:rPr lang="en-US" sz="1400" dirty="0" smtClean="0">
                          <a:latin typeface="Times New Roman"/>
                          <a:ea typeface="Calibri"/>
                          <a:cs typeface="Times New Roman"/>
                        </a:rPr>
                        <a:t>………………….</a:t>
                      </a:r>
                    </a:p>
                    <a:p>
                      <a:pPr>
                        <a:lnSpc>
                          <a:spcPct val="115000"/>
                        </a:lnSpc>
                        <a:spcAft>
                          <a:spcPts val="1000"/>
                        </a:spcAft>
                      </a:pPr>
                      <a:r>
                        <a:rPr lang="en-US" sz="1400" dirty="0" smtClean="0">
                          <a:latin typeface="Times New Roman"/>
                          <a:ea typeface="Calibri"/>
                          <a:cs typeface="Times New Roman"/>
                        </a:rPr>
                        <a:t>…………………..</a:t>
                      </a:r>
                    </a:p>
                    <a:p>
                      <a:pPr>
                        <a:lnSpc>
                          <a:spcPct val="115000"/>
                        </a:lnSpc>
                        <a:spcAft>
                          <a:spcPts val="1000"/>
                        </a:spcAft>
                      </a:pPr>
                      <a:r>
                        <a:rPr lang="en-US" sz="1400" dirty="0" smtClean="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400" dirty="0" smtClean="0">
                          <a:latin typeface="Times New Roman"/>
                          <a:ea typeface="Calibri"/>
                          <a:cs typeface="Times New Roman"/>
                        </a:rPr>
                        <a:t>.........................</a:t>
                      </a:r>
                      <a:endParaRPr lang="en-US" sz="1100" dirty="0">
                        <a:latin typeface="Calibri"/>
                        <a:ea typeface="Calibri"/>
                        <a:cs typeface="Times New Roman"/>
                      </a:endParaRPr>
                    </a:p>
                    <a:p>
                      <a:pPr>
                        <a:lnSpc>
                          <a:spcPct val="115000"/>
                        </a:lnSpc>
                        <a:spcAft>
                          <a:spcPts val="1000"/>
                        </a:spcAft>
                      </a:pPr>
                      <a:r>
                        <a:rPr lang="en-US" sz="1400" dirty="0" smtClean="0">
                          <a:latin typeface="Times New Roman"/>
                          <a:ea typeface="Calibri"/>
                          <a:cs typeface="Times New Roman"/>
                        </a:rPr>
                        <a:t>……………….</a:t>
                      </a:r>
                      <a:endParaRPr lang="en-US" sz="1100" dirty="0">
                        <a:latin typeface="Calibri"/>
                        <a:ea typeface="Calibri"/>
                        <a:cs typeface="Times New Roman"/>
                      </a:endParaRPr>
                    </a:p>
                    <a:p>
                      <a:pPr>
                        <a:lnSpc>
                          <a:spcPct val="115000"/>
                        </a:lnSpc>
                        <a:spcAft>
                          <a:spcPts val="1000"/>
                        </a:spcAft>
                      </a:pPr>
                      <a:r>
                        <a:rPr lang="en-US" sz="1400" dirty="0" smtClean="0">
                          <a:latin typeface="Times New Roman"/>
                          <a:ea typeface="Calibri"/>
                          <a:cs typeface="Times New Roman"/>
                        </a:rPr>
                        <a:t>……………….</a:t>
                      </a:r>
                      <a:endParaRPr lang="en-US" sz="1100" dirty="0">
                        <a:latin typeface="Calibri"/>
                        <a:ea typeface="Calibri"/>
                        <a:cs typeface="Times New Roman"/>
                      </a:endParaRPr>
                    </a:p>
                    <a:p>
                      <a:pPr>
                        <a:lnSpc>
                          <a:spcPct val="115000"/>
                        </a:lnSpc>
                        <a:spcAft>
                          <a:spcPts val="1000"/>
                        </a:spcAft>
                      </a:pPr>
                      <a:r>
                        <a:rPr lang="en-US" sz="1400" dirty="0" smtClean="0">
                          <a:latin typeface="Times New Roman"/>
                          <a:ea typeface="Calibri"/>
                          <a:cs typeface="Times New Roman"/>
                        </a:rPr>
                        <a:t>……………….</a:t>
                      </a:r>
                    </a:p>
                    <a:p>
                      <a:pPr>
                        <a:lnSpc>
                          <a:spcPct val="115000"/>
                        </a:lnSpc>
                        <a:spcAft>
                          <a:spcPts val="1000"/>
                        </a:spcAft>
                      </a:pPr>
                      <a:r>
                        <a:rPr lang="en-US" sz="1400" dirty="0" smtClean="0">
                          <a:latin typeface="Times New Roman"/>
                          <a:ea typeface="Calibri"/>
                          <a:cs typeface="Times New Roman"/>
                        </a:rPr>
                        <a:t>…………….....</a:t>
                      </a:r>
                    </a:p>
                    <a:p>
                      <a:pPr>
                        <a:lnSpc>
                          <a:spcPct val="115000"/>
                        </a:lnSpc>
                        <a:spcAft>
                          <a:spcPts val="1000"/>
                        </a:spcAft>
                      </a:pPr>
                      <a:r>
                        <a:rPr lang="en-US" sz="1400" dirty="0" smtClean="0">
                          <a:latin typeface="Times New Roman"/>
                          <a:ea typeface="Calibri"/>
                          <a:cs typeface="Times New Roman"/>
                        </a:rPr>
                        <a:t>…………….....</a:t>
                      </a:r>
                    </a:p>
                    <a:p>
                      <a:pPr>
                        <a:lnSpc>
                          <a:spcPct val="115000"/>
                        </a:lnSpc>
                        <a:spcAft>
                          <a:spcPts val="1000"/>
                        </a:spcAft>
                      </a:pPr>
                      <a:r>
                        <a:rPr lang="en-US" sz="1400" dirty="0" smtClean="0">
                          <a:latin typeface="Times New Roman"/>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697" name="Rectangle 1"/>
          <p:cNvSpPr>
            <a:spLocks noChangeArrowheads="1"/>
          </p:cNvSpPr>
          <p:nvPr/>
        </p:nvSpPr>
        <p:spPr bwMode="auto">
          <a:xfrm>
            <a:off x="4723580" y="914828"/>
            <a:ext cx="4274938" cy="532453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9210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Ngôi</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đền</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Pác-tê-nông</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thuộc</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khu</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thành</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cổ</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Ác</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rô</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pô</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-lit ở A-ten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Hy</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Lạp</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được</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coi</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là</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biểu</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tượng</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của</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nền</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dân</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chủ</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A-ten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và</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cái</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nôi</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của</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nền</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văn</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minh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phương</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Tây</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Công</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trình</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này</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được</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do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nhà</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điêu</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khắc</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nổi</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tiếng</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nhất</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thời</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cổ</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đại</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Phi-</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đi</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thiết</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kế</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và</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nhiều</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kiến</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trúc</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sư</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giỏi</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khác</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trực</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tiếp</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giám</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sát</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quá</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trình</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thi</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công</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9210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Ngôi</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đền</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này</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vì</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sao</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được</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coi</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là</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biểu</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tượng</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của</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nền</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dân</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chủ</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A-ten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và</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của</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văn</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minh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phương</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Tây</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cổ</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đại</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Điều</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gì</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đã</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khiến</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cho</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nền</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văn</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minh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Hy</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Lạp</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và</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La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Mã</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cổ</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đại</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này</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được</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đánh</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giá</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cao</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như</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vậy</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Chúng</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ta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sẽ</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cùng</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nhau</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tìm</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hiểu</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bài</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10,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Hy</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Lạp</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và</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La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Mã</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cổ</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đại</a:t>
            </a:r>
            <a:r>
              <a:rPr kumimoji="0" lang="en-US" sz="2000"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ox(in)">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par>
                                <p:cTn id="26" presetID="4" presetClass="entr" presetSubtype="16"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ox(i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xit" presetSubtype="16" fill="hold" nodeType="clickEffect">
                                  <p:stCondLst>
                                    <p:cond delay="0"/>
                                  </p:stCondLst>
                                  <p:childTnLst>
                                    <p:animEffect transition="out" filter="box(in)">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4" presetClass="entr" presetSubtype="16" fill="hold" grpId="0" nodeType="withEffect">
                                  <p:stCondLst>
                                    <p:cond delay="0"/>
                                  </p:stCondLst>
                                  <p:childTnLst>
                                    <p:set>
                                      <p:cBhvr>
                                        <p:cTn id="35" dur="1" fill="hold">
                                          <p:stCondLst>
                                            <p:cond delay="0"/>
                                          </p:stCondLst>
                                        </p:cTn>
                                        <p:tgtEl>
                                          <p:spTgt spid="29697"/>
                                        </p:tgtEl>
                                        <p:attrNameLst>
                                          <p:attrName>style.visibility</p:attrName>
                                        </p:attrNameLst>
                                      </p:cBhvr>
                                      <p:to>
                                        <p:strVal val="visible"/>
                                      </p:to>
                                    </p:set>
                                    <p:animEffect transition="in" filter="box(in)">
                                      <p:cBhvr>
                                        <p:cTn id="36" dur="500"/>
                                        <p:tgtEl>
                                          <p:spTgt spid="29697"/>
                                        </p:tgtEl>
                                      </p:cBhvr>
                                    </p:animEffect>
                                  </p:childTnLst>
                                </p:cTn>
                              </p:par>
                              <p:par>
                                <p:cTn id="37" presetID="4" presetClass="exit" presetSubtype="16" fill="hold" grpId="1" nodeType="withEffect">
                                  <p:stCondLst>
                                    <p:cond delay="0"/>
                                  </p:stCondLst>
                                  <p:childTnLst>
                                    <p:animEffect transition="out" filter="box(in)">
                                      <p:cBhvr>
                                        <p:cTn id="38" dur="500"/>
                                        <p:tgtEl>
                                          <p:spTgt spid="30"/>
                                        </p:tgtEl>
                                      </p:cBhvr>
                                    </p:animEffect>
                                    <p:set>
                                      <p:cBhvr>
                                        <p:cTn id="39"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animBg="1"/>
      <p:bldP spid="30" grpId="1" animBg="1"/>
      <p:bldP spid="33" grpId="0" animBg="1"/>
      <p:bldP spid="296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722290" y="362552"/>
            <a:ext cx="959495" cy="982252"/>
          </a:xfrm>
          <a:prstGeom prst="rect">
            <a:avLst/>
          </a:prstGeom>
          <a:noFill/>
        </p:spPr>
      </p:pic>
      <p:sp>
        <p:nvSpPr>
          <p:cNvPr id="18" name="Rectangle 17"/>
          <p:cNvSpPr/>
          <p:nvPr/>
        </p:nvSpPr>
        <p:spPr>
          <a:xfrm>
            <a:off x="231776" y="650948"/>
            <a:ext cx="4570412" cy="461665"/>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Điều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kiện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nhiên</a:t>
            </a:r>
            <a:endParaRPr lang="en-US" sz="2400" dirty="0">
              <a:latin typeface="Times New Roman" panose="02020603050405020304" pitchFamily="18" charset="0"/>
              <a:cs typeface="Times New Roman" panose="02020603050405020304" pitchFamily="18" charset="0"/>
            </a:endParaRPr>
          </a:p>
        </p:txBody>
      </p:sp>
      <p:sp>
        <p:nvSpPr>
          <p:cNvPr id="21" name="Cloud Callout 20"/>
          <p:cNvSpPr/>
          <p:nvPr/>
        </p:nvSpPr>
        <p:spPr>
          <a:xfrm>
            <a:off x="988761" y="884012"/>
            <a:ext cx="7693024" cy="1630588"/>
          </a:xfrm>
          <a:prstGeom prst="cloudCallout">
            <a:avLst>
              <a:gd name="adj1" fmla="val -224020"/>
              <a:gd name="adj2" fmla="val -40124"/>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000" smtClean="0">
                <a:latin typeface="Times New Roman" pitchFamily="18" charset="0"/>
                <a:cs typeface="Times New Roman" pitchFamily="18" charset="0"/>
              </a:rPr>
              <a:t>      Quan sát hai lược đồ và so sánh lãnh thổ Hy Lạp cổ đại và Hy Lạp ngày nay? Và cho biết những nét chính về điều kiện tự nhiên của Hy Lạp?</a:t>
            </a:r>
            <a:endParaRPr lang="en-US" sz="2000">
              <a:latin typeface="Times New Roman" pitchFamily="18" charset="0"/>
              <a:cs typeface="Times New Roman" pitchFamily="18" charset="0"/>
            </a:endParaRPr>
          </a:p>
        </p:txBody>
      </p:sp>
      <p:pic>
        <p:nvPicPr>
          <p:cNvPr id="12" name="Picture 11"/>
          <p:cNvPicPr/>
          <p:nvPr/>
        </p:nvPicPr>
        <p:blipFill>
          <a:blip r:embed="rId4"/>
          <a:srcRect/>
          <a:stretch>
            <a:fillRect/>
          </a:stretch>
        </p:blipFill>
        <p:spPr bwMode="auto">
          <a:xfrm>
            <a:off x="89695" y="2514600"/>
            <a:ext cx="4863305" cy="3987608"/>
          </a:xfrm>
          <a:prstGeom prst="rect">
            <a:avLst/>
          </a:prstGeom>
          <a:noFill/>
          <a:ln w="9525">
            <a:noFill/>
            <a:miter lim="800000"/>
            <a:headEnd/>
            <a:tailEnd/>
          </a:ln>
        </p:spPr>
      </p:pic>
      <p:pic>
        <p:nvPicPr>
          <p:cNvPr id="13" name="Picture 12" descr="Bản đồ Hy Lạp"/>
          <p:cNvPicPr/>
          <p:nvPr/>
        </p:nvPicPr>
        <p:blipFill>
          <a:blip r:embed="rId5"/>
          <a:srcRect/>
          <a:stretch>
            <a:fillRect/>
          </a:stretch>
        </p:blipFill>
        <p:spPr bwMode="auto">
          <a:xfrm>
            <a:off x="4802188" y="2514600"/>
            <a:ext cx="4197150" cy="3663553"/>
          </a:xfrm>
          <a:prstGeom prst="rect">
            <a:avLst/>
          </a:prstGeom>
          <a:noFill/>
          <a:ln w="9525">
            <a:noFill/>
            <a:miter lim="800000"/>
            <a:headEnd/>
            <a:tailEnd/>
          </a:ln>
        </p:spPr>
      </p:pic>
      <p:sp>
        <p:nvSpPr>
          <p:cNvPr id="15" name="Hộp_Văn_Bản 7"/>
          <p:cNvSpPr txBox="1"/>
          <p:nvPr/>
        </p:nvSpPr>
        <p:spPr>
          <a:xfrm>
            <a:off x="1828800" y="119921"/>
            <a:ext cx="54864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b="1" smtClean="0">
                <a:solidFill>
                  <a:srgbClr val="0033CC"/>
                </a:solidFill>
                <a:latin typeface="Times New Roman" panose="02020603050405020304" pitchFamily="18" charset="0"/>
                <a:cs typeface="Times New Roman" panose="02020603050405020304" pitchFamily="18" charset="0"/>
              </a:rPr>
              <a:t>BÀI 10. HY LẠP VÀ LA MÃ CỔ  ĐẠI</a:t>
            </a:r>
            <a:endParaRPr lang="en-US" sz="240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ox(in)">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242542" y="159822"/>
            <a:ext cx="959495" cy="982252"/>
          </a:xfrm>
          <a:prstGeom prst="rect">
            <a:avLst/>
          </a:prstGeom>
          <a:noFill/>
        </p:spPr>
      </p:pic>
      <p:sp>
        <p:nvSpPr>
          <p:cNvPr id="18" name="Rectangle 17"/>
          <p:cNvSpPr/>
          <p:nvPr/>
        </p:nvSpPr>
        <p:spPr>
          <a:xfrm>
            <a:off x="231776" y="650948"/>
            <a:ext cx="4570412" cy="461665"/>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Điều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kiện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nhiên</a:t>
            </a:r>
            <a:endParaRPr lang="en-US" sz="2400" dirty="0">
              <a:latin typeface="Times New Roman" panose="02020603050405020304" pitchFamily="18" charset="0"/>
              <a:cs typeface="Times New Roman" panose="02020603050405020304" pitchFamily="18" charset="0"/>
            </a:endParaRPr>
          </a:p>
        </p:txBody>
      </p:sp>
      <p:pic>
        <p:nvPicPr>
          <p:cNvPr id="12" name="Picture 11"/>
          <p:cNvPicPr/>
          <p:nvPr/>
        </p:nvPicPr>
        <p:blipFill>
          <a:blip r:embed="rId4"/>
          <a:srcRect/>
          <a:stretch>
            <a:fillRect/>
          </a:stretch>
        </p:blipFill>
        <p:spPr bwMode="auto">
          <a:xfrm>
            <a:off x="5257800" y="1226939"/>
            <a:ext cx="3741539" cy="2653308"/>
          </a:xfrm>
          <a:prstGeom prst="rect">
            <a:avLst/>
          </a:prstGeom>
          <a:noFill/>
          <a:ln w="9525">
            <a:noFill/>
            <a:miter lim="800000"/>
            <a:headEnd/>
            <a:tailEnd/>
          </a:ln>
        </p:spPr>
      </p:pic>
      <p:pic>
        <p:nvPicPr>
          <p:cNvPr id="13" name="Picture 12" descr="Bản đồ Hy Lạp"/>
          <p:cNvPicPr/>
          <p:nvPr/>
        </p:nvPicPr>
        <p:blipFill>
          <a:blip r:embed="rId5"/>
          <a:srcRect/>
          <a:stretch>
            <a:fillRect/>
          </a:stretch>
        </p:blipFill>
        <p:spPr bwMode="auto">
          <a:xfrm>
            <a:off x="5455295" y="3880247"/>
            <a:ext cx="3226490" cy="2596753"/>
          </a:xfrm>
          <a:prstGeom prst="rect">
            <a:avLst/>
          </a:prstGeom>
          <a:noFill/>
          <a:ln w="9525">
            <a:noFill/>
            <a:miter lim="800000"/>
            <a:headEnd/>
            <a:tailEnd/>
          </a:ln>
        </p:spPr>
      </p:pic>
      <p:sp>
        <p:nvSpPr>
          <p:cNvPr id="15" name="Hộp_Văn_Bản 7"/>
          <p:cNvSpPr txBox="1"/>
          <p:nvPr/>
        </p:nvSpPr>
        <p:spPr>
          <a:xfrm>
            <a:off x="2313677" y="104418"/>
            <a:ext cx="540861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BÀI 10. HY LẠP VÀ LA MÃ CỔ  ĐẠI</a:t>
            </a:r>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27649" name="Rectangle 1"/>
          <p:cNvSpPr>
            <a:spLocks noChangeArrowheads="1"/>
          </p:cNvSpPr>
          <p:nvPr/>
        </p:nvSpPr>
        <p:spPr bwMode="auto">
          <a:xfrm>
            <a:off x="762000" y="1020280"/>
            <a:ext cx="404018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a. Hy Lạp cổ đại  </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Rộng lớn hơn Hy Lạp hiện nay, nằm ở phía nam bán đảo Ban Căng. Địa hình bị chia cắt. Đất đai canh tác ít, không màu mỡ. Có nhiều vũng vịnh thuận lợi cho việc lập những hải cảng. Có nhiều khoáng sản quý hiếm như: vàng, bạc, đồng…..</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cxnSp>
        <p:nvCxnSpPr>
          <p:cNvPr id="17" name="Straight Connector 16"/>
          <p:cNvCxnSpPr/>
          <p:nvPr/>
        </p:nvCxnSpPr>
        <p:spPr>
          <a:xfrm rot="5400000">
            <a:off x="2154274" y="3754474"/>
            <a:ext cx="6207053"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p:nvPicPr>
        <p:blipFill>
          <a:blip r:embed="rId6" cstate="print"/>
          <a:srcRect/>
          <a:stretch>
            <a:fillRect/>
          </a:stretch>
        </p:blipFill>
        <p:spPr bwMode="auto">
          <a:xfrm>
            <a:off x="228600" y="1012233"/>
            <a:ext cx="533400" cy="4294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box(in)">
                                      <p:cBhvr>
                                        <p:cTn id="7" dur="500"/>
                                        <p:tgtEl>
                                          <p:spTgt spid="27649"/>
                                        </p:tgtEl>
                                      </p:cBhvr>
                                    </p:animEffect>
                                  </p:childTnLst>
                                </p:cTn>
                              </p:par>
                              <p:par>
                                <p:cTn id="8" presetID="4"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722290" y="520436"/>
            <a:ext cx="959495" cy="982252"/>
          </a:xfrm>
          <a:prstGeom prst="rect">
            <a:avLst/>
          </a:prstGeom>
          <a:noFill/>
        </p:spPr>
      </p:pic>
      <p:sp>
        <p:nvSpPr>
          <p:cNvPr id="18" name="Rectangle 17"/>
          <p:cNvSpPr/>
          <p:nvPr/>
        </p:nvSpPr>
        <p:spPr>
          <a:xfrm>
            <a:off x="231776" y="650948"/>
            <a:ext cx="4570412" cy="523220"/>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1.  </a:t>
            </a:r>
            <a:r>
              <a:rPr lang="en-US" sz="2800" b="1" dirty="0" err="1" smtClean="0">
                <a:latin typeface="Times New Roman" panose="02020603050405020304" pitchFamily="18" charset="0"/>
                <a:cs typeface="Times New Roman" panose="02020603050405020304" pitchFamily="18" charset="0"/>
              </a:rPr>
              <a:t>Điều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kiện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tự</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nhiên</a:t>
            </a:r>
            <a:endParaRPr lang="en-US" sz="2800" dirty="0">
              <a:latin typeface="Times New Roman" panose="02020603050405020304" pitchFamily="18" charset="0"/>
              <a:cs typeface="Times New Roman" panose="02020603050405020304" pitchFamily="18" charset="0"/>
            </a:endParaRPr>
          </a:p>
        </p:txBody>
      </p:sp>
      <p:sp>
        <p:nvSpPr>
          <p:cNvPr id="13" name="Hộp_Văn_Bản 7"/>
          <p:cNvSpPr txBox="1"/>
          <p:nvPr/>
        </p:nvSpPr>
        <p:spPr>
          <a:xfrm>
            <a:off x="2209800" y="192179"/>
            <a:ext cx="57363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BÀI 10. HY LẠP VÀ LA MÃ CỔ  ĐẠI</a:t>
            </a:r>
            <a:endParaRPr lang="en-US" sz="2400" dirty="0">
              <a:solidFill>
                <a:srgbClr val="0033CC"/>
              </a:solidFill>
              <a:latin typeface="Times New Roman" panose="02020603050405020304" pitchFamily="18" charset="0"/>
              <a:cs typeface="Times New Roman" panose="02020603050405020304" pitchFamily="18" charset="0"/>
            </a:endParaRPr>
          </a:p>
        </p:txBody>
      </p:sp>
      <p:pic>
        <p:nvPicPr>
          <p:cNvPr id="17" name="Picture 16" descr="D:\BÁN TÀI LIỆU\Tiểu luận sinh viên\26.7\ảnh-nền-1.jpg"/>
          <p:cNvPicPr/>
          <p:nvPr/>
        </p:nvPicPr>
        <p:blipFill>
          <a:blip r:embed="rId4"/>
          <a:srcRect/>
          <a:stretch>
            <a:fillRect/>
          </a:stretch>
        </p:blipFill>
        <p:spPr bwMode="auto">
          <a:xfrm>
            <a:off x="4802189" y="3042500"/>
            <a:ext cx="3879597" cy="2895600"/>
          </a:xfrm>
          <a:prstGeom prst="rect">
            <a:avLst/>
          </a:prstGeom>
          <a:noFill/>
          <a:ln w="9525">
            <a:noFill/>
            <a:miter lim="800000"/>
            <a:headEnd/>
            <a:tailEnd/>
          </a:ln>
        </p:spPr>
      </p:pic>
      <p:sp>
        <p:nvSpPr>
          <p:cNvPr id="25601" name="Rectangle 1"/>
          <p:cNvSpPr>
            <a:spLocks noChangeArrowheads="1"/>
          </p:cNvSpPr>
          <p:nvPr/>
        </p:nvSpPr>
        <p:spPr bwMode="auto">
          <a:xfrm>
            <a:off x="4802188" y="5919787"/>
            <a:ext cx="3879598" cy="5232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28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Cảng Pi-rê ngày nay</a:t>
            </a:r>
            <a:endParaRPr kumimoji="0" lang="sv-SE" sz="2800" b="0" i="0" u="none" strike="noStrike" cap="none" normalizeH="0" baseline="0" smtClean="0">
              <a:ln>
                <a:noFill/>
              </a:ln>
              <a:solidFill>
                <a:schemeClr val="tx1"/>
              </a:solidFill>
              <a:effectLst/>
              <a:latin typeface="Arial" pitchFamily="34" charset="0"/>
              <a:cs typeface="Arial" pitchFamily="34" charset="0"/>
            </a:endParaRPr>
          </a:p>
        </p:txBody>
      </p:sp>
      <p:pic>
        <p:nvPicPr>
          <p:cNvPr id="25603" name="Picture 3" descr="Các Quốc Gia Cổ Đại Phương Đông Và Phương Tây, So Sánh Về"/>
          <p:cNvPicPr>
            <a:picLocks noChangeAspect="1" noChangeArrowheads="1"/>
          </p:cNvPicPr>
          <p:nvPr/>
        </p:nvPicPr>
        <p:blipFill>
          <a:blip r:embed="rId5"/>
          <a:srcRect/>
          <a:stretch>
            <a:fillRect/>
          </a:stretch>
        </p:blipFill>
        <p:spPr bwMode="auto">
          <a:xfrm>
            <a:off x="460376" y="3024187"/>
            <a:ext cx="4264024" cy="3418820"/>
          </a:xfrm>
          <a:prstGeom prst="rect">
            <a:avLst/>
          </a:prstGeom>
          <a:noFill/>
        </p:spPr>
      </p:pic>
      <p:sp>
        <p:nvSpPr>
          <p:cNvPr id="19" name="Cloud Callout 18"/>
          <p:cNvSpPr/>
          <p:nvPr/>
        </p:nvSpPr>
        <p:spPr>
          <a:xfrm>
            <a:off x="2653176" y="1431372"/>
            <a:ext cx="5483224" cy="1211461"/>
          </a:xfrm>
          <a:prstGeom prst="cloudCallout">
            <a:avLst>
              <a:gd name="adj1" fmla="val -224020"/>
              <a:gd name="adj2" fmla="val -40124"/>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400" b="1" dirty="0" err="1" smtClean="0">
                <a:latin typeface="Times New Roman" pitchFamily="18" charset="0"/>
                <a:cs typeface="Times New Roman" pitchFamily="18" charset="0"/>
              </a:rPr>
              <a:t>Em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biết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gì</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cảng</a:t>
            </a:r>
            <a:r>
              <a:rPr lang="en-US" sz="2400" b="1" dirty="0" smtClean="0">
                <a:latin typeface="Times New Roman" pitchFamily="18" charset="0"/>
                <a:cs typeface="Times New Roman" pitchFamily="18" charset="0"/>
              </a:rPr>
              <a:t> Pi-</a:t>
            </a:r>
            <a:r>
              <a:rPr lang="en-US" sz="2400" b="1" dirty="0" err="1" smtClean="0">
                <a:latin typeface="Times New Roman" pitchFamily="18" charset="0"/>
                <a:cs typeface="Times New Roman" pitchFamily="18" charset="0"/>
              </a:rPr>
              <a:t>rê</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Hãy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xét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vai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trò</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cảng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này</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20" name="Cloud Callout 19"/>
          <p:cNvSpPr/>
          <p:nvPr/>
        </p:nvSpPr>
        <p:spPr>
          <a:xfrm>
            <a:off x="838200" y="853678"/>
            <a:ext cx="6884090" cy="2170509"/>
          </a:xfrm>
          <a:prstGeom prst="cloudCallout">
            <a:avLst>
              <a:gd name="adj1" fmla="val -224020"/>
              <a:gd name="adj2" fmla="val -40124"/>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err="1" smtClean="0">
                <a:latin typeface="Times New Roman" pitchFamily="18" charset="0"/>
                <a:cs typeface="Times New Roman" pitchFamily="18" charset="0"/>
              </a:rPr>
              <a:t>Cảng</a:t>
            </a:r>
            <a:r>
              <a:rPr lang="en-US" sz="2400" b="1" dirty="0" smtClean="0">
                <a:latin typeface="Times New Roman" pitchFamily="18" charset="0"/>
                <a:cs typeface="Times New Roman" pitchFamily="18" charset="0"/>
              </a:rPr>
              <a:t> Pi-</a:t>
            </a:r>
            <a:r>
              <a:rPr lang="en-US" sz="2400" b="1" dirty="0" err="1" smtClean="0">
                <a:latin typeface="Times New Roman" pitchFamily="18" charset="0"/>
                <a:cs typeface="Times New Roman" pitchFamily="18" charset="0"/>
              </a:rPr>
              <a:t>rê</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cảng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sầm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uất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ngay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từ</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cổ</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Ngày</a:t>
            </a:r>
            <a:r>
              <a:rPr lang="en-US" sz="2400" b="1" dirty="0" smtClean="0">
                <a:latin typeface="Times New Roman" pitchFamily="18" charset="0"/>
                <a:cs typeface="Times New Roman" pitchFamily="18" charset="0"/>
              </a:rPr>
              <a:t> nay </a:t>
            </a:r>
            <a:r>
              <a:rPr lang="en-US" sz="2400" b="1" dirty="0" err="1" smtClean="0">
                <a:latin typeface="Times New Roman" pitchFamily="18" charset="0"/>
                <a:cs typeface="Times New Roman" pitchFamily="18" charset="0"/>
              </a:rPr>
              <a:t>hải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cảng</a:t>
            </a:r>
            <a:r>
              <a:rPr lang="en-US" sz="2400" b="1" dirty="0" smtClean="0">
                <a:latin typeface="Times New Roman" pitchFamily="18" charset="0"/>
                <a:cs typeface="Times New Roman" pitchFamily="18" charset="0"/>
              </a:rPr>
              <a:t> Pire </a:t>
            </a:r>
            <a:r>
              <a:rPr lang="en-US" sz="2400" b="1" dirty="0" err="1" smtClean="0">
                <a:latin typeface="Times New Roman" pitchFamily="18" charset="0"/>
                <a:cs typeface="Times New Roman" pitchFamily="18" charset="0"/>
              </a:rPr>
              <a:t>vẫn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cảng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sầm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uất</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ox(in)">
                                      <p:cBhvr>
                                        <p:cTn id="7" dur="500"/>
                                        <p:tgtEl>
                                          <p:spTgt spid="25603"/>
                                        </p:tgtEl>
                                      </p:cBhvr>
                                    </p:animEffect>
                                  </p:childTnLst>
                                </p:cTn>
                              </p:par>
                              <p:par>
                                <p:cTn id="8" presetID="4"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5601"/>
                                        </p:tgtEl>
                                        <p:attrNameLst>
                                          <p:attrName>style.visibility</p:attrName>
                                        </p:attrNameLst>
                                      </p:cBhvr>
                                      <p:to>
                                        <p:strVal val="visible"/>
                                      </p:to>
                                    </p:set>
                                    <p:animEffect transition="in" filter="box(in)">
                                      <p:cBhvr>
                                        <p:cTn id="13" dur="500"/>
                                        <p:tgtEl>
                                          <p:spTgt spid="2560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ox(in)">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ox(in)">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856182" y="525720"/>
            <a:ext cx="952321" cy="701220"/>
          </a:xfrm>
          <a:prstGeom prst="rect">
            <a:avLst/>
          </a:prstGeom>
          <a:noFill/>
        </p:spPr>
      </p:pic>
      <p:cxnSp>
        <p:nvCxnSpPr>
          <p:cNvPr id="15" name="Straight Connector 14"/>
          <p:cNvCxnSpPr/>
          <p:nvPr/>
        </p:nvCxnSpPr>
        <p:spPr>
          <a:xfrm rot="16200000" flipH="1">
            <a:off x="1884044" y="3670874"/>
            <a:ext cx="6332281" cy="41969"/>
          </a:xfrm>
          <a:prstGeom prst="line">
            <a:avLst/>
          </a:prstGeom>
        </p:spPr>
        <p:style>
          <a:lnRef idx="1">
            <a:schemeClr val="accent1"/>
          </a:lnRef>
          <a:fillRef idx="0">
            <a:schemeClr val="accent1"/>
          </a:fillRef>
          <a:effectRef idx="0">
            <a:schemeClr val="accent1"/>
          </a:effectRef>
          <a:fontRef idx="minor">
            <a:schemeClr val="tx1"/>
          </a:fontRef>
        </p:style>
      </p:cxnSp>
      <p:sp>
        <p:nvSpPr>
          <p:cNvPr id="19" name="Cloud Callout 18"/>
          <p:cNvSpPr/>
          <p:nvPr/>
        </p:nvSpPr>
        <p:spPr>
          <a:xfrm>
            <a:off x="4038600" y="4343400"/>
            <a:ext cx="4960739" cy="2133600"/>
          </a:xfrm>
          <a:prstGeom prst="cloudCallout">
            <a:avLst>
              <a:gd name="adj1" fmla="val -72642"/>
              <a:gd name="adj2" fmla="val 62342"/>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200" dirty="0" smtClean="0">
              <a:solidFill>
                <a:schemeClr val="tx1"/>
              </a:solidFill>
              <a:latin typeface="Times New Roman" panose="02020603050405020304" pitchFamily="18" charset="0"/>
              <a:cs typeface="Times New Roman" panose="02020603050405020304" pitchFamily="18" charset="0"/>
            </a:endParaRPr>
          </a:p>
          <a:p>
            <a:pPr algn="ctr"/>
            <a:r>
              <a:rPr lang="en-US" sz="2200" dirty="0" smtClean="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L</a:t>
            </a:r>
            <a:r>
              <a:rPr lang="en-US" sz="2200" dirty="0" err="1" smtClean="0">
                <a:latin typeface="Times New Roman" panose="02020603050405020304" pitchFamily="18" charset="0"/>
                <a:cs typeface="Times New Roman" panose="02020603050405020304" pitchFamily="18" charset="0"/>
              </a:rPr>
              <a:t>ãnh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thổ</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quốc</a:t>
            </a:r>
            <a:r>
              <a:rPr lang="en-US" sz="2200" dirty="0" smtClean="0">
                <a:latin typeface="Times New Roman" panose="02020603050405020304" pitchFamily="18" charset="0"/>
                <a:cs typeface="Times New Roman" panose="02020603050405020304" pitchFamily="18" charset="0"/>
              </a:rPr>
              <a:t> La </a:t>
            </a:r>
            <a:r>
              <a:rPr lang="en-US" sz="2200" dirty="0" err="1" smtClean="0">
                <a:latin typeface="Times New Roman" panose="02020603050405020304" pitchFamily="18" charset="0"/>
                <a:cs typeface="Times New Roman" panose="02020603050405020304" pitchFamily="18" charset="0"/>
              </a:rPr>
              <a:t>Mã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lược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đồ</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biết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quốc</a:t>
            </a:r>
            <a:r>
              <a:rPr lang="en-US" sz="2200" dirty="0" smtClean="0">
                <a:latin typeface="Times New Roman" panose="02020603050405020304" pitchFamily="18" charset="0"/>
                <a:cs typeface="Times New Roman" panose="02020603050405020304" pitchFamily="18" charset="0"/>
              </a:rPr>
              <a:t> La </a:t>
            </a:r>
            <a:r>
              <a:rPr lang="en-US" sz="2200" dirty="0" err="1" smtClean="0">
                <a:latin typeface="Times New Roman" panose="02020603050405020304" pitchFamily="18" charset="0"/>
                <a:cs typeface="Times New Roman" panose="02020603050405020304" pitchFamily="18" charset="0"/>
              </a:rPr>
              <a:t>Mã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điều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kiện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tự</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như</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thế</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nào</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pic>
        <p:nvPicPr>
          <p:cNvPr id="21" name="Picture 2"/>
          <p:cNvPicPr>
            <a:picLocks noChangeAspect="1" noChangeArrowheads="1"/>
          </p:cNvPicPr>
          <p:nvPr/>
        </p:nvPicPr>
        <p:blipFill>
          <a:blip r:embed="rId4" cstate="print"/>
          <a:srcRect/>
          <a:stretch>
            <a:fillRect/>
          </a:stretch>
        </p:blipFill>
        <p:spPr bwMode="auto">
          <a:xfrm>
            <a:off x="219438" y="853678"/>
            <a:ext cx="447265" cy="536727"/>
          </a:xfrm>
          <a:prstGeom prst="rect">
            <a:avLst/>
          </a:prstGeom>
          <a:noFill/>
          <a:ln w="9525">
            <a:noFill/>
            <a:miter lim="800000"/>
            <a:headEnd/>
            <a:tailEnd/>
          </a:ln>
          <a:effectLst/>
        </p:spPr>
      </p:pic>
      <p:sp>
        <p:nvSpPr>
          <p:cNvPr id="18" name="Hộp_Văn_Bản 7"/>
          <p:cNvSpPr txBox="1"/>
          <p:nvPr/>
        </p:nvSpPr>
        <p:spPr>
          <a:xfrm>
            <a:off x="2210593" y="119921"/>
            <a:ext cx="533241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BÀI 10. HY LẠP VÀ LA MÃ CỔ  ĐẠI</a:t>
            </a:r>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23553" name="Rectangle 1"/>
          <p:cNvSpPr>
            <a:spLocks noChangeArrowheads="1"/>
          </p:cNvSpPr>
          <p:nvPr/>
        </p:nvSpPr>
        <p:spPr bwMode="auto">
          <a:xfrm>
            <a:off x="663906" y="1038344"/>
            <a:ext cx="4212893"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b. La Mã cổ đại  </a:t>
            </a:r>
            <a:endParaRPr kumimoji="0" lang="en-US" sz="24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Hình thành trên bán đảo I-ta-li-a xung quanh được biển bao bọc. Bờ biển có nhiều vịnh, cảng. Đến thời kì đế quốc La Mã, lãnh thổ được mở rộng ra cả ba châu lục với nhiều đồng cỏ lớn. Trồng trọt chăn nuôi phát triển. Có nhiều khoáng sản thuận lợi cho nghề luyện kim.</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a:t>
            </a:r>
          </a:p>
        </p:txBody>
      </p:sp>
      <p:sp>
        <p:nvSpPr>
          <p:cNvPr id="20" name="Rectangle 19"/>
          <p:cNvSpPr/>
          <p:nvPr/>
        </p:nvSpPr>
        <p:spPr>
          <a:xfrm>
            <a:off x="219438" y="669012"/>
            <a:ext cx="3121024" cy="461665"/>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Điều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kiện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nhiên</a:t>
            </a:r>
            <a:endParaRPr lang="en-US" sz="2400" dirty="0">
              <a:latin typeface="Times New Roman" panose="02020603050405020304" pitchFamily="18" charset="0"/>
              <a:cs typeface="Times New Roman" panose="02020603050405020304" pitchFamily="18" charset="0"/>
            </a:endParaRPr>
          </a:p>
        </p:txBody>
      </p:sp>
      <p:pic>
        <p:nvPicPr>
          <p:cNvPr id="22" name="Picture 21"/>
          <p:cNvPicPr/>
          <p:nvPr/>
        </p:nvPicPr>
        <p:blipFill>
          <a:blip r:embed="rId5"/>
          <a:srcRect/>
          <a:stretch>
            <a:fillRect/>
          </a:stretch>
        </p:blipFill>
        <p:spPr bwMode="auto">
          <a:xfrm>
            <a:off x="5071169" y="1226940"/>
            <a:ext cx="4012622" cy="28395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par>
                                <p:cTn id="18" presetID="4" presetClass="entr" presetSubtype="16"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ox(in)">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3553"/>
                                        </p:tgtEl>
                                        <p:attrNameLst>
                                          <p:attrName>style.visibility</p:attrName>
                                        </p:attrNameLst>
                                      </p:cBhvr>
                                      <p:to>
                                        <p:strVal val="visible"/>
                                      </p:to>
                                    </p:set>
                                    <p:animEffect transition="in" filter="box(in)">
                                      <p:cBhvr>
                                        <p:cTn id="25" dur="500"/>
                                        <p:tgtEl>
                                          <p:spTgt spid="2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35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856182" y="525720"/>
            <a:ext cx="952321" cy="701220"/>
          </a:xfrm>
          <a:prstGeom prst="rect">
            <a:avLst/>
          </a:prstGeom>
          <a:noFill/>
        </p:spPr>
      </p:pic>
      <p:sp>
        <p:nvSpPr>
          <p:cNvPr id="19" name="Cloud Callout 18"/>
          <p:cNvSpPr/>
          <p:nvPr/>
        </p:nvSpPr>
        <p:spPr>
          <a:xfrm>
            <a:off x="5029201" y="1323780"/>
            <a:ext cx="4114800" cy="3553020"/>
          </a:xfrm>
          <a:prstGeom prst="cloudCallout">
            <a:avLst>
              <a:gd name="adj1" fmla="val -37134"/>
              <a:gd name="adj2" fmla="val 88652"/>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smtClean="0">
              <a:solidFill>
                <a:schemeClr val="accent6">
                  <a:lumMod val="75000"/>
                </a:schemeClr>
              </a:solidFill>
              <a:latin typeface="Times New Roman" pitchFamily="18" charset="0"/>
              <a:cs typeface="Times New Roman" pitchFamily="18" charset="0"/>
            </a:endParaRPr>
          </a:p>
          <a:p>
            <a:pPr algn="ctr"/>
            <a:r>
              <a:rPr lang="en-US" sz="2400" b="1" dirty="0" smtClean="0">
                <a:solidFill>
                  <a:schemeClr val="accent6">
                    <a:lumMod val="75000"/>
                  </a:schemeClr>
                </a:solidFill>
                <a:latin typeface="Times New Roman" pitchFamily="18" charset="0"/>
                <a:cs typeface="Times New Roman" pitchFamily="18" charset="0"/>
              </a:rPr>
              <a:t>     ? </a:t>
            </a:r>
            <a:r>
              <a:rPr lang="en-US" sz="2400" dirty="0" err="1" smtClean="0">
                <a:solidFill>
                  <a:schemeClr val="accent6">
                    <a:lumMod val="75000"/>
                  </a:schemeClr>
                </a:solidFill>
                <a:latin typeface="Times New Roman" pitchFamily="18" charset="0"/>
                <a:cs typeface="Times New Roman" pitchFamily="18" charset="0"/>
              </a:rPr>
              <a:t>Dựa</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theo</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hình</a:t>
            </a:r>
            <a:r>
              <a:rPr lang="en-US" sz="2400" dirty="0" smtClean="0">
                <a:solidFill>
                  <a:schemeClr val="accent6">
                    <a:lumMod val="75000"/>
                  </a:schemeClr>
                </a:solidFill>
                <a:latin typeface="Times New Roman" pitchFamily="18" charset="0"/>
                <a:cs typeface="Times New Roman" pitchFamily="18" charset="0"/>
              </a:rPr>
              <a:t> 5 </a:t>
            </a:r>
            <a:r>
              <a:rPr lang="en-US" sz="2400" dirty="0" err="1" smtClean="0">
                <a:solidFill>
                  <a:schemeClr val="accent6">
                    <a:lumMod val="75000"/>
                  </a:schemeClr>
                </a:solidFill>
                <a:latin typeface="Times New Roman" pitchFamily="18" charset="0"/>
                <a:cs typeface="Times New Roman" pitchFamily="18" charset="0"/>
              </a:rPr>
              <a:t>hãy</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cho</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biết</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nhà</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nước</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thành</a:t>
            </a:r>
            <a:r>
              <a:rPr lang="en-US" sz="2400" dirty="0" smtClean="0">
                <a:solidFill>
                  <a:schemeClr val="accent6">
                    <a:lumMod val="75000"/>
                  </a:schemeClr>
                </a:solidFill>
                <a:latin typeface="Times New Roman" pitchFamily="18" charset="0"/>
                <a:cs typeface="Times New Roman" pitchFamily="18" charset="0"/>
              </a:rPr>
              <a:t> bang </a:t>
            </a:r>
            <a:r>
              <a:rPr lang="en-US" sz="2400" dirty="0" err="1" smtClean="0">
                <a:solidFill>
                  <a:schemeClr val="accent6">
                    <a:lumMod val="75000"/>
                  </a:schemeClr>
                </a:solidFill>
                <a:latin typeface="Times New Roman" pitchFamily="18" charset="0"/>
                <a:cs typeface="Times New Roman" pitchFamily="18" charset="0"/>
              </a:rPr>
              <a:t>được</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thành</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lập</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như</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thế</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nào</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Nhà</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nước</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thành</a:t>
            </a:r>
            <a:r>
              <a:rPr lang="en-US" sz="2400" dirty="0" smtClean="0">
                <a:solidFill>
                  <a:schemeClr val="accent6">
                    <a:lumMod val="75000"/>
                  </a:schemeClr>
                </a:solidFill>
                <a:latin typeface="Times New Roman" pitchFamily="18" charset="0"/>
                <a:cs typeface="Times New Roman" pitchFamily="18" charset="0"/>
              </a:rPr>
              <a:t> bang </a:t>
            </a:r>
            <a:r>
              <a:rPr lang="en-US" sz="2400" dirty="0" err="1" smtClean="0">
                <a:solidFill>
                  <a:schemeClr val="accent6">
                    <a:lumMod val="75000"/>
                  </a:schemeClr>
                </a:solidFill>
                <a:latin typeface="Times New Roman" pitchFamily="18" charset="0"/>
                <a:cs typeface="Times New Roman" pitchFamily="18" charset="0"/>
              </a:rPr>
              <a:t>có</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đặc</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điểm</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gì</a:t>
            </a:r>
            <a:r>
              <a:rPr lang="en-US" sz="2400" dirty="0" smtClean="0">
                <a:solidFill>
                  <a:schemeClr val="accent6">
                    <a:lumMod val="75000"/>
                  </a:schemeClr>
                </a:solidFill>
                <a:latin typeface="Times New Roman" pitchFamily="18" charset="0"/>
                <a:cs typeface="Times New Roman" pitchFamily="18" charset="0"/>
              </a:rPr>
              <a:t>?</a:t>
            </a:r>
          </a:p>
          <a:p>
            <a:pPr algn="ctr"/>
            <a:endParaRPr lang="en-US" sz="2400" dirty="0">
              <a:solidFill>
                <a:schemeClr val="accent6">
                  <a:lumMod val="75000"/>
                </a:schemeClr>
              </a:solidFill>
              <a:latin typeface="Times New Roman" pitchFamily="18" charset="0"/>
              <a:cs typeface="Times New Roman" pitchFamily="18" charset="0"/>
            </a:endParaRPr>
          </a:p>
        </p:txBody>
      </p:sp>
      <p:sp>
        <p:nvSpPr>
          <p:cNvPr id="17" name="Hộp_Văn_Bản 7"/>
          <p:cNvSpPr txBox="1"/>
          <p:nvPr/>
        </p:nvSpPr>
        <p:spPr>
          <a:xfrm>
            <a:off x="1976513" y="119921"/>
            <a:ext cx="541019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BÀI 10. HY LẠP VÀ LA MÃ CỔ  ĐẠI</a:t>
            </a:r>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21505" name="Rectangle 1"/>
          <p:cNvSpPr>
            <a:spLocks noChangeArrowheads="1"/>
          </p:cNvSpPr>
          <p:nvPr/>
        </p:nvSpPr>
        <p:spPr bwMode="auto">
          <a:xfrm>
            <a:off x="0" y="762000"/>
            <a:ext cx="7814577" cy="46166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kumimoji="0" lang="en-US"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 Nhà nước thành bang và nên dân chủ cổ đại ở Hy Lạp</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pic>
        <p:nvPicPr>
          <p:cNvPr id="18" name="Picture 17"/>
          <p:cNvPicPr/>
          <p:nvPr/>
        </p:nvPicPr>
        <p:blipFill>
          <a:blip r:embed="rId4"/>
          <a:srcRect/>
          <a:stretch>
            <a:fillRect/>
          </a:stretch>
        </p:blipFill>
        <p:spPr bwMode="auto">
          <a:xfrm>
            <a:off x="236832" y="1415580"/>
            <a:ext cx="4792370" cy="51376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par>
                                <p:cTn id="8" presetID="4"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ox(i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1" nodeType="clickEffect">
                                  <p:stCondLst>
                                    <p:cond delay="0"/>
                                  </p:stCondLst>
                                  <p:childTnLst>
                                    <p:animEffect transition="out" filter="box(in)">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157261562</TotalTime>
  <Pages>0</Pages>
  <Words>1903</Words>
  <Characters>0</Characters>
  <Application>Microsoft Office PowerPoint</Application>
  <DocSecurity>0</DocSecurity>
  <PresentationFormat>On-screen Show (4:3)</PresentationFormat>
  <Lines>0</Lines>
  <Paragraphs>149</Paragraphs>
  <Slides>20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宋体</vt:lpstr>
      <vt:lpstr>Arial</vt:lpstr>
      <vt:lpstr>Calibri</vt:lpstr>
      <vt:lpstr>Times New Roman</vt:lpstr>
      <vt:lpstr>Office Theme</vt:lpstr>
      <vt:lpstr> BÀI 10 HY LẠP VÀ LA MÃ CỔ ĐẠI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2: Vì sao thủ công nghiệp và thương nghiệp là ngành kinh tế chính ở Hy Lạp và La Mã?</vt:lpstr>
      <vt:lpstr>Câu 3: Nhà nước Hy Lạp và La Mã khác nhau như thế nào?</vt:lpstr>
      <vt:lpstr>PowerPoint Presentation</vt:lpstr>
      <vt:lpstr>PowerPoint Presentation</vt:lpstr>
      <vt:lpstr>Hoạt động ở nhà</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Administrator</dc:creator>
  <cp:lastModifiedBy>Windows User</cp:lastModifiedBy>
  <cp:revision>545</cp:revision>
  <cp:lastPrinted>1899-12-30T00:00:00Z</cp:lastPrinted>
  <dcterms:created xsi:type="dcterms:W3CDTF">2012-04-20T16:02:50Z</dcterms:created>
  <dcterms:modified xsi:type="dcterms:W3CDTF">2021-12-09T03:48:41Z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