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sldIdLst>
    <p:sldId id="482" r:id="rId2"/>
    <p:sldId id="485" r:id="rId3"/>
    <p:sldId id="483" r:id="rId4"/>
    <p:sldId id="484" r:id="rId5"/>
    <p:sldId id="481" r:id="rId6"/>
    <p:sldId id="480" r:id="rId7"/>
    <p:sldId id="491" r:id="rId8"/>
    <p:sldId id="498" r:id="rId9"/>
    <p:sldId id="492" r:id="rId10"/>
    <p:sldId id="493" r:id="rId11"/>
    <p:sldId id="487" r:id="rId12"/>
    <p:sldId id="486" r:id="rId13"/>
    <p:sldId id="494" r:id="rId14"/>
    <p:sldId id="499" r:id="rId15"/>
    <p:sldId id="500" r:id="rId16"/>
    <p:sldId id="501" r:id="rId17"/>
    <p:sldId id="496" r:id="rId18"/>
    <p:sldId id="488" r:id="rId19"/>
  </p:sldIdLst>
  <p:sldSz cx="12192000" cy="6858000"/>
  <p:notesSz cx="6858000" cy="9144000"/>
  <p:defaultTextStyle>
    <a:defPPr>
      <a:defRPr lang="x-non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0"/>
    <p:restoredTop sz="86000" autoAdjust="0"/>
  </p:normalViewPr>
  <p:slideViewPr>
    <p:cSldViewPr snapToGrid="0" snapToObjects="1">
      <p:cViewPr varScale="1">
        <p:scale>
          <a:sx n="63" d="100"/>
          <a:sy n="63" d="100"/>
        </p:scale>
        <p:origin x="99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EB5A7-AA2A-46C2-BF0E-8FF0F6984056}" type="datetimeFigureOut">
              <a:rPr lang="vi-VN" smtClean="0"/>
              <a:t>30/12/2021</a:t>
            </a:fld>
            <a:endParaRPr lang="vi-V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vi-V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vi-V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vi-V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06328E0-9DA1-42B8-A842-34FCF2B3A8C8}" type="slidenum">
              <a:rPr lang="vi-VN" smtClean="0"/>
              <a:t>‹#›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30704744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3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188045065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vi-VN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06328E0-9DA1-42B8-A842-34FCF2B3A8C8}" type="slidenum">
              <a:rPr lang="vi-VN" smtClean="0"/>
              <a:t>7</a:t>
            </a:fld>
            <a:endParaRPr lang="vi-VN"/>
          </a:p>
        </p:txBody>
      </p:sp>
    </p:spTree>
    <p:extLst>
      <p:ext uri="{BB962C8B-B14F-4D97-AF65-F5344CB8AC3E}">
        <p14:creationId xmlns:p14="http://schemas.microsoft.com/office/powerpoint/2010/main" val="26528039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B493096-2886-2544-8BC8-6FAF8DED01E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xmlns="" id="{96F79D88-BE7C-E441-9854-FF7DBEAE9A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26C968C0-1272-FC46-B6B1-B48493D537B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AB5FA692-4B01-CC48-A620-4A44972CFC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31C4DE83-2E00-2149-8212-35CE3E10D2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879377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E3C4046-7137-BF40-806C-7FEE66B7136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148D392-8E23-C645-9B3B-176D24E7E7E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56D5CBA5-B345-E042-B1BF-D36A7A1882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EDF7AAC7-258B-3749-8F60-76ACBEAFC0C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C73C984-E8AA-5445-9CC0-2EEA355B5B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0575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xmlns="" id="{744A2AB4-1214-6045-BF77-65C4F32EB171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xmlns="" id="{999E8E26-18DF-5A4B-A5ED-C2FBFAAE9E6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D3984DCA-0EE3-1240-95E3-2375BB6516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B77FA7E7-C236-354D-B65C-A0745EA7D5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D367947E-CC13-DE43-A931-C039BD97348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9209573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C40DF93-E1A2-E14A-A7A1-82E4BDFCCC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8559ED71-ACDD-1E49-891A-595314ED05C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253C2FA7-214C-054C-AAF0-D6CC10A5C36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78A03578-2E4F-9D40-9BAC-3E0B4A52B7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3234718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2153C4EA-BDA5-754E-A8CE-F7A5CD7CB0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A83A71E8-69E4-8444-81ED-4DE718AF3FF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F53883BD-95AF-7C41-AB00-CF14B6258C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20005A82-DC1F-644B-AA51-CBF3B876FE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6453DEBA-9AA5-CD4B-98BF-62BD4A1F208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1334181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E30F5EE7-19E8-8844-9F07-B3A1EF4F9C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9C56B41E-950A-1E44-B17D-0ACC59190D4D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53487863-6E8D-A340-A6BF-04383FDC0CB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3F30520E-892B-2041-A6EA-E5CC0EF69C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817A4C06-E3E8-B640-8579-B4ED029EC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C2BFF2E8-A348-A14E-A610-B38F5ED00E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440617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3B54738E-CDAB-254E-88DC-587FAFB166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506AEB0D-156C-A040-9C5A-98B763B2D2C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xmlns="" id="{C916ED7D-F0AC-DE47-B8CB-6F0F96512D4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xmlns="" id="{896E98D1-E470-7E40-9F32-831AE226528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xmlns="" id="{040DDB1F-BD65-A74F-A85D-0C9A5876080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xmlns="" id="{3B7BB534-3189-5E4F-8096-20915794CA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xmlns="" id="{8DA5E367-A6B4-A148-A44B-61456D342D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xmlns="" id="{15AC40D3-6A48-FB4B-B8B8-12C3396DEFB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0094797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20FA0B5-28F1-8748-A8B4-CD2FCC5225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xmlns="" id="{C60F86EC-E833-F14C-9E66-41E9BEB47E9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xmlns="" id="{6FE3430E-D9A5-E04A-985D-93317E89703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xmlns="" id="{A056C48E-4D98-784D-9AF0-ABC124B712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4363794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xmlns="" id="{F5E831CA-2E69-5949-B30F-B8B78C0633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xmlns="" id="{86312613-5B0C-B145-BC31-11CC02A71F4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DAA4D6E0-DF1D-D44F-AFB2-0575537905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713890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3261EC1-65C2-EB45-A93E-1AA9DBD8AA0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E443CC4-A924-DC4D-BA58-15D093279E1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8BABEE95-5BCE-8648-9C00-80EA5308A97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0E7BA5D7-C2E5-1742-AA49-7F1ED8618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257C4474-E552-A24D-910B-4D79E13891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97345F-AC4B-3649-9A05-4D44A23D71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1231567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C48DB51-B784-E74C-9D76-06757914EAA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xmlns="" id="{A9534F8A-F4A6-2E42-8AA7-3B53EFA7483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x-non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xmlns="" id="{9FE69CCA-7AD0-DF4E-BE22-882BA089BE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xmlns="" id="{C871F450-BAB6-7349-B544-02570C29E4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xmlns="" id="{E1D9A3AE-09C2-4744-8813-4D233C7240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x-non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xmlns="" id="{5B5C0A07-998A-7A4E-A16D-51441D4A4C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</p:spTree>
    <p:extLst>
      <p:ext uri="{BB962C8B-B14F-4D97-AF65-F5344CB8AC3E}">
        <p14:creationId xmlns:p14="http://schemas.microsoft.com/office/powerpoint/2010/main" val="2862094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xmlns="" id="{840C9B2B-FF67-DE4E-9ACE-99ACF44E33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x-non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xmlns="" id="{B8622186-470E-8242-8E12-9F20C1A886A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x-non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xmlns="" id="{9B0F3543-E5C8-354B-B80B-CE428A2701B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CABFE86-5F1F-6946-9818-B4D877E6DEA8}" type="datetimeFigureOut">
              <a:rPr lang="x-none" smtClean="0"/>
              <a:t>12/30/2021</a:t>
            </a:fld>
            <a:endParaRPr lang="x-non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xmlns="" id="{1ACE371A-8B3D-194A-954B-64E0C6A3BB6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x-non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xmlns="" id="{8BD0657F-ABA6-3747-885D-9C40F476A524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5F207E-C5CA-3246-A3D1-75505BB9440F}" type="slidenum">
              <a:rPr lang="x-none" smtClean="0"/>
              <a:t>‹#›</a:t>
            </a:fld>
            <a:endParaRPr lang="x-none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xmlns="" id="{B21EF569-66CE-E748-A5A4-7F4F2940D70B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13"/>
          <a:srcRect t="7789" b="7789"/>
          <a:stretch/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60481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x-non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>
            <a:extLst>
              <a:ext uri="{FF2B5EF4-FFF2-40B4-BE49-F238E27FC236}">
                <a16:creationId xmlns:a16="http://schemas.microsoft.com/office/drawing/2014/main" xmlns="" id="{F677C678-8A30-2845-9513-5B37404D9410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oundRect">
            <a:avLst/>
          </a:prstGeom>
          <a:solidFill>
            <a:schemeClr val="bg2">
              <a:lumMod val="10000"/>
              <a:alpha val="5993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vi-VN" b="1" dirty="0" smtClean="0"/>
              <a:t> </a:t>
            </a:r>
            <a:endParaRPr lang="vi-VN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2346942" y="1065219"/>
            <a:ext cx="7301345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FFC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  <a:p>
            <a:pPr algn="ctr"/>
            <a:endParaRPr lang="x-none" sz="2400" b="1" dirty="0">
              <a:solidFill>
                <a:srgbClr val="FFC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716101" y="52476"/>
            <a:ext cx="1366837" cy="1366837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973296" y="104953"/>
            <a:ext cx="9953784" cy="8925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vi-VN" sz="2800" b="1" dirty="0" smtClean="0">
                <a:solidFill>
                  <a:srgbClr val="FFFF00"/>
                </a:solidFill>
              </a:rPr>
              <a:t>CHƯƠNG IV: ĐÔNG NAM Á </a:t>
            </a:r>
          </a:p>
          <a:p>
            <a:pPr algn="ctr"/>
            <a:r>
              <a:rPr lang="vi-VN" sz="2400" b="1" dirty="0" smtClean="0">
                <a:solidFill>
                  <a:srgbClr val="FFFF00"/>
                </a:solidFill>
              </a:rPr>
              <a:t>TỪ NHỮNG THẾ KỈ TIẾP GIÁP ĐẦU CÔNG NGUYÊN ĐẾN THẾ KỈ X</a:t>
            </a:r>
            <a:endParaRPr lang="vi-VN" sz="2400" b="1" dirty="0">
              <a:solidFill>
                <a:srgbClr val="FFFF00"/>
              </a:solidFill>
            </a:endParaRPr>
          </a:p>
        </p:txBody>
      </p:sp>
      <p:pic>
        <p:nvPicPr>
          <p:cNvPr id="7" name="Picture 5" descr="20526659_684991958366288_984150484_n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57578" y="1896216"/>
            <a:ext cx="10359062" cy="4627419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4511161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4945728" y="162580"/>
            <a:ext cx="2871299" cy="830997"/>
          </a:xfrm>
          <a:prstGeom prst="rect">
            <a:avLst/>
          </a:prstGeom>
          <a:solidFill>
            <a:schemeClr val="accent2"/>
          </a:solidFill>
        </p:spPr>
        <p:txBody>
          <a:bodyPr wrap="none">
            <a:spAutoFit/>
          </a:bodyPr>
          <a:lstStyle/>
          <a:p>
            <a:r>
              <a:rPr lang="vi-VN" sz="48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Luyện tập</a:t>
            </a:r>
            <a:endParaRPr lang="vi-VN" sz="48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262459" y="797205"/>
            <a:ext cx="283064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Trắc nghiệm:</a:t>
            </a:r>
            <a:endParaRPr lang="vi-VN" sz="36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424302" y="1822654"/>
            <a:ext cx="11083637" cy="3520224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 Vì sao khu vực Đông Nam Á có vị trí địa lí rất quan trọng?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Trung Quốc.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giáp Ấn Độ.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Tiếp giáp với khu vực châu Á gió mùa.</a:t>
            </a:r>
          </a:p>
          <a:p>
            <a:pPr marL="457200" indent="-457200" algn="just">
              <a:lnSpc>
                <a:spcPct val="150000"/>
              </a:lnSpc>
              <a:spcAft>
                <a:spcPts val="0"/>
              </a:spcAft>
              <a:buAutoNum type="alphaUcPeriod"/>
            </a:pP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Nằm trên con đường biển nối liền Ấn Độ Dương và Thái Bình Dương.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Oval 9"/>
          <p:cNvSpPr/>
          <p:nvPr/>
        </p:nvSpPr>
        <p:spPr>
          <a:xfrm>
            <a:off x="581887" y="4633643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D</a:t>
            </a:r>
          </a:p>
        </p:txBody>
      </p:sp>
    </p:spTree>
    <p:extLst>
      <p:ext uri="{BB962C8B-B14F-4D97-AF65-F5344CB8AC3E}">
        <p14:creationId xmlns:p14="http://schemas.microsoft.com/office/powerpoint/2010/main" val="32589526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10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ounded Rectangle 3"/>
          <p:cNvSpPr/>
          <p:nvPr/>
        </p:nvSpPr>
        <p:spPr>
          <a:xfrm>
            <a:off x="1051560" y="2971800"/>
            <a:ext cx="10027920" cy="35052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3: Ý nào sau đây </a:t>
            </a:r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không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 phản ánh đúng cơ sở hình thành của các quốc gia sơ kì ở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Nông nghiệp trồng lúa nước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 Giao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lưu kinh </a:t>
            </a:r>
            <a:r>
              <a:rPr lang="vi-VN" sz="2800" dirty="0" smtClean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tế - </a:t>
            </a:r>
            <a:r>
              <a:rPr lang="vi-VN" sz="2800" dirty="0">
                <a:solidFill>
                  <a:schemeClr val="tx1"/>
                </a:solidFill>
                <a:latin typeface="+mj-lt"/>
                <a:ea typeface="Arial" panose="020B0604020202020204" pitchFamily="34" charset="0"/>
              </a:rPr>
              <a:t>văn hoá với Ấn Độ, Trung Quốc.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Thương mại đường biển rất phát triển.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Thủ công nghiệp phát triển với các nghề rèn sắt, đúc đồng...</a:t>
            </a:r>
          </a:p>
          <a:p>
            <a:endParaRPr lang="vi-VN" sz="2800" dirty="0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6" name="Rounded Rectangle 5"/>
          <p:cNvSpPr/>
          <p:nvPr/>
        </p:nvSpPr>
        <p:spPr>
          <a:xfrm>
            <a:off x="1051560" y="213360"/>
            <a:ext cx="11018520" cy="262128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2: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Điều</a:t>
            </a:r>
            <a:r>
              <a:rPr lang="en-US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kiện</a:t>
            </a:r>
            <a:r>
              <a:rPr lang="en-US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tự</a:t>
            </a:r>
            <a:r>
              <a:rPr lang="en-US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nhiên</a:t>
            </a:r>
            <a:r>
              <a:rPr lang="en-US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thuận</a:t>
            </a:r>
            <a:r>
              <a:rPr lang="en-US" sz="2800" dirty="0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FF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lợi,k</a:t>
            </a:r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hu vực </a:t>
            </a:r>
            <a:r>
              <a:rPr lang="vi-VN" sz="2800" dirty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Đông Nam </a:t>
            </a:r>
            <a:r>
              <a:rPr lang="vi-VN" sz="2800" dirty="0" smtClean="0">
                <a:solidFill>
                  <a:srgbClr val="FF0000"/>
                </a:solidFill>
                <a:latin typeface="+mj-lt"/>
                <a:ea typeface="Times New Roman" panose="02020603050405020304" pitchFamily="18" charset="0"/>
              </a:rPr>
              <a:t>Á được coi là? 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Cầu nối giữa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Trung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và Ấn Độ.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“ngã tư đường của thế giới”.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“cái nôi” của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nền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văn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minh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lúa</a:t>
            </a:r>
            <a:r>
              <a:rPr lang="en-US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en-US" sz="2800" dirty="0" err="1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nước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trung tâm của thế giới.</a:t>
            </a:r>
          </a:p>
          <a:p>
            <a:endParaRPr lang="vi-VN" sz="2800" dirty="0"/>
          </a:p>
        </p:txBody>
      </p:sp>
      <p:sp>
        <p:nvSpPr>
          <p:cNvPr id="7" name="Oval 6"/>
          <p:cNvSpPr/>
          <p:nvPr/>
        </p:nvSpPr>
        <p:spPr>
          <a:xfrm>
            <a:off x="1195645" y="49225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C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  <p:sp>
        <p:nvSpPr>
          <p:cNvPr id="8" name="Oval 7"/>
          <p:cNvSpPr/>
          <p:nvPr/>
        </p:nvSpPr>
        <p:spPr>
          <a:xfrm>
            <a:off x="1195644" y="1521619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  <a:latin typeface="+mj-lt"/>
              </a:rPr>
              <a:t>C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554608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967740" y="30480"/>
            <a:ext cx="10172700" cy="327660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4: Các quốc gia sơ kì Đông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ra đời vào khoảng thời gian nào?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Thiên niên kỉ 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Từ thế kỉ VII TCN đến thế kỉ VII.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VII TCN.</a:t>
            </a:r>
          </a:p>
          <a:p>
            <a:pPr marL="342900" indent="-34290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Thế kỉ X TCN.</a:t>
            </a:r>
            <a:endParaRPr lang="vi-VN" sz="2800" dirty="0">
              <a:solidFill>
                <a:schemeClr val="tx1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967740" y="3444240"/>
            <a:ext cx="10172700" cy="329184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vi-VN" sz="2800" dirty="0" smtClean="0">
                <a:solidFill>
                  <a:srgbClr val="FF0000"/>
                </a:solidFill>
                <a:latin typeface="+mj-lt"/>
              </a:rPr>
              <a:t>Câu 5: Theo em, nét tương đồng về kinh tế của các </a:t>
            </a:r>
            <a:r>
              <a:rPr lang="vi-VN" sz="28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quốc gia sơ kì Đông Nam </a:t>
            </a:r>
            <a:r>
              <a:rPr lang="vi-VN" sz="28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Á so với Hy Lạp và La Mã cổ đại là gì?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nông nghiệp phát triển.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Các nghề thủ công</a:t>
            </a:r>
            <a:r>
              <a:rPr lang="vi-VN" sz="2800" dirty="0" smtClean="0">
                <a:solidFill>
                  <a:schemeClr val="tx1"/>
                </a:solidFill>
                <a:latin typeface="+mj-lt"/>
              </a:rPr>
              <a:t> </a:t>
            </a:r>
            <a:r>
              <a:rPr lang="vi-VN" sz="2800" dirty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rèn sắt, đúc </a:t>
            </a: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đồng giữ vị trí rất quan trọng.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Thương mại đường biển thông qua các hải cảng.</a:t>
            </a:r>
          </a:p>
          <a:p>
            <a:pPr marL="514350" indent="-514350">
              <a:buAutoNum type="alphaUcPeriod"/>
            </a:pPr>
            <a:r>
              <a:rPr lang="vi-VN" sz="2800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Kinh tế thủ công nghiệp và thương nghiệp giữ vai trò chủ đạo.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Oval 4"/>
          <p:cNvSpPr/>
          <p:nvPr/>
        </p:nvSpPr>
        <p:spPr>
          <a:xfrm>
            <a:off x="1089660" y="5494020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>
                <a:solidFill>
                  <a:srgbClr val="FF0000"/>
                </a:solidFill>
                <a:latin typeface="+mj-lt"/>
              </a:rPr>
              <a:t>C</a:t>
            </a:r>
          </a:p>
        </p:txBody>
      </p:sp>
      <p:sp>
        <p:nvSpPr>
          <p:cNvPr id="6" name="Oval 5"/>
          <p:cNvSpPr/>
          <p:nvPr/>
        </p:nvSpPr>
        <p:spPr>
          <a:xfrm>
            <a:off x="1089660" y="1617525"/>
            <a:ext cx="476597" cy="53455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vi-VN" sz="2800" b="1" dirty="0" smtClean="0">
                <a:solidFill>
                  <a:srgbClr val="FF0000"/>
                </a:solidFill>
                <a:latin typeface="+mj-lt"/>
              </a:rPr>
              <a:t>B</a:t>
            </a:r>
            <a:endParaRPr lang="vi-VN" sz="2800" b="1" dirty="0">
              <a:solidFill>
                <a:srgbClr val="FF000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415200379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5" grpId="0" animBg="1"/>
      <p:bldP spid="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5299363" y="39469"/>
            <a:ext cx="277368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4400" b="1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Tự luận</a:t>
            </a:r>
            <a:endParaRPr lang="vi-VN" sz="44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955960" y="958119"/>
            <a:ext cx="10336879" cy="149352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1:</a:t>
            </a:r>
            <a:r>
              <a:rPr lang="vi-VN" sz="3200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Tác động của việc giao lưu thương mại đối với sự ra đời của các quốc gia sơ kì Đông Nam Á như thế nào?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2" name="Rectangle 1"/>
          <p:cNvSpPr/>
          <p:nvPr/>
        </p:nvSpPr>
        <p:spPr>
          <a:xfrm>
            <a:off x="784161" y="2600848"/>
            <a:ext cx="10615359" cy="4031873"/>
          </a:xfrm>
          <a:prstGeom prst="rect">
            <a:avLst/>
          </a:prstGeom>
          <a:solidFill>
            <a:srgbClr val="92D050"/>
          </a:solidFill>
        </p:spPr>
        <p:txBody>
          <a:bodyPr wrap="square">
            <a:spAutoFit/>
          </a:bodyPr>
          <a:lstStyle/>
          <a:p>
            <a:r>
              <a:rPr lang="en-US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Mang </a:t>
            </a:r>
            <a:r>
              <a:rPr lang="vi-VN" sz="320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lại kinh tế cao, có khả năng cung cấp một khối lượng lớn lúa gạo, cá, sản phẩm thủ </a:t>
            </a:r>
            <a:r>
              <a:rPr lang="vi-VN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công</a:t>
            </a:r>
            <a:r>
              <a:rPr lang="en-US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 </a:t>
            </a:r>
            <a:r>
              <a:rPr lang="vi-VN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và </a:t>
            </a:r>
            <a:r>
              <a:rPr lang="vi-VN" sz="320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nhất là những sản vật thiên nhiên </a:t>
            </a:r>
            <a:endParaRPr lang="en-US" sz="3200" smtClean="0">
              <a:solidFill>
                <a:srgbClr val="000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r>
              <a:rPr lang="vi-VN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320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Hình thành những vùng kinh tế quan trọng, mang lại sự phát triển thịnh vượng của nền kinh tế khu vực</a:t>
            </a:r>
          </a:p>
          <a:p>
            <a:r>
              <a:rPr lang="vi-VN" sz="320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 </a:t>
            </a:r>
            <a:r>
              <a:rPr lang="vi-VN" sz="3200" smtClean="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Đông </a:t>
            </a:r>
            <a:r>
              <a:rPr lang="vi-VN" sz="3200">
                <a:solidFill>
                  <a:srgbClr val="000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Nam Á đã xây dựng được một nền văn hoá riêng của mình và đóng góp vào kho tàng văn hoá chung của loài người những giá trị tinh thần độc đáo.</a:t>
            </a:r>
            <a:endParaRPr lang="vi-VN" sz="3200" b="0" i="0">
              <a:solidFill>
                <a:srgbClr val="00000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81202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8" grpId="0" animBg="1"/>
      <p:bldP spid="2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681642" y="246299"/>
            <a:ext cx="10641678" cy="1510405"/>
          </a:xfrm>
          <a:prstGeom prst="roundRect">
            <a:avLst/>
          </a:prstGeom>
          <a:solidFill>
            <a:schemeClr val="bg2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>
              <a:spcAft>
                <a:spcPts val="0"/>
              </a:spcAft>
            </a:pPr>
            <a:r>
              <a:rPr lang="vi-VN" sz="3200" b="1" dirty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Câu </a:t>
            </a:r>
            <a:r>
              <a:rPr lang="vi-VN" sz="3200" b="1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2:</a:t>
            </a:r>
            <a:r>
              <a:rPr lang="vi-VN" sz="3200" dirty="0" smtClean="0">
                <a:solidFill>
                  <a:srgbClr val="FF0000"/>
                </a:solidFill>
                <a:latin typeface="Times New Roman" panose="02020603050405020304" pitchFamily="18" charset="0"/>
                <a:ea typeface="Times New Roman" panose="02020603050405020304" pitchFamily="18" charset="0"/>
              </a:rPr>
              <a:t> Dựa vào lược đồ H1 (T52, SGK), hãy lập bảng theo mẫu sau và điền những nội dung phù hợp. 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67103167"/>
              </p:ext>
            </p:extLst>
          </p:nvPr>
        </p:nvGraphicFramePr>
        <p:xfrm>
          <a:off x="1135799" y="2244384"/>
          <a:ext cx="9733363" cy="3352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766158">
                  <a:extLst>
                    <a:ext uri="{9D8B030D-6E8A-4147-A177-3AD203B41FA5}">
                      <a16:colId xmlns:a16="http://schemas.microsoft.com/office/drawing/2014/main" xmlns="" val="811271102"/>
                    </a:ext>
                  </a:extLst>
                </a:gridCol>
                <a:gridCol w="4541519">
                  <a:extLst>
                    <a:ext uri="{9D8B030D-6E8A-4147-A177-3AD203B41FA5}">
                      <a16:colId xmlns:a16="http://schemas.microsoft.com/office/drawing/2014/main" xmlns="" val="3398199601"/>
                    </a:ext>
                  </a:extLst>
                </a:gridCol>
                <a:gridCol w="4425686">
                  <a:extLst>
                    <a:ext uri="{9D8B030D-6E8A-4147-A177-3AD203B41FA5}">
                      <a16:colId xmlns:a16="http://schemas.microsoft.com/office/drawing/2014/main" xmlns="" val="2507361070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TT</a:t>
                      </a:r>
                      <a:endParaRPr lang="vi-VN" sz="2800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sơ kì</a:t>
                      </a:r>
                      <a:endParaRPr lang="vi-VN" sz="2800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Tên</a:t>
                      </a:r>
                      <a:r>
                        <a:rPr lang="vi-VN" sz="2800" baseline="0" dirty="0" smtClean="0">
                          <a:latin typeface="+mj-lt"/>
                        </a:rPr>
                        <a:t> quốc gia hiện nay</a:t>
                      </a:r>
                      <a:endParaRPr lang="vi-VN" sz="2800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28949473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1</a:t>
                      </a:r>
                      <a:endParaRPr lang="vi-VN" sz="2800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Văn</a:t>
                      </a:r>
                      <a:r>
                        <a:rPr lang="en-US" sz="2800" baseline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Lang-Âu Lạc</a:t>
                      </a:r>
                      <a:endParaRPr lang="vi-VN" sz="28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vi-VN" sz="2800" dirty="0" smtClean="0">
                          <a:latin typeface="+mj-lt"/>
                        </a:rPr>
                        <a:t>Việt</a:t>
                      </a:r>
                      <a:r>
                        <a:rPr lang="vi-VN" sz="2800" baseline="0" dirty="0" smtClean="0">
                          <a:latin typeface="+mj-lt"/>
                        </a:rPr>
                        <a:t> Nam</a:t>
                      </a:r>
                      <a:endParaRPr lang="vi-VN" sz="2800" dirty="0">
                        <a:latin typeface="+mj-lt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263915849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2</a:t>
                      </a:r>
                      <a:endParaRPr lang="vi-VN" sz="280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Sri-se-tra</a:t>
                      </a:r>
                      <a:endParaRPr lang="vi-VN" sz="28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Mianma</a:t>
                      </a:r>
                      <a:endParaRPr lang="vi-VN" sz="280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76739935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3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4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5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6</a:t>
                      </a:r>
                      <a:endParaRPr lang="vi-VN" sz="280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Lang-ka-su-ka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Ta-ru-ma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Đva-ra-va-ti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Chân</a:t>
                      </a:r>
                      <a:r>
                        <a:rPr lang="en-US" sz="2800" baseline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Lạp</a:t>
                      </a:r>
                      <a:endParaRPr lang="vi-VN" sz="2800" dirty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Ma-lai-xi-a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In-đô-ne-xi-a</a:t>
                      </a:r>
                    </a:p>
                    <a:p>
                      <a:pPr algn="ctr"/>
                      <a:r>
                        <a:rPr lang="en-US" sz="280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Thái</a:t>
                      </a:r>
                      <a:r>
                        <a:rPr lang="en-US" sz="2800" baseline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 Lan</a:t>
                      </a:r>
                    </a:p>
                    <a:p>
                      <a:pPr algn="ctr"/>
                      <a:r>
                        <a:rPr lang="en-US" sz="2800" baseline="0" smtClean="0">
                          <a:latin typeface="Times" panose="02020603050405020304" pitchFamily="18" charset="0"/>
                          <a:cs typeface="Times" panose="02020603050405020304" pitchFamily="18" charset="0"/>
                        </a:rPr>
                        <a:t>Cam-pu-chia</a:t>
                      </a:r>
                      <a:endParaRPr lang="en-US" sz="2800" smtClean="0">
                        <a:latin typeface="Times" panose="02020603050405020304" pitchFamily="18" charset="0"/>
                        <a:cs typeface="Times" panose="02020603050405020304" pitchFamily="18" charset="0"/>
                      </a:endParaRPr>
                    </a:p>
                  </a:txBody>
                  <a:tcPr>
                    <a:solidFill>
                      <a:schemeClr val="accent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xmlns="" val="4587005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82551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746760" y="1674820"/>
            <a:ext cx="11201400" cy="1200329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6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1</a:t>
            </a:r>
            <a:r>
              <a:rPr lang="vi-VN" sz="3600" b="1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vi-VN" sz="3600" b="1" dirty="0" smtClean="0">
                <a:solidFill>
                  <a:schemeClr val="accent1">
                    <a:lumMod val="50000"/>
                  </a:schemeClr>
                </a:solidFill>
                <a:latin typeface="+mj-lt"/>
              </a:rPr>
              <a:t>Sưu tầm những câu tục ngữ, thành ngữ của người Việt Nam liên quan đến lúa gạo?</a:t>
            </a:r>
            <a:endParaRPr lang="vi-VN" sz="3600" b="1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263043" y="341351"/>
            <a:ext cx="3089307" cy="92333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5400" b="1" smtClean="0">
                <a:solidFill>
                  <a:srgbClr val="0070C0"/>
                </a:solidFill>
                <a:latin typeface="+mj-lt"/>
                <a:ea typeface="Times New Roman" panose="02020603050405020304" pitchFamily="18" charset="0"/>
              </a:rPr>
              <a:t>Vận dụng</a:t>
            </a:r>
            <a:endParaRPr lang="vi-VN" sz="5400" dirty="0">
              <a:solidFill>
                <a:srgbClr val="0070C0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2493052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651760" y="399274"/>
            <a:ext cx="6096000" cy="6001643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en-US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Lúa </a:t>
            </a:r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khô nước cạn ai ơi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Rủ nhau tát nước, chờ trời còn lâu</a:t>
            </a:r>
          </a:p>
          <a:p>
            <a:pPr algn="ctr"/>
            <a:r>
              <a:rPr lang="en-US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Cái </a:t>
            </a:r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cò lặn lội bờ sông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Gánh gạo đưa chồng, tiếng khóc nỉ non</a:t>
            </a:r>
          </a:p>
          <a:p>
            <a:pPr algn="ctr"/>
            <a:r>
              <a:rPr lang="en-US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Cày </a:t>
            </a:r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đồng đang buổi ban trưa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Mồ hôi thánh thót như mưa ruộng cày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Ai ơi bưng bát cơm đầy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Dẻo thơm một hạt đắng cay muôn phần</a:t>
            </a:r>
          </a:p>
          <a:p>
            <a:pPr algn="ctr"/>
            <a:r>
              <a:rPr lang="en-US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Trâu </a:t>
            </a:r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ơi ta bảo trâu này,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Trâu ra ngoài ruộng trâu cày với ta.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Cấy cày giữ nghiệp nông gia.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Ta đây trâu đấy, ai mà quản công!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     Bao giờ cây lúa còn bông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Thì còn ngọn cỏ ngoài đồng trâu ăn</a:t>
            </a:r>
          </a:p>
          <a:p>
            <a:pPr algn="ctr"/>
            <a:r>
              <a:rPr lang="en-US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- </a:t>
            </a:r>
            <a:r>
              <a:rPr lang="vi-VN" sz="2400" smtClean="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Ăn </a:t>
            </a:r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trái nhớ kẻ trồng cây</a:t>
            </a:r>
          </a:p>
          <a:p>
            <a:pPr algn="ctr"/>
            <a:r>
              <a:rPr lang="vi-VN" sz="2400">
                <a:solidFill>
                  <a:srgbClr val="00206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Ăn gạo nhớ kẻ đâm xay giần sàng</a:t>
            </a:r>
            <a:endParaRPr lang="vi-VN" sz="2400" b="0" i="0">
              <a:solidFill>
                <a:srgbClr val="002060"/>
              </a:solidFill>
              <a:effectLst/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6937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173480" y="653519"/>
            <a:ext cx="9860280" cy="156966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2</a:t>
            </a:r>
            <a:r>
              <a:rPr lang="vi-VN" sz="3200" b="1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. 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Nếu chọn hai thành tựu nổi bật nhất của </a:t>
            </a:r>
            <a:r>
              <a:rPr lang="vi-VN" sz="3200" b="1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các </a:t>
            </a:r>
            <a:r>
              <a:rPr lang="en-US" sz="3200" b="1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quốc </a:t>
            </a:r>
            <a:r>
              <a:rPr lang="vi-VN" sz="3200" b="1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gia </a:t>
            </a:r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sơ </a:t>
            </a:r>
            <a:r>
              <a:rPr lang="vi-VN" sz="3200" b="1" dirty="0" smtClean="0">
                <a:solidFill>
                  <a:schemeClr val="accent1">
                    <a:lumMod val="50000"/>
                  </a:schemeClr>
                </a:solidFill>
                <a:latin typeface="Times" panose="02020603050405020304" pitchFamily="18" charset="0"/>
                <a:cs typeface="Times" panose="02020603050405020304" pitchFamily="18" charset="0"/>
              </a:rPr>
              <a:t>kì Đông Nam Á, em sẽ lựa chọn những thành tựu nào? Vì sao?</a:t>
            </a:r>
            <a:endParaRPr lang="vi-VN" sz="3200" b="1" dirty="0">
              <a:solidFill>
                <a:schemeClr val="accent1">
                  <a:lumMod val="50000"/>
                </a:schemeClr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650558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1463040" y="441960"/>
            <a:ext cx="8808720" cy="336804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smtClean="0">
                <a:solidFill>
                  <a:srgbClr val="FFC000"/>
                </a:solidFill>
                <a:latin typeface="Times" panose="02020603050405020304" pitchFamily="18" charset="0"/>
                <a:cs typeface="Times" panose="02020603050405020304" pitchFamily="18" charset="0"/>
              </a:rPr>
              <a:t>HƯỚNG DẪN VỀ NHÀ</a:t>
            </a:r>
            <a:endParaRPr lang="vi-VN" sz="3600" b="1" dirty="0" smtClean="0">
              <a:solidFill>
                <a:srgbClr val="FFC000"/>
              </a:solidFill>
              <a:latin typeface="Times" panose="02020603050405020304" pitchFamily="18" charset="0"/>
              <a:cs typeface="Times" panose="02020603050405020304" pitchFamily="18" charset="0"/>
            </a:endParaRP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>
                <a:latin typeface="+mj-lt"/>
              </a:rPr>
              <a:t>Hoàn thành bài tập.</a:t>
            </a:r>
          </a:p>
          <a:p>
            <a:pPr marL="342900" indent="-342900" algn="just">
              <a:lnSpc>
                <a:spcPct val="150000"/>
              </a:lnSpc>
              <a:buAutoNum type="arabicPeriod"/>
            </a:pPr>
            <a:r>
              <a:rPr lang="vi-VN" sz="2800" dirty="0" smtClean="0">
                <a:latin typeface="+mj-lt"/>
              </a:rPr>
              <a:t>Đọc và trả lời các câu hỏi bài 12. Sự hình thành và bước đầu phát triển của các vương quốc phong kiến ở Đông Nam Á (Từ TK VII đến TK X).</a:t>
            </a:r>
            <a:endParaRPr lang="vi-VN" sz="2800" dirty="0">
              <a:latin typeface="+mj-lt"/>
            </a:endParaRPr>
          </a:p>
        </p:txBody>
      </p:sp>
      <p:pic>
        <p:nvPicPr>
          <p:cNvPr id="3" name="Picture 2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3092245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5" descr="20526659_684991958366288_984150484_n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-6927"/>
            <a:ext cx="12192000" cy="6370996"/>
          </a:xfrm>
          <a:prstGeom prst="rect">
            <a:avLst/>
          </a:prstGeom>
          <a:noFill/>
        </p:spPr>
      </p:pic>
      <p:sp>
        <p:nvSpPr>
          <p:cNvPr id="3" name="TextBox 2"/>
          <p:cNvSpPr txBox="1"/>
          <p:nvPr/>
        </p:nvSpPr>
        <p:spPr>
          <a:xfrm>
            <a:off x="0" y="6364069"/>
            <a:ext cx="12192000" cy="480131"/>
          </a:xfrm>
          <a:prstGeom prst="rect">
            <a:avLst/>
          </a:prstGeom>
          <a:ln w="38100">
            <a:solidFill>
              <a:srgbClr val="FFFFFF"/>
            </a:solidFill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>
              <a:lnSpc>
                <a:spcPct val="90000"/>
              </a:lnSpc>
            </a:pPr>
            <a:r>
              <a:rPr lang="vi-VN" sz="2800" dirty="0" smtClean="0">
                <a:latin typeface="Cambria" pitchFamily="18" charset="0"/>
              </a:rPr>
              <a:t>Lược đồ các nước Đông Nam Á.</a:t>
            </a:r>
            <a:endParaRPr lang="en-US" sz="2800" dirty="0">
              <a:latin typeface="Cambri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76429732"/>
      </p:ext>
    </p:extLst>
  </p:cSld>
  <p:clrMapOvr>
    <a:masterClrMapping/>
  </p:clrMapOvr>
  <p:transition spd="med"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5" name="Title 1"/>
          <p:cNvSpPr txBox="1">
            <a:spLocks/>
          </p:cNvSpPr>
          <p:nvPr/>
        </p:nvSpPr>
        <p:spPr>
          <a:xfrm>
            <a:off x="689954" y="852498"/>
            <a:ext cx="10709565" cy="2116060"/>
          </a:xfrm>
          <a:prstGeom prst="rect">
            <a:avLst/>
          </a:prstGeom>
          <a:solidFill>
            <a:schemeClr val="bg1"/>
          </a:solidFill>
        </p:spPr>
        <p:txBody>
          <a:bodyPr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- Đông Nam Á là một khu vực nằm ở phía đông nam của châu Á, bao gồm 11 quốc gia: Brunei,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Campuchia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Đông Timor,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Inđônêxia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Lào, Malaysia,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Myanma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Philippin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28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X</a:t>
            </a:r>
            <a:r>
              <a:rPr lang="en-US" sz="28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ingapo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, Thái Lan và Việt Nam. 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689953" y="2991640"/>
            <a:ext cx="10709565" cy="3323987"/>
          </a:xfrm>
          <a:prstGeom prst="rect">
            <a:avLst/>
          </a:prstGeom>
          <a:solidFill>
            <a:schemeClr val="accent2"/>
          </a:solidFill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vi-VN" sz="2800" dirty="0">
                <a:latin typeface="+mj-lt"/>
              </a:rPr>
              <a:t>	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Dân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số hiện tại của các nước Đông Nam Á là 675.351.130 người vào ngày 14/07/2021 theo số liệu từ Liên Hợp Quốc.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Chiếm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8,57% dân số thế giới.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Mật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độ dân số </a:t>
            </a: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là 156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người/km2. </a:t>
            </a:r>
          </a:p>
          <a:p>
            <a:pPr>
              <a:lnSpc>
                <a:spcPct val="150000"/>
              </a:lnSpc>
            </a:pPr>
            <a:r>
              <a:rPr lang="vi-VN" sz="2800" dirty="0" smtClean="0">
                <a:solidFill>
                  <a:schemeClr val="bg1"/>
                </a:solidFill>
                <a:latin typeface="+mj-lt"/>
              </a:rPr>
              <a:t>+ Tổng </a:t>
            </a:r>
            <a:r>
              <a:rPr lang="vi-VN" sz="2800" dirty="0">
                <a:solidFill>
                  <a:schemeClr val="bg1"/>
                </a:solidFill>
                <a:latin typeface="+mj-lt"/>
              </a:rPr>
              <a:t>diện tích là 4.340.239 km2 </a:t>
            </a:r>
            <a:endParaRPr lang="vi-VN" sz="2800" dirty="0" smtClean="0">
              <a:solidFill>
                <a:schemeClr val="bg1"/>
              </a:solidFill>
              <a:latin typeface="+mj-lt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2000578" y="-1581"/>
            <a:ext cx="730134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24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24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</p:spTree>
    <p:extLst>
      <p:ext uri="{BB962C8B-B14F-4D97-AF65-F5344CB8AC3E}">
        <p14:creationId xmlns:p14="http://schemas.microsoft.com/office/powerpoint/2010/main" val="440568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039783" y="1513930"/>
            <a:ext cx="10260676" cy="523220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Quan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sát lược đồ hình 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1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(</a:t>
            </a:r>
            <a:r>
              <a:rPr lang="vi-VN" sz="2800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tr.52), </a:t>
            </a:r>
            <a:r>
              <a:rPr lang="vi-VN" sz="2800" dirty="0">
                <a:latin typeface="Times New Roman" panose="02020603050405020304" pitchFamily="18" charset="0"/>
                <a:ea typeface="Times New Roman" panose="02020603050405020304" pitchFamily="18" charset="0"/>
              </a:rPr>
              <a:t>kết hợp khai thác thông tin trong SGK </a:t>
            </a:r>
            <a:endParaRPr lang="vi-VN" sz="2800" dirty="0"/>
          </a:p>
        </p:txBody>
      </p:sp>
      <p:sp>
        <p:nvSpPr>
          <p:cNvPr id="6" name="TextBox 5"/>
          <p:cNvSpPr txBox="1"/>
          <p:nvPr/>
        </p:nvSpPr>
        <p:spPr>
          <a:xfrm>
            <a:off x="270163" y="752621"/>
            <a:ext cx="8063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002060"/>
                </a:solidFill>
                <a:latin typeface="+mj-lt"/>
              </a:rPr>
              <a:t>1. “Cái nôi” của nền văn minh lúa nước</a:t>
            </a:r>
            <a:endParaRPr lang="vi-VN" sz="3200" dirty="0">
              <a:solidFill>
                <a:srgbClr val="002060"/>
              </a:solidFill>
              <a:latin typeface="+mj-lt"/>
            </a:endParaRPr>
          </a:p>
        </p:txBody>
      </p:sp>
      <p:sp>
        <p:nvSpPr>
          <p:cNvPr id="7" name="Flowchart: Alternate Process 6"/>
          <p:cNvSpPr/>
          <p:nvPr/>
        </p:nvSpPr>
        <p:spPr>
          <a:xfrm>
            <a:off x="567342" y="2501901"/>
            <a:ext cx="10870277" cy="2009139"/>
          </a:xfrm>
          <a:prstGeom prst="flowChartAlternateProcess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indent="254000"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Mô tả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của khu vực Đông Nam Á?</a:t>
            </a:r>
          </a:p>
          <a:p>
            <a:pPr indent="254000">
              <a:spcAft>
                <a:spcPts val="0"/>
              </a:spcAft>
              <a:tabLst>
                <a:tab pos="471170" algn="l"/>
              </a:tabLst>
            </a:pPr>
            <a:r>
              <a:rPr lang="vi-VN" sz="2800" dirty="0" smtClean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- Vị </a:t>
            </a:r>
            <a:r>
              <a:rPr lang="vi-VN" sz="2800" dirty="0">
                <a:solidFill>
                  <a:schemeClr val="bg1"/>
                </a:solidFill>
                <a:latin typeface="+mj-lt"/>
                <a:ea typeface="Arial" panose="020B0604020202020204" pitchFamily="34" charset="0"/>
              </a:rPr>
              <a:t>trí địa lí này mang đến những thuận lợi, khó khăn nào cho cuộc sống của cư dân Đông Nam Á?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415636" y="234961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17701525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6" grpId="0"/>
      <p:bldP spid="7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48102"/>
            <a:ext cx="12054198" cy="677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20436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5637" y="1533592"/>
            <a:ext cx="5665124" cy="2677656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92100" algn="just">
              <a:lnSpc>
                <a:spcPct val="150000"/>
              </a:lnSpc>
              <a:spcAft>
                <a:spcPts val="0"/>
              </a:spcAft>
            </a:pP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-  Đông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Nam 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Á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nối </a:t>
            </a:r>
            <a:r>
              <a:rPr lang="en-US" sz="2800" dirty="0" err="1" smtClean="0">
                <a:solidFill>
                  <a:srgbClr val="0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liền</a:t>
            </a:r>
            <a:r>
              <a:rPr lang="en-US" sz="2800" dirty="0" smtClean="0">
                <a:solidFill>
                  <a:srgbClr val="0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giữa </a:t>
            </a:r>
            <a:r>
              <a:rPr lang="vi-VN" sz="2800" dirty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Ấn Độ Dương với Thái Bình Dương; là cầu nối giữa Trung Quốc, Nhật Bản với Ấn Độ, Tây Á và Địa Trung Hải</a:t>
            </a:r>
            <a:r>
              <a:rPr lang="vi-VN" sz="2800" dirty="0" smtClean="0">
                <a:solidFill>
                  <a:srgbClr val="000000"/>
                </a:solidFill>
                <a:latin typeface="+mj-lt"/>
                <a:ea typeface="Arial" panose="020B0604020202020204" pitchFamily="34" charset="0"/>
              </a:rPr>
              <a:t>.</a:t>
            </a:r>
            <a:endParaRPr lang="vi-VN" sz="2800" dirty="0">
              <a:latin typeface="+mj-lt"/>
              <a:ea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xmlns="" id="{58C39CCC-1777-0643-880D-86EB4F8E01C1}"/>
              </a:ext>
            </a:extLst>
          </p:cNvPr>
          <p:cNvSpPr txBox="1"/>
          <p:nvPr/>
        </p:nvSpPr>
        <p:spPr>
          <a:xfrm>
            <a:off x="415636" y="0"/>
            <a:ext cx="1137458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x-none" sz="3200" b="1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 </a:t>
            </a:r>
            <a:r>
              <a:rPr lang="x-none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</a:t>
            </a:r>
            <a:r>
              <a:rPr lang="x-none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vi-VN" sz="3200" b="1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 QUỐC GIA SƠ KÌ Ở ĐÔNG NAM Á.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15636" y="666576"/>
            <a:ext cx="806334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vi-VN" sz="3200" b="1" dirty="0">
                <a:solidFill>
                  <a:srgbClr val="002060"/>
                </a:solidFill>
                <a:latin typeface="+mj-lt"/>
              </a:rPr>
              <a:t>1. “Cái nôi” của nền văn minh lúa nước</a:t>
            </a:r>
            <a:endParaRPr lang="vi-VN" sz="3200" dirty="0">
              <a:solidFill>
                <a:srgbClr val="002060"/>
              </a:solidFill>
              <a:latin typeface="+mj-lt"/>
            </a:endParaRPr>
          </a:p>
        </p:txBody>
      </p:sp>
      <p:pic>
        <p:nvPicPr>
          <p:cNvPr id="6" name="Picture 5"/>
          <p:cNvPicPr/>
          <p:nvPr/>
        </p:nvPicPr>
        <p:blipFill>
          <a:blip r:embed="rId2"/>
          <a:stretch>
            <a:fillRect/>
          </a:stretch>
        </p:blipFill>
        <p:spPr>
          <a:xfrm>
            <a:off x="6507480" y="1333152"/>
            <a:ext cx="5547359" cy="5324407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3" name="Rectangle 2"/>
          <p:cNvSpPr/>
          <p:nvPr/>
        </p:nvSpPr>
        <p:spPr>
          <a:xfrm>
            <a:off x="415636" y="4190023"/>
            <a:ext cx="5665125" cy="2031325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vi-VN" sz="2800" dirty="0">
                <a:latin typeface="+mj-lt"/>
                <a:ea typeface="Times New Roman" panose="02020603050405020304" pitchFamily="18" charset="0"/>
              </a:rPr>
              <a:t>- Nằm trong vùng nhiệt đới gió mùa, lượng mưa lớn, thuận lợi trồng cây lúa nước.</a:t>
            </a:r>
          </a:p>
        </p:txBody>
      </p:sp>
      <p:cxnSp>
        <p:nvCxnSpPr>
          <p:cNvPr id="10" name="Straight Connector 9"/>
          <p:cNvCxnSpPr/>
          <p:nvPr/>
        </p:nvCxnSpPr>
        <p:spPr>
          <a:xfrm>
            <a:off x="6324600" y="1533592"/>
            <a:ext cx="0" cy="476052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1426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688570" y="253425"/>
            <a:ext cx="10358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3095678" y="1145718"/>
            <a:ext cx="5210122" cy="504718"/>
          </a:xfrm>
          <a:prstGeom prst="rect">
            <a:avLst/>
          </a:prstGeom>
          <a:solidFill>
            <a:schemeClr val="bg2"/>
          </a:solidFill>
          <a:ln>
            <a:noFill/>
          </a:ln>
          <a:extLst/>
        </p:spPr>
        <p:txBody>
          <a:bodyPr anchor="b"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US" altLang="vi-VN" sz="3200" dirty="0" smtClean="0">
                <a:solidFill>
                  <a:srgbClr val="FF0000"/>
                </a:solidFill>
              </a:rPr>
              <a:t>Hoạt động </a:t>
            </a:r>
            <a:r>
              <a:rPr lang="en-US" altLang="vi-VN" sz="3200" dirty="0" err="1" smtClean="0">
                <a:solidFill>
                  <a:srgbClr val="FF0000"/>
                </a:solidFill>
              </a:rPr>
              <a:t>nhóm</a:t>
            </a:r>
            <a:r>
              <a:rPr lang="en-US" altLang="vi-VN" sz="3200" dirty="0" smtClean="0">
                <a:solidFill>
                  <a:srgbClr val="FF0000"/>
                </a:solidFill>
              </a:rPr>
              <a:t> (5</a:t>
            </a:r>
            <a:r>
              <a:rPr lang="nl-NL" altLang="vi-VN" sz="3200" dirty="0" smtClean="0">
                <a:solidFill>
                  <a:srgbClr val="FF0000"/>
                </a:solidFill>
              </a:rPr>
              <a:t> phút)</a:t>
            </a:r>
            <a:endParaRPr lang="en-US" altLang="vi-VN" sz="3200" dirty="0">
              <a:solidFill>
                <a:srgbClr val="FF0000"/>
              </a:solidFill>
            </a:endParaRPr>
          </a:p>
        </p:txBody>
      </p:sp>
      <p:sp>
        <p:nvSpPr>
          <p:cNvPr id="8" name="Rectangle 5"/>
          <p:cNvSpPr>
            <a:spLocks noChangeArrowheads="1"/>
          </p:cNvSpPr>
          <p:nvPr/>
        </p:nvSpPr>
        <p:spPr bwMode="auto">
          <a:xfrm>
            <a:off x="560872" y="2179079"/>
            <a:ext cx="10960568" cy="3002521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>
            <a:lvl1pPr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3600" b="1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Em hãy cho biết cơ sở hình thành các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</a:t>
            </a:r>
            <a:r>
              <a:rPr lang="en-US" sz="2800" dirty="0" err="1" smtClean="0">
                <a:cs typeface="Times New Roman" panose="02020603050405020304" pitchFamily="18" charset="0"/>
              </a:rPr>
              <a:t>Dựa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vào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cs typeface="Times New Roman" panose="02020603050405020304" pitchFamily="18" charset="0"/>
              </a:rPr>
              <a:t>lược </a:t>
            </a:r>
            <a:r>
              <a:rPr lang="vi-VN" sz="2800" dirty="0">
                <a:cs typeface="Times New Roman" panose="02020603050405020304" pitchFamily="18" charset="0"/>
              </a:rPr>
              <a:t>đồ H1 (</a:t>
            </a:r>
            <a:r>
              <a:rPr lang="vi-VN" sz="2800" dirty="0" smtClean="0">
                <a:cs typeface="Times New Roman" panose="02020603050405020304" pitchFamily="18" charset="0"/>
              </a:rPr>
              <a:t>T52)</a:t>
            </a:r>
            <a:r>
              <a:rPr lang="en-US" sz="2800" dirty="0" smtClean="0">
                <a:cs typeface="Times New Roman" panose="02020603050405020304" pitchFamily="18" charset="0"/>
              </a:rPr>
              <a:t>, </a:t>
            </a:r>
            <a:r>
              <a:rPr lang="en-US" sz="2800" dirty="0" err="1" smtClean="0">
                <a:cs typeface="Times New Roman" panose="02020603050405020304" pitchFamily="18" charset="0"/>
              </a:rPr>
              <a:t>liệt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en-US" sz="2800" dirty="0" err="1" smtClean="0">
                <a:cs typeface="Times New Roman" panose="02020603050405020304" pitchFamily="18" charset="0"/>
              </a:rPr>
              <a:t>kê</a:t>
            </a:r>
            <a:r>
              <a:rPr lang="en-US" sz="2800" dirty="0" smtClean="0">
                <a:cs typeface="Times New Roman" panose="02020603050405020304" pitchFamily="18" charset="0"/>
              </a:rPr>
              <a:t> </a:t>
            </a:r>
            <a:r>
              <a:rPr lang="vi-VN" sz="2800" dirty="0" smtClean="0">
                <a:cs typeface="Times New Roman" panose="02020603050405020304" pitchFamily="18" charset="0"/>
              </a:rPr>
              <a:t>một </a:t>
            </a:r>
            <a:r>
              <a:rPr lang="vi-VN" sz="2800" dirty="0">
                <a:cs typeface="Times New Roman" panose="02020603050405020304" pitchFamily="18" charset="0"/>
              </a:rPr>
              <a:t>số quốc gia sơ kì ở Đông Nam Á?</a:t>
            </a:r>
          </a:p>
          <a:p>
            <a:pPr algn="just"/>
            <a:r>
              <a:rPr lang="vi-VN" sz="2800" dirty="0" smtClean="0">
                <a:cs typeface="Times New Roman" panose="02020603050405020304" pitchFamily="18" charset="0"/>
              </a:rPr>
              <a:t>- Tư </a:t>
            </a:r>
            <a:r>
              <a:rPr lang="vi-VN" sz="2800" dirty="0">
                <a:cs typeface="Times New Roman" panose="02020603050405020304" pitchFamily="18" charset="0"/>
              </a:rPr>
              <a:t>liệu và hình </a:t>
            </a:r>
            <a:r>
              <a:rPr lang="vi-VN" sz="2800" dirty="0" smtClean="0">
                <a:cs typeface="Times New Roman" panose="02020603050405020304" pitchFamily="18" charset="0"/>
              </a:rPr>
              <a:t>2, 3 (T53) </a:t>
            </a:r>
            <a:r>
              <a:rPr lang="vi-VN" sz="2800" dirty="0">
                <a:cs typeface="Times New Roman" panose="02020603050405020304" pitchFamily="18" charset="0"/>
              </a:rPr>
              <a:t>chứng tỏ điều gì về giao lưu thương mại của các quốc gia sơ kì Đông Nam Á vào những thế kỉ đầu Công nguyên?</a:t>
            </a:r>
          </a:p>
          <a:p>
            <a:pPr algn="just"/>
            <a:endParaRPr lang="en-US" altLang="vi-VN" sz="2800" dirty="0">
              <a:cs typeface="Times New Roman" panose="02020603050405020304" pitchFamily="18" charset="0"/>
            </a:endParaRPr>
          </a:p>
        </p:txBody>
      </p:sp>
      <p:pic>
        <p:nvPicPr>
          <p:cNvPr id="25" name="Picture 24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val="25368048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6" grpId="0" animBg="1"/>
      <p:bldP spid="8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pic>
        <p:nvPicPr>
          <p:cNvPr id="7" name="Picture 6"/>
          <p:cNvPicPr/>
          <p:nvPr/>
        </p:nvPicPr>
        <p:blipFill>
          <a:blip r:embed="rId3"/>
          <a:stretch>
            <a:fillRect/>
          </a:stretch>
        </p:blipFill>
        <p:spPr>
          <a:xfrm>
            <a:off x="76200" y="48102"/>
            <a:ext cx="12054198" cy="67794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339521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474031" y="107138"/>
            <a:ext cx="10358926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vi-VN" sz="3200" b="1" dirty="0">
                <a:solidFill>
                  <a:schemeClr val="accent1">
                    <a:lumMod val="50000"/>
                  </a:schemeClr>
                </a:solidFill>
                <a:latin typeface="+mj-lt"/>
                <a:ea typeface="Times New Roman" panose="02020603050405020304" pitchFamily="18" charset="0"/>
              </a:rPr>
              <a:t>2. Quá trình hình thành các quốc gia sơ kì ở Đông Nam Á </a:t>
            </a:r>
            <a:endParaRPr lang="vi-VN" sz="3200" dirty="0">
              <a:solidFill>
                <a:schemeClr val="accent1">
                  <a:lumMod val="50000"/>
                </a:schemeClr>
              </a:solidFill>
              <a:latin typeface="+mj-lt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705732" y="1098962"/>
            <a:ext cx="10465189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28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-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 Cơ sở hình thành: </a:t>
            </a:r>
          </a:p>
          <a:p>
            <a:pPr indent="254000" algn="just">
              <a:spcAft>
                <a:spcPts val="0"/>
              </a:spcAft>
            </a:pP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N</a:t>
            </a:r>
            <a:r>
              <a:rPr lang="vi-VN" sz="28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ghề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nông trồng lúa nước </a:t>
            </a:r>
            <a:r>
              <a:rPr lang="vi-VN" sz="28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và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nghề thủ công đúc đồng, rèn sắt, dệt, gốm</a:t>
            </a:r>
            <a:r>
              <a:rPr lang="vi-VN" sz="2800" dirty="0" smtClean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...</a:t>
            </a:r>
            <a:endParaRPr lang="vi-VN" sz="2800" dirty="0">
              <a:solidFill>
                <a:srgbClr val="C00000"/>
              </a:solidFill>
              <a:latin typeface="+mj-lt"/>
              <a:ea typeface="Arial" panose="020B0604020202020204" pitchFamily="34" charset="0"/>
            </a:endParaRPr>
          </a:p>
          <a:p>
            <a:pPr indent="254000" algn="just">
              <a:spcAft>
                <a:spcPts val="0"/>
              </a:spcAft>
            </a:pP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+ Sự giao lưu kinh tế, văn hoá với Ấn Độ, Trung Quốc.</a:t>
            </a:r>
          </a:p>
        </p:txBody>
      </p:sp>
      <p:sp>
        <p:nvSpPr>
          <p:cNvPr id="2" name="Rectangle 1"/>
          <p:cNvSpPr/>
          <p:nvPr/>
        </p:nvSpPr>
        <p:spPr>
          <a:xfrm>
            <a:off x="705732" y="3103483"/>
            <a:ext cx="10465188" cy="1815882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indent="254000" algn="just">
              <a:spcAft>
                <a:spcPts val="0"/>
              </a:spcAft>
            </a:pPr>
            <a:r>
              <a:rPr lang="vi-VN" sz="2800" dirty="0">
                <a:solidFill>
                  <a:srgbClr val="C00000"/>
                </a:solidFill>
                <a:latin typeface="+mj-lt"/>
                <a:ea typeface="Arial" panose="020B0604020202020204" pitchFamily="34" charset="0"/>
              </a:rPr>
              <a:t>- Một số quốc gia sơ kì:</a:t>
            </a:r>
          </a:p>
          <a:p>
            <a:pPr algn="just">
              <a:spcAft>
                <a:spcPts val="0"/>
              </a:spcAft>
            </a:pPr>
            <a:r>
              <a:rPr lang="vi-VN" sz="28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Văn Lang, Âu Lạc, Chăm-pa, Phù Nam (Việt Nam)</a:t>
            </a:r>
          </a:p>
          <a:p>
            <a:pPr algn="just">
              <a:spcAft>
                <a:spcPts val="0"/>
              </a:spcAft>
            </a:pPr>
            <a:r>
              <a:rPr lang="vi-VN" sz="28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quốc gia ở hạ lưu sông Chao Phray-a (Thái Lan)</a:t>
            </a:r>
          </a:p>
          <a:p>
            <a:pPr algn="just">
              <a:spcAft>
                <a:spcPts val="0"/>
              </a:spcAft>
            </a:pPr>
            <a:r>
              <a:rPr lang="vi-VN" sz="2800" dirty="0" smtClean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   + </a:t>
            </a:r>
            <a:r>
              <a:rPr lang="vi-VN" sz="2800" dirty="0">
                <a:solidFill>
                  <a:srgbClr val="C00000"/>
                </a:solidFill>
                <a:latin typeface="+mj-lt"/>
                <a:ea typeface="Times New Roman" panose="02020603050405020304" pitchFamily="18" charset="0"/>
              </a:rPr>
              <a:t>Các đảo thuộc </a:t>
            </a:r>
            <a:r>
              <a:rPr lang="en-US" sz="2800" dirty="0" smtClean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In-đô-nê-xi-a</a:t>
            </a:r>
            <a:r>
              <a:rPr lang="en-US" sz="2800" dirty="0">
                <a:solidFill>
                  <a:srgbClr val="C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vi-VN" sz="2800" dirty="0">
              <a:solidFill>
                <a:srgbClr val="C00000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xmlns="" id="{EE82ACD1-580D-3D4F-981A-1725373A7B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0824521" y="2382"/>
            <a:ext cx="1366837" cy="1366837"/>
          </a:xfrm>
          <a:prstGeom prst="rect">
            <a:avLst/>
          </a:prstGeom>
          <a:noFill/>
        </p:spPr>
      </p:pic>
      <p:sp>
        <p:nvSpPr>
          <p:cNvPr id="10" name="Rectangle 9"/>
          <p:cNvSpPr/>
          <p:nvPr/>
        </p:nvSpPr>
        <p:spPr>
          <a:xfrm>
            <a:off x="705733" y="5180975"/>
            <a:ext cx="10465188" cy="954107"/>
          </a:xfrm>
          <a:prstGeom prst="rect">
            <a:avLst/>
          </a:prstGeom>
          <a:solidFill>
            <a:schemeClr val="bg1"/>
          </a:solidFill>
        </p:spPr>
        <p:txBody>
          <a:bodyPr wrap="square">
            <a:spAutoFit/>
          </a:bodyPr>
          <a:lstStyle/>
          <a:p>
            <a:pPr marL="457200" indent="-457200" algn="just">
              <a:spcAft>
                <a:spcPts val="0"/>
              </a:spcAft>
              <a:buFontTx/>
              <a:buChar char="-"/>
            </a:pP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Kinh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tế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:</a:t>
            </a:r>
            <a:r>
              <a:rPr lang="en-US" sz="2800" dirty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Hình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thành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thị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hải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cảng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sầm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uất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,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có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sự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giao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thương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giữa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các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quốc</a:t>
            </a:r>
            <a:r>
              <a:rPr lang="en-US" sz="2800" dirty="0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 </a:t>
            </a:r>
            <a:r>
              <a:rPr lang="en-US" sz="2800" dirty="0" err="1" smtClean="0">
                <a:solidFill>
                  <a:srgbClr val="C00000"/>
                </a:solidFill>
                <a:latin typeface="Times" panose="02020603050405020304" pitchFamily="18" charset="0"/>
                <a:ea typeface="Arial" panose="020B0604020202020204" pitchFamily="34" charset="0"/>
                <a:cs typeface="Times" panose="02020603050405020304" pitchFamily="18" charset="0"/>
              </a:rPr>
              <a:t>gia</a:t>
            </a:r>
            <a:endParaRPr lang="en-US" sz="2800" dirty="0" smtClean="0">
              <a:solidFill>
                <a:srgbClr val="C00000"/>
              </a:solidFill>
              <a:latin typeface="Times" panose="02020603050405020304" pitchFamily="18" charset="0"/>
              <a:ea typeface="Arial" panose="020B0604020202020204" pitchFamily="34" charset="0"/>
              <a:cs typeface="Times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028013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2" grpId="0" animBg="1"/>
      <p:bldP spid="10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638</TotalTime>
  <Words>1105</Words>
  <Application>Microsoft Office PowerPoint</Application>
  <PresentationFormat>Widescreen</PresentationFormat>
  <Paragraphs>117</Paragraphs>
  <Slides>18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5" baseType="lpstr">
      <vt:lpstr>Arial</vt:lpstr>
      <vt:lpstr>Calibri</vt:lpstr>
      <vt:lpstr>Calibri Light</vt:lpstr>
      <vt:lpstr>Cambria</vt:lpstr>
      <vt:lpstr>Times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Hà Hoàng</dc:creator>
  <cp:lastModifiedBy>Windows User</cp:lastModifiedBy>
  <cp:revision>59</cp:revision>
  <dcterms:created xsi:type="dcterms:W3CDTF">2021-07-16T02:46:11Z</dcterms:created>
  <dcterms:modified xsi:type="dcterms:W3CDTF">2021-12-30T03:43:36Z</dcterms:modified>
</cp:coreProperties>
</file>