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428" r:id="rId2"/>
    <p:sldId id="631" r:id="rId3"/>
    <p:sldId id="595" r:id="rId4"/>
    <p:sldId id="636" r:id="rId5"/>
    <p:sldId id="644" r:id="rId6"/>
    <p:sldId id="633" r:id="rId7"/>
    <p:sldId id="645" r:id="rId8"/>
    <p:sldId id="635" r:id="rId9"/>
    <p:sldId id="598" r:id="rId10"/>
    <p:sldId id="638" r:id="rId11"/>
    <p:sldId id="637" r:id="rId12"/>
    <p:sldId id="639" r:id="rId13"/>
    <p:sldId id="640" r:id="rId14"/>
    <p:sldId id="604" r:id="rId15"/>
    <p:sldId id="625" r:id="rId16"/>
    <p:sldId id="641" r:id="rId17"/>
    <p:sldId id="643" r:id="rId18"/>
    <p:sldId id="471" r:id="rId19"/>
    <p:sldId id="62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B3E5FC"/>
    <a:srgbClr val="0000FF"/>
    <a:srgbClr val="4B4C9D"/>
    <a:srgbClr val="BDD7EE"/>
    <a:srgbClr val="A0D2A1"/>
    <a:srgbClr val="37B9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45" d="100"/>
          <a:sy n="45" d="100"/>
        </p:scale>
        <p:origin x="72"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9F2B5B-73BC-434E-BE61-B0F084C9D3B4}" type="datetimeFigureOut">
              <a:rPr lang="en-US" smtClean="0"/>
              <a:t>10/8/2021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03F92-1099-41D2-9E8E-88ADAE2EAE65}" type="slidenum">
              <a:rPr lang="en-US" smtClean="0"/>
              <a:t>‹#›</a:t>
            </a:fld>
            <a:endParaRPr lang="en-US"/>
          </a:p>
        </p:txBody>
      </p:sp>
    </p:spTree>
    <p:extLst>
      <p:ext uri="{BB962C8B-B14F-4D97-AF65-F5344CB8AC3E}">
        <p14:creationId xmlns:p14="http://schemas.microsoft.com/office/powerpoint/2010/main" val="201909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a:lnSpc>
                <a:spcPct val="115000"/>
              </a:lnSpc>
              <a:spcBef>
                <a:spcPts val="0"/>
              </a:spcBef>
              <a:spcAft>
                <a:spcPts val="0"/>
              </a:spcAft>
            </a:pPr>
            <a:r>
              <a:rPr lang="en-US" sz="1800" i="1" dirty="0">
                <a:effectLst/>
                <a:latin typeface="Times New Roman" panose="02020603050405020304" pitchFamily="18" charset="0"/>
                <a:ea typeface="Cambria" panose="02040503050406030204" pitchFamily="18" charset="0"/>
              </a:rPr>
              <a:t>2 </a:t>
            </a:r>
            <a:r>
              <a:rPr lang="en-US" sz="1800" i="1" dirty="0" err="1">
                <a:effectLst/>
                <a:latin typeface="Times New Roman" panose="02020603050405020304" pitchFamily="18" charset="0"/>
                <a:ea typeface="Cambria" panose="02040503050406030204" pitchFamily="18" charset="0"/>
              </a:rPr>
              <a:t>bản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đồ</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này</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giống</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nhau</a:t>
            </a:r>
            <a:r>
              <a:rPr lang="en-US" sz="1800" i="1" dirty="0">
                <a:effectLst/>
                <a:latin typeface="Times New Roman" panose="02020603050405020304" pitchFamily="18" charset="0"/>
                <a:ea typeface="Cambria" panose="02040503050406030204" pitchFamily="18" charset="0"/>
              </a:rPr>
              <a:t> ở </a:t>
            </a:r>
            <a:r>
              <a:rPr lang="en-US" sz="1800" i="1" dirty="0" err="1">
                <a:effectLst/>
                <a:latin typeface="Times New Roman" panose="02020603050405020304" pitchFamily="18" charset="0"/>
                <a:ea typeface="Cambria" panose="02040503050406030204" pitchFamily="18" charset="0"/>
              </a:rPr>
              <a:t>nội</a:t>
            </a:r>
            <a:r>
              <a:rPr lang="en-US" sz="1800" i="1" dirty="0">
                <a:effectLst/>
                <a:latin typeface="Times New Roman" panose="02020603050405020304" pitchFamily="18" charset="0"/>
                <a:ea typeface="Cambria" panose="02040503050406030204" pitchFamily="18" charset="0"/>
              </a:rPr>
              <a:t> dung: </a:t>
            </a:r>
            <a:r>
              <a:rPr lang="en-US" sz="1800" i="1" dirty="0" err="1">
                <a:effectLst/>
                <a:latin typeface="Times New Roman" panose="02020603050405020304" pitchFamily="18" charset="0"/>
                <a:ea typeface="Cambria" panose="02040503050406030204" pitchFamily="18" charset="0"/>
              </a:rPr>
              <a:t>đều</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thể</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hiện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một</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khu</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vực</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của</a:t>
            </a:r>
            <a:r>
              <a:rPr lang="en-US" sz="1800" i="1" dirty="0">
                <a:effectLst/>
                <a:latin typeface="Times New Roman" panose="02020603050405020304" pitchFamily="18" charset="0"/>
                <a:ea typeface="Cambria" panose="02040503050406030204" pitchFamily="18" charset="0"/>
              </a:rPr>
              <a:t> TP </a:t>
            </a:r>
            <a:r>
              <a:rPr lang="en-US" sz="1800" i="1" dirty="0" err="1">
                <a:effectLst/>
                <a:latin typeface="Times New Roman" panose="02020603050405020304" pitchFamily="18" charset="0"/>
                <a:ea typeface="Cambria" panose="02040503050406030204" pitchFamily="18" charset="0"/>
              </a:rPr>
              <a:t>Đà</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Nẵng</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nhưng</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khác</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nhau</a:t>
            </a:r>
            <a:r>
              <a:rPr lang="en-US" sz="1800" i="1" dirty="0">
                <a:effectLst/>
                <a:latin typeface="Times New Roman" panose="02020603050405020304" pitchFamily="18" charset="0"/>
                <a:ea typeface="Cambria" panose="02040503050406030204" pitchFamily="18" charset="0"/>
              </a:rPr>
              <a:t> ở </a:t>
            </a:r>
            <a:r>
              <a:rPr lang="en-US" sz="1800" i="1" dirty="0" err="1">
                <a:effectLst/>
                <a:latin typeface="Times New Roman" panose="02020603050405020304" pitchFamily="18" charset="0"/>
                <a:ea typeface="Cambria" panose="02040503050406030204" pitchFamily="18" charset="0"/>
              </a:rPr>
              <a:t>tỉ</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lệ</a:t>
            </a:r>
            <a:r>
              <a:rPr lang="en-US" sz="1800" i="1" dirty="0">
                <a:effectLst/>
                <a:latin typeface="Times New Roman" panose="02020603050405020304" pitchFamily="18" charset="0"/>
                <a:ea typeface="Cambria" panose="02040503050406030204" pitchFamily="18" charset="0"/>
              </a:rPr>
              <a:t>: 1 </a:t>
            </a:r>
            <a:r>
              <a:rPr lang="en-US" sz="1800" i="1" dirty="0" err="1">
                <a:effectLst/>
                <a:latin typeface="Times New Roman" panose="02020603050405020304" pitchFamily="18" charset="0"/>
                <a:ea typeface="Cambria" panose="02040503050406030204" pitchFamily="18" charset="0"/>
              </a:rPr>
              <a:t>bản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đồ</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tỉ</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lệ</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lớn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và</a:t>
            </a:r>
            <a:r>
              <a:rPr lang="en-US" sz="1800" i="1" dirty="0">
                <a:effectLst/>
                <a:latin typeface="Times New Roman" panose="02020603050405020304" pitchFamily="18" charset="0"/>
                <a:ea typeface="Cambria" panose="02040503050406030204" pitchFamily="18" charset="0"/>
              </a:rPr>
              <a:t> 1 </a:t>
            </a:r>
            <a:r>
              <a:rPr lang="en-US" sz="1800" i="1" dirty="0" err="1">
                <a:effectLst/>
                <a:latin typeface="Times New Roman" panose="02020603050405020304" pitchFamily="18" charset="0"/>
                <a:ea typeface="Cambria" panose="02040503050406030204" pitchFamily="18" charset="0"/>
              </a:rPr>
              <a:t>bản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đồ</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tỉ</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lệ</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nhỏ</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Để</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tìm</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hiểu</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rõ</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hơn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về</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tỉ</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lệ</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của</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bản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đồ</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các</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em</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cùng</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đi</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vào</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bài</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học</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hôm</a:t>
            </a:r>
            <a:r>
              <a:rPr lang="en-US" sz="1800" i="1" dirty="0">
                <a:effectLst/>
                <a:latin typeface="Times New Roman" panose="02020603050405020304" pitchFamily="18" charset="0"/>
                <a:ea typeface="Cambria" panose="02040503050406030204" pitchFamily="18" charset="0"/>
              </a:rPr>
              <a:t> nay.</a:t>
            </a:r>
            <a:r>
              <a:rPr lang="en-US" sz="1800" dirty="0">
                <a:effectLst/>
                <a:latin typeface="Times New Roman" panose="02020603050405020304" pitchFamily="18" charset="0"/>
                <a:ea typeface="Cambria" panose="02040503050406030204" pitchFamily="18" charset="0"/>
              </a:rPr>
              <a:t> </a:t>
            </a:r>
            <a:endParaRPr lang="en-US" sz="1800" dirty="0">
              <a:effectLst/>
              <a:latin typeface="Times New Roman" panose="02020603050405020304" pitchFamily="18" charset="0"/>
              <a:ea typeface="Tahoma" panose="020B0604030504040204" pitchFamily="34" charset="0"/>
            </a:endParaRPr>
          </a:p>
        </p:txBody>
      </p:sp>
      <p:sp>
        <p:nvSpPr>
          <p:cNvPr id="4" name="Slide Number Placeholder 3"/>
          <p:cNvSpPr>
            <a:spLocks noGrp="1"/>
          </p:cNvSpPr>
          <p:nvPr>
            <p:ph type="sldNum" sz="quarter" idx="10"/>
          </p:nvPr>
        </p:nvSpPr>
        <p:spPr/>
        <p:txBody>
          <a:bodyPr/>
          <a:lstStyle/>
          <a:p>
            <a:fld id="{C6A89A12-CFDC-4BA7-B24C-ADE30BA1B34C}" type="slidenum">
              <a:rPr lang="en-US" smtClean="0"/>
              <a:t>1</a:t>
            </a:fld>
            <a:endParaRPr lang="en-US"/>
          </a:p>
        </p:txBody>
      </p:sp>
    </p:spTree>
    <p:extLst>
      <p:ext uri="{BB962C8B-B14F-4D97-AF65-F5344CB8AC3E}">
        <p14:creationId xmlns:p14="http://schemas.microsoft.com/office/powerpoint/2010/main" val="663875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A89A12-CFDC-4BA7-B24C-ADE30BA1B34C}" type="slidenum">
              <a:rPr lang="en-US" smtClean="0"/>
              <a:t>13</a:t>
            </a:fld>
            <a:endParaRPr lang="en-US"/>
          </a:p>
        </p:txBody>
      </p:sp>
    </p:spTree>
    <p:extLst>
      <p:ext uri="{BB962C8B-B14F-4D97-AF65-F5344CB8AC3E}">
        <p14:creationId xmlns:p14="http://schemas.microsoft.com/office/powerpoint/2010/main" val="412270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89A12-CFDC-4BA7-B24C-ADE30BA1B34C}" type="slidenum">
              <a:rPr lang="en-US" smtClean="0"/>
              <a:t>14</a:t>
            </a:fld>
            <a:endParaRPr lang="en-US"/>
          </a:p>
        </p:txBody>
      </p:sp>
    </p:spTree>
    <p:extLst>
      <p:ext uri="{BB962C8B-B14F-4D97-AF65-F5344CB8AC3E}">
        <p14:creationId xmlns:p14="http://schemas.microsoft.com/office/powerpoint/2010/main" val="4177114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89A12-CFDC-4BA7-B24C-ADE30BA1B34C}" type="slidenum">
              <a:rPr lang="en-US" smtClean="0"/>
              <a:t>15</a:t>
            </a:fld>
            <a:endParaRPr lang="en-US"/>
          </a:p>
        </p:txBody>
      </p:sp>
    </p:spTree>
    <p:extLst>
      <p:ext uri="{BB962C8B-B14F-4D97-AF65-F5344CB8AC3E}">
        <p14:creationId xmlns:p14="http://schemas.microsoft.com/office/powerpoint/2010/main" val="2445009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89A12-CFDC-4BA7-B24C-ADE30BA1B34C}" type="slidenum">
              <a:rPr lang="en-US" smtClean="0"/>
              <a:t>16</a:t>
            </a:fld>
            <a:endParaRPr lang="en-US"/>
          </a:p>
        </p:txBody>
      </p:sp>
    </p:spTree>
    <p:extLst>
      <p:ext uri="{BB962C8B-B14F-4D97-AF65-F5344CB8AC3E}">
        <p14:creationId xmlns:p14="http://schemas.microsoft.com/office/powerpoint/2010/main" val="1498850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89A12-CFDC-4BA7-B24C-ADE30BA1B34C}" type="slidenum">
              <a:rPr lang="en-US" smtClean="0"/>
              <a:t>17</a:t>
            </a:fld>
            <a:endParaRPr lang="en-US"/>
          </a:p>
        </p:txBody>
      </p:sp>
    </p:spTree>
    <p:extLst>
      <p:ext uri="{BB962C8B-B14F-4D97-AF65-F5344CB8AC3E}">
        <p14:creationId xmlns:p14="http://schemas.microsoft.com/office/powerpoint/2010/main" val="447554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89A12-CFDC-4BA7-B24C-ADE30BA1B34C}" type="slidenum">
              <a:rPr lang="en-US" smtClean="0"/>
              <a:t>18</a:t>
            </a:fld>
            <a:endParaRPr lang="en-US"/>
          </a:p>
        </p:txBody>
      </p:sp>
    </p:spTree>
    <p:extLst>
      <p:ext uri="{BB962C8B-B14F-4D97-AF65-F5344CB8AC3E}">
        <p14:creationId xmlns:p14="http://schemas.microsoft.com/office/powerpoint/2010/main" val="379131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A89A12-CFDC-4BA7-B24C-ADE30BA1B34C}" type="slidenum">
              <a:rPr lang="en-US" smtClean="0"/>
              <a:t>3</a:t>
            </a:fld>
            <a:endParaRPr lang="en-US"/>
          </a:p>
        </p:txBody>
      </p:sp>
    </p:spTree>
    <p:extLst>
      <p:ext uri="{BB962C8B-B14F-4D97-AF65-F5344CB8AC3E}">
        <p14:creationId xmlns:p14="http://schemas.microsoft.com/office/powerpoint/2010/main" val="1728732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D03F92-1099-41D2-9E8E-88ADAE2EAE65}" type="slidenum">
              <a:rPr lang="en-US" smtClean="0"/>
              <a:t>4</a:t>
            </a:fld>
            <a:endParaRPr lang="en-US"/>
          </a:p>
        </p:txBody>
      </p:sp>
    </p:spTree>
    <p:extLst>
      <p:ext uri="{BB962C8B-B14F-4D97-AF65-F5344CB8AC3E}">
        <p14:creationId xmlns:p14="http://schemas.microsoft.com/office/powerpoint/2010/main" val="1926867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a:lnSpc>
                <a:spcPct val="115000"/>
              </a:lnSpc>
              <a:spcBef>
                <a:spcPts val="0"/>
              </a:spcBef>
              <a:spcAft>
                <a:spcPts val="0"/>
              </a:spcAft>
            </a:pPr>
            <a:r>
              <a:rPr lang="en-US" sz="1800" i="1" dirty="0">
                <a:effectLst/>
                <a:latin typeface="Times New Roman" panose="02020603050405020304" pitchFamily="18" charset="0"/>
                <a:ea typeface="Cambria" panose="02040503050406030204" pitchFamily="18" charset="0"/>
              </a:rPr>
              <a:t>2 </a:t>
            </a:r>
            <a:r>
              <a:rPr lang="en-US" sz="1800" i="1" dirty="0" err="1">
                <a:effectLst/>
                <a:latin typeface="Times New Roman" panose="02020603050405020304" pitchFamily="18" charset="0"/>
                <a:ea typeface="Cambria" panose="02040503050406030204" pitchFamily="18" charset="0"/>
              </a:rPr>
              <a:t>bản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đồ</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này</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giống</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nhau</a:t>
            </a:r>
            <a:r>
              <a:rPr lang="en-US" sz="1800" i="1" dirty="0">
                <a:effectLst/>
                <a:latin typeface="Times New Roman" panose="02020603050405020304" pitchFamily="18" charset="0"/>
                <a:ea typeface="Cambria" panose="02040503050406030204" pitchFamily="18" charset="0"/>
              </a:rPr>
              <a:t> ở </a:t>
            </a:r>
            <a:r>
              <a:rPr lang="en-US" sz="1800" i="1" dirty="0" err="1">
                <a:effectLst/>
                <a:latin typeface="Times New Roman" panose="02020603050405020304" pitchFamily="18" charset="0"/>
                <a:ea typeface="Cambria" panose="02040503050406030204" pitchFamily="18" charset="0"/>
              </a:rPr>
              <a:t>nội</a:t>
            </a:r>
            <a:r>
              <a:rPr lang="en-US" sz="1800" i="1" dirty="0">
                <a:effectLst/>
                <a:latin typeface="Times New Roman" panose="02020603050405020304" pitchFamily="18" charset="0"/>
                <a:ea typeface="Cambria" panose="02040503050406030204" pitchFamily="18" charset="0"/>
              </a:rPr>
              <a:t> dung: </a:t>
            </a:r>
            <a:r>
              <a:rPr lang="en-US" sz="1800" i="1" dirty="0" err="1">
                <a:effectLst/>
                <a:latin typeface="Times New Roman" panose="02020603050405020304" pitchFamily="18" charset="0"/>
                <a:ea typeface="Cambria" panose="02040503050406030204" pitchFamily="18" charset="0"/>
              </a:rPr>
              <a:t>đều</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thể</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hiện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một</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khu</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vực</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của</a:t>
            </a:r>
            <a:r>
              <a:rPr lang="en-US" sz="1800" i="1" dirty="0">
                <a:effectLst/>
                <a:latin typeface="Times New Roman" panose="02020603050405020304" pitchFamily="18" charset="0"/>
                <a:ea typeface="Cambria" panose="02040503050406030204" pitchFamily="18" charset="0"/>
              </a:rPr>
              <a:t> TP </a:t>
            </a:r>
            <a:r>
              <a:rPr lang="en-US" sz="1800" i="1" dirty="0" err="1">
                <a:effectLst/>
                <a:latin typeface="Times New Roman" panose="02020603050405020304" pitchFamily="18" charset="0"/>
                <a:ea typeface="Cambria" panose="02040503050406030204" pitchFamily="18" charset="0"/>
              </a:rPr>
              <a:t>Đà</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Nẵng</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nhưng</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khác</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nhau</a:t>
            </a:r>
            <a:r>
              <a:rPr lang="en-US" sz="1800" i="1" dirty="0">
                <a:effectLst/>
                <a:latin typeface="Times New Roman" panose="02020603050405020304" pitchFamily="18" charset="0"/>
                <a:ea typeface="Cambria" panose="02040503050406030204" pitchFamily="18" charset="0"/>
              </a:rPr>
              <a:t> ở </a:t>
            </a:r>
            <a:r>
              <a:rPr lang="en-US" sz="1800" i="1" dirty="0" err="1">
                <a:effectLst/>
                <a:latin typeface="Times New Roman" panose="02020603050405020304" pitchFamily="18" charset="0"/>
                <a:ea typeface="Cambria" panose="02040503050406030204" pitchFamily="18" charset="0"/>
              </a:rPr>
              <a:t>tỉ</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lệ</a:t>
            </a:r>
            <a:r>
              <a:rPr lang="en-US" sz="1800" i="1" dirty="0">
                <a:effectLst/>
                <a:latin typeface="Times New Roman" panose="02020603050405020304" pitchFamily="18" charset="0"/>
                <a:ea typeface="Cambria" panose="02040503050406030204" pitchFamily="18" charset="0"/>
              </a:rPr>
              <a:t>: 1 </a:t>
            </a:r>
            <a:r>
              <a:rPr lang="en-US" sz="1800" i="1" dirty="0" err="1">
                <a:effectLst/>
                <a:latin typeface="Times New Roman" panose="02020603050405020304" pitchFamily="18" charset="0"/>
                <a:ea typeface="Cambria" panose="02040503050406030204" pitchFamily="18" charset="0"/>
              </a:rPr>
              <a:t>bản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đồ</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tỉ</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lệ</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lớn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và</a:t>
            </a:r>
            <a:r>
              <a:rPr lang="en-US" sz="1800" i="1" dirty="0">
                <a:effectLst/>
                <a:latin typeface="Times New Roman" panose="02020603050405020304" pitchFamily="18" charset="0"/>
                <a:ea typeface="Cambria" panose="02040503050406030204" pitchFamily="18" charset="0"/>
              </a:rPr>
              <a:t> 1 </a:t>
            </a:r>
            <a:r>
              <a:rPr lang="en-US" sz="1800" i="1" dirty="0" err="1">
                <a:effectLst/>
                <a:latin typeface="Times New Roman" panose="02020603050405020304" pitchFamily="18" charset="0"/>
                <a:ea typeface="Cambria" panose="02040503050406030204" pitchFamily="18" charset="0"/>
              </a:rPr>
              <a:t>bản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đồ</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tỉ</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lệ</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nhỏ</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Để</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tìm</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hiểu</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rõ</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hơn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về</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tỉ</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lệ</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của</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bản</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đồ</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các</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em</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cùng</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đi</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vào</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bài</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học</a:t>
            </a:r>
            <a:r>
              <a:rPr lang="en-US" sz="1800" i="1" dirty="0">
                <a:effectLst/>
                <a:latin typeface="Times New Roman" panose="02020603050405020304" pitchFamily="18" charset="0"/>
                <a:ea typeface="Cambria" panose="02040503050406030204" pitchFamily="18" charset="0"/>
              </a:rPr>
              <a:t> </a:t>
            </a:r>
            <a:r>
              <a:rPr lang="en-US" sz="1800" i="1" dirty="0" err="1">
                <a:effectLst/>
                <a:latin typeface="Times New Roman" panose="02020603050405020304" pitchFamily="18" charset="0"/>
                <a:ea typeface="Cambria" panose="02040503050406030204" pitchFamily="18" charset="0"/>
              </a:rPr>
              <a:t>hôm</a:t>
            </a:r>
            <a:r>
              <a:rPr lang="en-US" sz="1800" i="1" dirty="0">
                <a:effectLst/>
                <a:latin typeface="Times New Roman" panose="02020603050405020304" pitchFamily="18" charset="0"/>
                <a:ea typeface="Cambria" panose="02040503050406030204" pitchFamily="18" charset="0"/>
              </a:rPr>
              <a:t> nay.</a:t>
            </a:r>
            <a:r>
              <a:rPr lang="en-US" sz="1800" dirty="0">
                <a:effectLst/>
                <a:latin typeface="Times New Roman" panose="02020603050405020304" pitchFamily="18" charset="0"/>
                <a:ea typeface="Cambria" panose="02040503050406030204" pitchFamily="18" charset="0"/>
              </a:rPr>
              <a:t> </a:t>
            </a:r>
            <a:endParaRPr lang="en-US" sz="1800" dirty="0">
              <a:effectLst/>
              <a:latin typeface="Times New Roman" panose="02020603050405020304" pitchFamily="18" charset="0"/>
              <a:ea typeface="Tahoma" panose="020B0604030504040204" pitchFamily="34" charset="0"/>
            </a:endParaRPr>
          </a:p>
        </p:txBody>
      </p:sp>
      <p:sp>
        <p:nvSpPr>
          <p:cNvPr id="4" name="Slide Number Placeholder 3"/>
          <p:cNvSpPr>
            <a:spLocks noGrp="1"/>
          </p:cNvSpPr>
          <p:nvPr>
            <p:ph type="sldNum" sz="quarter" idx="10"/>
          </p:nvPr>
        </p:nvSpPr>
        <p:spPr/>
        <p:txBody>
          <a:bodyPr/>
          <a:lstStyle/>
          <a:p>
            <a:fld id="{C6A89A12-CFDC-4BA7-B24C-ADE30BA1B34C}" type="slidenum">
              <a:rPr lang="en-US" smtClean="0"/>
              <a:t>6</a:t>
            </a:fld>
            <a:endParaRPr lang="en-US"/>
          </a:p>
        </p:txBody>
      </p:sp>
    </p:spTree>
    <p:extLst>
      <p:ext uri="{BB962C8B-B14F-4D97-AF65-F5344CB8AC3E}">
        <p14:creationId xmlns:p14="http://schemas.microsoft.com/office/powerpoint/2010/main" val="3526057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89A12-CFDC-4BA7-B24C-ADE30BA1B34C}" type="slidenum">
              <a:rPr lang="en-US" smtClean="0"/>
              <a:t>8</a:t>
            </a:fld>
            <a:endParaRPr lang="en-US"/>
          </a:p>
        </p:txBody>
      </p:sp>
    </p:spTree>
    <p:extLst>
      <p:ext uri="{BB962C8B-B14F-4D97-AF65-F5344CB8AC3E}">
        <p14:creationId xmlns:p14="http://schemas.microsoft.com/office/powerpoint/2010/main" val="845666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89A12-CFDC-4BA7-B24C-ADE30BA1B34C}" type="slidenum">
              <a:rPr lang="en-US" smtClean="0"/>
              <a:t>9</a:t>
            </a:fld>
            <a:endParaRPr lang="en-US"/>
          </a:p>
        </p:txBody>
      </p:sp>
    </p:spTree>
    <p:extLst>
      <p:ext uri="{BB962C8B-B14F-4D97-AF65-F5344CB8AC3E}">
        <p14:creationId xmlns:p14="http://schemas.microsoft.com/office/powerpoint/2010/main" val="261776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89A12-CFDC-4BA7-B24C-ADE30BA1B34C}" type="slidenum">
              <a:rPr lang="en-US" smtClean="0"/>
              <a:t>10</a:t>
            </a:fld>
            <a:endParaRPr lang="en-US"/>
          </a:p>
        </p:txBody>
      </p:sp>
    </p:spTree>
    <p:extLst>
      <p:ext uri="{BB962C8B-B14F-4D97-AF65-F5344CB8AC3E}">
        <p14:creationId xmlns:p14="http://schemas.microsoft.com/office/powerpoint/2010/main" val="2927676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89A12-CFDC-4BA7-B24C-ADE30BA1B34C}" type="slidenum">
              <a:rPr lang="en-US" smtClean="0"/>
              <a:t>11</a:t>
            </a:fld>
            <a:endParaRPr lang="en-US"/>
          </a:p>
        </p:txBody>
      </p:sp>
    </p:spTree>
    <p:extLst>
      <p:ext uri="{BB962C8B-B14F-4D97-AF65-F5344CB8AC3E}">
        <p14:creationId xmlns:p14="http://schemas.microsoft.com/office/powerpoint/2010/main" val="1979003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89A12-CFDC-4BA7-B24C-ADE30BA1B34C}" type="slidenum">
              <a:rPr lang="en-US" smtClean="0"/>
              <a:t>12</a:t>
            </a:fld>
            <a:endParaRPr lang="en-US"/>
          </a:p>
        </p:txBody>
      </p:sp>
    </p:spTree>
    <p:extLst>
      <p:ext uri="{BB962C8B-B14F-4D97-AF65-F5344CB8AC3E}">
        <p14:creationId xmlns:p14="http://schemas.microsoft.com/office/powerpoint/2010/main" val="3754876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9D6E806-824E-41C9-8D3A-2E5D3B8BCB4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40BB4-3EB6-4C20-8E89-2F2EF3C787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D6E806-824E-41C9-8D3A-2E5D3B8BCB4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40BB4-3EB6-4C20-8E89-2F2EF3C787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D6E806-824E-41C9-8D3A-2E5D3B8BCB4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40BB4-3EB6-4C20-8E89-2F2EF3C787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D6E806-824E-41C9-8D3A-2E5D3B8BCB4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40BB4-3EB6-4C20-8E89-2F2EF3C787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D6E806-824E-41C9-8D3A-2E5D3B8BCB4A}"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40BB4-3EB6-4C20-8E89-2F2EF3C7872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D6E806-824E-41C9-8D3A-2E5D3B8BCB4A}"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40BB4-3EB6-4C20-8E89-2F2EF3C787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D6E806-824E-41C9-8D3A-2E5D3B8BCB4A}" type="datetimeFigureOut">
              <a:rPr lang="en-US" smtClean="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F40BB4-3EB6-4C20-8E89-2F2EF3C787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D6E806-824E-41C9-8D3A-2E5D3B8BCB4A}" type="datetimeFigureOut">
              <a:rPr lang="en-US" smtClean="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F40BB4-3EB6-4C20-8E89-2F2EF3C787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6E806-824E-41C9-8D3A-2E5D3B8BCB4A}" type="datetimeFigureOut">
              <a:rPr lang="en-US" smtClean="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F40BB4-3EB6-4C20-8E89-2F2EF3C787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D6E806-824E-41C9-8D3A-2E5D3B8BCB4A}"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40BB4-3EB6-4C20-8E89-2F2EF3C787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D6E806-824E-41C9-8D3A-2E5D3B8BCB4A}"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40BB4-3EB6-4C20-8E89-2F2EF3C787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6E806-824E-41C9-8D3A-2E5D3B8BCB4A}" type="datetimeFigureOut">
              <a:rPr lang="en-US" smtClean="0"/>
              <a:t>10/8/2021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F40BB4-3EB6-4C20-8E89-2F2EF3C787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NUL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microsoft.com/office/2007/relationships/hdphoto" Target="NULL"/><Relationship Id="rId4" Type="http://schemas.openxmlformats.org/officeDocument/2006/relationships/image" Target="NUL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microsoft.com/office/2007/relationships/hdphoto" Target="NULL"/><Relationship Id="rId4" Type="http://schemas.openxmlformats.org/officeDocument/2006/relationships/image" Target="NUL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microsoft.com/office/2007/relationships/hdphoto" Target="NULL"/><Relationship Id="rId4" Type="http://schemas.openxmlformats.org/officeDocument/2006/relationships/image" Target="NUL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NULL"/><Relationship Id="rId5" Type="http://schemas.microsoft.com/office/2007/relationships/hdphoto" Target="NUL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8.png"/><Relationship Id="rId4" Type="http://schemas.microsoft.com/office/2007/relationships/hdphoto" Target="NULL"/></Relationships>
</file>

<file path=ppt/slides/_rels/slide1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NULL"/></Relationships>
</file>

<file path=ppt/slides/_rels/slide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NULL"/></Relationships>
</file>

<file path=ppt/slides/_rels/slide1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NULL"/></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microsoft.com/office/2007/relationships/hdphoto" Target="NULL"/></Relationships>
</file>

<file path=ppt/slides/_rels/slide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microsoft.com/office/2007/relationships/hdphoto" Target="NULL"/><Relationship Id="rId4" Type="http://schemas.openxmlformats.org/officeDocument/2006/relationships/image" Target="NULL"/></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microsoft.com/office/2007/relationships/hdphoto" Target="NULL"/><Relationship Id="rId4" Type="http://schemas.openxmlformats.org/officeDocument/2006/relationships/image" Target="NUL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microsoft.com/office/2007/relationships/hdphoto" Target="NULL"/><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microsoft.com/office/2007/relationships/hdphoto" Target="NULL"/><Relationship Id="rId4"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6375926" y="50218"/>
            <a:ext cx="5641806" cy="1207481"/>
            <a:chOff x="5977450" y="3617494"/>
            <a:chExt cx="6255687" cy="1207481"/>
          </a:xfrm>
          <a:solidFill>
            <a:schemeClr val="accent4">
              <a:lumMod val="20000"/>
              <a:lumOff val="80000"/>
            </a:schemeClr>
          </a:solidFill>
        </p:grpSpPr>
        <p:sp>
          <p:nvSpPr>
            <p:cNvPr id="25" name="Flowchart: Terminator 24"/>
            <p:cNvSpPr/>
            <p:nvPr/>
          </p:nvSpPr>
          <p:spPr>
            <a:xfrm>
              <a:off x="5977450" y="3617494"/>
              <a:ext cx="6255687" cy="1207481"/>
            </a:xfrm>
            <a:prstGeom prst="flowChartTerminator">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Tìm</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điểm</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giống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và</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khác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nhau</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giữa</a:t>
              </a:r>
              <a:r>
                <a:rPr lang="en-US" sz="2800" b="1" dirty="0">
                  <a:solidFill>
                    <a:schemeClr val="tx1"/>
                  </a:solidFill>
                  <a:latin typeface="Times New Roman" panose="02020603050405020304" pitchFamily="18" charset="0"/>
                  <a:cs typeface="Times New Roman" panose="02020603050405020304" pitchFamily="18" charset="0"/>
                </a:rPr>
                <a:t> 2 </a:t>
              </a:r>
              <a:r>
                <a:rPr lang="en-US" sz="2800" b="1" dirty="0" err="1">
                  <a:solidFill>
                    <a:schemeClr val="tx1"/>
                  </a:solidFill>
                  <a:latin typeface="Times New Roman" panose="02020603050405020304" pitchFamily="18" charset="0"/>
                  <a:cs typeface="Times New Roman" panose="02020603050405020304" pitchFamily="18" charset="0"/>
                </a:rPr>
                <a:t>bản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đồ</a:t>
              </a:r>
              <a:r>
                <a:rPr lang="en-US" sz="2800" b="1" dirty="0">
                  <a:solidFill>
                    <a:schemeClr val="tx1"/>
                  </a:solidFill>
                  <a:latin typeface="Times New Roman" panose="02020603050405020304" pitchFamily="18" charset="0"/>
                  <a:cs typeface="Times New Roman" panose="02020603050405020304" pitchFamily="18" charset="0"/>
                </a:rPr>
                <a:t> ?</a:t>
              </a:r>
              <a:r>
                <a:rPr lang="vi-VN" sz="2800" b="1" dirty="0">
                  <a:solidFill>
                    <a:schemeClr val="tx1"/>
                  </a:solidFill>
                  <a:latin typeface="Times New Roman" panose="02020603050405020304" pitchFamily="18" charset="0"/>
                  <a:cs typeface="Times New Roman" panose="02020603050405020304" pitchFamily="18" charset="0"/>
                </a:rPr>
                <a:t> </a:t>
              </a: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26" name="Picture 25"/>
            <p:cNvPicPr>
              <a:picLocks noChangeAspect="1"/>
            </p:cNvPicPr>
            <p:nvPr/>
          </p:nvPicPr>
          <p:blipFill>
            <a:blip r:embed="rId3">
              <a:extLst>
                <a:ext uri="{BEBA8EAE-BF5A-486C-A8C5-ECC9F3942E4B}">
                  <a14:imgProps xmlns:a14="http://schemas.microsoft.com/office/drawing/2010/main">
                    <a14:imgLayer r:embed="rId4">
                      <a14:imgEffect>
                        <a14:backgroundRemoval t="10000" b="90000" l="6047" r="92907">
                          <a14:foregroundMark x1="8140" y1="38372" x2="13953" y2="48256"/>
                          <a14:foregroundMark x1="6047" y1="40814" x2="8488" y2="44535"/>
                          <a14:foregroundMark x1="31860" y1="58721" x2="32907" y2="59535"/>
                          <a14:foregroundMark x1="92674" y1="80000" x2="92907" y2="83605"/>
                        </a14:backgroundRemoval>
                      </a14:imgEffect>
                    </a14:imgLayer>
                  </a14:imgProps>
                </a:ext>
              </a:extLst>
            </a:blip>
            <a:stretch>
              <a:fillRect/>
            </a:stretch>
          </p:blipFill>
          <p:spPr>
            <a:xfrm>
              <a:off x="6050698" y="3819560"/>
              <a:ext cx="1120568" cy="923330"/>
            </a:xfrm>
            <a:prstGeom prst="rect">
              <a:avLst/>
            </a:prstGeom>
            <a:grpFill/>
            <a:ln>
              <a:solidFill>
                <a:schemeClr val="tx1"/>
              </a:solidFill>
            </a:ln>
          </p:spPr>
        </p:pic>
      </p:grpSp>
      <p:sp>
        <p:nvSpPr>
          <p:cNvPr id="27" name="Rectangle 26"/>
          <p:cNvSpPr/>
          <p:nvPr/>
        </p:nvSpPr>
        <p:spPr>
          <a:xfrm>
            <a:off x="309023" y="54287"/>
            <a:ext cx="6362734" cy="923330"/>
          </a:xfrm>
          <a:prstGeom prst="rect">
            <a:avLst/>
          </a:prstGeom>
          <a:noFill/>
        </p:spPr>
        <p:txBody>
          <a:bodyPr wrap="square" lIns="91440" tIns="45720" rIns="91440" bIns="45720">
            <a:spAutoFit/>
          </a:bodyPr>
          <a:lstStyle/>
          <a:p>
            <a:pPr algn="ctr"/>
            <a:r>
              <a:rPr lang="en-US" sz="5400" b="1" dirty="0">
                <a:ln w="9525">
                  <a:solidFill>
                    <a:schemeClr val="bg1"/>
                  </a:solidFill>
                  <a:prstDash val="solid"/>
                </a:ln>
                <a:solidFill>
                  <a:srgbClr val="00B05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KHỞI ĐỘNG</a:t>
            </a:r>
            <a:endParaRPr lang="en-US" sz="5400" b="1" cap="none" spc="0" dirty="0">
              <a:ln w="9525">
                <a:solidFill>
                  <a:schemeClr val="bg1"/>
                </a:solidFill>
                <a:prstDash val="solid"/>
              </a:ln>
              <a:solidFill>
                <a:srgbClr val="00B05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cxnSp>
        <p:nvCxnSpPr>
          <p:cNvPr id="30" name="Straight Connector 29"/>
          <p:cNvCxnSpPr/>
          <p:nvPr/>
        </p:nvCxnSpPr>
        <p:spPr>
          <a:xfrm flipV="1">
            <a:off x="45409" y="1257699"/>
            <a:ext cx="6889963" cy="65595"/>
          </a:xfrm>
          <a:prstGeom prst="line">
            <a:avLst/>
          </a:prstGeom>
          <a:ln w="57150">
            <a:solidFill>
              <a:srgbClr val="0000FF"/>
            </a:solidFill>
            <a:prstDash val="sysDash"/>
          </a:ln>
        </p:spPr>
        <p:style>
          <a:lnRef idx="1">
            <a:schemeClr val="accent1"/>
          </a:lnRef>
          <a:fillRef idx="0">
            <a:schemeClr val="accent1"/>
          </a:fillRef>
          <a:effectRef idx="0">
            <a:schemeClr val="accent1"/>
          </a:effectRef>
          <a:fontRef idx="minor">
            <a:schemeClr val="tx1"/>
          </a:fontRef>
        </p:style>
      </p:cxnSp>
      <p:pic>
        <p:nvPicPr>
          <p:cNvPr id="6" name="Picture 4" descr="Hình ảnh Khởi động Tàu Con Thoi Nhiệm Vụ Phẳng Biểu Tượng Màu Vector, Kinh  Doanh., Công Ty, Máy Tính Vector và PNG với nền trong suốt để tải xuống  miễn phí"/>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l="19130" t="17766" r="18043" b="17766"/>
          <a:stretch>
            <a:fillRect/>
          </a:stretch>
        </p:blipFill>
        <p:spPr bwMode="auto">
          <a:xfrm>
            <a:off x="96279" y="-45355"/>
            <a:ext cx="1272858" cy="1306121"/>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2182787" y="6110353"/>
            <a:ext cx="5793729" cy="523220"/>
          </a:xfrm>
          <a:prstGeom prst="rect">
            <a:avLst/>
          </a:prstGeom>
          <a:noFill/>
        </p:spPr>
        <p:txBody>
          <a:bodyPr wrap="square">
            <a:spAutoFit/>
          </a:bodyPr>
          <a:lstStyle/>
          <a:p>
            <a:r>
              <a:rPr lang="en-US" sz="2800" dirty="0" err="1">
                <a:effectLst/>
                <a:latin typeface="Times New Roman" panose="02020603050405020304" pitchFamily="18" charset="0"/>
                <a:ea typeface="Tahoma" panose="020B0604030504040204" pitchFamily="34" charset="0"/>
                <a:cs typeface="Times New Roman" panose="02020603050405020304" pitchFamily="18" charset="0"/>
              </a:rPr>
              <a:t>Bản</a:t>
            </a:r>
            <a:r>
              <a:rPr lang="en-US" sz="2800" dirty="0">
                <a:effectLst/>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effectLst/>
                <a:latin typeface="Times New Roman" panose="02020603050405020304" pitchFamily="18" charset="0"/>
                <a:ea typeface="Tahoma" panose="020B0604030504040204" pitchFamily="34" charset="0"/>
                <a:cs typeface="Times New Roman" panose="02020603050405020304" pitchFamily="18" charset="0"/>
              </a:rPr>
              <a:t>đồ</a:t>
            </a:r>
            <a:r>
              <a:rPr lang="en-US" sz="2800" dirty="0">
                <a:effectLst/>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effectLst/>
                <a:latin typeface="Times New Roman" panose="02020603050405020304" pitchFamily="18" charset="0"/>
                <a:ea typeface="Tahoma" panose="020B0604030504040204" pitchFamily="34" charset="0"/>
                <a:cs typeface="Times New Roman" panose="02020603050405020304" pitchFamily="18" charset="0"/>
              </a:rPr>
              <a:t>một</a:t>
            </a:r>
            <a:r>
              <a:rPr lang="en-US" sz="2800" dirty="0">
                <a:effectLst/>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effectLst/>
                <a:latin typeface="Times New Roman" panose="02020603050405020304" pitchFamily="18" charset="0"/>
                <a:ea typeface="Tahoma" panose="020B0604030504040204" pitchFamily="34" charset="0"/>
                <a:cs typeface="Times New Roman" panose="02020603050405020304" pitchFamily="18" charset="0"/>
              </a:rPr>
              <a:t>khu</a:t>
            </a:r>
            <a:r>
              <a:rPr lang="en-US" sz="2800" dirty="0">
                <a:effectLst/>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effectLst/>
                <a:latin typeface="Times New Roman" panose="02020603050405020304" pitchFamily="18" charset="0"/>
                <a:ea typeface="Tahoma" panose="020B0604030504040204" pitchFamily="34" charset="0"/>
                <a:cs typeface="Times New Roman" panose="02020603050405020304" pitchFamily="18" charset="0"/>
              </a:rPr>
              <a:t>vực</a:t>
            </a:r>
            <a:r>
              <a:rPr lang="en-US" sz="2800" dirty="0">
                <a:effectLst/>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effectLst/>
                <a:latin typeface="Times New Roman" panose="02020603050405020304" pitchFamily="18" charset="0"/>
                <a:ea typeface="Tahoma" panose="020B0604030504040204" pitchFamily="34" charset="0"/>
                <a:cs typeface="Times New Roman" panose="02020603050405020304" pitchFamily="18" charset="0"/>
              </a:rPr>
              <a:t>của</a:t>
            </a:r>
            <a:r>
              <a:rPr lang="en-US" sz="2800" dirty="0">
                <a:effectLst/>
                <a:latin typeface="Times New Roman" panose="02020603050405020304" pitchFamily="18" charset="0"/>
                <a:ea typeface="Tahoma" panose="020B0604030504040204" pitchFamily="34" charset="0"/>
                <a:cs typeface="Times New Roman" panose="02020603050405020304" pitchFamily="18" charset="0"/>
              </a:rPr>
              <a:t> TP </a:t>
            </a:r>
            <a:r>
              <a:rPr lang="en-US" sz="2800" dirty="0" err="1">
                <a:effectLst/>
                <a:latin typeface="Times New Roman" panose="02020603050405020304" pitchFamily="18" charset="0"/>
                <a:ea typeface="Tahoma" panose="020B0604030504040204" pitchFamily="34" charset="0"/>
                <a:cs typeface="Times New Roman" panose="02020603050405020304" pitchFamily="18" charset="0"/>
              </a:rPr>
              <a:t>Đà</a:t>
            </a:r>
            <a:r>
              <a:rPr lang="en-US" sz="2800" dirty="0">
                <a:effectLst/>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effectLst/>
                <a:latin typeface="Times New Roman" panose="02020603050405020304" pitchFamily="18" charset="0"/>
                <a:ea typeface="Tahoma" panose="020B0604030504040204" pitchFamily="34" charset="0"/>
                <a:cs typeface="Times New Roman" panose="02020603050405020304" pitchFamily="18" charset="0"/>
              </a:rPr>
              <a:t>Nẵng</a:t>
            </a:r>
            <a:endParaRPr lang="en-US" sz="2800" dirty="0">
              <a:latin typeface="Times New Roman" panose="02020603050405020304" pitchFamily="18" charset="0"/>
              <a:cs typeface="Times New Roman" panose="02020603050405020304" pitchFamily="18" charset="0"/>
            </a:endParaRPr>
          </a:p>
        </p:txBody>
      </p:sp>
      <p:sp>
        <p:nvSpPr>
          <p:cNvPr id="34" name="Rectangle: Rounded Corners 33"/>
          <p:cNvSpPr/>
          <p:nvPr/>
        </p:nvSpPr>
        <p:spPr>
          <a:xfrm>
            <a:off x="54934" y="1398052"/>
            <a:ext cx="2692399" cy="1633358"/>
          </a:xfrm>
          <a:prstGeom prst="roundRect">
            <a:avLst/>
          </a:prstGeom>
          <a:solidFill>
            <a:srgbClr val="FFE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5" name="TextBox 34"/>
          <p:cNvSpPr txBox="1"/>
          <p:nvPr/>
        </p:nvSpPr>
        <p:spPr>
          <a:xfrm>
            <a:off x="124846" y="1434669"/>
            <a:ext cx="2622487" cy="1569660"/>
          </a:xfrm>
          <a:prstGeom prst="rect">
            <a:avLst/>
          </a:prstGeom>
          <a:noFill/>
        </p:spPr>
        <p:txBody>
          <a:bodyPr wrap="square">
            <a:spAutoFit/>
          </a:bodyPr>
          <a:lstStyle/>
          <a:p>
            <a:pPr algn="just">
              <a:spcBef>
                <a:spcPct val="50000"/>
              </a:spcBef>
              <a:defRPr/>
            </a:pPr>
            <a:r>
              <a:rPr lang="en-US" sz="2400" dirty="0" err="1">
                <a:solidFill>
                  <a:srgbClr val="000000"/>
                </a:solidFill>
                <a:latin typeface="Times New Roman" panose="02020603050405020304" pitchFamily="18" charset="0"/>
                <a:cs typeface="Times New Roman" panose="02020603050405020304" pitchFamily="18" charset="0"/>
              </a:rPr>
              <a:t>Giống</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nhau</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Nội</a:t>
            </a:r>
            <a:r>
              <a:rPr lang="en-US" sz="2400" dirty="0">
                <a:solidFill>
                  <a:srgbClr val="FF0000"/>
                </a:solidFill>
                <a:latin typeface="Times New Roman" panose="02020603050405020304" pitchFamily="18" charset="0"/>
                <a:cs typeface="Times New Roman" panose="02020603050405020304" pitchFamily="18" charset="0"/>
              </a:rPr>
              <a:t> dung</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Bản</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đồ</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một</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khu</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vực</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của</a:t>
            </a:r>
            <a:r>
              <a:rPr lang="en-US" sz="2400" dirty="0">
                <a:solidFill>
                  <a:srgbClr val="000000"/>
                </a:solidFill>
                <a:latin typeface="Times New Roman" panose="02020603050405020304" pitchFamily="18" charset="0"/>
                <a:cs typeface="Times New Roman" panose="02020603050405020304" pitchFamily="18" charset="0"/>
              </a:rPr>
              <a:t> TP </a:t>
            </a:r>
            <a:r>
              <a:rPr lang="en-US" sz="2400" dirty="0" err="1">
                <a:solidFill>
                  <a:srgbClr val="000000"/>
                </a:solidFill>
                <a:latin typeface="Times New Roman" panose="02020603050405020304" pitchFamily="18" charset="0"/>
                <a:cs typeface="Times New Roman" panose="02020603050405020304" pitchFamily="18" charset="0"/>
              </a:rPr>
              <a:t>Đà</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Nẵng</a:t>
            </a:r>
            <a:r>
              <a:rPr lang="en-US" sz="2400" dirty="0">
                <a:solidFill>
                  <a:srgbClr val="000000"/>
                </a:solidFill>
                <a:latin typeface="Times New Roman" panose="02020603050405020304" pitchFamily="18" charset="0"/>
                <a:cs typeface="Times New Roman" panose="02020603050405020304" pitchFamily="18" charset="0"/>
              </a:rPr>
              <a:t> </a:t>
            </a:r>
          </a:p>
        </p:txBody>
      </p:sp>
      <p:sp>
        <p:nvSpPr>
          <p:cNvPr id="38" name="Rectangle: Rounded Corners 37"/>
          <p:cNvSpPr/>
          <p:nvPr/>
        </p:nvSpPr>
        <p:spPr>
          <a:xfrm>
            <a:off x="2852990" y="1398052"/>
            <a:ext cx="2987989" cy="1633358"/>
          </a:xfrm>
          <a:prstGeom prst="roundRect">
            <a:avLst/>
          </a:prstGeom>
          <a:solidFill>
            <a:srgbClr val="FFE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9" name="TextBox 38"/>
          <p:cNvSpPr txBox="1"/>
          <p:nvPr/>
        </p:nvSpPr>
        <p:spPr>
          <a:xfrm>
            <a:off x="3000784" y="1416169"/>
            <a:ext cx="2692399" cy="1569660"/>
          </a:xfrm>
          <a:prstGeom prst="rect">
            <a:avLst/>
          </a:prstGeom>
          <a:noFill/>
        </p:spPr>
        <p:txBody>
          <a:bodyPr wrap="square">
            <a:spAutoFit/>
          </a:bodyPr>
          <a:lstStyle/>
          <a:p>
            <a:pPr algn="just" eaLnBrk="1" hangingPunct="1">
              <a:defRPr/>
            </a:pPr>
            <a:r>
              <a:rPr lang="en-US" sz="2400" dirty="0" err="1">
                <a:solidFill>
                  <a:srgbClr val="000000"/>
                </a:solidFill>
                <a:latin typeface="Times New Roman" panose="02020603050405020304" pitchFamily="18" charset="0"/>
                <a:cs typeface="Times New Roman" panose="02020603050405020304" pitchFamily="18" charset="0"/>
              </a:rPr>
              <a:t>Khác</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nhau</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Tỉ</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lệ</a:t>
            </a:r>
            <a:r>
              <a:rPr lang="en-US" sz="2400" dirty="0">
                <a:solidFill>
                  <a:srgbClr val="000000"/>
                </a:solidFill>
                <a:latin typeface="Times New Roman" panose="02020603050405020304" pitchFamily="18" charset="0"/>
                <a:cs typeface="Times New Roman" panose="02020603050405020304" pitchFamily="18" charset="0"/>
              </a:rPr>
              <a:t>:</a:t>
            </a:r>
          </a:p>
          <a:p>
            <a:pPr algn="just" eaLnBrk="1" hangingPunct="1">
              <a:defRPr/>
            </a:pP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Bản</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đồ</a:t>
            </a:r>
            <a:r>
              <a:rPr lang="en-US" sz="2400" dirty="0">
                <a:solidFill>
                  <a:srgbClr val="000000"/>
                </a:solidFill>
                <a:latin typeface="Times New Roman" panose="02020603050405020304" pitchFamily="18" charset="0"/>
                <a:cs typeface="Times New Roman" panose="02020603050405020304" pitchFamily="18" charset="0"/>
              </a:rPr>
              <a:t> 1 </a:t>
            </a:r>
            <a:r>
              <a:rPr lang="en-US" sz="2400" dirty="0" err="1">
                <a:solidFill>
                  <a:srgbClr val="000000"/>
                </a:solidFill>
                <a:latin typeface="Times New Roman" panose="02020603050405020304" pitchFamily="18" charset="0"/>
                <a:cs typeface="Times New Roman" panose="02020603050405020304" pitchFamily="18" charset="0"/>
              </a:rPr>
              <a:t>nhỏ</a:t>
            </a:r>
            <a:r>
              <a:rPr lang="en-US" sz="2400" dirty="0">
                <a:solidFill>
                  <a:srgbClr val="000000"/>
                </a:solidFill>
                <a:latin typeface="Times New Roman" panose="02020603050405020304" pitchFamily="18" charset="0"/>
                <a:cs typeface="Times New Roman" panose="02020603050405020304" pitchFamily="18" charset="0"/>
              </a:rPr>
              <a:t>.</a:t>
            </a:r>
          </a:p>
          <a:p>
            <a:pPr algn="just" eaLnBrk="1" hangingPunct="1">
              <a:defRPr/>
            </a:pP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Bản</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đồ</a:t>
            </a:r>
            <a:r>
              <a:rPr lang="en-US" sz="2400" dirty="0">
                <a:solidFill>
                  <a:srgbClr val="000000"/>
                </a:solidFill>
                <a:latin typeface="Times New Roman" panose="02020603050405020304" pitchFamily="18" charset="0"/>
                <a:cs typeface="Times New Roman" panose="02020603050405020304" pitchFamily="18" charset="0"/>
              </a:rPr>
              <a:t> 2 </a:t>
            </a:r>
            <a:r>
              <a:rPr lang="en-US" sz="2400" dirty="0" err="1">
                <a:solidFill>
                  <a:srgbClr val="000000"/>
                </a:solidFill>
                <a:latin typeface="Times New Roman" panose="02020603050405020304" pitchFamily="18" charset="0"/>
                <a:cs typeface="Times New Roman" panose="02020603050405020304" pitchFamily="18" charset="0"/>
              </a:rPr>
              <a:t>lớn</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hơn</a:t>
            </a:r>
            <a:r>
              <a:rPr lang="en-US" sz="2400" dirty="0">
                <a:solidFill>
                  <a:srgbClr val="000000"/>
                </a:solidFill>
                <a:latin typeface="Times New Roman" panose="02020603050405020304" pitchFamily="18" charset="0"/>
                <a:cs typeface="Times New Roman" panose="02020603050405020304" pitchFamily="18" charset="0"/>
              </a:rPr>
              <a:t>, chi </a:t>
            </a:r>
            <a:r>
              <a:rPr lang="en-US" sz="2400" dirty="0" err="1">
                <a:solidFill>
                  <a:srgbClr val="000000"/>
                </a:solidFill>
                <a:latin typeface="Times New Roman" panose="02020603050405020304" pitchFamily="18" charset="0"/>
                <a:cs typeface="Times New Roman" panose="02020603050405020304" pitchFamily="18" charset="0"/>
              </a:rPr>
              <a:t>tiết</a:t>
            </a:r>
            <a:r>
              <a:rPr lang="en-US" sz="2400" dirty="0">
                <a:solidFill>
                  <a:srgbClr val="000000"/>
                </a:solidFill>
                <a:latin typeface="Times New Roman" panose="02020603050405020304" pitchFamily="18" charset="0"/>
                <a:cs typeface="Times New Roman" panose="02020603050405020304" pitchFamily="18" charset="0"/>
              </a:rPr>
              <a:t> </a:t>
            </a:r>
            <a:r>
              <a:rPr lang="en-US" sz="2400" dirty="0" err="1">
                <a:solidFill>
                  <a:srgbClr val="000000"/>
                </a:solidFill>
                <a:latin typeface="Times New Roman" panose="02020603050405020304" pitchFamily="18" charset="0"/>
                <a:cs typeface="Times New Roman" panose="02020603050405020304" pitchFamily="18" charset="0"/>
              </a:rPr>
              <a:t>hơn</a:t>
            </a:r>
            <a:r>
              <a:rPr lang="en-US" sz="2400" dirty="0">
                <a:solidFill>
                  <a:srgbClr val="000000"/>
                </a:solidFill>
                <a:latin typeface="Times New Roman" panose="02020603050405020304" pitchFamily="18" charset="0"/>
                <a:cs typeface="Times New Roman" panose="02020603050405020304" pitchFamily="18" charset="0"/>
              </a:rPr>
              <a: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0980" y="1386712"/>
            <a:ext cx="6350984" cy="4778196"/>
          </a:xfrm>
          <a:prstGeom prst="rect">
            <a:avLst/>
          </a:prstGeom>
        </p:spPr>
      </p:pic>
      <p:sp>
        <p:nvSpPr>
          <p:cNvPr id="19" name="Diamond 18"/>
          <p:cNvSpPr/>
          <p:nvPr/>
        </p:nvSpPr>
        <p:spPr>
          <a:xfrm>
            <a:off x="8621632" y="5858734"/>
            <a:ext cx="768080" cy="719856"/>
          </a:xfrm>
          <a:prstGeom prst="diamo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2</a:t>
            </a:r>
          </a:p>
        </p:txBody>
      </p:sp>
      <p:grpSp>
        <p:nvGrpSpPr>
          <p:cNvPr id="13" name="Group 12"/>
          <p:cNvGrpSpPr/>
          <p:nvPr/>
        </p:nvGrpSpPr>
        <p:grpSpPr>
          <a:xfrm>
            <a:off x="183142" y="3201180"/>
            <a:ext cx="5728883" cy="2815113"/>
            <a:chOff x="1199471" y="2483432"/>
            <a:chExt cx="5875436" cy="2732952"/>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8721" y="2486479"/>
              <a:ext cx="3756186" cy="2729905"/>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9471" y="2483432"/>
              <a:ext cx="2224739" cy="2541751"/>
            </a:xfrm>
            <a:prstGeom prst="rect">
              <a:avLst/>
            </a:prstGeom>
          </p:spPr>
        </p:pic>
      </p:grpSp>
      <p:sp>
        <p:nvSpPr>
          <p:cNvPr id="29" name="Diamond 28"/>
          <p:cNvSpPr/>
          <p:nvPr/>
        </p:nvSpPr>
        <p:spPr>
          <a:xfrm>
            <a:off x="1101281" y="5984214"/>
            <a:ext cx="768080" cy="649359"/>
          </a:xfrm>
          <a:prstGeom prst="diamo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1</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1000"/>
                                        <p:tgtEl>
                                          <p:spTgt spid="29"/>
                                        </p:tgtEl>
                                      </p:cBhvr>
                                    </p:animEffect>
                                    <p:anim calcmode="lin" valueType="num">
                                      <p:cBhvr>
                                        <p:cTn id="23" dur="1000" fill="hold"/>
                                        <p:tgtEl>
                                          <p:spTgt spid="29"/>
                                        </p:tgtEl>
                                        <p:attrNameLst>
                                          <p:attrName>ppt_x</p:attrName>
                                        </p:attrNameLst>
                                      </p:cBhvr>
                                      <p:tavLst>
                                        <p:tav tm="0">
                                          <p:val>
                                            <p:strVal val="#ppt_x"/>
                                          </p:val>
                                        </p:tav>
                                        <p:tav tm="100000">
                                          <p:val>
                                            <p:strVal val="#ppt_x"/>
                                          </p:val>
                                        </p:tav>
                                      </p:tavLst>
                                    </p:anim>
                                    <p:anim calcmode="lin" valueType="num">
                                      <p:cBhvr>
                                        <p:cTn id="24" dur="1000" fill="hold"/>
                                        <p:tgtEl>
                                          <p:spTgt spid="2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1000"/>
                                        <p:tgtEl>
                                          <p:spTgt spid="19"/>
                                        </p:tgtEl>
                                      </p:cBhvr>
                                    </p:animEffect>
                                    <p:anim calcmode="lin" valueType="num">
                                      <p:cBhvr>
                                        <p:cTn id="28" dur="1000" fill="hold"/>
                                        <p:tgtEl>
                                          <p:spTgt spid="19"/>
                                        </p:tgtEl>
                                        <p:attrNameLst>
                                          <p:attrName>ppt_x</p:attrName>
                                        </p:attrNameLst>
                                      </p:cBhvr>
                                      <p:tavLst>
                                        <p:tav tm="0">
                                          <p:val>
                                            <p:strVal val="#ppt_x"/>
                                          </p:val>
                                        </p:tav>
                                        <p:tav tm="100000">
                                          <p:val>
                                            <p:strVal val="#ppt_x"/>
                                          </p:val>
                                        </p:tav>
                                      </p:tavLst>
                                    </p:anim>
                                    <p:anim calcmode="lin" valueType="num">
                                      <p:cBhvr>
                                        <p:cTn id="29" dur="1000" fill="hold"/>
                                        <p:tgtEl>
                                          <p:spTgt spid="1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ppt_x"/>
                                          </p:val>
                                        </p:tav>
                                        <p:tav tm="100000">
                                          <p:val>
                                            <p:strVal val="#ppt_x"/>
                                          </p:val>
                                        </p:tav>
                                      </p:tavLst>
                                    </p:anim>
                                    <p:anim calcmode="lin" valueType="num">
                                      <p:cBhvr additive="base">
                                        <p:cTn id="4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1000"/>
                                        <p:tgtEl>
                                          <p:spTgt spid="39"/>
                                        </p:tgtEl>
                                      </p:cBhvr>
                                    </p:animEffect>
                                    <p:anim calcmode="lin" valueType="num">
                                      <p:cBhvr>
                                        <p:cTn id="46" dur="1000" fill="hold"/>
                                        <p:tgtEl>
                                          <p:spTgt spid="39"/>
                                        </p:tgtEl>
                                        <p:attrNameLst>
                                          <p:attrName>ppt_x</p:attrName>
                                        </p:attrNameLst>
                                      </p:cBhvr>
                                      <p:tavLst>
                                        <p:tav tm="0">
                                          <p:val>
                                            <p:strVal val="#ppt_x"/>
                                          </p:val>
                                        </p:tav>
                                        <p:tav tm="100000">
                                          <p:val>
                                            <p:strVal val="#ppt_x"/>
                                          </p:val>
                                        </p:tav>
                                      </p:tavLst>
                                    </p:anim>
                                    <p:anim calcmode="lin" valueType="num">
                                      <p:cBhvr>
                                        <p:cTn id="47" dur="1000" fill="hold"/>
                                        <p:tgtEl>
                                          <p:spTgt spid="3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1000"/>
                                        <p:tgtEl>
                                          <p:spTgt spid="38"/>
                                        </p:tgtEl>
                                      </p:cBhvr>
                                    </p:animEffect>
                                    <p:anim calcmode="lin" valueType="num">
                                      <p:cBhvr>
                                        <p:cTn id="51" dur="1000" fill="hold"/>
                                        <p:tgtEl>
                                          <p:spTgt spid="38"/>
                                        </p:tgtEl>
                                        <p:attrNameLst>
                                          <p:attrName>ppt_x</p:attrName>
                                        </p:attrNameLst>
                                      </p:cBhvr>
                                      <p:tavLst>
                                        <p:tav tm="0">
                                          <p:val>
                                            <p:strVal val="#ppt_x"/>
                                          </p:val>
                                        </p:tav>
                                        <p:tav tm="100000">
                                          <p:val>
                                            <p:strVal val="#ppt_x"/>
                                          </p:val>
                                        </p:tav>
                                      </p:tavLst>
                                    </p:anim>
                                    <p:anim calcmode="lin" valueType="num">
                                      <p:cBhvr>
                                        <p:cTn id="52"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5" grpId="0"/>
      <p:bldP spid="38" grpId="0" animBg="1"/>
      <p:bldP spid="39" grpId="0"/>
      <p:bldP spid="19" grpId="0" animBg="1"/>
      <p:bldP spid="2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23394" y="2749339"/>
            <a:ext cx="4349350" cy="2246769"/>
          </a:xfrm>
          <a:prstGeom prst="rect">
            <a:avLst/>
          </a:prstGeom>
          <a:solidFill>
            <a:schemeClr val="accent5">
              <a:lumMod val="20000"/>
              <a:lumOff val="80000"/>
            </a:schemeClr>
          </a:solidFill>
          <a:ln>
            <a:solidFill>
              <a:schemeClr val="tx1"/>
            </a:solidFill>
            <a:prstDash val="sysDot"/>
          </a:ln>
        </p:spPr>
        <p:txBody>
          <a:bodyPr wrap="square">
            <a:spAutoFit/>
          </a:bodyPr>
          <a:lstStyle/>
          <a:p>
            <a:pPr algn="just"/>
            <a:r>
              <a:rPr lang="en-US" altLang="en-US" sz="2800" dirty="0">
                <a:latin typeface="Times New Roman" panose="02020603050405020304" pitchFamily="18" charset="0"/>
                <a:cs typeface="Times New Roman" panose="02020603050405020304" pitchFamily="18" charset="0"/>
              </a:rPr>
              <a:t>Hai </a:t>
            </a:r>
            <a:r>
              <a:rPr lang="en-US" altLang="en-US" sz="2800" dirty="0" err="1">
                <a:latin typeface="Times New Roman" panose="02020603050405020304" pitchFamily="18" charset="0"/>
                <a:cs typeface="Times New Roman" panose="02020603050405020304" pitchFamily="18" charset="0"/>
              </a:rPr>
              <a:t>địa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điểm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khoảng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cách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thực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tế</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là</a:t>
            </a:r>
            <a:r>
              <a:rPr lang="en-US" altLang="en-US" sz="2800" dirty="0">
                <a:latin typeface="Times New Roman" panose="02020603050405020304" pitchFamily="18" charset="0"/>
                <a:cs typeface="Times New Roman" panose="02020603050405020304" pitchFamily="18" charset="0"/>
              </a:rPr>
              <a:t> 45 km, </a:t>
            </a:r>
            <a:r>
              <a:rPr lang="en-US" altLang="en-US" sz="2800" dirty="0" err="1">
                <a:latin typeface="Times New Roman" panose="02020603050405020304" pitchFamily="18" charset="0"/>
                <a:cs typeface="Times New Roman" panose="02020603050405020304" pitchFamily="18" charset="0"/>
              </a:rPr>
              <a:t>thì</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đồ</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tỉ</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lệ</a:t>
            </a:r>
            <a:r>
              <a:rPr lang="en-US" altLang="en-US" sz="2800" dirty="0">
                <a:latin typeface="Times New Roman" panose="02020603050405020304" pitchFamily="18" charset="0"/>
                <a:cs typeface="Times New Roman" panose="02020603050405020304" pitchFamily="18" charset="0"/>
              </a:rPr>
              <a:t> 1:500.000, </a:t>
            </a:r>
            <a:r>
              <a:rPr lang="en-US" altLang="en-US" sz="2800" dirty="0" err="1">
                <a:latin typeface="Times New Roman" panose="02020603050405020304" pitchFamily="18" charset="0"/>
                <a:cs typeface="Times New Roman" panose="02020603050405020304" pitchFamily="18" charset="0"/>
              </a:rPr>
              <a:t>khoảng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cách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giữa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hai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địa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điểm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đồ</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là</a:t>
            </a:r>
            <a:r>
              <a:rPr lang="en-US" altLang="en-US" sz="2800" dirty="0">
                <a:latin typeface="Times New Roman" panose="02020603050405020304" pitchFamily="18" charset="0"/>
                <a:cs typeface="Times New Roman" panose="02020603050405020304" pitchFamily="18" charset="0"/>
              </a:rPr>
              <a:t> bao </a:t>
            </a:r>
            <a:r>
              <a:rPr lang="en-US" altLang="en-US" sz="2800" dirty="0" err="1">
                <a:latin typeface="Times New Roman" panose="02020603050405020304" pitchFamily="18" charset="0"/>
                <a:cs typeface="Times New Roman" panose="02020603050405020304" pitchFamily="18" charset="0"/>
              </a:rPr>
              <a:t>nhiêu</a:t>
            </a:r>
            <a:r>
              <a:rPr lang="en-US" altLang="en-US" sz="2800" dirty="0">
                <a:latin typeface="Times New Roman" panose="02020603050405020304" pitchFamily="18" charset="0"/>
                <a:cs typeface="Times New Roman" panose="02020603050405020304" pitchFamily="18" charset="0"/>
              </a:rPr>
              <a:t>?</a:t>
            </a:r>
          </a:p>
        </p:txBody>
      </p:sp>
      <p:sp>
        <p:nvSpPr>
          <p:cNvPr id="25" name="Flowchart: Terminator 24"/>
          <p:cNvSpPr/>
          <p:nvPr/>
        </p:nvSpPr>
        <p:spPr>
          <a:xfrm>
            <a:off x="415795" y="1344779"/>
            <a:ext cx="3665675" cy="1012588"/>
          </a:xfrm>
          <a:prstGeom prst="flowChartTerminator">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Phân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tích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ví</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dụ</a:t>
            </a:r>
            <a:r>
              <a:rPr lang="en-US" sz="2800" b="1" dirty="0">
                <a:solidFill>
                  <a:schemeClr val="tx1"/>
                </a:solidFill>
                <a:latin typeface="Times New Roman" panose="02020603050405020304" pitchFamily="18" charset="0"/>
                <a:cs typeface="Times New Roman" panose="02020603050405020304" pitchFamily="18" charset="0"/>
              </a:rPr>
              <a:t> 2</a:t>
            </a:r>
          </a:p>
        </p:txBody>
      </p:sp>
      <p:grpSp>
        <p:nvGrpSpPr>
          <p:cNvPr id="6" name="Group 5"/>
          <p:cNvGrpSpPr/>
          <p:nvPr/>
        </p:nvGrpSpPr>
        <p:grpSpPr>
          <a:xfrm>
            <a:off x="514226" y="20357"/>
            <a:ext cx="11157357" cy="923330"/>
            <a:chOff x="1571315" y="78783"/>
            <a:chExt cx="11157357" cy="923330"/>
          </a:xfrm>
        </p:grpSpPr>
        <p:sp>
          <p:nvSpPr>
            <p:cNvPr id="4" name="Rectangle: Rounded Corners 3"/>
            <p:cNvSpPr/>
            <p:nvPr/>
          </p:nvSpPr>
          <p:spPr>
            <a:xfrm>
              <a:off x="2140830" y="102412"/>
              <a:ext cx="10412345" cy="830997"/>
            </a:xfrm>
            <a:prstGeom prst="roundRect">
              <a:avLst/>
            </a:prstGeom>
            <a:solidFill>
              <a:srgbClr val="B3E5F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8" name="Picture 4" descr="Hình ảnh Thước đo Dòng Biểu Tượng đầy, Biểu Tượng Dòng, Biểu Tượng Thước,  Cái Thước Vector và PNG với nền trong suốt để tải xuống miễn phí"/>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1315" y="78783"/>
              <a:ext cx="923330" cy="9233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2539673" y="136764"/>
              <a:ext cx="10188999" cy="584775"/>
            </a:xfrm>
            <a:prstGeom prst="rect">
              <a:avLst/>
            </a:prstGeom>
            <a:noFill/>
          </p:spPr>
          <p:txBody>
            <a:bodyPr wrap="square">
              <a:spAutoFit/>
            </a:bodyPr>
            <a:lstStyle/>
            <a:p>
              <a:r>
                <a:rPr lang="en-US" sz="3200" b="1" dirty="0">
                  <a:ln w="9525">
                    <a:solidFill>
                      <a:schemeClr val="bg1"/>
                    </a:solidFill>
                    <a:prstDash val="solid"/>
                  </a:ln>
                  <a:solidFill>
                    <a:srgbClr val="C0000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2</a:t>
              </a:r>
              <a:r>
                <a:rPr lang="en-US" sz="2400" b="1" dirty="0">
                  <a:ln w="9525">
                    <a:solidFill>
                      <a:schemeClr val="bg1"/>
                    </a:solidFill>
                    <a:prstDash val="solid"/>
                  </a:ln>
                  <a:solidFill>
                    <a:srgbClr val="C0000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TÍNH KHOẢNG CÁCH THỰC TẾ DỰA VÀO TỈ LỆ BẢN ĐỒ</a:t>
              </a:r>
              <a:endParaRPr lang="en-US" sz="3600" dirty="0">
                <a:latin typeface="Times New Roman" panose="02020603050405020304" pitchFamily="18" charset="0"/>
                <a:cs typeface="Times New Roman" panose="02020603050405020304" pitchFamily="18" charset="0"/>
              </a:endParaRPr>
            </a:p>
          </p:txBody>
        </p:sp>
      </p:grpSp>
      <p:grpSp>
        <p:nvGrpSpPr>
          <p:cNvPr id="7" name="Group 6"/>
          <p:cNvGrpSpPr/>
          <p:nvPr/>
        </p:nvGrpSpPr>
        <p:grpSpPr>
          <a:xfrm>
            <a:off x="8664501" y="1105796"/>
            <a:ext cx="3224097" cy="3598599"/>
            <a:chOff x="4344628" y="1845131"/>
            <a:chExt cx="4234477" cy="5039416"/>
          </a:xfrm>
        </p:grpSpPr>
        <p:pic>
          <p:nvPicPr>
            <p:cNvPr id="16" name="Picture 6" descr="Hình ảnh Khoảng Cách Các Vector Biểu Tượng, Nền, Thiết Kế., Khoảng Cách  Vector và PNG với nền trong suốt để tải xuống miễn phí"/>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10000" b="90000" l="10000" r="90000">
                          <a14:foregroundMark x1="67188" y1="74063" x2="67188" y2="74063"/>
                          <a14:foregroundMark x1="57344" y1="80000" x2="57344" y2="80000"/>
                          <a14:foregroundMark x1="57344" y1="82344" x2="57344" y2="82344"/>
                        </a14:backgroundRemoval>
                      </a14:imgEffect>
                    </a14:imgLayer>
                  </a14:imgProps>
                </a:ext>
                <a:ext uri="{28A0092B-C50C-407E-A947-70E740481C1C}">
                  <a14:useLocalDpi xmlns:a14="http://schemas.microsoft.com/office/drawing/2010/main" val="0"/>
                </a:ext>
              </a:extLst>
            </a:blip>
            <a:srcRect l="10844" t="10365" r="10145" b="10481"/>
            <a:stretch>
              <a:fillRect/>
            </a:stretch>
          </p:blipFill>
          <p:spPr bwMode="auto">
            <a:xfrm>
              <a:off x="4995203" y="1845131"/>
              <a:ext cx="3583902" cy="397031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ình ảnh Thước đo Các Vector Biểu Tượng, Chuyển đổi Biểu Tượng, Biểu Tượng  Thể Dục, Nhà Sản Xuất Biểu Tượng Vector và PNG với nền trong suốt để tải  xuống miễn"/>
            <p:cNvPicPr>
              <a:picLocks noChangeAspect="1" noChangeArrowheads="1"/>
            </p:cNvPicPr>
            <p:nvPr/>
          </p:nvPicPr>
          <p:blipFill rotWithShape="1">
            <a:blip r:embed="rId6"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l="10960" t="11164" r="11571" b="4428"/>
            <a:stretch>
              <a:fillRect/>
            </a:stretch>
          </p:blipFill>
          <p:spPr bwMode="auto">
            <a:xfrm rot="5977257">
              <a:off x="5050734" y="3956744"/>
              <a:ext cx="2090531" cy="229329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4344628" y="6065638"/>
              <a:ext cx="1751371" cy="818909"/>
            </a:xfrm>
            <a:prstGeom prst="rect">
              <a:avLst/>
            </a:prstGeom>
            <a:noFill/>
          </p:spPr>
          <p:txBody>
            <a:bodyPr wrap="square">
              <a:spAutoFit/>
            </a:bodyPr>
            <a:lstStyle/>
            <a:p>
              <a:r>
                <a:rPr lang="en-US" altLang="en-US" sz="3200" b="1" dirty="0">
                  <a:solidFill>
                    <a:srgbClr val="002060"/>
                  </a:solidFill>
                  <a:latin typeface="Times New Roman" panose="02020603050405020304" pitchFamily="18" charset="0"/>
                  <a:cs typeface="Times New Roman" panose="02020603050405020304" pitchFamily="18" charset="0"/>
                </a:rPr>
                <a:t>… cm</a:t>
              </a:r>
              <a:endParaRPr lang="en-US" sz="3200" b="1" dirty="0">
                <a:solidFill>
                  <a:srgbClr val="002060"/>
                </a:solidFill>
                <a:latin typeface="Times New Roman" panose="02020603050405020304" pitchFamily="18" charset="0"/>
                <a:cs typeface="Times New Roman" panose="02020603050405020304" pitchFamily="18" charset="0"/>
              </a:endParaRPr>
            </a:p>
          </p:txBody>
        </p:sp>
      </p:grpSp>
      <p:sp>
        <p:nvSpPr>
          <p:cNvPr id="24" name="TextBox 23"/>
          <p:cNvSpPr txBox="1"/>
          <p:nvPr/>
        </p:nvSpPr>
        <p:spPr>
          <a:xfrm>
            <a:off x="10278862" y="933730"/>
            <a:ext cx="1409270" cy="1200329"/>
          </a:xfrm>
          <a:prstGeom prst="rect">
            <a:avLst/>
          </a:prstGeom>
          <a:noFill/>
        </p:spPr>
        <p:txBody>
          <a:bodyPr wrap="square">
            <a:spAutoFit/>
          </a:bodyPr>
          <a:lstStyle/>
          <a:p>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Bản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đồ</a:t>
            </a:r>
            <a:endParaRPr 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5645829" y="930875"/>
            <a:ext cx="1409270" cy="1200329"/>
          </a:xfrm>
          <a:prstGeom prst="rect">
            <a:avLst/>
          </a:prstGeom>
          <a:noFill/>
        </p:spPr>
        <p:txBody>
          <a:bodyPr wrap="square">
            <a:spAutoFit/>
          </a:bodyPr>
          <a:lstStyle/>
          <a:p>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Thực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tế</a:t>
            </a:r>
            <a:endParaRPr 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pic>
        <p:nvPicPr>
          <p:cNvPr id="2052" name="Picture 4" descr="Transparent Highway Clipart Transparent Road Clipart - Novocom.top"/>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9961" b="98047" l="3516" r="97461">
                        <a14:foregroundMark x1="12109" y1="29102" x2="12109" y2="29102"/>
                        <a14:foregroundMark x1="3516" y1="70508" x2="3516" y2="70508"/>
                        <a14:foregroundMark x1="12109" y1="85547" x2="13477" y2="85547"/>
                        <a14:foregroundMark x1="41211" y1="88086" x2="43750" y2="88086"/>
                        <a14:foregroundMark x1="75000" y1="88086" x2="75000" y2="88086"/>
                        <a14:foregroundMark x1="95703" y1="59570" x2="97461" y2="54102"/>
                        <a14:foregroundMark x1="95703" y1="31641" x2="95703" y2="31641"/>
                        <a14:foregroundMark x1="56836" y1="48047" x2="56836" y2="48047"/>
                        <a14:foregroundMark x1="80273" y1="72852" x2="81836" y2="74219"/>
                        <a14:foregroundMark x1="95703" y1="92969" x2="95703" y2="92969"/>
                        <a14:foregroundMark x1="32031" y1="92773" x2="43359" y2="50977"/>
                        <a14:foregroundMark x1="58203" y1="40039" x2="74414" y2="88477"/>
                        <a14:foregroundMark x1="71875" y1="50391" x2="92383" y2="90820"/>
                        <a14:foregroundMark x1="92383" y1="90820" x2="92383" y2="90820"/>
                        <a14:foregroundMark x1="93945" y1="92383" x2="21094" y2="90234"/>
                        <a14:foregroundMark x1="50195" y1="37695" x2="58008" y2="90820"/>
                        <a14:foregroundMark x1="58008" y1="90820" x2="57617" y2="88672"/>
                        <a14:foregroundMark x1="43750" y1="39648" x2="36328" y2="90430"/>
                        <a14:foregroundMark x1="36328" y1="90430" x2="37695" y2="84961"/>
                        <a14:foregroundMark x1="39453" y1="43164" x2="16406" y2="90625"/>
                        <a14:foregroundMark x1="16406" y1="90625" x2="15625" y2="91406"/>
                        <a14:foregroundMark x1="38672" y1="40820" x2="5273" y2="86719"/>
                        <a14:foregroundMark x1="5273" y1="94141" x2="20898" y2="98242"/>
                        <a14:foregroundMark x1="20898" y1="98242" x2="34180" y2="98047"/>
                        <a14:foregroundMark x1="34180" y1="98047" x2="36133" y2="97461"/>
                        <a14:foregroundMark x1="5469" y1="79492" x2="5469" y2="79492"/>
                        <a14:foregroundMark x1="9570" y1="75391" x2="21094" y2="63086"/>
                        <a14:foregroundMark x1="21094" y1="63086" x2="27734" y2="46875"/>
                        <a14:backgroundMark x1="35156" y1="18359" x2="64258" y2="22070"/>
                      </a14:backgroundRemoval>
                    </a14:imgEffect>
                  </a14:imgLayer>
                </a14:imgProps>
              </a:ext>
              <a:ext uri="{28A0092B-C50C-407E-A947-70E740481C1C}">
                <a14:useLocalDpi xmlns:a14="http://schemas.microsoft.com/office/drawing/2010/main" val="0"/>
              </a:ext>
            </a:extLst>
          </a:blip>
          <a:srcRect t="18588"/>
          <a:stretch>
            <a:fillRect/>
          </a:stretch>
        </p:blipFill>
        <p:spPr bwMode="auto">
          <a:xfrm>
            <a:off x="5127963" y="1784521"/>
            <a:ext cx="2243686" cy="1826638"/>
          </a:xfrm>
          <a:prstGeom prst="rect">
            <a:avLst/>
          </a:prstGeom>
          <a:noFill/>
          <a:extLst>
            <a:ext uri="{909E8E84-426E-40DD-AFC4-6F175D3DCCD1}">
              <a14:hiddenFill xmlns:a14="http://schemas.microsoft.com/office/drawing/2010/main">
                <a:solidFill>
                  <a:srgbClr val="FFFFFF"/>
                </a:solidFill>
              </a14:hiddenFill>
            </a:ext>
          </a:extLst>
        </p:spPr>
      </p:pic>
      <p:cxnSp>
        <p:nvCxnSpPr>
          <p:cNvPr id="32" name="Straight Connector 31"/>
          <p:cNvCxnSpPr/>
          <p:nvPr/>
        </p:nvCxnSpPr>
        <p:spPr>
          <a:xfrm flipH="1">
            <a:off x="4832991" y="874983"/>
            <a:ext cx="2789" cy="5983017"/>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2054" name="Picture 6" descr="Biểu Tượng Ba Chiều Vàng Thêm Tài Liệu Hình ảnh Dấu Hỏi Lớn Hình ảnh | Định  dạng hình ảnh PNG 611695319| vn.lovepik.com"/>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10000" b="90000" l="10000" r="90000">
                        <a14:foregroundMark x1="45698" y1="80250" x2="45698" y2="80250"/>
                      </a14:backgroundRemoval>
                    </a14:imgEffect>
                  </a14:imgLayer>
                </a14:imgProps>
              </a:ext>
              <a:ext uri="{28A0092B-C50C-407E-A947-70E740481C1C}">
                <a14:useLocalDpi xmlns:a14="http://schemas.microsoft.com/office/drawing/2010/main" val="0"/>
              </a:ext>
            </a:extLst>
          </a:blip>
          <a:srcRect l="29032" t="9895" r="27217" b="9895"/>
          <a:stretch>
            <a:fillRect/>
          </a:stretch>
        </p:blipFill>
        <p:spPr bwMode="auto">
          <a:xfrm>
            <a:off x="8791022" y="2867602"/>
            <a:ext cx="628959" cy="964026"/>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5221934" y="4184251"/>
            <a:ext cx="2564850" cy="461665"/>
          </a:xfrm>
          <a:prstGeom prst="rect">
            <a:avLst/>
          </a:prstGeom>
          <a:noFill/>
        </p:spPr>
        <p:txBody>
          <a:bodyPr wrap="square">
            <a:spAutoFit/>
          </a:bodyPr>
          <a:lstStyle/>
          <a:p>
            <a:r>
              <a:rPr lang="en-US" altLang="en-US" sz="2400" b="1" dirty="0" err="1">
                <a:latin typeface="Times New Roman" panose="02020603050405020304" pitchFamily="18" charset="0"/>
                <a:cs typeface="Times New Roman" panose="02020603050405020304" pitchFamily="18" charset="0"/>
              </a:rPr>
              <a:t>Tỉ</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lệ</a:t>
            </a:r>
            <a:r>
              <a:rPr lang="en-US" altLang="en-US" sz="2400" b="1" dirty="0">
                <a:latin typeface="Times New Roman" panose="02020603050405020304" pitchFamily="18" charset="0"/>
                <a:cs typeface="Times New Roman" panose="02020603050405020304" pitchFamily="18" charset="0"/>
              </a:rPr>
              <a:t>: 1:500.000</a:t>
            </a:r>
            <a:endParaRPr lang="en-US" sz="2400" b="1"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4904598" y="4685512"/>
            <a:ext cx="2408223"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1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bản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đồ</a:t>
            </a:r>
            <a:r>
              <a:rPr lang="en-US" altLang="en-US" sz="2400" dirty="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p:cxnSp>
        <p:nvCxnSpPr>
          <p:cNvPr id="13" name="Straight Arrow Connector 12"/>
          <p:cNvCxnSpPr/>
          <p:nvPr/>
        </p:nvCxnSpPr>
        <p:spPr>
          <a:xfrm>
            <a:off x="7164120" y="5033431"/>
            <a:ext cx="999987" cy="0"/>
          </a:xfrm>
          <a:prstGeom prst="straightConnector1">
            <a:avLst/>
          </a:prstGeom>
          <a:ln w="28575">
            <a:solidFill>
              <a:srgbClr val="00206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208662" y="4728056"/>
            <a:ext cx="3479470"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500.000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thực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tế</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8139844" y="5256560"/>
            <a:ext cx="3548288"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4.500.000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thực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tế</a:t>
            </a:r>
            <a:endParaRPr lang="en-US" sz="2400" dirty="0">
              <a:solidFill>
                <a:srgbClr val="FF0000"/>
              </a:solidFill>
              <a:latin typeface="Times New Roman" panose="02020603050405020304" pitchFamily="18" charset="0"/>
              <a:cs typeface="Times New Roman" panose="02020603050405020304" pitchFamily="18" charset="0"/>
            </a:endParaRPr>
          </a:p>
        </p:txBody>
      </p:sp>
      <p:cxnSp>
        <p:nvCxnSpPr>
          <p:cNvPr id="39" name="Straight Arrow Connector 38"/>
          <p:cNvCxnSpPr/>
          <p:nvPr/>
        </p:nvCxnSpPr>
        <p:spPr>
          <a:xfrm>
            <a:off x="7164120" y="5560412"/>
            <a:ext cx="999987" cy="0"/>
          </a:xfrm>
          <a:prstGeom prst="straightConnector1">
            <a:avLst/>
          </a:prstGeom>
          <a:ln w="28575">
            <a:solidFill>
              <a:srgbClr val="00206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887473" y="5232149"/>
            <a:ext cx="2408223"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bản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đồ</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5202421" y="5743740"/>
            <a:ext cx="5866667" cy="461665"/>
          </a:xfrm>
          <a:prstGeom prst="rect">
            <a:avLst/>
          </a:prstGeom>
          <a:noFill/>
        </p:spPr>
        <p:txBody>
          <a:bodyPr wrap="square">
            <a:spAutoFit/>
          </a:bodyPr>
          <a:lstStyle/>
          <a:p>
            <a:pPr algn="ct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a:latin typeface="Times New Roman" panose="02020603050405020304" pitchFamily="18" charset="0"/>
                <a:cs typeface="Times New Roman" panose="02020603050405020304" pitchFamily="18" charset="0"/>
              </a:rPr>
              <a:t>4.500.000 : 500.000 = 9 cm </a:t>
            </a:r>
            <a:r>
              <a:rPr lang="en-US" altLang="en-US" sz="2400" b="1" dirty="0" err="1">
                <a:latin typeface="Times New Roman" panose="02020603050405020304" pitchFamily="18" charset="0"/>
                <a:cs typeface="Times New Roman" panose="02020603050405020304" pitchFamily="18" charset="0"/>
              </a:rPr>
              <a:t>trên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bản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đồ</a:t>
            </a:r>
            <a:endParaRPr lang="en-US" sz="2400" b="1" dirty="0">
              <a:latin typeface="Times New Roman" panose="02020603050405020304" pitchFamily="18" charset="0"/>
              <a:cs typeface="Times New Roman" panose="02020603050405020304" pitchFamily="18" charset="0"/>
            </a:endParaRPr>
          </a:p>
        </p:txBody>
      </p:sp>
      <p:sp>
        <p:nvSpPr>
          <p:cNvPr id="43" name="TextBox 42"/>
          <p:cNvSpPr txBox="1"/>
          <p:nvPr/>
        </p:nvSpPr>
        <p:spPr>
          <a:xfrm>
            <a:off x="4832991" y="3804999"/>
            <a:ext cx="3757597" cy="461665"/>
          </a:xfrm>
          <a:prstGeom prst="rect">
            <a:avLst/>
          </a:prstGeom>
          <a:noFill/>
        </p:spPr>
        <p:txBody>
          <a:bodyPr wrap="square">
            <a:spAutoFit/>
          </a:bodyPr>
          <a:lstStyle/>
          <a:p>
            <a:r>
              <a:rPr lang="en-US" altLang="en-US" sz="24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Đổi</a:t>
            </a:r>
            <a:r>
              <a:rPr lang="en-US" altLang="en-US"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45 km </a:t>
            </a:r>
            <a:r>
              <a:rPr lang="en-US" altLang="en-US" sz="2400" dirty="0">
                <a:solidFill>
                  <a:srgbClr val="FF0000"/>
                </a:solidFill>
                <a:latin typeface="Times New Roman" panose="02020603050405020304" pitchFamily="18" charset="0"/>
                <a:cs typeface="Times New Roman" panose="02020603050405020304" pitchFamily="18" charset="0"/>
              </a:rPr>
              <a:t>= 4.500.000 cm</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6034259" y="1559023"/>
            <a:ext cx="440086" cy="646331"/>
          </a:xfrm>
          <a:prstGeom prst="rect">
            <a:avLst/>
          </a:prstGeom>
          <a:noFill/>
        </p:spPr>
        <p:txBody>
          <a:bodyPr wrap="square">
            <a:spAutoFit/>
          </a:bodyPr>
          <a:lstStyle/>
          <a:p>
            <a:r>
              <a:rPr lang="en-US" altLang="en-US" sz="3600" b="1" dirty="0">
                <a:solidFill>
                  <a:srgbClr val="FF0000"/>
                </a:solidFill>
                <a:latin typeface="Times New Roman" panose="02020603050405020304" pitchFamily="18" charset="0"/>
                <a:cs typeface="Times New Roman" panose="02020603050405020304" pitchFamily="18" charset="0"/>
              </a:rPr>
              <a:t>A</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6453923" y="2964828"/>
            <a:ext cx="419448" cy="646331"/>
          </a:xfrm>
          <a:prstGeom prst="rect">
            <a:avLst/>
          </a:prstGeom>
          <a:noFill/>
        </p:spPr>
        <p:txBody>
          <a:bodyPr wrap="square">
            <a:spAutoFit/>
          </a:bodyPr>
          <a:lstStyle/>
          <a:p>
            <a:r>
              <a:rPr lang="en-US" altLang="en-US" sz="3600" b="1" dirty="0">
                <a:solidFill>
                  <a:srgbClr val="FF0000"/>
                </a:solidFill>
                <a:latin typeface="Times New Roman" panose="02020603050405020304" pitchFamily="18" charset="0"/>
                <a:cs typeface="Times New Roman" panose="02020603050405020304" pitchFamily="18" charset="0"/>
              </a:rPr>
              <a:t>B</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0" name="TextBox 29"/>
          <p:cNvSpPr txBox="1"/>
          <p:nvPr/>
        </p:nvSpPr>
        <p:spPr>
          <a:xfrm rot="4186371">
            <a:off x="5777839" y="2061792"/>
            <a:ext cx="1096212" cy="1200329"/>
          </a:xfrm>
          <a:prstGeom prst="rect">
            <a:avLst/>
          </a:prstGeom>
          <a:noFill/>
        </p:spPr>
        <p:txBody>
          <a:bodyPr wrap="square">
            <a:spAutoFit/>
          </a:bodyPr>
          <a:lstStyle/>
          <a:p>
            <a:r>
              <a:rPr lang="en-US" altLang="en-US" sz="3600" b="1" dirty="0">
                <a:latin typeface="Times New Roman" panose="02020603050405020304" pitchFamily="18" charset="0"/>
                <a:cs typeface="Times New Roman" panose="02020603050405020304" pitchFamily="18" charset="0"/>
              </a:rPr>
              <a:t>45 km</a:t>
            </a:r>
            <a:endParaRPr lang="en-US" sz="3600" b="1" dirty="0">
              <a:latin typeface="Times New Roman" panose="02020603050405020304" pitchFamily="18" charset="0"/>
              <a:cs typeface="Times New Roman" panose="02020603050405020304" pitchFamily="18" charset="0"/>
            </a:endParaRPr>
          </a:p>
        </p:txBody>
      </p:sp>
      <p:sp>
        <p:nvSpPr>
          <p:cNvPr id="35" name="TextBox 34"/>
          <p:cNvSpPr txBox="1"/>
          <p:nvPr/>
        </p:nvSpPr>
        <p:spPr>
          <a:xfrm>
            <a:off x="9598873" y="1287510"/>
            <a:ext cx="440086" cy="646331"/>
          </a:xfrm>
          <a:prstGeom prst="rect">
            <a:avLst/>
          </a:prstGeom>
          <a:noFill/>
        </p:spPr>
        <p:txBody>
          <a:bodyPr wrap="square">
            <a:spAutoFit/>
          </a:bodyPr>
          <a:lstStyle/>
          <a:p>
            <a:r>
              <a:rPr lang="en-US" altLang="en-US" sz="3600" b="1" dirty="0">
                <a:solidFill>
                  <a:srgbClr val="FF0000"/>
                </a:solidFill>
                <a:latin typeface="Times New Roman" panose="02020603050405020304" pitchFamily="18" charset="0"/>
                <a:cs typeface="Times New Roman" panose="02020603050405020304" pitchFamily="18" charset="0"/>
              </a:rPr>
              <a:t>A</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11097294" y="2475921"/>
            <a:ext cx="419448" cy="646331"/>
          </a:xfrm>
          <a:prstGeom prst="rect">
            <a:avLst/>
          </a:prstGeom>
          <a:noFill/>
        </p:spPr>
        <p:txBody>
          <a:bodyPr wrap="square">
            <a:spAutoFit/>
          </a:bodyPr>
          <a:lstStyle/>
          <a:p>
            <a:r>
              <a:rPr lang="en-US" altLang="en-US" sz="3600" b="1" dirty="0">
                <a:solidFill>
                  <a:srgbClr val="FF0000"/>
                </a:solidFill>
                <a:latin typeface="Times New Roman" panose="02020603050405020304" pitchFamily="18" charset="0"/>
                <a:cs typeface="Times New Roman" panose="02020603050405020304" pitchFamily="18" charset="0"/>
              </a:rPr>
              <a:t>B</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down)">
                                      <p:cBhvr>
                                        <p:cTn id="19" dur="500"/>
                                        <p:tgtEl>
                                          <p:spTgt spid="31"/>
                                        </p:tgtEl>
                                      </p:cBhvr>
                                    </p:animEffect>
                                  </p:childTnLst>
                                </p:cTn>
                              </p:par>
                              <p:par>
                                <p:cTn id="20" presetID="22" presetClass="entr" presetSubtype="4" fill="hold" nodeType="withEffect">
                                  <p:stCondLst>
                                    <p:cond delay="0"/>
                                  </p:stCondLst>
                                  <p:childTnLst>
                                    <p:set>
                                      <p:cBhvr>
                                        <p:cTn id="21" dur="1" fill="hold">
                                          <p:stCondLst>
                                            <p:cond delay="0"/>
                                          </p:stCondLst>
                                        </p:cTn>
                                        <p:tgtEl>
                                          <p:spTgt spid="2052"/>
                                        </p:tgtEl>
                                        <p:attrNameLst>
                                          <p:attrName>style.visibility</p:attrName>
                                        </p:attrNameLst>
                                      </p:cBhvr>
                                      <p:to>
                                        <p:strVal val="visible"/>
                                      </p:to>
                                    </p:set>
                                    <p:animEffect transition="in" filter="wipe(down)">
                                      <p:cBhvr>
                                        <p:cTn id="22" dur="500"/>
                                        <p:tgtEl>
                                          <p:spTgt spid="205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par>
                                <p:cTn id="28" presetID="16" presetClass="entr" presetSubtype="21"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barn(inVertical)">
                                      <p:cBhvr>
                                        <p:cTn id="33" dur="500"/>
                                        <p:tgtEl>
                                          <p:spTgt spid="35"/>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barn(inVertical)">
                                      <p:cBhvr>
                                        <p:cTn id="36" dur="500"/>
                                        <p:tgtEl>
                                          <p:spTgt spid="36"/>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barn(inVertical)">
                                      <p:cBhvr>
                                        <p:cTn id="41" dur="500"/>
                                        <p:tgtEl>
                                          <p:spTgt spid="28"/>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barn(inVertical)">
                                      <p:cBhvr>
                                        <p:cTn id="44" dur="500"/>
                                        <p:tgtEl>
                                          <p:spTgt spid="30"/>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barn(inVertical)">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barn(inVertical)">
                                      <p:cBhvr>
                                        <p:cTn id="52" dur="500"/>
                                        <p:tgtEl>
                                          <p:spTgt spid="4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054"/>
                                        </p:tgtEl>
                                        <p:attrNameLst>
                                          <p:attrName>style.visibility</p:attrName>
                                        </p:attrNameLst>
                                      </p:cBhvr>
                                      <p:to>
                                        <p:strVal val="visible"/>
                                      </p:to>
                                    </p:set>
                                    <p:animEffect transition="in" filter="barn(inVertical)">
                                      <p:cBhvr>
                                        <p:cTn id="57" dur="500"/>
                                        <p:tgtEl>
                                          <p:spTgt spid="205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barn(inVertical)">
                                      <p:cBhvr>
                                        <p:cTn id="62" dur="5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1000"/>
                                        <p:tgtEl>
                                          <p:spTgt spid="34"/>
                                        </p:tgtEl>
                                      </p:cBhvr>
                                    </p:animEffect>
                                    <p:anim calcmode="lin" valueType="num">
                                      <p:cBhvr>
                                        <p:cTn id="68" dur="1000" fill="hold"/>
                                        <p:tgtEl>
                                          <p:spTgt spid="34"/>
                                        </p:tgtEl>
                                        <p:attrNameLst>
                                          <p:attrName>ppt_x</p:attrName>
                                        </p:attrNameLst>
                                      </p:cBhvr>
                                      <p:tavLst>
                                        <p:tav tm="0">
                                          <p:val>
                                            <p:strVal val="#ppt_x"/>
                                          </p:val>
                                        </p:tav>
                                        <p:tav tm="100000">
                                          <p:val>
                                            <p:strVal val="#ppt_x"/>
                                          </p:val>
                                        </p:tav>
                                      </p:tavLst>
                                    </p:anim>
                                    <p:anim calcmode="lin" valueType="num">
                                      <p:cBhvr>
                                        <p:cTn id="69" dur="1000" fill="hold"/>
                                        <p:tgtEl>
                                          <p:spTgt spid="34"/>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1000" fill="hold"/>
                                        <p:tgtEl>
                                          <p:spTgt spid="13"/>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fade">
                                      <p:cBhvr>
                                        <p:cTn id="77" dur="1000"/>
                                        <p:tgtEl>
                                          <p:spTgt spid="37"/>
                                        </p:tgtEl>
                                      </p:cBhvr>
                                    </p:animEffect>
                                    <p:anim calcmode="lin" valueType="num">
                                      <p:cBhvr>
                                        <p:cTn id="78" dur="1000" fill="hold"/>
                                        <p:tgtEl>
                                          <p:spTgt spid="37"/>
                                        </p:tgtEl>
                                        <p:attrNameLst>
                                          <p:attrName>ppt_x</p:attrName>
                                        </p:attrNameLst>
                                      </p:cBhvr>
                                      <p:tavLst>
                                        <p:tav tm="0">
                                          <p:val>
                                            <p:strVal val="#ppt_x"/>
                                          </p:val>
                                        </p:tav>
                                        <p:tav tm="100000">
                                          <p:val>
                                            <p:strVal val="#ppt_x"/>
                                          </p:val>
                                        </p:tav>
                                      </p:tavLst>
                                    </p:anim>
                                    <p:anim calcmode="lin" valueType="num">
                                      <p:cBhvr>
                                        <p:cTn id="7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fade">
                                      <p:cBhvr>
                                        <p:cTn id="84" dur="1000"/>
                                        <p:tgtEl>
                                          <p:spTgt spid="40"/>
                                        </p:tgtEl>
                                      </p:cBhvr>
                                    </p:animEffect>
                                    <p:anim calcmode="lin" valueType="num">
                                      <p:cBhvr>
                                        <p:cTn id="85" dur="1000" fill="hold"/>
                                        <p:tgtEl>
                                          <p:spTgt spid="40"/>
                                        </p:tgtEl>
                                        <p:attrNameLst>
                                          <p:attrName>ppt_x</p:attrName>
                                        </p:attrNameLst>
                                      </p:cBhvr>
                                      <p:tavLst>
                                        <p:tav tm="0">
                                          <p:val>
                                            <p:strVal val="#ppt_x"/>
                                          </p:val>
                                        </p:tav>
                                        <p:tav tm="100000">
                                          <p:val>
                                            <p:strVal val="#ppt_x"/>
                                          </p:val>
                                        </p:tav>
                                      </p:tavLst>
                                    </p:anim>
                                    <p:anim calcmode="lin" valueType="num">
                                      <p:cBhvr>
                                        <p:cTn id="86" dur="1000" fill="hold"/>
                                        <p:tgtEl>
                                          <p:spTgt spid="40"/>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1000"/>
                                        <p:tgtEl>
                                          <p:spTgt spid="39"/>
                                        </p:tgtEl>
                                      </p:cBhvr>
                                    </p:animEffect>
                                    <p:anim calcmode="lin" valueType="num">
                                      <p:cBhvr>
                                        <p:cTn id="90" dur="1000" fill="hold"/>
                                        <p:tgtEl>
                                          <p:spTgt spid="39"/>
                                        </p:tgtEl>
                                        <p:attrNameLst>
                                          <p:attrName>ppt_x</p:attrName>
                                        </p:attrNameLst>
                                      </p:cBhvr>
                                      <p:tavLst>
                                        <p:tav tm="0">
                                          <p:val>
                                            <p:strVal val="#ppt_x"/>
                                          </p:val>
                                        </p:tav>
                                        <p:tav tm="100000">
                                          <p:val>
                                            <p:strVal val="#ppt_x"/>
                                          </p:val>
                                        </p:tav>
                                      </p:tavLst>
                                    </p:anim>
                                    <p:anim calcmode="lin" valueType="num">
                                      <p:cBhvr>
                                        <p:cTn id="91" dur="1000" fill="hold"/>
                                        <p:tgtEl>
                                          <p:spTgt spid="39"/>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fade">
                                      <p:cBhvr>
                                        <p:cTn id="94" dur="1000"/>
                                        <p:tgtEl>
                                          <p:spTgt spid="38"/>
                                        </p:tgtEl>
                                      </p:cBhvr>
                                    </p:animEffect>
                                    <p:anim calcmode="lin" valueType="num">
                                      <p:cBhvr>
                                        <p:cTn id="95" dur="1000" fill="hold"/>
                                        <p:tgtEl>
                                          <p:spTgt spid="38"/>
                                        </p:tgtEl>
                                        <p:attrNameLst>
                                          <p:attrName>ppt_x</p:attrName>
                                        </p:attrNameLst>
                                      </p:cBhvr>
                                      <p:tavLst>
                                        <p:tav tm="0">
                                          <p:val>
                                            <p:strVal val="#ppt_x"/>
                                          </p:val>
                                        </p:tav>
                                        <p:tav tm="100000">
                                          <p:val>
                                            <p:strVal val="#ppt_x"/>
                                          </p:val>
                                        </p:tav>
                                      </p:tavLst>
                                    </p:anim>
                                    <p:anim calcmode="lin" valueType="num">
                                      <p:cBhvr>
                                        <p:cTn id="9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1000"/>
                                        <p:tgtEl>
                                          <p:spTgt spid="42"/>
                                        </p:tgtEl>
                                      </p:cBhvr>
                                    </p:animEffect>
                                    <p:anim calcmode="lin" valueType="num">
                                      <p:cBhvr>
                                        <p:cTn id="102" dur="1000" fill="hold"/>
                                        <p:tgtEl>
                                          <p:spTgt spid="42"/>
                                        </p:tgtEl>
                                        <p:attrNameLst>
                                          <p:attrName>ppt_x</p:attrName>
                                        </p:attrNameLst>
                                      </p:cBhvr>
                                      <p:tavLst>
                                        <p:tav tm="0">
                                          <p:val>
                                            <p:strVal val="#ppt_x"/>
                                          </p:val>
                                        </p:tav>
                                        <p:tav tm="100000">
                                          <p:val>
                                            <p:strVal val="#ppt_x"/>
                                          </p:val>
                                        </p:tav>
                                      </p:tavLst>
                                    </p:anim>
                                    <p:anim calcmode="lin" valueType="num">
                                      <p:cBhvr>
                                        <p:cTn id="10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4" grpId="0"/>
      <p:bldP spid="31" grpId="0"/>
      <p:bldP spid="33" grpId="0"/>
      <p:bldP spid="34" grpId="0"/>
      <p:bldP spid="37" grpId="0"/>
      <p:bldP spid="38" grpId="0"/>
      <p:bldP spid="40" grpId="0"/>
      <p:bldP spid="42" grpId="0"/>
      <p:bldP spid="43" grpId="0"/>
      <p:bldP spid="28" grpId="0"/>
      <p:bldP spid="29" grpId="0"/>
      <p:bldP spid="30" grpId="0"/>
      <p:bldP spid="35" grpId="0"/>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78921" y="2205262"/>
            <a:ext cx="4349350" cy="3108543"/>
          </a:xfrm>
          <a:prstGeom prst="rect">
            <a:avLst/>
          </a:prstGeom>
          <a:solidFill>
            <a:srgbClr val="B3E5FC"/>
          </a:solidFill>
          <a:ln>
            <a:solidFill>
              <a:schemeClr val="tx1"/>
            </a:solidFill>
            <a:prstDash val="sysDot"/>
          </a:ln>
        </p:spPr>
        <p:txBody>
          <a:bodyPr wrap="square">
            <a:spAutoFit/>
          </a:bodyPr>
          <a:lstStyle/>
          <a:p>
            <a:pPr algn="just"/>
            <a:r>
              <a:rPr lang="en-US" altLang="en-US" sz="2800" dirty="0">
                <a:latin typeface="Times New Roman" panose="02020603050405020304" pitchFamily="18" charset="0"/>
                <a:cs typeface="Times New Roman" panose="02020603050405020304" pitchFamily="18" charset="0"/>
              </a:rPr>
              <a:t>1/ </a:t>
            </a:r>
            <a:r>
              <a:rPr lang="en-US" altLang="en-US" sz="2800" dirty="0" err="1">
                <a:latin typeface="Times New Roman" panose="02020603050405020304" pitchFamily="18" charset="0"/>
                <a:cs typeface="Times New Roman" panose="02020603050405020304" pitchFamily="18" charset="0"/>
              </a:rPr>
              <a:t>Trên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đồ</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hành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chính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tỉ</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lệ</a:t>
            </a:r>
            <a:r>
              <a:rPr lang="en-US" altLang="en-US" sz="2800" dirty="0">
                <a:latin typeface="Times New Roman" panose="02020603050405020304" pitchFamily="18" charset="0"/>
                <a:cs typeface="Times New Roman" panose="02020603050405020304" pitchFamily="18" charset="0"/>
              </a:rPr>
              <a:t> 1:6.000.000, </a:t>
            </a:r>
            <a:r>
              <a:rPr lang="en-US" altLang="en-US" sz="2800" dirty="0" err="1">
                <a:latin typeface="Times New Roman" panose="02020603050405020304" pitchFamily="18" charset="0"/>
                <a:cs typeface="Times New Roman" panose="02020603050405020304" pitchFamily="18" charset="0"/>
              </a:rPr>
              <a:t>khoảng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cách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giữa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Thủ</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đô</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Nội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tới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thành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phố</a:t>
            </a:r>
            <a:r>
              <a:rPr lang="en-US" altLang="en-US" sz="2800" dirty="0">
                <a:latin typeface="Times New Roman" panose="02020603050405020304" pitchFamily="18" charset="0"/>
                <a:cs typeface="Times New Roman" panose="02020603050405020304" pitchFamily="18" charset="0"/>
              </a:rPr>
              <a:t> Vinh (</a:t>
            </a:r>
            <a:r>
              <a:rPr lang="en-US" altLang="en-US" sz="2800" dirty="0" err="1">
                <a:latin typeface="Times New Roman" panose="02020603050405020304" pitchFamily="18" charset="0"/>
                <a:cs typeface="Times New Roman" panose="02020603050405020304" pitchFamily="18" charset="0"/>
              </a:rPr>
              <a:t>tỉnh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Nghệ</a:t>
            </a:r>
            <a:r>
              <a:rPr lang="en-US" altLang="en-US" sz="2800" dirty="0">
                <a:latin typeface="Times New Roman" panose="02020603050405020304" pitchFamily="18" charset="0"/>
                <a:cs typeface="Times New Roman" panose="02020603050405020304" pitchFamily="18" charset="0"/>
              </a:rPr>
              <a:t> An) </a:t>
            </a:r>
            <a:r>
              <a:rPr lang="en-US" altLang="en-US" sz="2800" dirty="0" err="1">
                <a:latin typeface="Times New Roman" panose="02020603050405020304" pitchFamily="18" charset="0"/>
                <a:cs typeface="Times New Roman" panose="02020603050405020304" pitchFamily="18" charset="0"/>
              </a:rPr>
              <a:t>là</a:t>
            </a:r>
            <a:r>
              <a:rPr lang="en-US" altLang="en-US" sz="2800" dirty="0">
                <a:latin typeface="Times New Roman" panose="02020603050405020304" pitchFamily="18" charset="0"/>
                <a:cs typeface="Times New Roman" panose="02020603050405020304" pitchFamily="18" charset="0"/>
              </a:rPr>
              <a:t> 5 cm, </a:t>
            </a:r>
            <a:r>
              <a:rPr lang="en-US" altLang="en-US" sz="2800" dirty="0" err="1">
                <a:latin typeface="Times New Roman" panose="02020603050405020304" pitchFamily="18" charset="0"/>
                <a:cs typeface="Times New Roman" panose="02020603050405020304" pitchFamily="18" charset="0"/>
              </a:rPr>
              <a:t>vậy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thực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tế</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thành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phố</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cách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Thủ</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đô</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Nội</a:t>
            </a:r>
            <a:r>
              <a:rPr lang="en-US" altLang="en-US" sz="2800" dirty="0">
                <a:latin typeface="Times New Roman" panose="02020603050405020304" pitchFamily="18" charset="0"/>
                <a:cs typeface="Times New Roman" panose="02020603050405020304" pitchFamily="18" charset="0"/>
              </a:rPr>
              <a:t> bao </a:t>
            </a:r>
            <a:r>
              <a:rPr lang="en-US" altLang="en-US" sz="2800" dirty="0" err="1">
                <a:latin typeface="Times New Roman" panose="02020603050405020304" pitchFamily="18" charset="0"/>
                <a:cs typeface="Times New Roman" panose="02020603050405020304" pitchFamily="18" charset="0"/>
              </a:rPr>
              <a:t>nhiêu</a:t>
            </a:r>
            <a:r>
              <a:rPr lang="en-US" altLang="en-US" sz="2800" dirty="0">
                <a:latin typeface="Times New Roman" panose="02020603050405020304" pitchFamily="18" charset="0"/>
                <a:cs typeface="Times New Roman" panose="02020603050405020304" pitchFamily="18" charset="0"/>
              </a:rPr>
              <a:t> ki-</a:t>
            </a:r>
            <a:r>
              <a:rPr lang="en-US" altLang="en-US" sz="2800" dirty="0" err="1">
                <a:latin typeface="Times New Roman" panose="02020603050405020304" pitchFamily="18" charset="0"/>
                <a:cs typeface="Times New Roman" panose="02020603050405020304" pitchFamily="18" charset="0"/>
              </a:rPr>
              <a:t>lô</a:t>
            </a:r>
            <a:r>
              <a:rPr lang="en-US" altLang="en-US" sz="2800" dirty="0">
                <a:latin typeface="Times New Roman" panose="02020603050405020304" pitchFamily="18" charset="0"/>
                <a:cs typeface="Times New Roman" panose="02020603050405020304" pitchFamily="18" charset="0"/>
              </a:rPr>
              <a:t>-</a:t>
            </a:r>
            <a:r>
              <a:rPr lang="en-US" altLang="en-US" sz="2800" dirty="0" err="1">
                <a:latin typeface="Times New Roman" panose="02020603050405020304" pitchFamily="18" charset="0"/>
                <a:cs typeface="Times New Roman" panose="02020603050405020304" pitchFamily="18" charset="0"/>
              </a:rPr>
              <a:t>mét</a:t>
            </a:r>
            <a:r>
              <a:rPr lang="en-US" altLang="en-US" sz="2800" dirty="0">
                <a:latin typeface="Times New Roman" panose="02020603050405020304" pitchFamily="18" charset="0"/>
                <a:cs typeface="Times New Roman" panose="02020603050405020304" pitchFamily="18" charset="0"/>
              </a:rPr>
              <a:t>?</a:t>
            </a:r>
          </a:p>
        </p:txBody>
      </p:sp>
      <p:sp>
        <p:nvSpPr>
          <p:cNvPr id="25" name="Flowchart: Terminator 24"/>
          <p:cNvSpPr/>
          <p:nvPr/>
        </p:nvSpPr>
        <p:spPr>
          <a:xfrm>
            <a:off x="934345" y="1476808"/>
            <a:ext cx="3038502" cy="755367"/>
          </a:xfrm>
          <a:prstGeom prst="flowChartTerminator">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Bài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tập</a:t>
            </a:r>
            <a:r>
              <a:rPr lang="en-US" sz="2800" b="1" dirty="0">
                <a:solidFill>
                  <a:schemeClr val="tx1"/>
                </a:solidFill>
                <a:latin typeface="Times New Roman" panose="02020603050405020304" pitchFamily="18" charset="0"/>
                <a:cs typeface="Times New Roman" panose="02020603050405020304" pitchFamily="18" charset="0"/>
              </a:rPr>
              <a:t> 1</a:t>
            </a:r>
          </a:p>
        </p:txBody>
      </p:sp>
      <p:grpSp>
        <p:nvGrpSpPr>
          <p:cNvPr id="6" name="Group 5"/>
          <p:cNvGrpSpPr/>
          <p:nvPr/>
        </p:nvGrpSpPr>
        <p:grpSpPr>
          <a:xfrm>
            <a:off x="514226" y="20357"/>
            <a:ext cx="11548586" cy="923330"/>
            <a:chOff x="1571315" y="78783"/>
            <a:chExt cx="11548586" cy="923330"/>
          </a:xfrm>
        </p:grpSpPr>
        <p:sp>
          <p:nvSpPr>
            <p:cNvPr id="4" name="Rectangle: Rounded Corners 3"/>
            <p:cNvSpPr/>
            <p:nvPr/>
          </p:nvSpPr>
          <p:spPr>
            <a:xfrm>
              <a:off x="2140830" y="102412"/>
              <a:ext cx="10678148" cy="830997"/>
            </a:xfrm>
            <a:prstGeom prst="roundRect">
              <a:avLst/>
            </a:prstGeom>
            <a:solidFill>
              <a:srgbClr val="B3E5F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8" name="Picture 4" descr="Hình ảnh Thước đo Dòng Biểu Tượng đầy, Biểu Tượng Dòng, Biểu Tượng Thước,  Cái Thước Vector và PNG với nền trong suốt để tải xuống miễn phí"/>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1315" y="78783"/>
              <a:ext cx="923330" cy="9233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2539673" y="136764"/>
              <a:ext cx="10580228" cy="523220"/>
            </a:xfrm>
            <a:prstGeom prst="rect">
              <a:avLst/>
            </a:prstGeom>
            <a:noFill/>
          </p:spPr>
          <p:txBody>
            <a:bodyPr wrap="square">
              <a:spAutoFit/>
            </a:bodyPr>
            <a:lstStyle/>
            <a:p>
              <a:r>
                <a:rPr lang="en-US" sz="2800" b="1" dirty="0">
                  <a:ln w="9525">
                    <a:solidFill>
                      <a:schemeClr val="bg1"/>
                    </a:solidFill>
                    <a:prstDash val="solid"/>
                  </a:ln>
                  <a:solidFill>
                    <a:srgbClr val="C0000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2. TÍNH KHOẢNG CÁCH THỰC TẾ DỰA VÀO TỈ LỆ BẢN ĐỒ</a:t>
              </a:r>
              <a:endParaRPr lang="en-US" sz="2800" dirty="0">
                <a:latin typeface="Times New Roman" panose="02020603050405020304" pitchFamily="18" charset="0"/>
                <a:cs typeface="Times New Roman" panose="02020603050405020304" pitchFamily="18" charset="0"/>
              </a:endParaRPr>
            </a:p>
          </p:txBody>
        </p:sp>
      </p:grpSp>
      <p:grpSp>
        <p:nvGrpSpPr>
          <p:cNvPr id="7" name="Group 6"/>
          <p:cNvGrpSpPr/>
          <p:nvPr/>
        </p:nvGrpSpPr>
        <p:grpSpPr>
          <a:xfrm>
            <a:off x="4996905" y="1105796"/>
            <a:ext cx="2852153" cy="3268005"/>
            <a:chOff x="4949355" y="1845131"/>
            <a:chExt cx="3745971" cy="4576458"/>
          </a:xfrm>
        </p:grpSpPr>
        <p:pic>
          <p:nvPicPr>
            <p:cNvPr id="16" name="Picture 6" descr="Hình ảnh Khoảng Cách Các Vector Biểu Tượng, Nền, Thiết Kế., Khoảng Cách  Vector và PNG với nền trong suốt để tải xuống miễn phí"/>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10000" b="90000" l="10000" r="90000">
                          <a14:foregroundMark x1="67188" y1="74063" x2="67188" y2="74063"/>
                          <a14:foregroundMark x1="57344" y1="80000" x2="57344" y2="80000"/>
                          <a14:foregroundMark x1="57344" y1="82344" x2="57344" y2="82344"/>
                        </a14:backgroundRemoval>
                      </a14:imgEffect>
                    </a14:imgLayer>
                  </a14:imgProps>
                </a:ext>
                <a:ext uri="{28A0092B-C50C-407E-A947-70E740481C1C}">
                  <a14:useLocalDpi xmlns:a14="http://schemas.microsoft.com/office/drawing/2010/main" val="0"/>
                </a:ext>
              </a:extLst>
            </a:blip>
            <a:srcRect l="10844" t="10365" r="10145" b="10481"/>
            <a:stretch>
              <a:fillRect/>
            </a:stretch>
          </p:blipFill>
          <p:spPr bwMode="auto">
            <a:xfrm>
              <a:off x="4995203" y="1845131"/>
              <a:ext cx="3583902" cy="3970318"/>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5142510" y="2267845"/>
              <a:ext cx="1542677" cy="1336115"/>
            </a:xfrm>
            <a:prstGeom prst="rect">
              <a:avLst/>
            </a:prstGeom>
            <a:noFill/>
          </p:spPr>
          <p:txBody>
            <a:bodyPr wrap="square">
              <a:spAutoFit/>
            </a:bodyPr>
            <a:lstStyle/>
            <a:p>
              <a:r>
                <a:rPr lang="en-US" altLang="en-US" sz="2800" b="1" dirty="0" err="1">
                  <a:latin typeface="Times New Roman" panose="02020603050405020304" pitchFamily="18" charset="0"/>
                  <a:cs typeface="Times New Roman" panose="02020603050405020304" pitchFamily="18" charset="0"/>
                </a:rPr>
                <a:t>Hà</a:t>
              </a:r>
              <a:r>
                <a:rPr lang="en-US" altLang="en-US" sz="2800" b="1" dirty="0">
                  <a:latin typeface="Times New Roman" panose="02020603050405020304" pitchFamily="18" charset="0"/>
                  <a:cs typeface="Times New Roman" panose="02020603050405020304" pitchFamily="18" charset="0"/>
                </a:rPr>
                <a:t> </a:t>
              </a:r>
              <a:r>
                <a:rPr lang="en-US" altLang="en-US" sz="2800" b="1" dirty="0" err="1">
                  <a:latin typeface="Times New Roman" panose="02020603050405020304" pitchFamily="18" charset="0"/>
                  <a:cs typeface="Times New Roman" panose="02020603050405020304" pitchFamily="18" charset="0"/>
                </a:rPr>
                <a:t>Nội</a:t>
              </a:r>
              <a:r>
                <a:rPr lang="en-US" altLang="en-US" sz="2800" b="1" dirty="0">
                  <a:latin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7367319" y="3911508"/>
              <a:ext cx="1328007" cy="732708"/>
            </a:xfrm>
            <a:prstGeom prst="rect">
              <a:avLst/>
            </a:prstGeom>
            <a:noFill/>
          </p:spPr>
          <p:txBody>
            <a:bodyPr wrap="square">
              <a:spAutoFit/>
            </a:bodyPr>
            <a:lstStyle/>
            <a:p>
              <a:r>
                <a:rPr lang="en-US" altLang="en-US" sz="2800" b="1" dirty="0">
                  <a:latin typeface="Times New Roman" panose="02020603050405020304" pitchFamily="18" charset="0"/>
                  <a:cs typeface="Times New Roman" panose="02020603050405020304" pitchFamily="18" charset="0"/>
                </a:rPr>
                <a:t>Vinh</a:t>
              </a:r>
              <a:endParaRPr lang="en-US" sz="2800" b="1" dirty="0">
                <a:latin typeface="Times New Roman" panose="02020603050405020304" pitchFamily="18" charset="0"/>
                <a:cs typeface="Times New Roman" panose="02020603050405020304" pitchFamily="18" charset="0"/>
              </a:endParaRPr>
            </a:p>
          </p:txBody>
        </p:sp>
        <p:pic>
          <p:nvPicPr>
            <p:cNvPr id="2050" name="Picture 2" descr="Hình ảnh Thước đo Các Vector Biểu Tượng, Chuyển đổi Biểu Tượng, Biểu Tượng  Thể Dục, Nhà Sản Xuất Biểu Tượng Vector và PNG với nền trong suốt để tải  xuống miễn"/>
            <p:cNvPicPr>
              <a:picLocks noChangeAspect="1" noChangeArrowheads="1"/>
            </p:cNvPicPr>
            <p:nvPr/>
          </p:nvPicPr>
          <p:blipFill rotWithShape="1">
            <a:blip r:embed="rId6"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l="10960" t="11164" r="11571" b="4428"/>
            <a:stretch>
              <a:fillRect/>
            </a:stretch>
          </p:blipFill>
          <p:spPr bwMode="auto">
            <a:xfrm rot="5977257">
              <a:off x="5050734" y="3956744"/>
              <a:ext cx="2090531" cy="229329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rot="3425437">
              <a:off x="5009632" y="5402954"/>
              <a:ext cx="1350080" cy="687189"/>
            </a:xfrm>
            <a:prstGeom prst="rect">
              <a:avLst/>
            </a:prstGeom>
            <a:noFill/>
          </p:spPr>
          <p:txBody>
            <a:bodyPr wrap="square">
              <a:spAutoFit/>
            </a:bodyPr>
            <a:lstStyle/>
            <a:p>
              <a:r>
                <a:rPr lang="en-US" altLang="en-US" sz="2800" b="1" dirty="0">
                  <a:latin typeface="Times New Roman" panose="02020603050405020304" pitchFamily="18" charset="0"/>
                  <a:cs typeface="Times New Roman" panose="02020603050405020304" pitchFamily="18" charset="0"/>
                </a:rPr>
                <a:t>5 cm</a:t>
              </a:r>
              <a:endParaRPr lang="en-US" sz="2800" b="1" dirty="0">
                <a:latin typeface="Times New Roman" panose="02020603050405020304" pitchFamily="18" charset="0"/>
                <a:cs typeface="Times New Roman" panose="02020603050405020304" pitchFamily="18" charset="0"/>
              </a:endParaRPr>
            </a:p>
          </p:txBody>
        </p:sp>
      </p:grpSp>
      <p:sp>
        <p:nvSpPr>
          <p:cNvPr id="24" name="TextBox 23"/>
          <p:cNvSpPr txBox="1"/>
          <p:nvPr/>
        </p:nvSpPr>
        <p:spPr>
          <a:xfrm>
            <a:off x="6461991" y="1453751"/>
            <a:ext cx="1769223" cy="646331"/>
          </a:xfrm>
          <a:prstGeom prst="rect">
            <a:avLst/>
          </a:prstGeom>
          <a:noFill/>
        </p:spPr>
        <p:txBody>
          <a:bodyPr wrap="square">
            <a:spAutoFit/>
          </a:bodyPr>
          <a:lstStyle/>
          <a:p>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Bản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đồ</a:t>
            </a:r>
            <a:endParaRPr 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9676116" y="930875"/>
            <a:ext cx="1769223" cy="646331"/>
          </a:xfrm>
          <a:prstGeom prst="rect">
            <a:avLst/>
          </a:prstGeom>
          <a:noFill/>
        </p:spPr>
        <p:txBody>
          <a:bodyPr wrap="square">
            <a:spAutoFit/>
          </a:bodyPr>
          <a:lstStyle/>
          <a:p>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Thực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tế</a:t>
            </a:r>
            <a:endParaRPr 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pic>
        <p:nvPicPr>
          <p:cNvPr id="2052" name="Picture 4" descr="Transparent Highway Clipart Transparent Road Clipart - Novocom.top"/>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9961" b="98047" l="3516" r="97461">
                        <a14:foregroundMark x1="12109" y1="29102" x2="12109" y2="29102"/>
                        <a14:foregroundMark x1="3516" y1="70508" x2="3516" y2="70508"/>
                        <a14:foregroundMark x1="12109" y1="85547" x2="13477" y2="85547"/>
                        <a14:foregroundMark x1="41211" y1="88086" x2="43750" y2="88086"/>
                        <a14:foregroundMark x1="75000" y1="88086" x2="75000" y2="88086"/>
                        <a14:foregroundMark x1="95703" y1="59570" x2="97461" y2="54102"/>
                        <a14:foregroundMark x1="95703" y1="31641" x2="95703" y2="31641"/>
                        <a14:foregroundMark x1="56836" y1="48047" x2="56836" y2="48047"/>
                        <a14:foregroundMark x1="80273" y1="72852" x2="81836" y2="74219"/>
                        <a14:foregroundMark x1="95703" y1="92969" x2="95703" y2="92969"/>
                        <a14:foregroundMark x1="32031" y1="92773" x2="43359" y2="50977"/>
                        <a14:foregroundMark x1="58203" y1="40039" x2="74414" y2="88477"/>
                        <a14:foregroundMark x1="71875" y1="50391" x2="92383" y2="90820"/>
                        <a14:foregroundMark x1="92383" y1="90820" x2="92383" y2="90820"/>
                        <a14:foregroundMark x1="93945" y1="92383" x2="21094" y2="90234"/>
                        <a14:foregroundMark x1="50195" y1="37695" x2="58008" y2="90820"/>
                        <a14:foregroundMark x1="58008" y1="90820" x2="57617" y2="88672"/>
                        <a14:foregroundMark x1="43750" y1="39648" x2="36328" y2="90430"/>
                        <a14:foregroundMark x1="36328" y1="90430" x2="37695" y2="84961"/>
                        <a14:foregroundMark x1="39453" y1="43164" x2="16406" y2="90625"/>
                        <a14:foregroundMark x1="16406" y1="90625" x2="15625" y2="91406"/>
                        <a14:foregroundMark x1="38672" y1="40820" x2="5273" y2="86719"/>
                        <a14:foregroundMark x1="5273" y1="94141" x2="20898" y2="98242"/>
                        <a14:foregroundMark x1="20898" y1="98242" x2="34180" y2="98047"/>
                        <a14:foregroundMark x1="34180" y1="98047" x2="36133" y2="97461"/>
                        <a14:foregroundMark x1="5469" y1="79492" x2="5469" y2="79492"/>
                        <a14:foregroundMark x1="9570" y1="75391" x2="21094" y2="63086"/>
                        <a14:foregroundMark x1="21094" y1="63086" x2="27734" y2="46875"/>
                        <a14:backgroundMark x1="35156" y1="18359" x2="64258" y2="22070"/>
                      </a14:backgroundRemoval>
                    </a14:imgEffect>
                  </a14:imgLayer>
                </a14:imgProps>
              </a:ext>
              <a:ext uri="{28A0092B-C50C-407E-A947-70E740481C1C}">
                <a14:useLocalDpi xmlns:a14="http://schemas.microsoft.com/office/drawing/2010/main" val="0"/>
              </a:ext>
            </a:extLst>
          </a:blip>
          <a:srcRect t="18588"/>
          <a:stretch>
            <a:fillRect/>
          </a:stretch>
        </p:blipFill>
        <p:spPr bwMode="auto">
          <a:xfrm>
            <a:off x="9518203" y="2205262"/>
            <a:ext cx="2243686" cy="1826638"/>
          </a:xfrm>
          <a:prstGeom prst="rect">
            <a:avLst/>
          </a:prstGeom>
          <a:noFill/>
          <a:extLst>
            <a:ext uri="{909E8E84-426E-40DD-AFC4-6F175D3DCCD1}">
              <a14:hiddenFill xmlns:a14="http://schemas.microsoft.com/office/drawing/2010/main">
                <a:solidFill>
                  <a:srgbClr val="FFFFFF"/>
                </a:solidFill>
              </a14:hiddenFill>
            </a:ext>
          </a:extLst>
        </p:spPr>
      </p:pic>
      <p:cxnSp>
        <p:nvCxnSpPr>
          <p:cNvPr id="32" name="Straight Connector 31"/>
          <p:cNvCxnSpPr/>
          <p:nvPr/>
        </p:nvCxnSpPr>
        <p:spPr>
          <a:xfrm flipH="1">
            <a:off x="4832991" y="874983"/>
            <a:ext cx="2789" cy="5983017"/>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2054" name="Picture 6" descr="Biểu Tượng Ba Chiều Vàng Thêm Tài Liệu Hình ảnh Dấu Hỏi Lớn Hình ảnh | Định  dạng hình ảnh PNG 611695319| vn.lovepik.com"/>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10000" b="90000" l="10000" r="90000">
                        <a14:foregroundMark x1="45698" y1="80250" x2="45698" y2="80250"/>
                      </a14:backgroundRemoval>
                    </a14:imgEffect>
                  </a14:imgLayer>
                </a14:imgProps>
              </a:ext>
              <a:ext uri="{28A0092B-C50C-407E-A947-70E740481C1C}">
                <a14:useLocalDpi xmlns:a14="http://schemas.microsoft.com/office/drawing/2010/main" val="0"/>
              </a:ext>
            </a:extLst>
          </a:blip>
          <a:srcRect l="29032" t="9895" r="27217" b="9895"/>
          <a:stretch>
            <a:fillRect/>
          </a:stretch>
        </p:blipFill>
        <p:spPr bwMode="auto">
          <a:xfrm>
            <a:off x="10366276" y="1537391"/>
            <a:ext cx="628959" cy="964026"/>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5221934" y="4257991"/>
            <a:ext cx="2627124" cy="461665"/>
          </a:xfrm>
          <a:prstGeom prst="rect">
            <a:avLst/>
          </a:prstGeom>
          <a:noFill/>
        </p:spPr>
        <p:txBody>
          <a:bodyPr wrap="square">
            <a:spAutoFit/>
          </a:bodyPr>
          <a:lstStyle/>
          <a:p>
            <a:r>
              <a:rPr lang="en-US" altLang="en-US" sz="2400" b="1" dirty="0" err="1">
                <a:latin typeface="Times New Roman" panose="02020603050405020304" pitchFamily="18" charset="0"/>
                <a:cs typeface="Times New Roman" panose="02020603050405020304" pitchFamily="18" charset="0"/>
              </a:rPr>
              <a:t>Tỉ</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lệ</a:t>
            </a:r>
            <a:r>
              <a:rPr lang="en-US" altLang="en-US" sz="2400" b="1" dirty="0">
                <a:latin typeface="Times New Roman" panose="02020603050405020304" pitchFamily="18" charset="0"/>
                <a:cs typeface="Times New Roman" panose="02020603050405020304" pitchFamily="18" charset="0"/>
              </a:rPr>
              <a:t>: 1:6.000.000</a:t>
            </a:r>
            <a:endParaRPr lang="en-US" sz="2400" b="1"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4911164" y="4780826"/>
            <a:ext cx="2627124"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1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bản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đồ</a:t>
            </a:r>
            <a:r>
              <a:rPr lang="en-US" altLang="en-US" sz="2400" dirty="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p:cxnSp>
        <p:nvCxnSpPr>
          <p:cNvPr id="13" name="Straight Arrow Connector 12"/>
          <p:cNvCxnSpPr/>
          <p:nvPr/>
        </p:nvCxnSpPr>
        <p:spPr>
          <a:xfrm flipV="1">
            <a:off x="7356222" y="4920233"/>
            <a:ext cx="860469" cy="91425"/>
          </a:xfrm>
          <a:prstGeom prst="straightConnector1">
            <a:avLst/>
          </a:prstGeom>
          <a:ln w="28575">
            <a:solidFill>
              <a:srgbClr val="00206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398757" y="4689401"/>
            <a:ext cx="3302063"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6000.000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thực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tế</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4911164" y="5255037"/>
            <a:ext cx="2445058"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5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bản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đồ</a:t>
            </a:r>
            <a:r>
              <a:rPr lang="en-US" altLang="en-US" sz="2400" dirty="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p:cxnSp>
        <p:nvCxnSpPr>
          <p:cNvPr id="39" name="Straight Arrow Connector 38"/>
          <p:cNvCxnSpPr/>
          <p:nvPr/>
        </p:nvCxnSpPr>
        <p:spPr>
          <a:xfrm>
            <a:off x="7356222" y="5516168"/>
            <a:ext cx="999987" cy="0"/>
          </a:xfrm>
          <a:prstGeom prst="straightConnector1">
            <a:avLst/>
          </a:prstGeom>
          <a:ln w="28575">
            <a:solidFill>
              <a:srgbClr val="00206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457035" y="5255037"/>
            <a:ext cx="3299273"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thực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tế</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4884436" y="5789895"/>
            <a:ext cx="7028643" cy="461665"/>
          </a:xfrm>
          <a:prstGeom prst="rect">
            <a:avLst/>
          </a:prstGeom>
          <a:noFill/>
        </p:spPr>
        <p:txBody>
          <a:bodyPr wrap="square">
            <a:spAutoFit/>
          </a:bodyPr>
          <a:lstStyle/>
          <a:p>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a:latin typeface="Times New Roman" panose="02020603050405020304" pitchFamily="18" charset="0"/>
                <a:cs typeface="Times New Roman" panose="02020603050405020304" pitchFamily="18" charset="0"/>
              </a:rPr>
              <a:t>5 x 6000.000 = 30.000.000 cm </a:t>
            </a:r>
            <a:r>
              <a:rPr lang="en-US" altLang="en-US" sz="2400" b="1" dirty="0" err="1">
                <a:latin typeface="Times New Roman" panose="02020603050405020304" pitchFamily="18" charset="0"/>
                <a:cs typeface="Times New Roman" panose="02020603050405020304" pitchFamily="18" charset="0"/>
              </a:rPr>
              <a:t>trên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thực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tế</a:t>
            </a:r>
            <a:endParaRPr lang="en-US" sz="2400" b="1" dirty="0">
              <a:latin typeface="Times New Roman" panose="02020603050405020304" pitchFamily="18" charset="0"/>
              <a:cs typeface="Times New Roman" panose="02020603050405020304" pitchFamily="18" charset="0"/>
            </a:endParaRPr>
          </a:p>
        </p:txBody>
      </p:sp>
      <p:sp>
        <p:nvSpPr>
          <p:cNvPr id="43" name="TextBox 42"/>
          <p:cNvSpPr txBox="1"/>
          <p:nvPr/>
        </p:nvSpPr>
        <p:spPr>
          <a:xfrm>
            <a:off x="5075242" y="6313115"/>
            <a:ext cx="6837837" cy="461665"/>
          </a:xfrm>
          <a:prstGeom prst="rect">
            <a:avLst/>
          </a:prstGeom>
          <a:noFill/>
        </p:spPr>
        <p:txBody>
          <a:bodyPr wrap="square">
            <a:spAutoFit/>
          </a:bodyPr>
          <a:lstStyle/>
          <a:p>
            <a:pPr algn="ct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Đổi</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a:latin typeface="Times New Roman" panose="02020603050405020304" pitchFamily="18" charset="0"/>
                <a:cs typeface="Times New Roman" panose="02020603050405020304" pitchFamily="18" charset="0"/>
              </a:rPr>
              <a:t>30.000.000 cm = 300 km</a:t>
            </a:r>
            <a:endParaRPr lang="en-US"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arn(inVertical)">
                                      <p:cBhvr>
                                        <p:cTn id="15" dur="500"/>
                                        <p:tgtEl>
                                          <p:spTgt spid="24"/>
                                        </p:tgtEl>
                                      </p:cBhvr>
                                    </p:animEffect>
                                  </p:childTnLst>
                                </p:cTn>
                              </p:par>
                              <p:par>
                                <p:cTn id="16" presetID="16" presetClass="entr" presetSubtype="21"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barn(inVertical)">
                                      <p:cBhvr>
                                        <p:cTn id="23" dur="500"/>
                                        <p:tgtEl>
                                          <p:spTgt spid="31"/>
                                        </p:tgtEl>
                                      </p:cBhvr>
                                    </p:animEffect>
                                  </p:childTnLst>
                                </p:cTn>
                              </p:par>
                              <p:par>
                                <p:cTn id="24" presetID="16" presetClass="entr" presetSubtype="21" fill="hold" nodeType="withEffect">
                                  <p:stCondLst>
                                    <p:cond delay="0"/>
                                  </p:stCondLst>
                                  <p:childTnLst>
                                    <p:set>
                                      <p:cBhvr>
                                        <p:cTn id="25" dur="1" fill="hold">
                                          <p:stCondLst>
                                            <p:cond delay="0"/>
                                          </p:stCondLst>
                                        </p:cTn>
                                        <p:tgtEl>
                                          <p:spTgt spid="2054"/>
                                        </p:tgtEl>
                                        <p:attrNameLst>
                                          <p:attrName>style.visibility</p:attrName>
                                        </p:attrNameLst>
                                      </p:cBhvr>
                                      <p:to>
                                        <p:strVal val="visible"/>
                                      </p:to>
                                    </p:set>
                                    <p:animEffect transition="in" filter="barn(inVertical)">
                                      <p:cBhvr>
                                        <p:cTn id="26" dur="500"/>
                                        <p:tgtEl>
                                          <p:spTgt spid="2054"/>
                                        </p:tgtEl>
                                      </p:cBhvr>
                                    </p:animEffect>
                                  </p:childTnLst>
                                </p:cTn>
                              </p:par>
                              <p:par>
                                <p:cTn id="27" presetID="16" presetClass="entr" presetSubtype="21" fill="hold" nodeType="withEffect">
                                  <p:stCondLst>
                                    <p:cond delay="0"/>
                                  </p:stCondLst>
                                  <p:childTnLst>
                                    <p:set>
                                      <p:cBhvr>
                                        <p:cTn id="28" dur="1" fill="hold">
                                          <p:stCondLst>
                                            <p:cond delay="0"/>
                                          </p:stCondLst>
                                        </p:cTn>
                                        <p:tgtEl>
                                          <p:spTgt spid="2052"/>
                                        </p:tgtEl>
                                        <p:attrNameLst>
                                          <p:attrName>style.visibility</p:attrName>
                                        </p:attrNameLst>
                                      </p:cBhvr>
                                      <p:to>
                                        <p:strVal val="visible"/>
                                      </p:to>
                                    </p:set>
                                    <p:animEffect transition="in" filter="barn(inVertical)">
                                      <p:cBhvr>
                                        <p:cTn id="29" dur="500"/>
                                        <p:tgtEl>
                                          <p:spTgt spid="205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barn(inVertical)">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barn(inVertical)">
                                      <p:cBhvr>
                                        <p:cTn id="39" dur="500"/>
                                        <p:tgtEl>
                                          <p:spTgt spid="34"/>
                                        </p:tgtEl>
                                      </p:cBhvr>
                                    </p:animEffect>
                                  </p:childTnLst>
                                </p:cTn>
                              </p:par>
                              <p:par>
                                <p:cTn id="40" presetID="16" presetClass="entr" presetSubtype="21"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barn(inVertical)">
                                      <p:cBhvr>
                                        <p:cTn id="45" dur="500"/>
                                        <p:tgtEl>
                                          <p:spTgt spid="37"/>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barn(inVertical)">
                                      <p:cBhvr>
                                        <p:cTn id="50" dur="500"/>
                                        <p:tgtEl>
                                          <p:spTgt spid="38"/>
                                        </p:tgtEl>
                                      </p:cBhvr>
                                    </p:animEffect>
                                  </p:childTnLst>
                                </p:cTn>
                              </p:par>
                              <p:par>
                                <p:cTn id="51" presetID="16" presetClass="entr" presetSubtype="21" fill="hold" nodeType="with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barn(inVertical)">
                                      <p:cBhvr>
                                        <p:cTn id="53" dur="500"/>
                                        <p:tgtEl>
                                          <p:spTgt spid="39"/>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barn(inVertical)">
                                      <p:cBhvr>
                                        <p:cTn id="56" dur="500"/>
                                        <p:tgtEl>
                                          <p:spTgt spid="40"/>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barn(inVertical)">
                                      <p:cBhvr>
                                        <p:cTn id="61" dur="500"/>
                                        <p:tgtEl>
                                          <p:spTgt spid="42"/>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barn(inVertical)">
                                      <p:cBhvr>
                                        <p:cTn id="6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4" grpId="0"/>
      <p:bldP spid="31" grpId="0"/>
      <p:bldP spid="33" grpId="0"/>
      <p:bldP spid="34" grpId="0"/>
      <p:bldP spid="37" grpId="0"/>
      <p:bldP spid="38" grpId="0"/>
      <p:bldP spid="40" grpId="0"/>
      <p:bldP spid="42" grpId="0"/>
      <p:bldP spid="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78921" y="2205262"/>
            <a:ext cx="4349350" cy="2246769"/>
          </a:xfrm>
          <a:prstGeom prst="rect">
            <a:avLst/>
          </a:prstGeom>
          <a:solidFill>
            <a:schemeClr val="accent5">
              <a:lumMod val="20000"/>
              <a:lumOff val="80000"/>
            </a:schemeClr>
          </a:solidFill>
          <a:ln>
            <a:solidFill>
              <a:schemeClr val="tx1"/>
            </a:solidFill>
            <a:prstDash val="sysDot"/>
          </a:ln>
        </p:spPr>
        <p:txBody>
          <a:bodyPr wrap="square">
            <a:spAutoFit/>
          </a:bodyPr>
          <a:lstStyle/>
          <a:p>
            <a:pPr algn="just"/>
            <a:r>
              <a:rPr lang="en-US" altLang="en-US" sz="2800" dirty="0">
                <a:latin typeface="Times New Roman" panose="02020603050405020304" pitchFamily="18" charset="0"/>
                <a:cs typeface="Times New Roman" panose="02020603050405020304" pitchFamily="18" charset="0"/>
              </a:rPr>
              <a:t>Hai </a:t>
            </a:r>
            <a:r>
              <a:rPr lang="en-US" altLang="en-US" sz="2800" dirty="0" err="1">
                <a:latin typeface="Times New Roman" panose="02020603050405020304" pitchFamily="18" charset="0"/>
                <a:cs typeface="Times New Roman" panose="02020603050405020304" pitchFamily="18" charset="0"/>
              </a:rPr>
              <a:t>địa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điểm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khoảng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cách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thực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tế</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là</a:t>
            </a:r>
            <a:r>
              <a:rPr lang="en-US" altLang="en-US" sz="2800" dirty="0">
                <a:latin typeface="Times New Roman" panose="02020603050405020304" pitchFamily="18" charset="0"/>
                <a:cs typeface="Times New Roman" panose="02020603050405020304" pitchFamily="18" charset="0"/>
              </a:rPr>
              <a:t> 25 km, </a:t>
            </a:r>
            <a:r>
              <a:rPr lang="en-US" altLang="en-US" sz="2800" dirty="0" err="1">
                <a:latin typeface="Times New Roman" panose="02020603050405020304" pitchFamily="18" charset="0"/>
                <a:cs typeface="Times New Roman" panose="02020603050405020304" pitchFamily="18" charset="0"/>
              </a:rPr>
              <a:t>thì</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đồ</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tỉ</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lệ</a:t>
            </a:r>
            <a:r>
              <a:rPr lang="en-US" altLang="en-US" sz="2800" dirty="0">
                <a:latin typeface="Times New Roman" panose="02020603050405020304" pitchFamily="18" charset="0"/>
                <a:cs typeface="Times New Roman" panose="02020603050405020304" pitchFamily="18" charset="0"/>
              </a:rPr>
              <a:t> 1:500 000, </a:t>
            </a:r>
            <a:r>
              <a:rPr lang="en-US" altLang="en-US" sz="2800" dirty="0" err="1">
                <a:latin typeface="Times New Roman" panose="02020603050405020304" pitchFamily="18" charset="0"/>
                <a:cs typeface="Times New Roman" panose="02020603050405020304" pitchFamily="18" charset="0"/>
              </a:rPr>
              <a:t>khoảng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cách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giữa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hai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địa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điểm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là</a:t>
            </a:r>
            <a:r>
              <a:rPr lang="en-US" altLang="en-US" sz="2800" dirty="0">
                <a:latin typeface="Times New Roman" panose="02020603050405020304" pitchFamily="18" charset="0"/>
                <a:cs typeface="Times New Roman" panose="02020603050405020304" pitchFamily="18" charset="0"/>
              </a:rPr>
              <a:t> bao </a:t>
            </a:r>
            <a:r>
              <a:rPr lang="en-US" altLang="en-US" sz="2800" dirty="0" err="1">
                <a:latin typeface="Times New Roman" panose="02020603050405020304" pitchFamily="18" charset="0"/>
                <a:cs typeface="Times New Roman" panose="02020603050405020304" pitchFamily="18" charset="0"/>
              </a:rPr>
              <a:t>nhiêu</a:t>
            </a:r>
            <a:r>
              <a:rPr lang="en-US" altLang="en-US" sz="2800" dirty="0">
                <a:latin typeface="Times New Roman" panose="02020603050405020304" pitchFamily="18" charset="0"/>
                <a:cs typeface="Times New Roman" panose="02020603050405020304" pitchFamily="18" charset="0"/>
              </a:rPr>
              <a:t>?</a:t>
            </a:r>
          </a:p>
        </p:txBody>
      </p:sp>
      <p:sp>
        <p:nvSpPr>
          <p:cNvPr id="25" name="Flowchart: Terminator 24"/>
          <p:cNvSpPr/>
          <p:nvPr/>
        </p:nvSpPr>
        <p:spPr>
          <a:xfrm>
            <a:off x="934345" y="1476808"/>
            <a:ext cx="3038502" cy="755367"/>
          </a:xfrm>
          <a:prstGeom prst="flowChartTerminator">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Bài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tập</a:t>
            </a:r>
            <a:r>
              <a:rPr lang="en-US" sz="2800" b="1" dirty="0">
                <a:solidFill>
                  <a:schemeClr val="tx1"/>
                </a:solidFill>
                <a:latin typeface="Times New Roman" panose="02020603050405020304" pitchFamily="18" charset="0"/>
                <a:cs typeface="Times New Roman" panose="02020603050405020304" pitchFamily="18" charset="0"/>
              </a:rPr>
              <a:t> 2</a:t>
            </a:r>
          </a:p>
        </p:txBody>
      </p:sp>
      <p:grpSp>
        <p:nvGrpSpPr>
          <p:cNvPr id="6" name="Group 5"/>
          <p:cNvGrpSpPr/>
          <p:nvPr/>
        </p:nvGrpSpPr>
        <p:grpSpPr>
          <a:xfrm>
            <a:off x="514226" y="20357"/>
            <a:ext cx="11380703" cy="923330"/>
            <a:chOff x="1571315" y="78783"/>
            <a:chExt cx="11380703" cy="923330"/>
          </a:xfrm>
        </p:grpSpPr>
        <p:sp>
          <p:nvSpPr>
            <p:cNvPr id="4" name="Rectangle: Rounded Corners 3"/>
            <p:cNvSpPr/>
            <p:nvPr/>
          </p:nvSpPr>
          <p:spPr>
            <a:xfrm>
              <a:off x="2140830" y="102412"/>
              <a:ext cx="10601602" cy="830997"/>
            </a:xfrm>
            <a:prstGeom prst="roundRect">
              <a:avLst/>
            </a:prstGeom>
            <a:solidFill>
              <a:srgbClr val="B3E5F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8" name="Picture 4" descr="Hình ảnh Thước đo Dòng Biểu Tượng đầy, Biểu Tượng Dòng, Biểu Tượng Thước,  Cái Thước Vector và PNG với nền trong suốt để tải xuống miễn phí"/>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1315" y="78783"/>
              <a:ext cx="923330" cy="9233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2539673" y="136764"/>
              <a:ext cx="10412345" cy="523220"/>
            </a:xfrm>
            <a:prstGeom prst="rect">
              <a:avLst/>
            </a:prstGeom>
            <a:noFill/>
          </p:spPr>
          <p:txBody>
            <a:bodyPr wrap="square">
              <a:spAutoFit/>
            </a:bodyPr>
            <a:lstStyle/>
            <a:p>
              <a:r>
                <a:rPr lang="en-US" sz="2800" b="1" dirty="0">
                  <a:ln w="9525">
                    <a:solidFill>
                      <a:schemeClr val="bg1"/>
                    </a:solidFill>
                    <a:prstDash val="solid"/>
                  </a:ln>
                  <a:solidFill>
                    <a:srgbClr val="C0000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2. TÍNH KHOẢNG CÁCH THỰC TẾ DỰA VÀO TỈ LỆ BẢN ĐỒ</a:t>
              </a:r>
              <a:endParaRPr lang="en-US" sz="2800" dirty="0">
                <a:latin typeface="Times New Roman" panose="02020603050405020304" pitchFamily="18" charset="0"/>
                <a:cs typeface="Times New Roman" panose="02020603050405020304" pitchFamily="18" charset="0"/>
              </a:endParaRPr>
            </a:p>
          </p:txBody>
        </p:sp>
      </p:grpSp>
      <p:grpSp>
        <p:nvGrpSpPr>
          <p:cNvPr id="7" name="Group 6"/>
          <p:cNvGrpSpPr/>
          <p:nvPr/>
        </p:nvGrpSpPr>
        <p:grpSpPr>
          <a:xfrm>
            <a:off x="9124936" y="1105796"/>
            <a:ext cx="2763663" cy="3638027"/>
            <a:chOff x="4949355" y="1845131"/>
            <a:chExt cx="3629750" cy="5094631"/>
          </a:xfrm>
        </p:grpSpPr>
        <p:pic>
          <p:nvPicPr>
            <p:cNvPr id="16" name="Picture 6" descr="Hình ảnh Khoảng Cách Các Vector Biểu Tượng, Nền, Thiết Kế., Khoảng Cách  Vector và PNG với nền trong suốt để tải xuống miễn phí"/>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10000" b="90000" l="10000" r="90000">
                          <a14:foregroundMark x1="67188" y1="74063" x2="67188" y2="74063"/>
                          <a14:foregroundMark x1="57344" y1="80000" x2="57344" y2="80000"/>
                          <a14:foregroundMark x1="57344" y1="82344" x2="57344" y2="82344"/>
                        </a14:backgroundRemoval>
                      </a14:imgEffect>
                    </a14:imgLayer>
                  </a14:imgProps>
                </a:ext>
                <a:ext uri="{28A0092B-C50C-407E-A947-70E740481C1C}">
                  <a14:useLocalDpi xmlns:a14="http://schemas.microsoft.com/office/drawing/2010/main" val="0"/>
                </a:ext>
              </a:extLst>
            </a:blip>
            <a:srcRect l="10844" t="10365" r="10145" b="10481"/>
            <a:stretch>
              <a:fillRect/>
            </a:stretch>
          </p:blipFill>
          <p:spPr bwMode="auto">
            <a:xfrm>
              <a:off x="4995203" y="1845131"/>
              <a:ext cx="3583902" cy="397031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ình ảnh Thước đo Các Vector Biểu Tượng, Chuyển đổi Biểu Tượng, Biểu Tượng  Thể Dục, Nhà Sản Xuất Biểu Tượng Vector và PNG với nền trong suốt để tải  xuống miễn"/>
            <p:cNvPicPr>
              <a:picLocks noChangeAspect="1" noChangeArrowheads="1"/>
            </p:cNvPicPr>
            <p:nvPr/>
          </p:nvPicPr>
          <p:blipFill rotWithShape="1">
            <a:blip r:embed="rId6"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l="10960" t="11164" r="11571" b="4428"/>
            <a:stretch>
              <a:fillRect/>
            </a:stretch>
          </p:blipFill>
          <p:spPr bwMode="auto">
            <a:xfrm rot="5977257">
              <a:off x="5050734" y="3956744"/>
              <a:ext cx="2090531" cy="229329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5028100" y="5431244"/>
              <a:ext cx="1433745" cy="1508518"/>
            </a:xfrm>
            <a:prstGeom prst="rect">
              <a:avLst/>
            </a:prstGeom>
            <a:noFill/>
          </p:spPr>
          <p:txBody>
            <a:bodyPr wrap="square">
              <a:spAutoFit/>
            </a:bodyPr>
            <a:lstStyle/>
            <a:p>
              <a:r>
                <a:rPr lang="en-US" altLang="en-US" sz="3200" b="1" dirty="0">
                  <a:solidFill>
                    <a:srgbClr val="002060"/>
                  </a:solidFill>
                  <a:latin typeface="Times New Roman" panose="02020603050405020304" pitchFamily="18" charset="0"/>
                  <a:cs typeface="Times New Roman" panose="02020603050405020304" pitchFamily="18" charset="0"/>
                </a:rPr>
                <a:t>… cm</a:t>
              </a:r>
              <a:endParaRPr lang="en-US" sz="3200" b="1" dirty="0">
                <a:solidFill>
                  <a:srgbClr val="002060"/>
                </a:solidFill>
                <a:latin typeface="Times New Roman" panose="02020603050405020304" pitchFamily="18" charset="0"/>
                <a:cs typeface="Times New Roman" panose="02020603050405020304" pitchFamily="18" charset="0"/>
              </a:endParaRPr>
            </a:p>
          </p:txBody>
        </p:sp>
      </p:grpSp>
      <p:sp>
        <p:nvSpPr>
          <p:cNvPr id="24" name="TextBox 23"/>
          <p:cNvSpPr txBox="1"/>
          <p:nvPr/>
        </p:nvSpPr>
        <p:spPr>
          <a:xfrm>
            <a:off x="10278861" y="933730"/>
            <a:ext cx="1724277" cy="646331"/>
          </a:xfrm>
          <a:prstGeom prst="rect">
            <a:avLst/>
          </a:prstGeom>
          <a:noFill/>
        </p:spPr>
        <p:txBody>
          <a:bodyPr wrap="square">
            <a:spAutoFit/>
          </a:bodyPr>
          <a:lstStyle/>
          <a:p>
            <a:r>
              <a:rPr lang="en-US" altLang="en-US" sz="3600" b="1" dirty="0" err="1">
                <a:solidFill>
                  <a:srgbClr val="00B050"/>
                </a:solidFill>
                <a:latin typeface="Times New Roman" panose="02020603050405020304" pitchFamily="18" charset="0"/>
                <a:cs typeface="Times New Roman" panose="02020603050405020304" pitchFamily="18" charset="0"/>
              </a:rPr>
              <a:t>Bản</a:t>
            </a:r>
            <a:r>
              <a:rPr lang="en-US" altLang="en-US" sz="3600" b="1" dirty="0">
                <a:solidFill>
                  <a:srgbClr val="00B050"/>
                </a:solidFill>
                <a:latin typeface="Times New Roman" panose="02020603050405020304" pitchFamily="18" charset="0"/>
                <a:cs typeface="Times New Roman" panose="02020603050405020304" pitchFamily="18" charset="0"/>
              </a:rPr>
              <a:t> </a:t>
            </a:r>
            <a:r>
              <a:rPr lang="en-US" altLang="en-US" sz="3600" b="1" dirty="0" err="1">
                <a:solidFill>
                  <a:srgbClr val="00B050"/>
                </a:solidFill>
                <a:latin typeface="Times New Roman" panose="02020603050405020304" pitchFamily="18" charset="0"/>
                <a:cs typeface="Times New Roman" panose="02020603050405020304" pitchFamily="18" charset="0"/>
              </a:rPr>
              <a:t>đồ</a:t>
            </a:r>
            <a:endParaRPr lang="en-US" sz="3600" b="1" dirty="0">
              <a:solidFill>
                <a:srgbClr val="00B050"/>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5645828" y="930875"/>
            <a:ext cx="1840361" cy="646331"/>
          </a:xfrm>
          <a:prstGeom prst="rect">
            <a:avLst/>
          </a:prstGeom>
          <a:noFill/>
        </p:spPr>
        <p:txBody>
          <a:bodyPr wrap="square">
            <a:spAutoFit/>
          </a:bodyPr>
          <a:lstStyle/>
          <a:p>
            <a:r>
              <a:rPr lang="en-US" altLang="en-US" sz="3600" b="1" dirty="0" err="1">
                <a:solidFill>
                  <a:srgbClr val="00B050"/>
                </a:solidFill>
                <a:latin typeface="Times New Roman" panose="02020603050405020304" pitchFamily="18" charset="0"/>
                <a:cs typeface="Times New Roman" panose="02020603050405020304" pitchFamily="18" charset="0"/>
              </a:rPr>
              <a:t>Thực</a:t>
            </a:r>
            <a:r>
              <a:rPr lang="en-US" altLang="en-US" sz="3600" b="1" dirty="0">
                <a:solidFill>
                  <a:srgbClr val="00B050"/>
                </a:solidFill>
                <a:latin typeface="Times New Roman" panose="02020603050405020304" pitchFamily="18" charset="0"/>
                <a:cs typeface="Times New Roman" panose="02020603050405020304" pitchFamily="18" charset="0"/>
              </a:rPr>
              <a:t> </a:t>
            </a:r>
            <a:r>
              <a:rPr lang="en-US" altLang="en-US" sz="3600" b="1" dirty="0" err="1">
                <a:solidFill>
                  <a:srgbClr val="00B050"/>
                </a:solidFill>
                <a:latin typeface="Times New Roman" panose="02020603050405020304" pitchFamily="18" charset="0"/>
                <a:cs typeface="Times New Roman" panose="02020603050405020304" pitchFamily="18" charset="0"/>
              </a:rPr>
              <a:t>tế</a:t>
            </a:r>
            <a:endParaRPr lang="en-US" sz="3600" b="1" dirty="0">
              <a:solidFill>
                <a:srgbClr val="00B050"/>
              </a:solidFill>
              <a:latin typeface="Times New Roman" panose="02020603050405020304" pitchFamily="18" charset="0"/>
              <a:cs typeface="Times New Roman" panose="02020603050405020304" pitchFamily="18" charset="0"/>
            </a:endParaRPr>
          </a:p>
        </p:txBody>
      </p:sp>
      <p:pic>
        <p:nvPicPr>
          <p:cNvPr id="2052" name="Picture 4" descr="Transparent Highway Clipart Transparent Road Clipart - Novocom.top"/>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9961" b="98047" l="3516" r="97461">
                        <a14:foregroundMark x1="12109" y1="29102" x2="12109" y2="29102"/>
                        <a14:foregroundMark x1="3516" y1="70508" x2="3516" y2="70508"/>
                        <a14:foregroundMark x1="12109" y1="85547" x2="13477" y2="85547"/>
                        <a14:foregroundMark x1="41211" y1="88086" x2="43750" y2="88086"/>
                        <a14:foregroundMark x1="75000" y1="88086" x2="75000" y2="88086"/>
                        <a14:foregroundMark x1="95703" y1="59570" x2="97461" y2="54102"/>
                        <a14:foregroundMark x1="95703" y1="31641" x2="95703" y2="31641"/>
                        <a14:foregroundMark x1="56836" y1="48047" x2="56836" y2="48047"/>
                        <a14:foregroundMark x1="80273" y1="72852" x2="81836" y2="74219"/>
                        <a14:foregroundMark x1="95703" y1="92969" x2="95703" y2="92969"/>
                        <a14:foregroundMark x1="32031" y1="92773" x2="43359" y2="50977"/>
                        <a14:foregroundMark x1="58203" y1="40039" x2="74414" y2="88477"/>
                        <a14:foregroundMark x1="71875" y1="50391" x2="92383" y2="90820"/>
                        <a14:foregroundMark x1="92383" y1="90820" x2="92383" y2="90820"/>
                        <a14:foregroundMark x1="93945" y1="92383" x2="21094" y2="90234"/>
                        <a14:foregroundMark x1="50195" y1="37695" x2="58008" y2="90820"/>
                        <a14:foregroundMark x1="58008" y1="90820" x2="57617" y2="88672"/>
                        <a14:foregroundMark x1="43750" y1="39648" x2="36328" y2="90430"/>
                        <a14:foregroundMark x1="36328" y1="90430" x2="37695" y2="84961"/>
                        <a14:foregroundMark x1="39453" y1="43164" x2="16406" y2="90625"/>
                        <a14:foregroundMark x1="16406" y1="90625" x2="15625" y2="91406"/>
                        <a14:foregroundMark x1="38672" y1="40820" x2="5273" y2="86719"/>
                        <a14:foregroundMark x1="5273" y1="94141" x2="20898" y2="98242"/>
                        <a14:foregroundMark x1="20898" y1="98242" x2="34180" y2="98047"/>
                        <a14:foregroundMark x1="34180" y1="98047" x2="36133" y2="97461"/>
                        <a14:foregroundMark x1="5469" y1="79492" x2="5469" y2="79492"/>
                        <a14:foregroundMark x1="9570" y1="75391" x2="21094" y2="63086"/>
                        <a14:foregroundMark x1="21094" y1="63086" x2="27734" y2="46875"/>
                        <a14:backgroundMark x1="35156" y1="18359" x2="64258" y2="22070"/>
                      </a14:backgroundRemoval>
                    </a14:imgEffect>
                  </a14:imgLayer>
                </a14:imgProps>
              </a:ext>
              <a:ext uri="{28A0092B-C50C-407E-A947-70E740481C1C}">
                <a14:useLocalDpi xmlns:a14="http://schemas.microsoft.com/office/drawing/2010/main" val="0"/>
              </a:ext>
            </a:extLst>
          </a:blip>
          <a:srcRect t="18588"/>
          <a:stretch>
            <a:fillRect/>
          </a:stretch>
        </p:blipFill>
        <p:spPr bwMode="auto">
          <a:xfrm>
            <a:off x="5127963" y="1784521"/>
            <a:ext cx="2243686" cy="1826638"/>
          </a:xfrm>
          <a:prstGeom prst="rect">
            <a:avLst/>
          </a:prstGeom>
          <a:noFill/>
          <a:extLst>
            <a:ext uri="{909E8E84-426E-40DD-AFC4-6F175D3DCCD1}">
              <a14:hiddenFill xmlns:a14="http://schemas.microsoft.com/office/drawing/2010/main">
                <a:solidFill>
                  <a:srgbClr val="FFFFFF"/>
                </a:solidFill>
              </a14:hiddenFill>
            </a:ext>
          </a:extLst>
        </p:spPr>
      </p:pic>
      <p:cxnSp>
        <p:nvCxnSpPr>
          <p:cNvPr id="32" name="Straight Connector 31"/>
          <p:cNvCxnSpPr/>
          <p:nvPr/>
        </p:nvCxnSpPr>
        <p:spPr>
          <a:xfrm flipH="1">
            <a:off x="4832991" y="874983"/>
            <a:ext cx="2789" cy="5983017"/>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2054" name="Picture 6" descr="Biểu Tượng Ba Chiều Vàng Thêm Tài Liệu Hình ảnh Dấu Hỏi Lớn Hình ảnh | Định  dạng hình ảnh PNG 611695319| vn.lovepik.com"/>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10000" b="90000" l="10000" r="90000">
                        <a14:foregroundMark x1="45698" y1="80250" x2="45698" y2="80250"/>
                      </a14:backgroundRemoval>
                    </a14:imgEffect>
                  </a14:imgLayer>
                </a14:imgProps>
              </a:ext>
              <a:ext uri="{28A0092B-C50C-407E-A947-70E740481C1C}">
                <a14:useLocalDpi xmlns:a14="http://schemas.microsoft.com/office/drawing/2010/main" val="0"/>
              </a:ext>
            </a:extLst>
          </a:blip>
          <a:srcRect l="29032" t="9895" r="27217" b="9895"/>
          <a:stretch>
            <a:fillRect/>
          </a:stretch>
        </p:blipFill>
        <p:spPr bwMode="auto">
          <a:xfrm>
            <a:off x="8791022" y="2867602"/>
            <a:ext cx="628959" cy="964026"/>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5532332" y="4199552"/>
            <a:ext cx="2816418" cy="461665"/>
          </a:xfrm>
          <a:prstGeom prst="rect">
            <a:avLst/>
          </a:prstGeom>
          <a:noFill/>
        </p:spPr>
        <p:txBody>
          <a:bodyPr wrap="square">
            <a:spAutoFit/>
          </a:bodyPr>
          <a:lstStyle/>
          <a:p>
            <a:r>
              <a:rPr lang="en-US" altLang="en-US" sz="2400" b="1" dirty="0" err="1">
                <a:latin typeface="Times New Roman" panose="02020603050405020304" pitchFamily="18" charset="0"/>
                <a:cs typeface="Times New Roman" panose="02020603050405020304" pitchFamily="18" charset="0"/>
              </a:rPr>
              <a:t>Tỉ</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lệ</a:t>
            </a:r>
            <a:r>
              <a:rPr lang="en-US" altLang="en-US" sz="2400" b="1" dirty="0">
                <a:latin typeface="Times New Roman" panose="02020603050405020304" pitchFamily="18" charset="0"/>
                <a:cs typeface="Times New Roman" panose="02020603050405020304" pitchFamily="18" charset="0"/>
              </a:rPr>
              <a:t>: 1:500.000</a:t>
            </a:r>
            <a:endParaRPr lang="en-US" sz="2400" b="1"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4782516" y="4685512"/>
            <a:ext cx="2530305"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1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bản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đồ</a:t>
            </a:r>
            <a:r>
              <a:rPr lang="en-US" altLang="en-US" sz="2400" dirty="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p:cxnSp>
        <p:nvCxnSpPr>
          <p:cNvPr id="13" name="Straight Arrow Connector 12"/>
          <p:cNvCxnSpPr/>
          <p:nvPr/>
        </p:nvCxnSpPr>
        <p:spPr>
          <a:xfrm>
            <a:off x="7164120" y="5033431"/>
            <a:ext cx="999987" cy="0"/>
          </a:xfrm>
          <a:prstGeom prst="straightConnector1">
            <a:avLst/>
          </a:prstGeom>
          <a:ln w="28575">
            <a:solidFill>
              <a:srgbClr val="00206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208662" y="4728056"/>
            <a:ext cx="3794476"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500.000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thực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tế</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8139844" y="5256560"/>
            <a:ext cx="3545499" cy="461665"/>
          </a:xfrm>
          <a:prstGeom prst="rect">
            <a:avLst/>
          </a:prstGeom>
          <a:noFill/>
        </p:spPr>
        <p:txBody>
          <a:bodyPr wrap="square">
            <a:spAutoFit/>
          </a:bodyPr>
          <a:lstStyle/>
          <a:p>
            <a:pPr algn="just"/>
            <a:r>
              <a:rPr lang="en-US" altLang="en-US" sz="2400" dirty="0">
                <a:solidFill>
                  <a:srgbClr val="FF0000"/>
                </a:solidFill>
                <a:latin typeface="Times New Roman" panose="02020603050405020304" pitchFamily="18" charset="0"/>
                <a:cs typeface="Times New Roman" panose="02020603050405020304" pitchFamily="18" charset="0"/>
              </a:rPr>
              <a:t>2.500.000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thực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tế</a:t>
            </a:r>
            <a:endParaRPr lang="en-US" sz="2400" dirty="0">
              <a:solidFill>
                <a:srgbClr val="FF0000"/>
              </a:solidFill>
              <a:latin typeface="Times New Roman" panose="02020603050405020304" pitchFamily="18" charset="0"/>
              <a:cs typeface="Times New Roman" panose="02020603050405020304" pitchFamily="18" charset="0"/>
            </a:endParaRPr>
          </a:p>
        </p:txBody>
      </p:sp>
      <p:cxnSp>
        <p:nvCxnSpPr>
          <p:cNvPr id="39" name="Straight Arrow Connector 38"/>
          <p:cNvCxnSpPr/>
          <p:nvPr/>
        </p:nvCxnSpPr>
        <p:spPr>
          <a:xfrm>
            <a:off x="7164120" y="5560412"/>
            <a:ext cx="999987" cy="0"/>
          </a:xfrm>
          <a:prstGeom prst="straightConnector1">
            <a:avLst/>
          </a:prstGeom>
          <a:ln w="28575">
            <a:solidFill>
              <a:srgbClr val="00206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947128" y="5232149"/>
            <a:ext cx="2348568"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bản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đồ</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5200850" y="5845439"/>
            <a:ext cx="6383474" cy="461665"/>
          </a:xfrm>
          <a:prstGeom prst="rect">
            <a:avLst/>
          </a:prstGeom>
          <a:noFill/>
        </p:spPr>
        <p:txBody>
          <a:bodyPr wrap="square">
            <a:spAutoFit/>
          </a:bodyPr>
          <a:lstStyle/>
          <a:p>
            <a:pPr algn="ct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a:latin typeface="Times New Roman" panose="02020603050405020304" pitchFamily="18" charset="0"/>
                <a:cs typeface="Times New Roman" panose="02020603050405020304" pitchFamily="18" charset="0"/>
              </a:rPr>
              <a:t>2.500.000 : 500.000 = 5 cm </a:t>
            </a:r>
            <a:r>
              <a:rPr lang="en-US" altLang="en-US" sz="2400" b="1" dirty="0" err="1">
                <a:latin typeface="Times New Roman" panose="02020603050405020304" pitchFamily="18" charset="0"/>
                <a:cs typeface="Times New Roman" panose="02020603050405020304" pitchFamily="18" charset="0"/>
              </a:rPr>
              <a:t>trên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bản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đồ</a:t>
            </a:r>
            <a:endParaRPr lang="en-US" sz="2400" b="1" dirty="0">
              <a:latin typeface="Times New Roman" panose="02020603050405020304" pitchFamily="18" charset="0"/>
              <a:cs typeface="Times New Roman" panose="02020603050405020304" pitchFamily="18" charset="0"/>
            </a:endParaRPr>
          </a:p>
        </p:txBody>
      </p:sp>
      <p:sp>
        <p:nvSpPr>
          <p:cNvPr id="43" name="TextBox 42"/>
          <p:cNvSpPr txBox="1"/>
          <p:nvPr/>
        </p:nvSpPr>
        <p:spPr>
          <a:xfrm>
            <a:off x="4886255" y="3651103"/>
            <a:ext cx="3531731" cy="461665"/>
          </a:xfrm>
          <a:prstGeom prst="rect">
            <a:avLst/>
          </a:prstGeom>
          <a:noFill/>
        </p:spPr>
        <p:txBody>
          <a:bodyPr wrap="square">
            <a:spAutoFit/>
          </a:bodyPr>
          <a:lstStyle/>
          <a:p>
            <a:pPr algn="just"/>
            <a:r>
              <a:rPr lang="en-US" altLang="en-US" sz="24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Đổi</a:t>
            </a:r>
            <a:r>
              <a:rPr lang="en-US" altLang="en-US" sz="24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25 km </a:t>
            </a:r>
            <a:r>
              <a:rPr lang="en-US" altLang="en-US" sz="2400" dirty="0">
                <a:solidFill>
                  <a:srgbClr val="FF0000"/>
                </a:solidFill>
                <a:latin typeface="Times New Roman" panose="02020603050405020304" pitchFamily="18" charset="0"/>
                <a:cs typeface="Times New Roman" panose="02020603050405020304" pitchFamily="18" charset="0"/>
              </a:rPr>
              <a:t>= 2.500.000 cm</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6034259" y="1559023"/>
            <a:ext cx="440086" cy="646331"/>
          </a:xfrm>
          <a:prstGeom prst="rect">
            <a:avLst/>
          </a:prstGeom>
          <a:noFill/>
        </p:spPr>
        <p:txBody>
          <a:bodyPr wrap="square">
            <a:spAutoFit/>
          </a:bodyPr>
          <a:lstStyle/>
          <a:p>
            <a:r>
              <a:rPr lang="en-US" altLang="en-US" sz="3600" b="1" dirty="0">
                <a:solidFill>
                  <a:srgbClr val="FF0000"/>
                </a:solidFill>
                <a:latin typeface="Times New Roman" panose="02020603050405020304" pitchFamily="18" charset="0"/>
                <a:cs typeface="Times New Roman" panose="02020603050405020304" pitchFamily="18" charset="0"/>
              </a:rPr>
              <a:t>A</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6453923" y="2964828"/>
            <a:ext cx="419448" cy="646331"/>
          </a:xfrm>
          <a:prstGeom prst="rect">
            <a:avLst/>
          </a:prstGeom>
          <a:noFill/>
        </p:spPr>
        <p:txBody>
          <a:bodyPr wrap="square">
            <a:spAutoFit/>
          </a:bodyPr>
          <a:lstStyle/>
          <a:p>
            <a:r>
              <a:rPr lang="en-US" altLang="en-US" sz="3600" b="1" dirty="0">
                <a:solidFill>
                  <a:srgbClr val="FF0000"/>
                </a:solidFill>
                <a:latin typeface="Times New Roman" panose="02020603050405020304" pitchFamily="18" charset="0"/>
                <a:cs typeface="Times New Roman" panose="02020603050405020304" pitchFamily="18" charset="0"/>
              </a:rPr>
              <a:t>B</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0" name="TextBox 29"/>
          <p:cNvSpPr txBox="1"/>
          <p:nvPr/>
        </p:nvSpPr>
        <p:spPr>
          <a:xfrm rot="4186371">
            <a:off x="5777839" y="2061792"/>
            <a:ext cx="1096212" cy="1200329"/>
          </a:xfrm>
          <a:prstGeom prst="rect">
            <a:avLst/>
          </a:prstGeom>
          <a:noFill/>
        </p:spPr>
        <p:txBody>
          <a:bodyPr wrap="square">
            <a:spAutoFit/>
          </a:bodyPr>
          <a:lstStyle/>
          <a:p>
            <a:r>
              <a:rPr lang="en-US" altLang="en-US" sz="3600" b="1" dirty="0">
                <a:latin typeface="Times New Roman" panose="02020603050405020304" pitchFamily="18" charset="0"/>
                <a:cs typeface="Times New Roman" panose="02020603050405020304" pitchFamily="18" charset="0"/>
              </a:rPr>
              <a:t>25 km</a:t>
            </a:r>
            <a:endParaRPr lang="en-US" sz="3600" b="1" dirty="0">
              <a:latin typeface="Times New Roman" panose="02020603050405020304" pitchFamily="18" charset="0"/>
              <a:cs typeface="Times New Roman" panose="02020603050405020304" pitchFamily="18" charset="0"/>
            </a:endParaRPr>
          </a:p>
        </p:txBody>
      </p:sp>
      <p:sp>
        <p:nvSpPr>
          <p:cNvPr id="35" name="TextBox 34"/>
          <p:cNvSpPr txBox="1"/>
          <p:nvPr/>
        </p:nvSpPr>
        <p:spPr>
          <a:xfrm>
            <a:off x="9598873" y="1287510"/>
            <a:ext cx="440086" cy="646331"/>
          </a:xfrm>
          <a:prstGeom prst="rect">
            <a:avLst/>
          </a:prstGeom>
          <a:noFill/>
        </p:spPr>
        <p:txBody>
          <a:bodyPr wrap="square">
            <a:spAutoFit/>
          </a:bodyPr>
          <a:lstStyle/>
          <a:p>
            <a:r>
              <a:rPr lang="en-US" altLang="en-US" sz="3600" b="1" dirty="0">
                <a:solidFill>
                  <a:srgbClr val="FF0000"/>
                </a:solidFill>
                <a:latin typeface="Times New Roman" panose="02020603050405020304" pitchFamily="18" charset="0"/>
                <a:cs typeface="Times New Roman" panose="02020603050405020304" pitchFamily="18" charset="0"/>
              </a:rPr>
              <a:t>A</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11097294" y="2475921"/>
            <a:ext cx="419448" cy="646331"/>
          </a:xfrm>
          <a:prstGeom prst="rect">
            <a:avLst/>
          </a:prstGeom>
          <a:noFill/>
        </p:spPr>
        <p:txBody>
          <a:bodyPr wrap="square">
            <a:spAutoFit/>
          </a:bodyPr>
          <a:lstStyle/>
          <a:p>
            <a:r>
              <a:rPr lang="en-US" altLang="en-US" sz="3600" b="1" dirty="0">
                <a:solidFill>
                  <a:srgbClr val="FF0000"/>
                </a:solidFill>
                <a:latin typeface="Times New Roman" panose="02020603050405020304" pitchFamily="18" charset="0"/>
                <a:cs typeface="Times New Roman" panose="02020603050405020304" pitchFamily="18" charset="0"/>
              </a:rPr>
              <a:t>B</a:t>
            </a:r>
            <a:endParaRPr lang="en-US" sz="36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down)">
                                      <p:cBhvr>
                                        <p:cTn id="19" dur="500"/>
                                        <p:tgtEl>
                                          <p:spTgt spid="31"/>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down)">
                                      <p:cBhvr>
                                        <p:cTn id="22" dur="500"/>
                                        <p:tgtEl>
                                          <p:spTgt spid="28"/>
                                        </p:tgtEl>
                                      </p:cBhvr>
                                    </p:animEffect>
                                  </p:childTnLst>
                                </p:cTn>
                              </p:par>
                              <p:par>
                                <p:cTn id="23" presetID="22" presetClass="entr" presetSubtype="4" fill="hold" nodeType="withEffect">
                                  <p:stCondLst>
                                    <p:cond delay="0"/>
                                  </p:stCondLst>
                                  <p:childTnLst>
                                    <p:set>
                                      <p:cBhvr>
                                        <p:cTn id="24" dur="1" fill="hold">
                                          <p:stCondLst>
                                            <p:cond delay="0"/>
                                          </p:stCondLst>
                                        </p:cTn>
                                        <p:tgtEl>
                                          <p:spTgt spid="2052"/>
                                        </p:tgtEl>
                                        <p:attrNameLst>
                                          <p:attrName>style.visibility</p:attrName>
                                        </p:attrNameLst>
                                      </p:cBhvr>
                                      <p:to>
                                        <p:strVal val="visible"/>
                                      </p:to>
                                    </p:set>
                                    <p:animEffect transition="in" filter="wipe(down)">
                                      <p:cBhvr>
                                        <p:cTn id="25" dur="500"/>
                                        <p:tgtEl>
                                          <p:spTgt spid="205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down)">
                                      <p:cBhvr>
                                        <p:cTn id="28" dur="500"/>
                                        <p:tgtEl>
                                          <p:spTgt spid="29"/>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down)">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down)">
                                      <p:cBhvr>
                                        <p:cTn id="36" dur="500"/>
                                        <p:tgtEl>
                                          <p:spTgt spid="24"/>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wipe(down)">
                                      <p:cBhvr>
                                        <p:cTn id="39" dur="500"/>
                                        <p:tgtEl>
                                          <p:spTgt spid="35"/>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down)">
                                      <p:cBhvr>
                                        <p:cTn id="42" dur="500"/>
                                        <p:tgtEl>
                                          <p:spTgt spid="36"/>
                                        </p:tgtEl>
                                      </p:cBhvr>
                                    </p:animEffect>
                                  </p:childTnLst>
                                </p:cTn>
                              </p:par>
                              <p:par>
                                <p:cTn id="43" presetID="22" presetClass="entr" presetSubtype="4" fill="hold" nodeType="withEffect">
                                  <p:stCondLst>
                                    <p:cond delay="0"/>
                                  </p:stCondLst>
                                  <p:childTnLst>
                                    <p:set>
                                      <p:cBhvr>
                                        <p:cTn id="44" dur="1" fill="hold">
                                          <p:stCondLst>
                                            <p:cond delay="0"/>
                                          </p:stCondLst>
                                        </p:cTn>
                                        <p:tgtEl>
                                          <p:spTgt spid="2054"/>
                                        </p:tgtEl>
                                        <p:attrNameLst>
                                          <p:attrName>style.visibility</p:attrName>
                                        </p:attrNameLst>
                                      </p:cBhvr>
                                      <p:to>
                                        <p:strVal val="visible"/>
                                      </p:to>
                                    </p:set>
                                    <p:animEffect transition="in" filter="wipe(down)">
                                      <p:cBhvr>
                                        <p:cTn id="45" dur="500"/>
                                        <p:tgtEl>
                                          <p:spTgt spid="2054"/>
                                        </p:tgtEl>
                                      </p:cBhvr>
                                    </p:animEffect>
                                  </p:childTnLst>
                                </p:cTn>
                              </p:par>
                              <p:par>
                                <p:cTn id="46" presetID="22" presetClass="entr" presetSubtype="4"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down)">
                                      <p:cBhvr>
                                        <p:cTn id="48" dur="5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down)">
                                      <p:cBhvr>
                                        <p:cTn id="53" dur="500"/>
                                        <p:tgtEl>
                                          <p:spTgt spid="4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wipe(down)">
                                      <p:cBhvr>
                                        <p:cTn id="58" dur="500"/>
                                        <p:tgtEl>
                                          <p:spTgt spid="33"/>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barn(inVertical)">
                                      <p:cBhvr>
                                        <p:cTn id="63" dur="500"/>
                                        <p:tgtEl>
                                          <p:spTgt spid="34"/>
                                        </p:tgtEl>
                                      </p:cBhvr>
                                    </p:animEffect>
                                  </p:childTnLst>
                                </p:cTn>
                              </p:par>
                              <p:par>
                                <p:cTn id="64" presetID="16" presetClass="entr" presetSubtype="21" fill="hold" nodeType="with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barn(inVertical)">
                                      <p:cBhvr>
                                        <p:cTn id="66" dur="500"/>
                                        <p:tgtEl>
                                          <p:spTgt spid="13"/>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barn(inVertical)">
                                      <p:cBhvr>
                                        <p:cTn id="69" dur="500"/>
                                        <p:tgtEl>
                                          <p:spTgt spid="37"/>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40"/>
                                        </p:tgtEl>
                                        <p:attrNameLst>
                                          <p:attrName>style.visibility</p:attrName>
                                        </p:attrNameLst>
                                      </p:cBhvr>
                                      <p:to>
                                        <p:strVal val="visible"/>
                                      </p:to>
                                    </p:set>
                                    <p:animEffect transition="in" filter="barn(inVertical)">
                                      <p:cBhvr>
                                        <p:cTn id="74" dur="500"/>
                                        <p:tgtEl>
                                          <p:spTgt spid="40"/>
                                        </p:tgtEl>
                                      </p:cBhvr>
                                    </p:animEffect>
                                  </p:childTnLst>
                                </p:cTn>
                              </p:par>
                              <p:par>
                                <p:cTn id="75" presetID="16" presetClass="entr" presetSubtype="21" fill="hold" nodeType="with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barn(inVertical)">
                                      <p:cBhvr>
                                        <p:cTn id="77" dur="500"/>
                                        <p:tgtEl>
                                          <p:spTgt spid="39"/>
                                        </p:tgtEl>
                                      </p:cBhvr>
                                    </p:animEffect>
                                  </p:childTnLst>
                                </p:cTn>
                              </p:par>
                              <p:par>
                                <p:cTn id="78" presetID="16" presetClass="entr" presetSubtype="21"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barn(inVertical)">
                                      <p:cBhvr>
                                        <p:cTn id="80" dur="500"/>
                                        <p:tgtEl>
                                          <p:spTgt spid="38"/>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barn(inVertical)">
                                      <p:cBhvr>
                                        <p:cTn id="8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4" grpId="0"/>
      <p:bldP spid="31" grpId="0"/>
      <p:bldP spid="33" grpId="0"/>
      <p:bldP spid="34" grpId="0"/>
      <p:bldP spid="37" grpId="0"/>
      <p:bldP spid="38" grpId="0"/>
      <p:bldP spid="40" grpId="0"/>
      <p:bldP spid="42" grpId="0"/>
      <p:bldP spid="43" grpId="0"/>
      <p:bldP spid="28" grpId="0"/>
      <p:bldP spid="29" grpId="0"/>
      <p:bldP spid="30" grpId="0"/>
      <p:bldP spid="35" grpId="0"/>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84429" y="134434"/>
            <a:ext cx="11744971" cy="1392367"/>
            <a:chOff x="2384877" y="134434"/>
            <a:chExt cx="8259014" cy="1392367"/>
          </a:xfrm>
        </p:grpSpPr>
        <p:sp>
          <p:nvSpPr>
            <p:cNvPr id="12" name="Flowchart: Terminator 11"/>
            <p:cNvSpPr/>
            <p:nvPr/>
          </p:nvSpPr>
          <p:spPr>
            <a:xfrm>
              <a:off x="2445113" y="176711"/>
              <a:ext cx="8198778" cy="1151820"/>
            </a:xfrm>
            <a:prstGeom prst="flowChartTerminator">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Times New Roman" panose="02020603050405020304" pitchFamily="18" charset="0"/>
                  <a:cs typeface="Times New Roman" panose="02020603050405020304" pitchFamily="18" charset="0"/>
                </a:rPr>
                <a:t>NỘI DUNG CHÍNH</a:t>
              </a:r>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15" name="Oval 14"/>
            <p:cNvSpPr/>
            <p:nvPr/>
          </p:nvSpPr>
          <p:spPr>
            <a:xfrm>
              <a:off x="2384877" y="134434"/>
              <a:ext cx="1747548" cy="139236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a:solidFill>
                    <a:schemeClr val="tx1"/>
                  </a:solidFill>
                  <a:latin typeface="Times New Roman" panose="02020603050405020304" pitchFamily="18" charset="0"/>
                  <a:cs typeface="Times New Roman" panose="02020603050405020304" pitchFamily="18" charset="0"/>
                </a:rPr>
                <a:t>Bài</a:t>
              </a:r>
              <a:r>
                <a:rPr lang="en-US" sz="4800" b="1" dirty="0">
                  <a:solidFill>
                    <a:schemeClr val="tx1"/>
                  </a:solidFill>
                  <a:latin typeface="Times New Roman" panose="02020603050405020304" pitchFamily="18" charset="0"/>
                  <a:cs typeface="Times New Roman" panose="02020603050405020304" pitchFamily="18" charset="0"/>
                </a:rPr>
                <a:t> 3</a:t>
              </a:r>
            </a:p>
          </p:txBody>
        </p:sp>
      </p:grpSp>
      <p:sp>
        <p:nvSpPr>
          <p:cNvPr id="27" name="Lưu đồ: Điểm Kết Thúc 147"/>
          <p:cNvSpPr/>
          <p:nvPr/>
        </p:nvSpPr>
        <p:spPr>
          <a:xfrm>
            <a:off x="524566" y="1471293"/>
            <a:ext cx="5109681" cy="1849624"/>
          </a:xfrm>
          <a:prstGeom prst="flowChartTerminator">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Tỉ</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lệ</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bản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đồ</a:t>
            </a:r>
            <a:endParaRPr lang="en-US" sz="2400" b="1" dirty="0">
              <a:solidFill>
                <a:srgbClr val="002060"/>
              </a:solidFill>
              <a:latin typeface="Times New Roman" panose="02020603050405020304" pitchFamily="18" charset="0"/>
              <a:cs typeface="Times New Roman" panose="02020603050405020304" pitchFamily="18" charset="0"/>
            </a:endParaRPr>
          </a:p>
        </p:txBody>
      </p:sp>
      <p:sp>
        <p:nvSpPr>
          <p:cNvPr id="17" name="Lưu đồ: Điểm Kết Thúc 147"/>
          <p:cNvSpPr/>
          <p:nvPr/>
        </p:nvSpPr>
        <p:spPr>
          <a:xfrm>
            <a:off x="6191158" y="1716436"/>
            <a:ext cx="5791606" cy="1849624"/>
          </a:xfrm>
          <a:prstGeom prst="flowChartTerminator">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Tính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khoảng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cách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thực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tế</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dựa</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vào</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tỉ</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lệ</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bản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đồ</a:t>
            </a: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21" name="Oval 20"/>
          <p:cNvSpPr/>
          <p:nvPr/>
        </p:nvSpPr>
        <p:spPr>
          <a:xfrm>
            <a:off x="2439629" y="1413715"/>
            <a:ext cx="666714" cy="64921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Times New Roman" panose="02020603050405020304" pitchFamily="18" charset="0"/>
                <a:cs typeface="Times New Roman" panose="02020603050405020304" pitchFamily="18" charset="0"/>
              </a:rPr>
              <a:t>1</a:t>
            </a:r>
          </a:p>
        </p:txBody>
      </p:sp>
      <p:sp>
        <p:nvSpPr>
          <p:cNvPr id="22" name="Oval 21"/>
          <p:cNvSpPr/>
          <p:nvPr/>
        </p:nvSpPr>
        <p:spPr>
          <a:xfrm>
            <a:off x="9085657" y="1516033"/>
            <a:ext cx="666714" cy="66079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Times New Roman" panose="02020603050405020304" pitchFamily="18" charset="0"/>
                <a:cs typeface="Times New Roman" panose="02020603050405020304" pitchFamily="18" charset="0"/>
              </a:rPr>
              <a:t>2</a:t>
            </a:r>
          </a:p>
        </p:txBody>
      </p:sp>
      <p:pic>
        <p:nvPicPr>
          <p:cNvPr id="2052" name="Picture 4" descr="Hình ảnh Thước đo Dòng Biểu Tượng đầy, Biểu Tượng Dòng, Biểu Tượng Thước,  Cái Thước Vector và PNG với nền trong suốt để tải xuống miễn phí"/>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599" y="2627424"/>
            <a:ext cx="924628" cy="924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6" name="Picture 4" descr="Travel Distance Vector Icon Stock Vector, Royalty Free Vector Image by  ©vectorsmarket #100945738"/>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9971" b="89932" l="9877" r="91770">
                        <a14:foregroundMark x1="65432" y1="34018" x2="65432" y2="34018"/>
                        <a14:foregroundMark x1="79321" y1="27273" x2="79321" y2="27273"/>
                        <a14:foregroundMark x1="76749" y1="24829" x2="75000" y2="27077"/>
                        <a14:foregroundMark x1="10700" y1="53568" x2="10700" y2="53568"/>
                        <a14:foregroundMark x1="90535" y1="51711" x2="90535" y2="51711"/>
                        <a14:foregroundMark x1="91770" y1="50635" x2="91770" y2="50635"/>
                      </a14:backgroundRemoval>
                    </a14:imgEffect>
                  </a14:imgLayer>
                </a14:imgProps>
              </a:ext>
              <a:ext uri="{28A0092B-C50C-407E-A947-70E740481C1C}">
                <a14:useLocalDpi xmlns:a14="http://schemas.microsoft.com/office/drawing/2010/main" val="0"/>
              </a:ext>
            </a:extLst>
          </a:blip>
          <a:srcRect t="8403" r="4" b="6855"/>
          <a:stretch>
            <a:fillRect/>
          </a:stretch>
        </p:blipFill>
        <p:spPr bwMode="auto">
          <a:xfrm>
            <a:off x="10972783" y="2829325"/>
            <a:ext cx="1064470" cy="949567"/>
          </a:xfrm>
          <a:custGeom>
            <a:avLst/>
            <a:gdLst/>
            <a:ahLst/>
            <a:cxnLst/>
            <a:rect l="l" t="t" r="r" b="b"/>
            <a:pathLst>
              <a:path w="3347663" h="2986314">
                <a:moveTo>
                  <a:pt x="458203" y="0"/>
                </a:moveTo>
                <a:lnTo>
                  <a:pt x="3126555" y="0"/>
                </a:lnTo>
                <a:lnTo>
                  <a:pt x="3175466" y="53815"/>
                </a:lnTo>
                <a:cubicBezTo>
                  <a:pt x="3239389" y="131273"/>
                  <a:pt x="3296932" y="214191"/>
                  <a:pt x="3347288" y="301766"/>
                </a:cubicBezTo>
                <a:lnTo>
                  <a:pt x="3347663" y="302487"/>
                </a:lnTo>
                <a:lnTo>
                  <a:pt x="3347663" y="2082469"/>
                </a:lnTo>
                <a:lnTo>
                  <a:pt x="3278648" y="2196072"/>
                </a:lnTo>
                <a:cubicBezTo>
                  <a:pt x="2956544" y="2672847"/>
                  <a:pt x="2411068" y="2986314"/>
                  <a:pt x="1792379" y="2986314"/>
                </a:cubicBezTo>
                <a:cubicBezTo>
                  <a:pt x="802475" y="2986314"/>
                  <a:pt x="0" y="2183839"/>
                  <a:pt x="0" y="1193935"/>
                </a:cubicBezTo>
                <a:cubicBezTo>
                  <a:pt x="0" y="760853"/>
                  <a:pt x="153599" y="363644"/>
                  <a:pt x="409292" y="53815"/>
                </a:cubicBezTo>
                <a:close/>
              </a:path>
            </a:pathLst>
          </a:cu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5811" y="4654684"/>
            <a:ext cx="2574418" cy="2000548"/>
          </a:xfrm>
          <a:prstGeom prst="rect">
            <a:avLst/>
          </a:prstGeom>
          <a:solidFill>
            <a:srgbClr val="FFC000"/>
          </a:solidFill>
        </p:spPr>
        <p:txBody>
          <a:bodyPr wrap="square">
            <a:spAutoFit/>
          </a:bodyPr>
          <a:lstStyle/>
          <a:p>
            <a:pPr algn="just"/>
            <a:r>
              <a:rPr lang="en-US" altLang="en-US" sz="2400" dirty="0">
                <a:latin typeface="Times New Roman" panose="02020603050405020304" pitchFamily="18" charset="0"/>
                <a:cs typeface="Times New Roman" panose="02020603050405020304" pitchFamily="18" charset="0"/>
              </a:rPr>
              <a:t> C</a:t>
            </a:r>
            <a:r>
              <a:rPr lang="vi-VN" altLang="en-US" sz="2400" dirty="0">
                <a:latin typeface="Times New Roman" panose="02020603050405020304" pitchFamily="18" charset="0"/>
                <a:cs typeface="Times New Roman" panose="02020603050405020304" pitchFamily="18" charset="0"/>
              </a:rPr>
              <a:t>ho biết mức độ thu nhỏ độ dài giữa các đối tượng trên bản đồ so với thực tế là bao nhiê</a:t>
            </a:r>
            <a:r>
              <a:rPr lang="vi-VN" altLang="en-US" sz="2600" dirty="0">
                <a:latin typeface="Times New Roman" panose="02020603050405020304" pitchFamily="18" charset="0"/>
                <a:cs typeface="Times New Roman" panose="02020603050405020304" pitchFamily="18" charset="0"/>
              </a:rPr>
              <a:t>u</a:t>
            </a:r>
            <a:endParaRPr lang="en-US" altLang="en-US" sz="26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2687699" y="4730869"/>
            <a:ext cx="2574418" cy="1692771"/>
          </a:xfrm>
          <a:prstGeom prst="rect">
            <a:avLst/>
          </a:prstGeom>
          <a:solidFill>
            <a:srgbClr val="FFC000"/>
          </a:solidFill>
        </p:spPr>
        <p:txBody>
          <a:bodyPr wrap="square">
            <a:spAutoFit/>
          </a:bodyPr>
          <a:lstStyle/>
          <a:p>
            <a:pPr marL="457200" indent="-457200" algn="just">
              <a:buFontTx/>
              <a:buChar char="-"/>
            </a:pPr>
            <a:r>
              <a:rPr lang="en-US" altLang="en-US" sz="2600" dirty="0">
                <a:latin typeface="Times New Roman" panose="02020603050405020304" pitchFamily="18" charset="0"/>
                <a:cs typeface="Times New Roman" panose="02020603050405020304" pitchFamily="18" charset="0"/>
              </a:rPr>
              <a:t>T</a:t>
            </a:r>
            <a:r>
              <a:rPr lang="vi-VN" altLang="en-US" sz="2600" dirty="0">
                <a:latin typeface="Times New Roman" panose="02020603050405020304" pitchFamily="18" charset="0"/>
                <a:cs typeface="Times New Roman" panose="02020603050405020304" pitchFamily="18" charset="0"/>
              </a:rPr>
              <a:t>ỉ lệ thước</a:t>
            </a:r>
            <a:endParaRPr lang="en-US" altLang="en-US" sz="2600" dirty="0">
              <a:latin typeface="Times New Roman" panose="02020603050405020304" pitchFamily="18" charset="0"/>
              <a:cs typeface="Times New Roman" panose="02020603050405020304" pitchFamily="18" charset="0"/>
            </a:endParaRPr>
          </a:p>
          <a:p>
            <a:pPr algn="just"/>
            <a:endParaRPr lang="en-US" altLang="en-US" sz="2600" dirty="0">
              <a:latin typeface="Times New Roman" panose="02020603050405020304" pitchFamily="18" charset="0"/>
              <a:cs typeface="Times New Roman" panose="02020603050405020304" pitchFamily="18" charset="0"/>
            </a:endParaRPr>
          </a:p>
          <a:p>
            <a:pPr marL="457200" indent="-457200" algn="just">
              <a:buFontTx/>
              <a:buChar char="-"/>
            </a:pPr>
            <a:r>
              <a:rPr lang="en-US" altLang="en-US" sz="2600" dirty="0">
                <a:latin typeface="Times New Roman" panose="02020603050405020304" pitchFamily="18" charset="0"/>
                <a:cs typeface="Times New Roman" panose="02020603050405020304" pitchFamily="18" charset="0"/>
              </a:rPr>
              <a:t>T</a:t>
            </a:r>
            <a:r>
              <a:rPr lang="vi-VN" altLang="en-US" sz="2600" dirty="0">
                <a:latin typeface="Times New Roman" panose="02020603050405020304" pitchFamily="18" charset="0"/>
                <a:cs typeface="Times New Roman" panose="02020603050405020304" pitchFamily="18" charset="0"/>
              </a:rPr>
              <a:t>ỉ lệ số</a:t>
            </a:r>
            <a:endParaRPr lang="en-US" altLang="en-US" sz="2600" dirty="0">
              <a:latin typeface="Times New Roman" panose="02020603050405020304" pitchFamily="18" charset="0"/>
              <a:cs typeface="Times New Roman" panose="02020603050405020304" pitchFamily="18" charset="0"/>
            </a:endParaRPr>
          </a:p>
          <a:p>
            <a:pPr algn="just"/>
            <a:r>
              <a:rPr lang="en-US" altLang="en-US" sz="2600" dirty="0">
                <a:latin typeface="Times New Roman" panose="02020603050405020304" pitchFamily="18" charset="0"/>
                <a:cs typeface="Times New Roman" panose="02020603050405020304" pitchFamily="18" charset="0"/>
              </a:rPr>
              <a:t>     </a:t>
            </a:r>
            <a:r>
              <a:rPr lang="en-US" altLang="en-US" sz="2600" dirty="0">
                <a:highlight>
                  <a:srgbClr val="FFE699"/>
                </a:highlight>
                <a:latin typeface="Times New Roman" panose="02020603050405020304" pitchFamily="18" charset="0"/>
                <a:cs typeface="Times New Roman" panose="02020603050405020304" pitchFamily="18" charset="0"/>
              </a:rPr>
              <a:t>1:10.000.000</a:t>
            </a:r>
          </a:p>
        </p:txBody>
      </p:sp>
      <p:sp>
        <p:nvSpPr>
          <p:cNvPr id="14" name="Flowchart: Terminator 13"/>
          <p:cNvSpPr/>
          <p:nvPr/>
        </p:nvSpPr>
        <p:spPr>
          <a:xfrm>
            <a:off x="586908" y="3683729"/>
            <a:ext cx="1884680" cy="924628"/>
          </a:xfrm>
          <a:prstGeom prst="flowChartTermina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anose="02020603050405020304" pitchFamily="18" charset="0"/>
                <a:cs typeface="Times New Roman" panose="02020603050405020304" pitchFamily="18" charset="0"/>
              </a:rPr>
              <a:t>Ý </a:t>
            </a:r>
            <a:r>
              <a:rPr lang="en-US" sz="2800" b="1" dirty="0" err="1">
                <a:solidFill>
                  <a:schemeClr val="tx1"/>
                </a:solidFill>
                <a:latin typeface="Times New Roman" panose="02020603050405020304" pitchFamily="18" charset="0"/>
                <a:cs typeface="Times New Roman" panose="02020603050405020304" pitchFamily="18" charset="0"/>
              </a:rPr>
              <a:t>nghĩa</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18" name="Flowchart: Terminator 17"/>
          <p:cNvSpPr/>
          <p:nvPr/>
        </p:nvSpPr>
        <p:spPr>
          <a:xfrm>
            <a:off x="2979165" y="3725072"/>
            <a:ext cx="2167434" cy="640710"/>
          </a:xfrm>
          <a:prstGeom prst="flowChartTermina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Các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dạng</a:t>
            </a:r>
            <a:endParaRPr lang="en-US" sz="2800" b="1" dirty="0">
              <a:solidFill>
                <a:schemeClr val="tx1"/>
              </a:solidFill>
              <a:latin typeface="Times New Roman" panose="02020603050405020304" pitchFamily="18" charset="0"/>
              <a:cs typeface="Times New Roman" panose="02020603050405020304" pitchFamily="18" charset="0"/>
            </a:endParaRPr>
          </a:p>
        </p:txBody>
      </p:sp>
      <p:cxnSp>
        <p:nvCxnSpPr>
          <p:cNvPr id="19" name="Straight Arrow Connector 18"/>
          <p:cNvCxnSpPr>
            <a:stCxn id="27" idx="2"/>
            <a:endCxn id="14" idx="0"/>
          </p:cNvCxnSpPr>
          <p:nvPr/>
        </p:nvCxnSpPr>
        <p:spPr>
          <a:xfrm flipH="1">
            <a:off x="1529248" y="3320917"/>
            <a:ext cx="1550159" cy="362812"/>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27" idx="2"/>
            <a:endCxn id="18" idx="0"/>
          </p:cNvCxnSpPr>
          <p:nvPr/>
        </p:nvCxnSpPr>
        <p:spPr>
          <a:xfrm>
            <a:off x="3079407" y="3320917"/>
            <a:ext cx="983475" cy="404155"/>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999463" y="4365010"/>
            <a:ext cx="3121969" cy="1938992"/>
          </a:xfrm>
          <a:prstGeom prst="rect">
            <a:avLst/>
          </a:prstGeom>
          <a:solidFill>
            <a:srgbClr val="FFC000"/>
          </a:solidFill>
        </p:spPr>
        <p:txBody>
          <a:bodyPr wrap="square">
            <a:spAutoFit/>
          </a:bodyPr>
          <a:lstStyle/>
          <a:p>
            <a:pPr algn="just"/>
            <a:r>
              <a:rPr lang="en-US" altLang="en-US" sz="2400" dirty="0">
                <a:latin typeface="Times New Roman" panose="02020603050405020304" pitchFamily="18" charset="0"/>
                <a:cs typeface="Times New Roman" panose="02020603050405020304" pitchFamily="18" charset="0"/>
              </a:rPr>
              <a:t>M</a:t>
            </a:r>
            <a:r>
              <a:rPr lang="vi-VN" altLang="en-US" sz="2400" dirty="0">
                <a:latin typeface="Times New Roman" panose="02020603050405020304" pitchFamily="18" charset="0"/>
                <a:cs typeface="Times New Roman" panose="02020603050405020304" pitchFamily="18" charset="0"/>
              </a:rPr>
              <a:t>uốn đo khoảng cách thực tế phải đo được khoảng cách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trên</a:t>
            </a:r>
            <a:r>
              <a:rPr lang="vi-VN" altLang="en-US" sz="2400" dirty="0">
                <a:latin typeface="Times New Roman" panose="02020603050405020304" pitchFamily="18" charset="0"/>
                <a:cs typeface="Times New Roman" panose="02020603050405020304" pitchFamily="18" charset="0"/>
              </a:rPr>
              <a:t> bản đồ</a:t>
            </a:r>
            <a:r>
              <a:rPr lang="en-US" altLang="en-US" sz="2400" dirty="0">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rồi dựa vào tỉ lệ số hoặc thước tỉ lệ để tính</a:t>
            </a:r>
            <a:r>
              <a:rPr lang="en-US" alt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9165111" y="4408463"/>
            <a:ext cx="2764289" cy="1969770"/>
          </a:xfrm>
          <a:prstGeom prst="rect">
            <a:avLst/>
          </a:prstGeom>
          <a:solidFill>
            <a:srgbClr val="FFC000"/>
          </a:solidFill>
        </p:spPr>
        <p:txBody>
          <a:bodyPr wrap="square">
            <a:spAutoFit/>
          </a:bodyPr>
          <a:lstStyle/>
          <a:p>
            <a:pPr algn="just"/>
            <a:r>
              <a:rPr lang="en-US" altLang="en-US" sz="2400" dirty="0">
                <a:latin typeface="Times New Roman" panose="02020603050405020304" pitchFamily="18" charset="0"/>
                <a:cs typeface="Times New Roman" panose="02020603050405020304" pitchFamily="18" charset="0"/>
              </a:rPr>
              <a:t>Đ</a:t>
            </a:r>
            <a:r>
              <a:rPr lang="vi-VN" altLang="en-US" sz="2400" dirty="0">
                <a:latin typeface="Times New Roman" panose="02020603050405020304" pitchFamily="18" charset="0"/>
                <a:cs typeface="Times New Roman" panose="02020603050405020304" pitchFamily="18" charset="0"/>
              </a:rPr>
              <a:t>em khoảng cách AB trên bản đồ áp vào thước tỉ lệ sẽ biết được khoảng cách AB trên thực tế.</a:t>
            </a:r>
            <a:endParaRPr lang="vi-VN" altLang="en-US" sz="2600" dirty="0">
              <a:latin typeface="Times New Roman" panose="02020603050405020304" pitchFamily="18" charset="0"/>
              <a:cs typeface="Times New Roman" panose="02020603050405020304" pitchFamily="18" charset="0"/>
            </a:endParaRPr>
          </a:p>
        </p:txBody>
      </p:sp>
      <p:sp>
        <p:nvSpPr>
          <p:cNvPr id="25" name="Flowchart: Terminator 24"/>
          <p:cNvSpPr/>
          <p:nvPr/>
        </p:nvSpPr>
        <p:spPr>
          <a:xfrm>
            <a:off x="6191158" y="3783689"/>
            <a:ext cx="2759738" cy="596623"/>
          </a:xfrm>
          <a:prstGeom prst="flowChartTermina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Nguyên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tắc</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26" name="Flowchart: Terminator 25"/>
          <p:cNvSpPr/>
          <p:nvPr/>
        </p:nvSpPr>
        <p:spPr>
          <a:xfrm>
            <a:off x="9121432" y="3778892"/>
            <a:ext cx="2950128" cy="662111"/>
          </a:xfrm>
          <a:prstGeom prst="flowChartTermina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Với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tỉ</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lệ</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thước</a:t>
            </a:r>
            <a:endParaRPr lang="en-US" sz="2800" b="1" dirty="0">
              <a:solidFill>
                <a:schemeClr val="tx1"/>
              </a:solidFill>
              <a:latin typeface="Times New Roman" panose="02020603050405020304" pitchFamily="18" charset="0"/>
              <a:cs typeface="Times New Roman" panose="02020603050405020304" pitchFamily="18" charset="0"/>
            </a:endParaRPr>
          </a:p>
        </p:txBody>
      </p:sp>
      <p:cxnSp>
        <p:nvCxnSpPr>
          <p:cNvPr id="28" name="Straight Arrow Connector 27"/>
          <p:cNvCxnSpPr>
            <a:stCxn id="17" idx="2"/>
            <a:endCxn id="25" idx="0"/>
          </p:cNvCxnSpPr>
          <p:nvPr/>
        </p:nvCxnSpPr>
        <p:spPr>
          <a:xfrm flipH="1">
            <a:off x="7571027" y="3566060"/>
            <a:ext cx="1515934" cy="217629"/>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7" idx="2"/>
          </p:cNvCxnSpPr>
          <p:nvPr/>
        </p:nvCxnSpPr>
        <p:spPr>
          <a:xfrm>
            <a:off x="9086961" y="3566060"/>
            <a:ext cx="1509535" cy="108814"/>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1" idx="0"/>
          </p:cNvCxnSpPr>
          <p:nvPr/>
        </p:nvCxnSpPr>
        <p:spPr>
          <a:xfrm flipH="1">
            <a:off x="2772986" y="886091"/>
            <a:ext cx="3365658" cy="527624"/>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138644" y="1176319"/>
            <a:ext cx="2843608" cy="527624"/>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pic>
        <p:nvPicPr>
          <p:cNvPr id="32" name="Picture 31" descr="A picture containing diagram&#10;&#10;Description automatically generated"/>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16562" y="5237695"/>
            <a:ext cx="2230037" cy="298023"/>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barn(inVertical)">
                                      <p:cBhvr>
                                        <p:cTn id="10" dur="500"/>
                                        <p:tgtEl>
                                          <p:spTgt spid="27"/>
                                        </p:tgtEl>
                                      </p:cBhvr>
                                    </p:animEffect>
                                  </p:childTnLst>
                                </p:cTn>
                              </p:par>
                              <p:par>
                                <p:cTn id="11" presetID="16" presetClass="entr" presetSubtype="21" fill="hold" nodeType="withEffect">
                                  <p:stCondLst>
                                    <p:cond delay="0"/>
                                  </p:stCondLst>
                                  <p:childTnLst>
                                    <p:set>
                                      <p:cBhvr>
                                        <p:cTn id="12" dur="1" fill="hold">
                                          <p:stCondLst>
                                            <p:cond delay="0"/>
                                          </p:stCondLst>
                                        </p:cTn>
                                        <p:tgtEl>
                                          <p:spTgt spid="2052"/>
                                        </p:tgtEl>
                                        <p:attrNameLst>
                                          <p:attrName>style.visibility</p:attrName>
                                        </p:attrNameLst>
                                      </p:cBhvr>
                                      <p:to>
                                        <p:strVal val="visible"/>
                                      </p:to>
                                    </p:set>
                                    <p:animEffect transition="in" filter="barn(inVertical)">
                                      <p:cBhvr>
                                        <p:cTn id="13" dur="500"/>
                                        <p:tgtEl>
                                          <p:spTgt spid="2052"/>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barn(inVertical)">
                                      <p:cBhvr>
                                        <p:cTn id="16" dur="500"/>
                                        <p:tgtEl>
                                          <p:spTgt spid="2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arn(inVertical)">
                                      <p:cBhvr>
                                        <p:cTn id="19" dur="500"/>
                                        <p:tgtEl>
                                          <p:spTgt spid="17"/>
                                        </p:tgtEl>
                                      </p:cBhvr>
                                    </p:animEffect>
                                  </p:childTnLst>
                                </p:cTn>
                              </p:par>
                              <p:par>
                                <p:cTn id="20" presetID="16" presetClass="entr" presetSubtype="21"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arn(inVertic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arn(inVertical)">
                                      <p:cBhvr>
                                        <p:cTn id="27" dur="500"/>
                                        <p:tgtEl>
                                          <p:spTgt spid="19"/>
                                        </p:tgtEl>
                                      </p:cBhvr>
                                    </p:animEffect>
                                  </p:childTnLst>
                                </p:cTn>
                              </p:par>
                              <p:par>
                                <p:cTn id="28" presetID="16" presetClass="entr" presetSubtype="21"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barn(inVertical)">
                                      <p:cBhvr>
                                        <p:cTn id="30" dur="500"/>
                                        <p:tgtEl>
                                          <p:spTgt spid="20"/>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arn(inVertical)">
                                      <p:cBhvr>
                                        <p:cTn id="33" dur="500"/>
                                        <p:tgtEl>
                                          <p:spTgt spid="14"/>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arn(inVertical)">
                                      <p:cBhvr>
                                        <p:cTn id="36" dur="500"/>
                                        <p:tgtEl>
                                          <p:spTgt spid="18"/>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par>
                                <p:cTn id="43" presetID="16" presetClass="entr" presetSubtype="21" fill="hold"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barn(inVertical)">
                                      <p:cBhvr>
                                        <p:cTn id="45" dur="500"/>
                                        <p:tgtEl>
                                          <p:spTgt spid="32"/>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barn(inVertical)">
                                      <p:cBhvr>
                                        <p:cTn id="50" dur="500"/>
                                        <p:tgtEl>
                                          <p:spTgt spid="28"/>
                                        </p:tgtEl>
                                      </p:cBhvr>
                                    </p:animEffect>
                                  </p:childTnLst>
                                </p:cTn>
                              </p:par>
                              <p:par>
                                <p:cTn id="51" presetID="16" presetClass="entr" presetSubtype="21"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barn(inVertical)">
                                      <p:cBhvr>
                                        <p:cTn id="53" dur="500"/>
                                        <p:tgtEl>
                                          <p:spTgt spid="29"/>
                                        </p:tgtEl>
                                      </p:cBhvr>
                                    </p:animEffect>
                                  </p:childTnLst>
                                </p:cTn>
                              </p:par>
                              <p:par>
                                <p:cTn id="54" presetID="16" presetClass="entr" presetSubtype="21"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barn(inVertical)">
                                      <p:cBhvr>
                                        <p:cTn id="56" dur="500"/>
                                        <p:tgtEl>
                                          <p:spTgt spid="25"/>
                                        </p:tgtEl>
                                      </p:cBhvr>
                                    </p:animEffect>
                                  </p:childTnLst>
                                </p:cTn>
                              </p:par>
                              <p:par>
                                <p:cTn id="57" presetID="16" presetClass="entr" presetSubtype="21"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barn(inVertical)">
                                      <p:cBhvr>
                                        <p:cTn id="59" dur="500"/>
                                        <p:tgtEl>
                                          <p:spTgt spid="23"/>
                                        </p:tgtEl>
                                      </p:cBhvr>
                                    </p:animEffect>
                                  </p:childTnLst>
                                </p:cTn>
                              </p:par>
                              <p:par>
                                <p:cTn id="60" presetID="16" presetClass="entr" presetSubtype="21" fill="hold" grpId="0" nodeType="with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barn(inVertical)">
                                      <p:cBhvr>
                                        <p:cTn id="62" dur="500"/>
                                        <p:tgtEl>
                                          <p:spTgt spid="26"/>
                                        </p:tgtEl>
                                      </p:cBhvr>
                                    </p:animEffect>
                                  </p:childTnLst>
                                </p:cTn>
                              </p:par>
                              <p:par>
                                <p:cTn id="63" presetID="16" presetClass="entr" presetSubtype="21"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barn(inVertical)">
                                      <p:cBhvr>
                                        <p:cTn id="6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7" grpId="0" animBg="1"/>
      <p:bldP spid="21" grpId="0" animBg="1"/>
      <p:bldP spid="22" grpId="0" animBg="1"/>
      <p:bldP spid="11" grpId="0" animBg="1"/>
      <p:bldP spid="13" grpId="0" animBg="1"/>
      <p:bldP spid="14" grpId="0" animBg="1"/>
      <p:bldP spid="18" grpId="0" animBg="1"/>
      <p:bldP spid="23" grpId="0" animBg="1"/>
      <p:bldP spid="24" grpId="0" animBg="1"/>
      <p:bldP spid="25" grpId="0" animBg="1"/>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Personal Personalization Profile User Business Flat Line Fil, Com Con,  Account, Avatar PNG and Vector with Transparent Background for Free Download"/>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27500" b="71563" l="20781" r="71563">
                        <a14:foregroundMark x1="54375" y1="69375" x2="54375" y2="69375"/>
                        <a14:foregroundMark x1="54375" y1="70156" x2="54375" y2="71563"/>
                        <a14:foregroundMark x1="52500" y1="71094" x2="52500" y2="71094"/>
                        <a14:foregroundMark x1="50625" y1="27500" x2="50625" y2="27500"/>
                        <a14:foregroundMark x1="49063" y1="28594" x2="49063" y2="28594"/>
                        <a14:foregroundMark x1="26406" y1="34844" x2="26406" y2="34844"/>
                        <a14:foregroundMark x1="20781" y1="66406" x2="20781" y2="66406"/>
                      </a14:backgroundRemoval>
                    </a14:imgEffect>
                  </a14:imgLayer>
                </a14:imgProps>
              </a:ext>
              <a:ext uri="{28A0092B-C50C-407E-A947-70E740481C1C}">
                <a14:useLocalDpi xmlns:a14="http://schemas.microsoft.com/office/drawing/2010/main" val="0"/>
              </a:ext>
            </a:extLst>
          </a:blip>
          <a:srcRect l="15014" t="25596" r="22069" b="28418"/>
          <a:stretch>
            <a:fillRect/>
          </a:stretch>
        </p:blipFill>
        <p:spPr bwMode="auto">
          <a:xfrm>
            <a:off x="248808" y="2800892"/>
            <a:ext cx="1647008" cy="120381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Rounded Corners 7"/>
          <p:cNvSpPr/>
          <p:nvPr/>
        </p:nvSpPr>
        <p:spPr>
          <a:xfrm>
            <a:off x="120575" y="1366883"/>
            <a:ext cx="1869762" cy="1203813"/>
          </a:xfrm>
          <a:prstGeom prst="roundRect">
            <a:avLst/>
          </a:prstGeom>
          <a:solidFill>
            <a:schemeClr val="accent6">
              <a:lumMod val="60000"/>
              <a:lumOff val="40000"/>
            </a:schemeClr>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Times New Roman" panose="02020603050405020304" pitchFamily="18" charset="0"/>
                <a:cs typeface="Times New Roman" panose="02020603050405020304" pitchFamily="18" charset="0"/>
              </a:rPr>
              <a:t>Làm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việc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nhân</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15" name="Rectangle: Rounded Corners 7"/>
          <p:cNvSpPr/>
          <p:nvPr/>
        </p:nvSpPr>
        <p:spPr>
          <a:xfrm>
            <a:off x="9077006" y="1428163"/>
            <a:ext cx="3094390" cy="1260458"/>
          </a:xfrm>
          <a:prstGeom prst="roundRect">
            <a:avLst/>
          </a:prstGeom>
          <a:solidFill>
            <a:schemeClr val="accent2">
              <a:lumMod val="60000"/>
              <a:lumOff val="40000"/>
            </a:schemeClr>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Times New Roman" panose="02020603050405020304" pitchFamily="18" charset="0"/>
                <a:cs typeface="Times New Roman" panose="02020603050405020304" pitchFamily="18" charset="0"/>
              </a:rPr>
              <a:t>Ghi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đáp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án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vào</a:t>
            </a:r>
            <a:r>
              <a:rPr lang="en-US" sz="2800" dirty="0">
                <a:solidFill>
                  <a:schemeClr val="tx1"/>
                </a:solidFill>
                <a:latin typeface="Times New Roman" panose="02020603050405020304" pitchFamily="18" charset="0"/>
                <a:cs typeface="Times New Roman" panose="02020603050405020304" pitchFamily="18" charset="0"/>
              </a:rPr>
              <a:t> Ô Chat </a:t>
            </a:r>
            <a:r>
              <a:rPr lang="en-US" sz="2800" dirty="0" err="1">
                <a:solidFill>
                  <a:schemeClr val="tx1"/>
                </a:solidFill>
                <a:latin typeface="Times New Roman" panose="02020603050405020304" pitchFamily="18" charset="0"/>
                <a:cs typeface="Times New Roman" panose="02020603050405020304" pitchFamily="18" charset="0"/>
              </a:rPr>
              <a:t>hoặc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tay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lời</a:t>
            </a:r>
            <a:r>
              <a:rPr lang="en-US" sz="2800" dirty="0">
                <a:solidFill>
                  <a:schemeClr val="tx1"/>
                </a:solidFill>
                <a:latin typeface="Times New Roman" panose="02020603050405020304" pitchFamily="18" charset="0"/>
                <a:cs typeface="Times New Roman" panose="02020603050405020304" pitchFamily="18" charset="0"/>
              </a:rPr>
              <a:t> </a:t>
            </a:r>
            <a:endParaRPr lang="en-US" sz="2800" dirty="0">
              <a:solidFill>
                <a:srgbClr val="0070C0"/>
              </a:solidFill>
              <a:latin typeface="Times New Roman" panose="02020603050405020304" pitchFamily="18" charset="0"/>
              <a:cs typeface="Times New Roman" panose="02020603050405020304" pitchFamily="18" charset="0"/>
            </a:endParaRPr>
          </a:p>
        </p:txBody>
      </p:sp>
      <p:pic>
        <p:nvPicPr>
          <p:cNvPr id="16" name="Picture 2" descr="Service PNG Free Image | PNG 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1097" y="2746912"/>
            <a:ext cx="1426209" cy="1439425"/>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Rounded Corners 7"/>
          <p:cNvSpPr/>
          <p:nvPr/>
        </p:nvSpPr>
        <p:spPr>
          <a:xfrm>
            <a:off x="2203233" y="1416465"/>
            <a:ext cx="2191201" cy="1178676"/>
          </a:xfrm>
          <a:prstGeom prst="roundRect">
            <a:avLst/>
          </a:prstGeom>
          <a:solidFill>
            <a:schemeClr val="accent1">
              <a:lumMod val="60000"/>
              <a:lumOff val="40000"/>
            </a:schemeClr>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Times New Roman" panose="02020603050405020304" pitchFamily="18" charset="0"/>
                <a:cs typeface="Times New Roman" panose="02020603050405020304" pitchFamily="18" charset="0"/>
              </a:rPr>
              <a:t>Có</a:t>
            </a:r>
            <a:r>
              <a:rPr lang="en-US" sz="2800" dirty="0">
                <a:solidFill>
                  <a:schemeClr val="tx1"/>
                </a:solidFill>
                <a:latin typeface="Times New Roman" panose="02020603050405020304" pitchFamily="18" charset="0"/>
                <a:cs typeface="Times New Roman" panose="02020603050405020304" pitchFamily="18" charset="0"/>
              </a:rPr>
              <a:t> 10 </a:t>
            </a:r>
            <a:r>
              <a:rPr lang="en-US" sz="2800" dirty="0" err="1">
                <a:solidFill>
                  <a:schemeClr val="tx1"/>
                </a:solidFill>
                <a:latin typeface="Times New Roman" panose="02020603050405020304" pitchFamily="18" charset="0"/>
                <a:cs typeface="Times New Roman" panose="02020603050405020304" pitchFamily="18" charset="0"/>
              </a:rPr>
              <a:t>câu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hỏi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ngắn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kĩ</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rgbClr val="0070C0"/>
              </a:solidFill>
              <a:latin typeface="Times New Roman" panose="02020603050405020304" pitchFamily="18" charset="0"/>
              <a:cs typeface="Times New Roman" panose="02020603050405020304" pitchFamily="18" charset="0"/>
            </a:endParaRPr>
          </a:p>
        </p:txBody>
      </p:sp>
      <p:cxnSp>
        <p:nvCxnSpPr>
          <p:cNvPr id="20" name="Straight Connector 19"/>
          <p:cNvCxnSpPr/>
          <p:nvPr/>
        </p:nvCxnSpPr>
        <p:spPr>
          <a:xfrm>
            <a:off x="0" y="1126703"/>
            <a:ext cx="12192000" cy="0"/>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765171" y="42924"/>
            <a:ext cx="9088730" cy="1260458"/>
            <a:chOff x="123872" y="42602"/>
            <a:chExt cx="9088730" cy="1260458"/>
          </a:xfrm>
        </p:grpSpPr>
        <p:sp>
          <p:nvSpPr>
            <p:cNvPr id="21" name="Rectangle 20"/>
            <p:cNvSpPr/>
            <p:nvPr/>
          </p:nvSpPr>
          <p:spPr>
            <a:xfrm>
              <a:off x="1059530" y="63198"/>
              <a:ext cx="8153072" cy="769441"/>
            </a:xfrm>
            <a:prstGeom prst="rect">
              <a:avLst/>
            </a:prstGeom>
            <a:noFill/>
          </p:spPr>
          <p:txBody>
            <a:bodyPr wrap="square" lIns="91440" tIns="45720" rIns="91440" bIns="45720">
              <a:spAutoFit/>
            </a:bodyPr>
            <a:lstStyle/>
            <a:p>
              <a:pPr algn="ctr"/>
              <a:r>
                <a:rPr lang="en-US" sz="4400" b="1" dirty="0" err="1">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Trò</a:t>
              </a:r>
              <a:r>
                <a:rPr lang="en-US" sz="4400" b="1"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4400" b="1" dirty="0" err="1">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chơi</a:t>
              </a:r>
              <a:r>
                <a:rPr lang="en-US" sz="4400" b="1"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NHÀ ĐỊA LÍ TÀI BA</a:t>
              </a:r>
              <a:endParaRPr lang="en-US" sz="4800" b="1" cap="none" spc="0"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pic>
          <p:nvPicPr>
            <p:cNvPr id="22" name="Picture 2" descr="Game-pad Gaming icon stock vector. Illustration of fight - 184134342"/>
            <p:cNvPicPr>
              <a:picLocks noChangeAspect="1" noChangeArrowheads="1"/>
            </p:cNvPicPr>
            <p:nvPr/>
          </p:nvPicPr>
          <p:blipFill>
            <a:blip r:embed="rId5" cstate="print">
              <a:extLst>
                <a:ext uri="{BEBA8EAE-BF5A-486C-A8C5-ECC9F3942E4B}">
                  <a14:imgProps xmlns:a14="http://schemas.microsoft.com/office/drawing/2010/main">
                    <a14:imgLayer r:embed="rId4">
                      <a14:imgEffect>
                        <a14:backgroundRemoval t="1953" b="91716" l="3875" r="98750">
                          <a14:foregroundMark x1="45688" y1="91775" x2="45688" y2="91775"/>
                          <a14:foregroundMark x1="93250" y1="50237" x2="93250" y2="50237"/>
                          <a14:foregroundMark x1="63500" y1="5976" x2="63500" y2="5976"/>
                          <a14:foregroundMark x1="51000" y1="1953" x2="51000" y2="1953"/>
                          <a14:foregroundMark x1="5500" y1="37870" x2="3875" y2="39586"/>
                          <a14:foregroundMark x1="4500" y1="56036" x2="4500" y2="56036"/>
                          <a14:foregroundMark x1="98750" y1="48876" x2="98750" y2="48876"/>
                          <a14:foregroundMark x1="90438" y1="59704" x2="88563" y2="57751"/>
                          <a14:foregroundMark x1="70188" y1="50059" x2="69000" y2="49882"/>
                          <a14:foregroundMark x1="45125" y1="49053" x2="36750" y2="50414"/>
                          <a14:foregroundMark x1="36750" y1="50414" x2="36750" y2="50414"/>
                          <a14:foregroundMark x1="22250" y1="50414" x2="20625" y2="50828"/>
                          <a14:foregroundMark x1="14063" y1="58935" x2="15937" y2="60888"/>
                          <a14:foregroundMark x1="23438" y1="64734" x2="29000" y2="65503"/>
                          <a14:foregroundMark x1="34875" y1="66095" x2="38188" y2="64911"/>
                          <a14:foregroundMark x1="39375" y1="64320" x2="40813" y2="63787"/>
                          <a14:foregroundMark x1="52438" y1="60296" x2="55937" y2="60296"/>
                          <a14:foregroundMark x1="72875" y1="62426" x2="72875" y2="62426"/>
                          <a14:foregroundMark x1="81438" y1="54083" x2="81438" y2="53550"/>
                          <a14:foregroundMark x1="80438" y1="49882" x2="78750" y2="48876"/>
                          <a14:foregroundMark x1="77125" y1="48107" x2="71625" y2="46982"/>
                          <a14:foregroundMark x1="63250" y1="45385" x2="59375" y2="45385"/>
                          <a14:foregroundMark x1="57125" y1="45385" x2="47125" y2="46213"/>
                          <a14:foregroundMark x1="47125" y1="46213" x2="47125" y2="46213"/>
                          <a14:foregroundMark x1="45125" y1="46213" x2="40000" y2="46568"/>
                          <a14:foregroundMark x1="38188" y1="45976" x2="35688" y2="45976"/>
                          <a14:foregroundMark x1="34688" y1="44438" x2="34688" y2="44438"/>
                          <a14:foregroundMark x1="60813" y1="45621" x2="60813" y2="45621"/>
                          <a14:foregroundMark x1="72438" y1="45799" x2="72438" y2="45799"/>
                          <a14:foregroundMark x1="78375" y1="48698" x2="78375" y2="48698"/>
                          <a14:foregroundMark x1="83063" y1="54675" x2="83063" y2="54675"/>
                          <a14:foregroundMark x1="71625" y1="65325" x2="71625" y2="65325"/>
                          <a14:foregroundMark x1="83688" y1="68817" x2="82688" y2="63787"/>
                          <a14:foregroundMark x1="85313" y1="55858" x2="85125" y2="54852"/>
                          <a14:foregroundMark x1="81625" y1="48876" x2="77750" y2="46391"/>
                          <a14:foregroundMark x1="76313" y1="45385" x2="73063" y2="45385"/>
                          <a14:foregroundMark x1="66563" y1="44852" x2="64875" y2="45030"/>
                          <a14:foregroundMark x1="64063" y1="45030" x2="62063" y2="45207"/>
                          <a14:foregroundMark x1="61438" y1="45207" x2="61438" y2="45207"/>
                          <a14:foregroundMark x1="27375" y1="45030" x2="25938" y2="45207"/>
                          <a14:foregroundMark x1="17313" y1="45621" x2="17313" y2="45621"/>
                          <a14:foregroundMark x1="14688" y1="48284" x2="14688" y2="48284"/>
                          <a14:foregroundMark x1="13875" y1="48876" x2="13875" y2="48876"/>
                          <a14:foregroundMark x1="82438" y1="59112" x2="82438" y2="59112"/>
                          <a14:foregroundMark x1="75500" y1="67811" x2="75500" y2="67811"/>
                          <a14:foregroundMark x1="75500" y1="67811" x2="75500" y2="67811"/>
                          <a14:foregroundMark x1="70625" y1="62781" x2="70000" y2="62426"/>
                          <a14:foregroundMark x1="67563" y1="59882" x2="67563" y2="59882"/>
                          <a14:foregroundMark x1="67125" y1="59527" x2="67125" y2="59527"/>
                          <a14:foregroundMark x1="84500" y1="56982" x2="84688" y2="57751"/>
                          <a14:foregroundMark x1="84500" y1="60651" x2="84500" y2="60651"/>
                          <a14:foregroundMark x1="73875" y1="50059" x2="73875" y2="50059"/>
                          <a14:foregroundMark x1="76750" y1="53728" x2="76750" y2="53728"/>
                          <a14:foregroundMark x1="71000" y1="60296" x2="71000" y2="60296"/>
                          <a14:foregroundMark x1="75500" y1="67811" x2="75500" y2="67811"/>
                          <a14:foregroundMark x1="75500" y1="67811" x2="75500" y2="67811"/>
                          <a14:foregroundMark x1="84313" y1="63550" x2="84313" y2="63550"/>
                          <a14:foregroundMark x1="85938" y1="63018" x2="85938" y2="63018"/>
                          <a14:foregroundMark x1="77375" y1="67219" x2="76125" y2="66864"/>
                          <a14:foregroundMark x1="74875" y1="65325" x2="71813" y2="63550"/>
                          <a14:foregroundMark x1="65313" y1="59112" x2="64875" y2="58580"/>
                        </a14:backgroundRemoval>
                      </a14:imgEffect>
                    </a14:imgLayer>
                  </a14:imgProps>
                </a:ext>
                <a:ext uri="{28A0092B-C50C-407E-A947-70E740481C1C}">
                  <a14:useLocalDpi xmlns:a14="http://schemas.microsoft.com/office/drawing/2010/main" val="0"/>
                </a:ext>
              </a:extLst>
            </a:blip>
            <a:srcRect/>
            <a:stretch>
              <a:fillRect/>
            </a:stretch>
          </p:blipFill>
          <p:spPr bwMode="auto">
            <a:xfrm>
              <a:off x="123872" y="42602"/>
              <a:ext cx="1193350" cy="1260458"/>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Rectangle: Rounded Corners 7"/>
          <p:cNvSpPr/>
          <p:nvPr/>
        </p:nvSpPr>
        <p:spPr>
          <a:xfrm>
            <a:off x="4400336" y="1428163"/>
            <a:ext cx="2223343" cy="1206271"/>
          </a:xfrm>
          <a:prstGeom prst="roundRect">
            <a:avLst/>
          </a:prstGeom>
          <a:solidFill>
            <a:schemeClr val="accent2">
              <a:lumMod val="20000"/>
              <a:lumOff val="80000"/>
            </a:schemeClr>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Times New Roman" panose="02020603050405020304" pitchFamily="18" charset="0"/>
                <a:cs typeface="Times New Roman" panose="02020603050405020304" pitchFamily="18" charset="0"/>
              </a:rPr>
              <a:t>Chuẩn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bị</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nháp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bút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thước</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18" name="Rectangle: Rounded Corners 17"/>
          <p:cNvSpPr/>
          <p:nvPr/>
        </p:nvSpPr>
        <p:spPr>
          <a:xfrm>
            <a:off x="415048" y="4190190"/>
            <a:ext cx="5254232" cy="2449178"/>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3" name="Rectangle: Rounded Corners 7"/>
          <p:cNvSpPr/>
          <p:nvPr/>
        </p:nvSpPr>
        <p:spPr>
          <a:xfrm>
            <a:off x="415048" y="3786729"/>
            <a:ext cx="3615031" cy="2852643"/>
          </a:xfrm>
          <a:prstGeom prst="round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solidFill>
                  <a:schemeClr val="tx1"/>
                </a:solidFill>
                <a:latin typeface="Times New Roman" panose="02020603050405020304" pitchFamily="18" charset="0"/>
                <a:cs typeface="Times New Roman" panose="02020603050405020304" pitchFamily="18" charset="0"/>
              </a:rPr>
              <a:t>Mỗi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lượt</a:t>
            </a:r>
            <a:r>
              <a:rPr lang="en-US" sz="3200" dirty="0">
                <a:solidFill>
                  <a:schemeClr val="tx1"/>
                </a:solidFill>
                <a:latin typeface="Times New Roman" panose="02020603050405020304" pitchFamily="18" charset="0"/>
                <a:cs typeface="Times New Roman" panose="02020603050405020304" pitchFamily="18" charset="0"/>
              </a:rPr>
              <a:t>: 2 HS </a:t>
            </a:r>
            <a:r>
              <a:rPr lang="en-US" sz="3200" dirty="0" err="1">
                <a:solidFill>
                  <a:schemeClr val="tx1"/>
                </a:solidFill>
                <a:latin typeface="Times New Roman" panose="02020603050405020304" pitchFamily="18" charset="0"/>
                <a:cs typeface="Times New Roman" panose="02020603050405020304" pitchFamily="18" charset="0"/>
              </a:rPr>
              <a:t>trả</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lời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đúng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và</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nhanh</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nhất</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nhận</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được</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1 </a:t>
            </a:r>
            <a:r>
              <a:rPr lang="en-US" sz="32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ngôi</a:t>
            </a:r>
            <a:r>
              <a:rPr lang="en-US" sz="32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sz="32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sao</a:t>
            </a:r>
            <a:r>
              <a:rPr lang="en-US" sz="32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hi </a:t>
            </a:r>
            <a:r>
              <a:rPr lang="en-US" sz="3200" dirty="0" err="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vọng</a:t>
            </a:r>
            <a:endParaRPr lang="en-US" sz="3200" dirty="0">
              <a:solidFill>
                <a:srgbClr val="FF0000"/>
              </a:solidFill>
              <a:latin typeface="Times New Roman" panose="02020603050405020304" pitchFamily="18" charset="0"/>
              <a:cs typeface="Times New Roman" panose="02020603050405020304" pitchFamily="18" charset="0"/>
            </a:endParaRPr>
          </a:p>
        </p:txBody>
      </p:sp>
      <p:pic>
        <p:nvPicPr>
          <p:cNvPr id="34" name="Picture 2" descr="Vector ngôi sao hoạt hình nhấp nháy | Thư viện stock vector đẹp miễn phí"/>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9616" y="4918462"/>
            <a:ext cx="1556217" cy="1475295"/>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Rounded Corners 34"/>
          <p:cNvSpPr/>
          <p:nvPr/>
        </p:nvSpPr>
        <p:spPr>
          <a:xfrm>
            <a:off x="6777365" y="4190190"/>
            <a:ext cx="5254232" cy="2449178"/>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6" name="Rectangle: Rounded Corners 7"/>
          <p:cNvSpPr/>
          <p:nvPr/>
        </p:nvSpPr>
        <p:spPr>
          <a:xfrm>
            <a:off x="6969352" y="4252363"/>
            <a:ext cx="2941745" cy="2472807"/>
          </a:xfrm>
          <a:prstGeom prst="roundRect">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err="1">
                <a:solidFill>
                  <a:schemeClr val="tx1"/>
                </a:solidFill>
                <a:latin typeface="Times New Roman" panose="02020603050405020304" pitchFamily="18" charset="0"/>
                <a:cs typeface="Times New Roman" panose="02020603050405020304" pitchFamily="18" charset="0"/>
              </a:rPr>
              <a:t>Kết</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thúc</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trò</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chơi</a:t>
            </a:r>
            <a:r>
              <a:rPr lang="en-US" sz="3200" dirty="0">
                <a:solidFill>
                  <a:schemeClr val="tx1"/>
                </a:solidFill>
                <a:latin typeface="Times New Roman" panose="02020603050405020304" pitchFamily="18" charset="0"/>
                <a:cs typeface="Times New Roman" panose="02020603050405020304" pitchFamily="18" charset="0"/>
              </a:rPr>
              <a:t>, GV </a:t>
            </a:r>
            <a:r>
              <a:rPr lang="en-US" sz="3200" dirty="0" err="1">
                <a:solidFill>
                  <a:schemeClr val="tx1"/>
                </a:solidFill>
                <a:latin typeface="Times New Roman" panose="02020603050405020304" pitchFamily="18" charset="0"/>
                <a:cs typeface="Times New Roman" panose="02020603050405020304" pitchFamily="18" charset="0"/>
              </a:rPr>
              <a:t>tổng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kết</a:t>
            </a:r>
            <a:r>
              <a:rPr lang="en-US" sz="3200" dirty="0">
                <a:solidFill>
                  <a:schemeClr val="tx1"/>
                </a:solidFill>
                <a:latin typeface="Times New Roman" panose="02020603050405020304" pitchFamily="18" charset="0"/>
                <a:cs typeface="Times New Roman" panose="02020603050405020304" pitchFamily="18" charset="0"/>
              </a:rPr>
              <a:t>: HS </a:t>
            </a:r>
            <a:r>
              <a:rPr lang="vi-VN" sz="3200" dirty="0">
                <a:solidFill>
                  <a:schemeClr val="tx1"/>
                </a:solidFill>
                <a:latin typeface="Times New Roman" panose="02020603050405020304" pitchFamily="18" charset="0"/>
                <a:cs typeface="Times New Roman" panose="02020603050405020304" pitchFamily="18" charset="0"/>
              </a:rPr>
              <a:t>nhiều </a:t>
            </a:r>
            <a:r>
              <a:rPr lang="en-US" sz="3200" dirty="0" err="1">
                <a:solidFill>
                  <a:schemeClr val="tx1"/>
                </a:solidFill>
                <a:latin typeface="Times New Roman" panose="02020603050405020304" pitchFamily="18" charset="0"/>
                <a:cs typeface="Times New Roman" panose="02020603050405020304" pitchFamily="18" charset="0"/>
              </a:rPr>
              <a:t>ngôi</a:t>
            </a:r>
            <a:r>
              <a:rPr lang="en-US" sz="3200" dirty="0">
                <a:solidFill>
                  <a:schemeClr val="tx1"/>
                </a:solidFill>
                <a:latin typeface="Times New Roman" panose="02020603050405020304" pitchFamily="18" charset="0"/>
                <a:cs typeface="Times New Roman" panose="02020603050405020304" pitchFamily="18" charset="0"/>
              </a:rPr>
              <a:t> </a:t>
            </a:r>
            <a:r>
              <a:rPr lang="vi-VN" sz="3200" dirty="0">
                <a:solidFill>
                  <a:schemeClr val="tx1"/>
                </a:solidFill>
                <a:latin typeface="Times New Roman" panose="02020603050405020304" pitchFamily="18" charset="0"/>
                <a:cs typeface="Times New Roman" panose="02020603050405020304" pitchFamily="18" charset="0"/>
              </a:rPr>
              <a:t>sao nhất </a:t>
            </a:r>
            <a:r>
              <a:rPr lang="en-US" sz="32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vi-VN" sz="3200" dirty="0">
                <a:solidFill>
                  <a:srgbClr val="FF0000"/>
                </a:solidFill>
                <a:latin typeface="Times New Roman" panose="02020603050405020304" pitchFamily="18" charset="0"/>
                <a:cs typeface="Times New Roman" panose="02020603050405020304" pitchFamily="18" charset="0"/>
              </a:rPr>
              <a:t>chiến thắng.</a:t>
            </a:r>
          </a:p>
        </p:txBody>
      </p:sp>
      <p:pic>
        <p:nvPicPr>
          <p:cNvPr id="37" name="Picture 6" descr="FINAL-BATTLE SPACESHIP | Tynke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l="10367" t="10256" r="7682" b="9129"/>
          <a:stretch>
            <a:fillRect/>
          </a:stretch>
        </p:blipFill>
        <p:spPr bwMode="auto">
          <a:xfrm>
            <a:off x="9827921" y="5050350"/>
            <a:ext cx="1554358" cy="1585186"/>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Biểu Tượng đồ Dùng Học Tập Hình ảnh | Định dạng hình ảnh PSD 401360362|  vn.lovepik.com"/>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35698" y1="29535" x2="35698" y2="29535"/>
                        <a14:foregroundMark x1="33140" y1="41512" x2="33140" y2="41512"/>
                        <a14:foregroundMark x1="25116" y1="45581" x2="23488" y2="45581"/>
                        <a14:foregroundMark x1="20814" y1="44884" x2="20000" y2="43837"/>
                        <a14:foregroundMark x1="19884" y1="27093" x2="19884" y2="27093"/>
                        <a14:foregroundMark x1="19884" y1="25930" x2="19884" y2="25930"/>
                        <a14:foregroundMark x1="19884" y1="24884" x2="21628" y2="23372"/>
                        <a14:foregroundMark x1="22326" y1="22791" x2="23721" y2="23023"/>
                        <a14:foregroundMark x1="28140" y1="23605" x2="28140" y2="23605"/>
                        <a14:foregroundMark x1="49419" y1="31512" x2="49419" y2="31512"/>
                        <a14:foregroundMark x1="49186" y1="27442" x2="48605" y2="26628"/>
                        <a14:foregroundMark x1="44767" y1="21047" x2="44535" y2="19535"/>
                        <a14:foregroundMark x1="44535" y1="18372" x2="44535" y2="16860"/>
                        <a14:foregroundMark x1="44419" y1="16860" x2="44419" y2="16860"/>
                        <a14:foregroundMark x1="44186" y1="16860" x2="44186" y2="16860"/>
                        <a14:foregroundMark x1="43256" y1="16279" x2="43256" y2="16279"/>
                        <a14:foregroundMark x1="41279" y1="15698" x2="41279" y2="15698"/>
                        <a14:foregroundMark x1="41163" y1="16047" x2="40116" y2="16628"/>
                        <a14:foregroundMark x1="39186" y1="16860" x2="36047" y2="18605"/>
                        <a14:foregroundMark x1="25814" y1="22791" x2="20233" y2="25465"/>
                        <a14:foregroundMark x1="17558" y1="26512" x2="15465" y2="27674"/>
                        <a14:foregroundMark x1="15233" y1="27674" x2="15233" y2="27674"/>
                        <a14:foregroundMark x1="13721" y1="26860" x2="13721" y2="26860"/>
                        <a14:foregroundMark x1="12674" y1="25349" x2="12907" y2="24302"/>
                        <a14:foregroundMark x1="13256" y1="23140" x2="14884" y2="21860"/>
                        <a14:foregroundMark x1="15465" y1="21628" x2="16163" y2="21279"/>
                        <a14:foregroundMark x1="16744" y1="21279" x2="17674" y2="21628"/>
                        <a14:foregroundMark x1="19884" y1="23721" x2="19884" y2="23721"/>
                        <a14:foregroundMark x1="21628" y1="25930" x2="22209" y2="27209"/>
                        <a14:foregroundMark x1="23372" y1="29767" x2="23140" y2="35349"/>
                        <a14:foregroundMark x1="22907" y1="37093" x2="22558" y2="38023"/>
                        <a14:foregroundMark x1="21744" y1="40233" x2="21744" y2="40233"/>
                        <a14:foregroundMark x1="21744" y1="39419" x2="22907" y2="35581"/>
                        <a14:foregroundMark x1="24070" y1="33837" x2="26628" y2="28837"/>
                        <a14:foregroundMark x1="28605" y1="25465" x2="33721" y2="31279"/>
                        <a14:foregroundMark x1="33721" y1="31279" x2="33721" y2="31279"/>
                        <a14:foregroundMark x1="36860" y1="35930" x2="38256" y2="35930"/>
                        <a14:foregroundMark x1="71047" y1="30581" x2="71047" y2="30581"/>
                        <a14:foregroundMark x1="71047" y1="30349" x2="69884" y2="27791"/>
                        <a14:foregroundMark x1="69767" y1="26279" x2="69535" y2="24767"/>
                        <a14:foregroundMark x1="69535" y1="22442" x2="68953" y2="18953"/>
                        <a14:foregroundMark x1="68721" y1="18605" x2="68372" y2="17209"/>
                        <a14:foregroundMark x1="68140" y1="16395" x2="68140" y2="13721"/>
                        <a14:foregroundMark x1="68140" y1="12791" x2="68140" y2="12791"/>
                        <a14:foregroundMark x1="64884" y1="15698" x2="64535" y2="17442"/>
                        <a14:foregroundMark x1="65698" y1="22442" x2="67558" y2="34186"/>
                        <a14:foregroundMark x1="67558" y1="34186" x2="67558" y2="34186"/>
                        <a14:foregroundMark x1="68605" y1="39651" x2="69767" y2="41395"/>
                        <a14:foregroundMark x1="77674" y1="40349" x2="78256" y2="39419"/>
                        <a14:foregroundMark x1="79419" y1="37442" x2="80000" y2="33372"/>
                        <a14:foregroundMark x1="80116" y1="33023" x2="80116" y2="31512"/>
                        <a14:foregroundMark x1="80116" y1="27209" x2="80116" y2="24767"/>
                        <a14:foregroundMark x1="80581" y1="20465" x2="80581" y2="20465"/>
                        <a14:foregroundMark x1="80349" y1="20698" x2="76512" y2="21628"/>
                        <a14:foregroundMark x1="75698" y1="21395" x2="75465" y2="20698"/>
                        <a14:foregroundMark x1="75930" y1="18721" x2="76279" y2="16047"/>
                        <a14:foregroundMark x1="76279" y1="15698" x2="76279" y2="15116"/>
                        <a14:foregroundMark x1="73372" y1="14302" x2="73372" y2="14302"/>
                        <a14:foregroundMark x1="75116" y1="13372" x2="75930" y2="13140"/>
                        <a14:foregroundMark x1="76047" y1="13140" x2="76047" y2="13140"/>
                        <a14:foregroundMark x1="76279" y1="13140" x2="76279" y2="13140"/>
                        <a14:foregroundMark x1="77093" y1="13140" x2="78372" y2="12907"/>
                        <a14:foregroundMark x1="78837" y1="13140" x2="79767" y2="13140"/>
                        <a14:foregroundMark x1="80000" y1="12791" x2="80000" y2="12791"/>
                        <a14:foregroundMark x1="80698" y1="13488" x2="81163" y2="14302"/>
                        <a14:foregroundMark x1="81744" y1="17442" x2="81744" y2="17442"/>
                        <a14:foregroundMark x1="80698" y1="18372" x2="80698" y2="18372"/>
                        <a14:foregroundMark x1="78023" y1="24767" x2="77674" y2="26279"/>
                        <a14:foregroundMark x1="77442" y1="28023" x2="77093" y2="34186"/>
                        <a14:foregroundMark x1="77442" y1="36279" x2="77674" y2="37674"/>
                        <a14:foregroundMark x1="77674" y1="37674" x2="77674" y2="36860"/>
                        <a14:foregroundMark x1="77674" y1="35349" x2="77674" y2="32326"/>
                        <a14:foregroundMark x1="77674" y1="32326" x2="77674" y2="32326"/>
                        <a14:foregroundMark x1="78953" y1="29186" x2="78953" y2="29186"/>
                        <a14:foregroundMark x1="78953" y1="27791" x2="78953" y2="26279"/>
                        <a14:foregroundMark x1="78953" y1="23140" x2="79186" y2="24884"/>
                        <a14:foregroundMark x1="79186" y1="28953" x2="79186" y2="28953"/>
                        <a14:foregroundMark x1="73140" y1="23023" x2="73140" y2="23023"/>
                        <a14:foregroundMark x1="73372" y1="18721" x2="73372" y2="18721"/>
                        <a14:foregroundMark x1="73605" y1="20465" x2="73605" y2="20465"/>
                        <a14:foregroundMark x1="18488" y1="33953" x2="18488" y2="33953"/>
                        <a14:foregroundMark x1="18488" y1="34767" x2="18488" y2="34767"/>
                        <a14:foregroundMark x1="20814" y1="31744" x2="20000" y2="30581"/>
                        <a14:foregroundMark x1="18721" y1="29419" x2="18721" y2="29419"/>
                        <a14:foregroundMark x1="17558" y1="30116" x2="19884" y2="36512"/>
                        <a14:foregroundMark x1="22558" y1="38605" x2="23721" y2="38605"/>
                        <a14:foregroundMark x1="33140" y1="34767" x2="33140" y2="34767"/>
                        <a14:foregroundMark x1="33140" y1="34767" x2="33140" y2="34767"/>
                        <a14:foregroundMark x1="33140" y1="34767" x2="33140" y2="34767"/>
                        <a14:foregroundMark x1="29884" y1="34186" x2="29884" y2="34186"/>
                        <a14:foregroundMark x1="29767" y1="34186" x2="29767" y2="34186"/>
                        <a14:foregroundMark x1="29186" y1="33256" x2="28605" y2="31860"/>
                        <a14:foregroundMark x1="28605" y1="30930" x2="28140" y2="29767"/>
                        <a14:foregroundMark x1="28140" y1="28953" x2="27791" y2="26512"/>
                        <a14:foregroundMark x1="27442" y1="24884" x2="26977" y2="24186"/>
                        <a14:foregroundMark x1="26395" y1="24767" x2="26047" y2="25349"/>
                        <a14:foregroundMark x1="25698" y1="25698" x2="26395" y2="26628"/>
                        <a14:foregroundMark x1="29535" y1="31512" x2="29535" y2="32093"/>
                        <a14:foregroundMark x1="29535" y1="33023" x2="28953" y2="34186"/>
                        <a14:foregroundMark x1="28605" y1="35116" x2="28140" y2="35698"/>
                        <a14:foregroundMark x1="28140" y1="35698" x2="28140" y2="35698"/>
                        <a14:foregroundMark x1="28605" y1="38605" x2="28605" y2="38605"/>
                        <a14:foregroundMark x1="30116" y1="38023" x2="32558" y2="37326"/>
                        <a14:foregroundMark x1="33023" y1="37326" x2="34302" y2="38256"/>
                        <a14:foregroundMark x1="37674" y1="39651" x2="38372" y2="39419"/>
                        <a14:foregroundMark x1="38953" y1="39186" x2="38953" y2="39186"/>
                        <a14:foregroundMark x1="39535" y1="38605" x2="40581" y2="37907"/>
                        <a14:foregroundMark x1="41163" y1="37442" x2="42093" y2="36744"/>
                        <a14:foregroundMark x1="48605" y1="33605" x2="48605" y2="33605"/>
                        <a14:foregroundMark x1="49186" y1="32907" x2="49186" y2="32907"/>
                      </a14:backgroundRemoval>
                    </a14:imgEffect>
                  </a14:imgLayer>
                </a14:imgProps>
              </a:ext>
              <a:ext uri="{28A0092B-C50C-407E-A947-70E740481C1C}">
                <a14:useLocalDpi xmlns:a14="http://schemas.microsoft.com/office/drawing/2010/main" val="0"/>
              </a:ext>
            </a:extLst>
          </a:blip>
          <a:srcRect l="56703" t="8328" r="16189" b="52454"/>
          <a:stretch>
            <a:fillRect/>
          </a:stretch>
        </p:blipFill>
        <p:spPr bwMode="auto">
          <a:xfrm>
            <a:off x="5146145" y="2746912"/>
            <a:ext cx="895417" cy="1317967"/>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Rounded Corners 7"/>
          <p:cNvSpPr/>
          <p:nvPr/>
        </p:nvSpPr>
        <p:spPr>
          <a:xfrm>
            <a:off x="6768979" y="1446264"/>
            <a:ext cx="2191201" cy="1257045"/>
          </a:xfrm>
          <a:prstGeom prst="roundRect">
            <a:avLst/>
          </a:prstGeom>
          <a:solidFill>
            <a:srgbClr val="FFC000"/>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imes New Roman" panose="02020603050405020304" pitchFamily="18" charset="0"/>
                <a:cs typeface="Times New Roman" panose="02020603050405020304" pitchFamily="18" charset="0"/>
              </a:rPr>
              <a:t>HS </a:t>
            </a:r>
            <a:r>
              <a:rPr lang="en-US" sz="2800" dirty="0" err="1">
                <a:solidFill>
                  <a:schemeClr val="tx1"/>
                </a:solidFill>
                <a:latin typeface="Times New Roman" panose="02020603050405020304" pitchFamily="18" charset="0"/>
                <a:cs typeface="Times New Roman" panose="02020603050405020304" pitchFamily="18" charset="0"/>
              </a:rPr>
              <a:t>tự</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tính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nháp</a:t>
            </a:r>
            <a:r>
              <a:rPr lang="en-US" sz="2800" dirty="0">
                <a:solidFill>
                  <a:schemeClr val="tx1"/>
                </a:solidFill>
                <a:latin typeface="Times New Roman" panose="02020603050405020304" pitchFamily="18" charset="0"/>
                <a:cs typeface="Times New Roman" panose="02020603050405020304" pitchFamily="18" charset="0"/>
              </a:rPr>
              <a:t> ở </a:t>
            </a:r>
            <a:r>
              <a:rPr lang="en-US" sz="2800" dirty="0" err="1">
                <a:solidFill>
                  <a:schemeClr val="tx1"/>
                </a:solidFill>
                <a:latin typeface="Times New Roman" panose="02020603050405020304" pitchFamily="18" charset="0"/>
                <a:cs typeface="Times New Roman" panose="02020603050405020304" pitchFamily="18" charset="0"/>
              </a:rPr>
              <a:t>ngoài</a:t>
            </a:r>
            <a:endParaRPr lang="en-US" sz="2800" dirty="0">
              <a:solidFill>
                <a:srgbClr val="0070C0"/>
              </a:solidFill>
              <a:latin typeface="Times New Roman" panose="02020603050405020304" pitchFamily="18" charset="0"/>
              <a:cs typeface="Times New Roman" panose="02020603050405020304" pitchFamily="18" charset="0"/>
            </a:endParaRPr>
          </a:p>
        </p:txBody>
      </p:sp>
      <p:pic>
        <p:nvPicPr>
          <p:cNvPr id="27" name="Picture 26"/>
          <p:cNvPicPr>
            <a:picLocks noChangeAspect="1"/>
          </p:cNvPicPr>
          <p:nvPr/>
        </p:nvPicPr>
        <p:blipFill rotWithShape="1">
          <a:blip r:embed="rId3">
            <a:extLst>
              <a:ext uri="{BEBA8EAE-BF5A-486C-A8C5-ECC9F3942E4B}">
                <a14:imgProps xmlns:a14="http://schemas.microsoft.com/office/drawing/2010/main">
                  <a14:imgLayer r:embed="rId4">
                    <a14:imgEffect>
                      <a14:backgroundRemoval t="10000" b="90000" l="10000" r="90000">
                        <a14:foregroundMark x1="82715" y1="17871" x2="82715" y2="17871"/>
                        <a14:foregroundMark x1="71289" y1="37988" x2="71289" y2="37988"/>
                      </a14:backgroundRemoval>
                    </a14:imgEffect>
                  </a14:imgLayer>
                </a14:imgProps>
              </a:ext>
            </a:extLst>
          </a:blip>
          <a:srcRect l="29223" t="8206" r="9863" b="16103"/>
          <a:stretch>
            <a:fillRect/>
          </a:stretch>
        </p:blipFill>
        <p:spPr>
          <a:xfrm>
            <a:off x="2911707" y="2642251"/>
            <a:ext cx="1158387" cy="1439426"/>
          </a:xfrm>
          <a:prstGeom prst="rect">
            <a:avLst/>
          </a:prstGeom>
        </p:spPr>
      </p:pic>
      <p:pic>
        <p:nvPicPr>
          <p:cNvPr id="28" name="Picture 4" descr="Copy writer RGB color icon stock vector. Illustration of flat - 187369446"/>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l="18377" t="22995" r="18409" b="27923"/>
          <a:stretch>
            <a:fillRect/>
          </a:stretch>
        </p:blipFill>
        <p:spPr bwMode="auto">
          <a:xfrm>
            <a:off x="7156596" y="2721117"/>
            <a:ext cx="1442686" cy="11560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1265304"/>
            <a:ext cx="12192000" cy="0"/>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 name="Rectangle: Rounded Corners 7"/>
          <p:cNvSpPr/>
          <p:nvPr/>
        </p:nvSpPr>
        <p:spPr>
          <a:xfrm>
            <a:off x="877868" y="2430699"/>
            <a:ext cx="7144042" cy="1306172"/>
          </a:xfrm>
          <a:prstGeom prst="roundRect">
            <a:avLst>
              <a:gd name="adj" fmla="val 50000"/>
            </a:avLst>
          </a:prstGeom>
          <a:solidFill>
            <a:srgbClr val="FFC000"/>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400" dirty="0">
                <a:solidFill>
                  <a:schemeClr val="tx1"/>
                </a:solidFill>
                <a:latin typeface="Times New Roman" panose="02020603050405020304" pitchFamily="18" charset="0"/>
                <a:cs typeface="Times New Roman" panose="02020603050405020304" pitchFamily="18" charset="0"/>
              </a:rPr>
              <a:t>Giữa 2 bản đồ tự nhiên Việt Nam có tỉ lệ 1:10</a:t>
            </a:r>
            <a:r>
              <a:rPr lang="en-US" sz="2400" dirty="0">
                <a:solidFill>
                  <a:schemeClr val="tx1"/>
                </a:solidFill>
                <a:latin typeface="Times New Roman" panose="02020603050405020304" pitchFamily="18" charset="0"/>
                <a:cs typeface="Times New Roman" panose="02020603050405020304" pitchFamily="18" charset="0"/>
              </a:rPr>
              <a:t>.</a:t>
            </a:r>
            <a:r>
              <a:rPr lang="vi-VN" sz="2400" dirty="0">
                <a:solidFill>
                  <a:schemeClr val="tx1"/>
                </a:solidFill>
                <a:latin typeface="Times New Roman" panose="02020603050405020304" pitchFamily="18" charset="0"/>
                <a:cs typeface="Times New Roman" panose="02020603050405020304" pitchFamily="18" charset="0"/>
              </a:rPr>
              <a:t>000</a:t>
            </a:r>
            <a:r>
              <a:rPr lang="en-US" sz="2400" dirty="0">
                <a:solidFill>
                  <a:schemeClr val="tx1"/>
                </a:solidFill>
                <a:latin typeface="Times New Roman" panose="02020603050405020304" pitchFamily="18" charset="0"/>
                <a:cs typeface="Times New Roman" panose="02020603050405020304" pitchFamily="18" charset="0"/>
              </a:rPr>
              <a:t>.</a:t>
            </a:r>
            <a:r>
              <a:rPr lang="vi-VN" sz="2400" dirty="0">
                <a:solidFill>
                  <a:schemeClr val="tx1"/>
                </a:solidFill>
                <a:latin typeface="Times New Roman" panose="02020603050405020304" pitchFamily="18" charset="0"/>
                <a:cs typeface="Times New Roman" panose="02020603050405020304" pitchFamily="18" charset="0"/>
              </a:rPr>
              <a:t>000 và 1:15</a:t>
            </a:r>
            <a:r>
              <a:rPr lang="en-US" sz="2400" dirty="0">
                <a:solidFill>
                  <a:schemeClr val="tx1"/>
                </a:solidFill>
                <a:latin typeface="Times New Roman" panose="02020603050405020304" pitchFamily="18" charset="0"/>
                <a:cs typeface="Times New Roman" panose="02020603050405020304" pitchFamily="18" charset="0"/>
              </a:rPr>
              <a:t>.</a:t>
            </a:r>
            <a:r>
              <a:rPr lang="vi-VN" sz="2400" dirty="0">
                <a:solidFill>
                  <a:schemeClr val="tx1"/>
                </a:solidFill>
                <a:latin typeface="Times New Roman" panose="02020603050405020304" pitchFamily="18" charset="0"/>
                <a:cs typeface="Times New Roman" panose="02020603050405020304" pitchFamily="18" charset="0"/>
              </a:rPr>
              <a:t>000</a:t>
            </a:r>
            <a:r>
              <a:rPr lang="en-US" sz="2400" dirty="0">
                <a:solidFill>
                  <a:schemeClr val="tx1"/>
                </a:solidFill>
                <a:latin typeface="Times New Roman" panose="02020603050405020304" pitchFamily="18" charset="0"/>
                <a:cs typeface="Times New Roman" panose="02020603050405020304" pitchFamily="18" charset="0"/>
              </a:rPr>
              <a:t>.</a:t>
            </a:r>
            <a:r>
              <a:rPr lang="vi-VN" sz="2400" dirty="0">
                <a:solidFill>
                  <a:schemeClr val="tx1"/>
                </a:solidFill>
                <a:latin typeface="Times New Roman" panose="02020603050405020304" pitchFamily="18" charset="0"/>
                <a:cs typeface="Times New Roman" panose="02020603050405020304" pitchFamily="18" charset="0"/>
              </a:rPr>
              <a:t>000</a:t>
            </a:r>
            <a:r>
              <a:rPr lang="en-US" sz="2400" dirty="0">
                <a:solidFill>
                  <a:schemeClr val="tx1"/>
                </a:solidFill>
                <a:latin typeface="Times New Roman" panose="02020603050405020304" pitchFamily="18" charset="0"/>
                <a:cs typeface="Times New Roman" panose="02020603050405020304" pitchFamily="18" charset="0"/>
              </a:rPr>
              <a:t>,</a:t>
            </a:r>
            <a:r>
              <a:rPr lang="vi-VN" sz="2400" dirty="0">
                <a:solidFill>
                  <a:schemeClr val="tx1"/>
                </a:solidFill>
                <a:latin typeface="Times New Roman" panose="02020603050405020304" pitchFamily="18" charset="0"/>
                <a:cs typeface="Times New Roman" panose="02020603050405020304" pitchFamily="18" charset="0"/>
              </a:rPr>
              <a:t> bản đồ nào có tỉ lệ lớn hơn và thể hiện được nhiều đối tượng địa lí hơn?</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3" name="Diamond 2"/>
          <p:cNvSpPr/>
          <p:nvPr/>
        </p:nvSpPr>
        <p:spPr>
          <a:xfrm>
            <a:off x="-1" y="2808165"/>
            <a:ext cx="881801" cy="995572"/>
          </a:xfrm>
          <a:prstGeom prst="diamo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1</a:t>
            </a:r>
          </a:p>
        </p:txBody>
      </p:sp>
      <p:pic>
        <p:nvPicPr>
          <p:cNvPr id="2050" name="Picture 2" descr="Cartoon Màu Vàng Tinh Tế Dấu Chấm Hỏi Biểu Tượng âm Thanh Nổi Hình ảnh |  Định dạng hình ảnh PSD 611699116| vn.lovepik.com"/>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l="13214" t="14154" r="13145" b="18450"/>
          <a:stretch>
            <a:fillRect/>
          </a:stretch>
        </p:blipFill>
        <p:spPr bwMode="auto">
          <a:xfrm>
            <a:off x="3345371" y="1265304"/>
            <a:ext cx="1350498" cy="123597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heck-icon"/>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8300" b="92915" l="5000" r="93000">
                        <a14:foregroundMark x1="50800" y1="8300" x2="50800" y2="8300"/>
                        <a14:foregroundMark x1="10000" y1="57490" x2="10000" y2="57490"/>
                        <a14:foregroundMark x1="10600" y1="68623" x2="10600" y2="68623"/>
                        <a14:foregroundMark x1="13800" y1="54049" x2="13800" y2="54049"/>
                        <a14:foregroundMark x1="6800" y1="65385" x2="6800" y2="65385"/>
                        <a14:foregroundMark x1="7400" y1="59717" x2="7400" y2="59717"/>
                        <a14:foregroundMark x1="6400" y1="27733" x2="6400" y2="27733"/>
                        <a14:foregroundMark x1="20000" y1="93117" x2="20000" y2="93117"/>
                        <a14:foregroundMark x1="86200" y1="8300" x2="86200" y2="8300"/>
                        <a14:foregroundMark x1="93000" y1="20243" x2="93000" y2="20243"/>
                        <a14:foregroundMark x1="5000" y1="65992" x2="5000" y2="65992"/>
                      </a14:backgroundRemoval>
                    </a14:imgEffect>
                  </a14:imgLayer>
                </a14:imgProps>
              </a:ext>
              <a:ext uri="{28A0092B-C50C-407E-A947-70E740481C1C}">
                <a14:useLocalDpi xmlns:a14="http://schemas.microsoft.com/office/drawing/2010/main" val="0"/>
              </a:ext>
            </a:extLst>
          </a:blip>
          <a:srcRect/>
          <a:stretch>
            <a:fillRect/>
          </a:stretch>
        </p:blipFill>
        <p:spPr bwMode="auto">
          <a:xfrm>
            <a:off x="9491171" y="1265304"/>
            <a:ext cx="1459660" cy="1442144"/>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Straight Connector 27"/>
          <p:cNvCxnSpPr/>
          <p:nvPr/>
        </p:nvCxnSpPr>
        <p:spPr>
          <a:xfrm>
            <a:off x="8060030" y="1265304"/>
            <a:ext cx="0" cy="5869858"/>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Diamond 29"/>
          <p:cNvSpPr/>
          <p:nvPr/>
        </p:nvSpPr>
        <p:spPr>
          <a:xfrm>
            <a:off x="8250002" y="2467089"/>
            <a:ext cx="881801" cy="995572"/>
          </a:xfrm>
          <a:prstGeom prst="diamond">
            <a:avLst/>
          </a:prstGeom>
          <a:solidFill>
            <a:srgbClr val="A0D2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1</a:t>
            </a:r>
          </a:p>
        </p:txBody>
      </p:sp>
      <p:sp>
        <p:nvSpPr>
          <p:cNvPr id="38" name="Diamond 37"/>
          <p:cNvSpPr/>
          <p:nvPr/>
        </p:nvSpPr>
        <p:spPr>
          <a:xfrm>
            <a:off x="-2" y="4108052"/>
            <a:ext cx="881801" cy="995572"/>
          </a:xfrm>
          <a:prstGeom prst="diamo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2</a:t>
            </a:r>
          </a:p>
        </p:txBody>
      </p:sp>
      <p:sp>
        <p:nvSpPr>
          <p:cNvPr id="43" name="Diamond 42"/>
          <p:cNvSpPr/>
          <p:nvPr/>
        </p:nvSpPr>
        <p:spPr>
          <a:xfrm>
            <a:off x="8127846" y="3678656"/>
            <a:ext cx="881801" cy="995572"/>
          </a:xfrm>
          <a:prstGeom prst="diamond">
            <a:avLst/>
          </a:prstGeom>
          <a:solidFill>
            <a:srgbClr val="A0D2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2</a:t>
            </a:r>
          </a:p>
        </p:txBody>
      </p:sp>
      <p:sp>
        <p:nvSpPr>
          <p:cNvPr id="45" name="Diamond 44"/>
          <p:cNvSpPr/>
          <p:nvPr/>
        </p:nvSpPr>
        <p:spPr>
          <a:xfrm>
            <a:off x="-2" y="5481090"/>
            <a:ext cx="881801" cy="995572"/>
          </a:xfrm>
          <a:prstGeom prst="diamo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3</a:t>
            </a:r>
          </a:p>
        </p:txBody>
      </p:sp>
      <p:sp>
        <p:nvSpPr>
          <p:cNvPr id="46" name="TextBox 45"/>
          <p:cNvSpPr txBox="1"/>
          <p:nvPr/>
        </p:nvSpPr>
        <p:spPr>
          <a:xfrm>
            <a:off x="9009647" y="4812697"/>
            <a:ext cx="2975499" cy="2045303"/>
          </a:xfrm>
          <a:prstGeom prst="rect">
            <a:avLst/>
          </a:prstGeom>
          <a:noFill/>
          <a:ln>
            <a:solidFill>
              <a:schemeClr val="tx1"/>
            </a:solidFill>
            <a:prstDash val="sysDot"/>
          </a:ln>
        </p:spPr>
        <p:txBody>
          <a:bodyPr wrap="square">
            <a:spAutoFit/>
          </a:bodyPr>
          <a:lstStyle/>
          <a:p>
            <a:pPr algn="just">
              <a:lnSpc>
                <a:spcPct val="115000"/>
              </a:lnSpc>
            </a:pPr>
            <a:r>
              <a:rPr lang="nl-NL" sz="2800" b="1" dirty="0">
                <a:solidFill>
                  <a:srgbClr val="002060"/>
                </a:solidFill>
                <a:latin typeface="+mj-lt"/>
                <a:ea typeface="Tahoma" panose="020B0604030504040204" pitchFamily="34" charset="0"/>
              </a:rPr>
              <a:t>+ </a:t>
            </a:r>
            <a:r>
              <a:rPr lang="nl-NL" sz="28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Tỉ lệ lớn nhất: bản đồ C</a:t>
            </a:r>
          </a:p>
          <a:p>
            <a:pPr algn="just">
              <a:lnSpc>
                <a:spcPct val="115000"/>
              </a:lnSpc>
            </a:pPr>
            <a:r>
              <a:rPr lang="nl-NL" sz="28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Ít chi tiết nhất: bản đồ A </a:t>
            </a:r>
            <a:endParaRPr lang="en-US" sz="2800" b="1" dirty="0">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endParaRPr>
          </a:p>
        </p:txBody>
      </p:sp>
      <p:sp>
        <p:nvSpPr>
          <p:cNvPr id="47" name="Diamond 46"/>
          <p:cNvSpPr/>
          <p:nvPr/>
        </p:nvSpPr>
        <p:spPr>
          <a:xfrm>
            <a:off x="8234203" y="5207139"/>
            <a:ext cx="881801" cy="995572"/>
          </a:xfrm>
          <a:prstGeom prst="diamond">
            <a:avLst/>
          </a:prstGeom>
          <a:solidFill>
            <a:srgbClr val="A0D2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3</a:t>
            </a:r>
          </a:p>
        </p:txBody>
      </p:sp>
      <p:grpSp>
        <p:nvGrpSpPr>
          <p:cNvPr id="23" name="Group 22"/>
          <p:cNvGrpSpPr/>
          <p:nvPr/>
        </p:nvGrpSpPr>
        <p:grpSpPr>
          <a:xfrm>
            <a:off x="1899569" y="63520"/>
            <a:ext cx="8954332" cy="1260458"/>
            <a:chOff x="258270" y="63198"/>
            <a:chExt cx="8954332" cy="1260458"/>
          </a:xfrm>
        </p:grpSpPr>
        <p:sp>
          <p:nvSpPr>
            <p:cNvPr id="24" name="Rectangle 23"/>
            <p:cNvSpPr/>
            <p:nvPr/>
          </p:nvSpPr>
          <p:spPr>
            <a:xfrm>
              <a:off x="1059530" y="63198"/>
              <a:ext cx="8153072" cy="769441"/>
            </a:xfrm>
            <a:prstGeom prst="rect">
              <a:avLst/>
            </a:prstGeom>
            <a:noFill/>
          </p:spPr>
          <p:txBody>
            <a:bodyPr wrap="square" lIns="91440" tIns="45720" rIns="91440" bIns="45720">
              <a:spAutoFit/>
            </a:bodyPr>
            <a:lstStyle/>
            <a:p>
              <a:pPr algn="ctr"/>
              <a:r>
                <a:rPr lang="en-US" sz="4400" b="1" dirty="0" err="1">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Trò</a:t>
              </a:r>
              <a:r>
                <a:rPr lang="en-US" sz="4400" b="1"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4400" b="1" dirty="0" err="1">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chơi</a:t>
              </a:r>
              <a:r>
                <a:rPr lang="en-US" sz="4400" b="1"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NHÀ ĐỊA LÍ TÀI BA</a:t>
              </a:r>
              <a:endParaRPr lang="en-US" sz="4800" b="1" cap="none" spc="0"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pic>
          <p:nvPicPr>
            <p:cNvPr id="25" name="Picture 2" descr="Game-pad Gaming icon stock vector. Illustration of fight - 18413434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953" b="91716" l="3875" r="98750">
                          <a14:foregroundMark x1="45688" y1="91775" x2="45688" y2="91775"/>
                          <a14:foregroundMark x1="93250" y1="50237" x2="93250" y2="50237"/>
                          <a14:foregroundMark x1="63500" y1="5976" x2="63500" y2="5976"/>
                          <a14:foregroundMark x1="51000" y1="1953" x2="51000" y2="1953"/>
                          <a14:foregroundMark x1="5500" y1="37870" x2="3875" y2="39586"/>
                          <a14:foregroundMark x1="4500" y1="56036" x2="4500" y2="56036"/>
                          <a14:foregroundMark x1="98750" y1="48876" x2="98750" y2="48876"/>
                          <a14:foregroundMark x1="90438" y1="59704" x2="88563" y2="57751"/>
                          <a14:foregroundMark x1="70188" y1="50059" x2="69000" y2="49882"/>
                          <a14:foregroundMark x1="45125" y1="49053" x2="36750" y2="50414"/>
                          <a14:foregroundMark x1="36750" y1="50414" x2="36750" y2="50414"/>
                          <a14:foregroundMark x1="22250" y1="50414" x2="20625" y2="50828"/>
                          <a14:foregroundMark x1="14063" y1="58935" x2="15937" y2="60888"/>
                          <a14:foregroundMark x1="23438" y1="64734" x2="29000" y2="65503"/>
                          <a14:foregroundMark x1="34875" y1="66095" x2="38188" y2="64911"/>
                          <a14:foregroundMark x1="39375" y1="64320" x2="40813" y2="63787"/>
                          <a14:foregroundMark x1="52438" y1="60296" x2="55937" y2="60296"/>
                          <a14:foregroundMark x1="72875" y1="62426" x2="72875" y2="62426"/>
                          <a14:foregroundMark x1="81438" y1="54083" x2="81438" y2="53550"/>
                          <a14:foregroundMark x1="80438" y1="49882" x2="78750" y2="48876"/>
                          <a14:foregroundMark x1="77125" y1="48107" x2="71625" y2="46982"/>
                          <a14:foregroundMark x1="63250" y1="45385" x2="59375" y2="45385"/>
                          <a14:foregroundMark x1="57125" y1="45385" x2="47125" y2="46213"/>
                          <a14:foregroundMark x1="47125" y1="46213" x2="47125" y2="46213"/>
                          <a14:foregroundMark x1="45125" y1="46213" x2="40000" y2="46568"/>
                          <a14:foregroundMark x1="38188" y1="45976" x2="35688" y2="45976"/>
                          <a14:foregroundMark x1="34688" y1="44438" x2="34688" y2="44438"/>
                          <a14:foregroundMark x1="60813" y1="45621" x2="60813" y2="45621"/>
                          <a14:foregroundMark x1="72438" y1="45799" x2="72438" y2="45799"/>
                          <a14:foregroundMark x1="78375" y1="48698" x2="78375" y2="48698"/>
                          <a14:foregroundMark x1="83063" y1="54675" x2="83063" y2="54675"/>
                          <a14:foregroundMark x1="71625" y1="65325" x2="71625" y2="65325"/>
                          <a14:foregroundMark x1="83688" y1="68817" x2="82688" y2="63787"/>
                          <a14:foregroundMark x1="85313" y1="55858" x2="85125" y2="54852"/>
                          <a14:foregroundMark x1="81625" y1="48876" x2="77750" y2="46391"/>
                          <a14:foregroundMark x1="76313" y1="45385" x2="73063" y2="45385"/>
                          <a14:foregroundMark x1="66563" y1="44852" x2="64875" y2="45030"/>
                          <a14:foregroundMark x1="64063" y1="45030" x2="62063" y2="45207"/>
                          <a14:foregroundMark x1="61438" y1="45207" x2="61438" y2="45207"/>
                          <a14:foregroundMark x1="27375" y1="45030" x2="25938" y2="45207"/>
                          <a14:foregroundMark x1="17313" y1="45621" x2="17313" y2="45621"/>
                          <a14:foregroundMark x1="14688" y1="48284" x2="14688" y2="48284"/>
                          <a14:foregroundMark x1="13875" y1="48876" x2="13875" y2="48876"/>
                          <a14:foregroundMark x1="82438" y1="59112" x2="82438" y2="59112"/>
                          <a14:foregroundMark x1="75500" y1="67811" x2="75500" y2="67811"/>
                          <a14:foregroundMark x1="75500" y1="67811" x2="75500" y2="67811"/>
                          <a14:foregroundMark x1="70625" y1="62781" x2="70000" y2="62426"/>
                          <a14:foregroundMark x1="67563" y1="59882" x2="67563" y2="59882"/>
                          <a14:foregroundMark x1="67125" y1="59527" x2="67125" y2="59527"/>
                          <a14:foregroundMark x1="84500" y1="56982" x2="84688" y2="57751"/>
                          <a14:foregroundMark x1="84500" y1="60651" x2="84500" y2="60651"/>
                          <a14:foregroundMark x1="73875" y1="50059" x2="73875" y2="50059"/>
                          <a14:foregroundMark x1="76750" y1="53728" x2="76750" y2="53728"/>
                          <a14:foregroundMark x1="71000" y1="60296" x2="71000" y2="60296"/>
                          <a14:foregroundMark x1="75500" y1="67811" x2="75500" y2="67811"/>
                          <a14:foregroundMark x1="75500" y1="67811" x2="75500" y2="67811"/>
                          <a14:foregroundMark x1="84313" y1="63550" x2="84313" y2="63550"/>
                          <a14:foregroundMark x1="85938" y1="63018" x2="85938" y2="63018"/>
                          <a14:foregroundMark x1="77375" y1="67219" x2="76125" y2="66864"/>
                          <a14:foregroundMark x1="74875" y1="65325" x2="71813" y2="63550"/>
                          <a14:foregroundMark x1="65313" y1="59112" x2="64875" y2="58580"/>
                        </a14:backgroundRemoval>
                      </a14:imgEffect>
                    </a14:imgLayer>
                  </a14:imgProps>
                </a:ext>
                <a:ext uri="{28A0092B-C50C-407E-A947-70E740481C1C}">
                  <a14:useLocalDpi xmlns:a14="http://schemas.microsoft.com/office/drawing/2010/main" val="0"/>
                </a:ext>
              </a:extLst>
            </a:blip>
            <a:srcRect/>
            <a:stretch>
              <a:fillRect/>
            </a:stretch>
          </p:blipFill>
          <p:spPr bwMode="auto">
            <a:xfrm>
              <a:off x="258270" y="63198"/>
              <a:ext cx="1193350" cy="126045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 name="Group 1"/>
          <p:cNvGrpSpPr/>
          <p:nvPr/>
        </p:nvGrpSpPr>
        <p:grpSpPr>
          <a:xfrm>
            <a:off x="947456" y="3998048"/>
            <a:ext cx="6880676" cy="1306172"/>
            <a:chOff x="877868" y="4051566"/>
            <a:chExt cx="6897632" cy="1306172"/>
          </a:xfrm>
        </p:grpSpPr>
        <p:sp>
          <p:nvSpPr>
            <p:cNvPr id="31" name="Rectangle: Rounded Corners 7"/>
            <p:cNvSpPr/>
            <p:nvPr/>
          </p:nvSpPr>
          <p:spPr>
            <a:xfrm>
              <a:off x="877868" y="4051566"/>
              <a:ext cx="6897632" cy="1306172"/>
            </a:xfrm>
            <a:prstGeom prst="roundRect">
              <a:avLst/>
            </a:prstGeom>
            <a:solidFill>
              <a:srgbClr val="FFC000"/>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800" dirty="0">
                <a:solidFill>
                  <a:schemeClr val="tx1"/>
                </a:solidFill>
                <a:latin typeface="+mj-lt"/>
                <a:cs typeface="Arial" panose="020B0604020202020204" pitchFamily="34" charset="0"/>
              </a:endParaRPr>
            </a:p>
          </p:txBody>
        </p:sp>
        <p:pic>
          <p:nvPicPr>
            <p:cNvPr id="5" name="Picture 4" descr="A picture containing diagram&#10;&#10;Description automatically generate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8023" y="4121701"/>
              <a:ext cx="3707506" cy="552527"/>
            </a:xfrm>
            <a:prstGeom prst="rect">
              <a:avLst/>
            </a:prstGeom>
          </p:spPr>
        </p:pic>
      </p:grpSp>
      <p:sp>
        <p:nvSpPr>
          <p:cNvPr id="33" name="TextBox 32"/>
          <p:cNvSpPr txBox="1"/>
          <p:nvPr/>
        </p:nvSpPr>
        <p:spPr>
          <a:xfrm>
            <a:off x="4409767" y="4754373"/>
            <a:ext cx="2255123" cy="523220"/>
          </a:xfrm>
          <a:prstGeom prst="rect">
            <a:avLst/>
          </a:prstGeom>
          <a:solidFill>
            <a:schemeClr val="bg1"/>
          </a:solidFill>
        </p:spPr>
        <p:txBody>
          <a:bodyPr wrap="square">
            <a:spAutoFit/>
          </a:bodyPr>
          <a:lstStyle/>
          <a:p>
            <a:r>
              <a:rPr lang="vi-VN" sz="2800" dirty="0">
                <a:solidFill>
                  <a:schemeClr val="tx1"/>
                </a:solidFill>
                <a:latin typeface="+mj-lt"/>
                <a:cs typeface="Arial" panose="020B0604020202020204" pitchFamily="34" charset="0"/>
              </a:rPr>
              <a:t>1:10</a:t>
            </a:r>
            <a:r>
              <a:rPr lang="en-US" sz="2800" dirty="0">
                <a:solidFill>
                  <a:schemeClr val="tx1"/>
                </a:solidFill>
                <a:latin typeface="+mj-lt"/>
                <a:cs typeface="Arial" panose="020B0604020202020204" pitchFamily="34" charset="0"/>
              </a:rPr>
              <a:t>.</a:t>
            </a:r>
            <a:r>
              <a:rPr lang="vi-VN" sz="2800" dirty="0">
                <a:solidFill>
                  <a:schemeClr val="tx1"/>
                </a:solidFill>
                <a:latin typeface="+mj-lt"/>
                <a:cs typeface="Arial" panose="020B0604020202020204" pitchFamily="34" charset="0"/>
              </a:rPr>
              <a:t>000</a:t>
            </a:r>
            <a:r>
              <a:rPr lang="en-US" sz="2800" dirty="0">
                <a:solidFill>
                  <a:schemeClr val="tx1"/>
                </a:solidFill>
                <a:latin typeface="+mj-lt"/>
                <a:cs typeface="Arial" panose="020B0604020202020204" pitchFamily="34" charset="0"/>
              </a:rPr>
              <a:t>.</a:t>
            </a:r>
            <a:r>
              <a:rPr lang="vi-VN" sz="2800" dirty="0">
                <a:solidFill>
                  <a:schemeClr val="tx1"/>
                </a:solidFill>
                <a:latin typeface="+mj-lt"/>
                <a:cs typeface="Arial" panose="020B0604020202020204" pitchFamily="34" charset="0"/>
              </a:rPr>
              <a:t>000 </a:t>
            </a:r>
            <a:endParaRPr lang="en-US" sz="2800" dirty="0">
              <a:latin typeface="+mj-lt"/>
            </a:endParaRPr>
          </a:p>
        </p:txBody>
      </p:sp>
      <p:sp>
        <p:nvSpPr>
          <p:cNvPr id="34" name="TextBox 33"/>
          <p:cNvSpPr txBox="1"/>
          <p:nvPr/>
        </p:nvSpPr>
        <p:spPr>
          <a:xfrm>
            <a:off x="1008780" y="4012154"/>
            <a:ext cx="2245155" cy="1200329"/>
          </a:xfrm>
          <a:prstGeom prst="rect">
            <a:avLst/>
          </a:prstGeom>
          <a:noFill/>
        </p:spPr>
        <p:txBody>
          <a:bodyPr wrap="square">
            <a:spAutoFit/>
          </a:bodyPr>
          <a:lstStyle/>
          <a:p>
            <a:pPr algn="just"/>
            <a:r>
              <a:rPr lang="en-US" sz="2400" dirty="0" err="1">
                <a:solidFill>
                  <a:schemeClr val="tx1"/>
                </a:solidFill>
                <a:latin typeface="Times New Roman" panose="02020603050405020304" pitchFamily="18" charset="0"/>
                <a:cs typeface="Times New Roman" panose="02020603050405020304" pitchFamily="18" charset="0"/>
              </a:rPr>
              <a:t>Hãy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chú</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thích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dạng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tỉ</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lệ</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cho</a:t>
            </a:r>
            <a:r>
              <a:rPr lang="en-US" sz="2400" dirty="0">
                <a:solidFill>
                  <a:schemeClr val="tx1"/>
                </a:solidFill>
                <a:latin typeface="Times New Roman" panose="02020603050405020304" pitchFamily="18" charset="0"/>
                <a:cs typeface="Times New Roman" panose="02020603050405020304" pitchFamily="18" charset="0"/>
              </a:rPr>
              <a:t> 2 </a:t>
            </a:r>
            <a:r>
              <a:rPr lang="en-US" sz="2400" dirty="0" err="1">
                <a:solidFill>
                  <a:schemeClr val="tx1"/>
                </a:solidFill>
                <a:latin typeface="Times New Roman" panose="02020603050405020304" pitchFamily="18" charset="0"/>
                <a:cs typeface="Times New Roman" panose="02020603050405020304" pitchFamily="18" charset="0"/>
              </a:rPr>
              <a:t>hình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bên</a:t>
            </a:r>
            <a:r>
              <a:rPr lang="en-US" sz="2400" dirty="0">
                <a:solidFill>
                  <a:schemeClr val="tx1"/>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5" name="TextBox 34"/>
          <p:cNvSpPr txBox="1"/>
          <p:nvPr/>
        </p:nvSpPr>
        <p:spPr>
          <a:xfrm>
            <a:off x="3255926" y="4138760"/>
            <a:ext cx="574610" cy="461665"/>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(1)</a:t>
            </a:r>
          </a:p>
        </p:txBody>
      </p:sp>
      <p:sp>
        <p:nvSpPr>
          <p:cNvPr id="36" name="TextBox 35"/>
          <p:cNvSpPr txBox="1"/>
          <p:nvPr/>
        </p:nvSpPr>
        <p:spPr>
          <a:xfrm>
            <a:off x="3321759" y="4785150"/>
            <a:ext cx="574610" cy="461665"/>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(2)</a:t>
            </a:r>
          </a:p>
        </p:txBody>
      </p:sp>
      <p:sp>
        <p:nvSpPr>
          <p:cNvPr id="37" name="Rectangle: Rounded Corners 7"/>
          <p:cNvSpPr/>
          <p:nvPr/>
        </p:nvSpPr>
        <p:spPr>
          <a:xfrm>
            <a:off x="877867" y="5346146"/>
            <a:ext cx="7114339" cy="1401887"/>
          </a:xfrm>
          <a:prstGeom prst="roundRect">
            <a:avLst/>
          </a:prstGeom>
          <a:solidFill>
            <a:srgbClr val="FFC000"/>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latin typeface="Times New Roman" panose="02020603050405020304" pitchFamily="18" charset="0"/>
                <a:cs typeface="Times New Roman" panose="02020603050405020304" pitchFamily="18" charset="0"/>
              </a:rPr>
              <a:t>Cho BĐ </a:t>
            </a:r>
            <a:r>
              <a:rPr lang="en-US" sz="2400" dirty="0" err="1">
                <a:solidFill>
                  <a:schemeClr val="tx1"/>
                </a:solidFill>
                <a:latin typeface="Times New Roman" panose="02020603050405020304" pitchFamily="18" charset="0"/>
                <a:cs typeface="Times New Roman" panose="02020603050405020304" pitchFamily="18" charset="0"/>
              </a:rPr>
              <a: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chính</a:t>
            </a:r>
            <a:r>
              <a:rPr lang="en-US" sz="2400" dirty="0">
                <a:solidFill>
                  <a:schemeClr val="tx1"/>
                </a:solidFill>
                <a:latin typeface="Times New Roman" panose="02020603050405020304" pitchFamily="18" charset="0"/>
                <a:cs typeface="Times New Roman" panose="02020603050405020304" pitchFamily="18" charset="0"/>
              </a:rPr>
              <a:t> VN </a:t>
            </a:r>
            <a:r>
              <a:rPr lang="vi-VN" sz="2400" dirty="0">
                <a:solidFill>
                  <a:schemeClr val="tx1"/>
                </a:solidFill>
                <a:latin typeface="Times New Roman" panose="02020603050405020304" pitchFamily="18" charset="0"/>
                <a:cs typeface="Times New Roman" panose="02020603050405020304" pitchFamily="18" charset="0"/>
              </a:rPr>
              <a:t>có </a:t>
            </a:r>
            <a:r>
              <a:rPr lang="en-US" sz="2400" dirty="0" err="1">
                <a:solidFill>
                  <a:schemeClr val="tx1"/>
                </a:solidFill>
                <a:latin typeface="Times New Roman" panose="02020603050405020304" pitchFamily="18" charset="0"/>
                <a:cs typeface="Times New Roman" panose="02020603050405020304" pitchFamily="18" charset="0"/>
              </a:rPr>
              <a:t>kích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thước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lần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lượt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highlight>
                  <a:srgbClr val="00FF00"/>
                </a:highlight>
                <a:latin typeface="Times New Roman" panose="02020603050405020304" pitchFamily="18" charset="0"/>
                <a:cs typeface="Times New Roman" panose="02020603050405020304" pitchFamily="18" charset="0"/>
              </a:rPr>
              <a:t>A: 15,5 x 20 cm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highlight>
                  <a:srgbClr val="C0C0C0"/>
                </a:highlight>
                <a:latin typeface="Times New Roman" panose="02020603050405020304" pitchFamily="18" charset="0"/>
                <a:cs typeface="Times New Roman" panose="02020603050405020304" pitchFamily="18" charset="0"/>
              </a:rPr>
              <a:t>B: 28 x 35 cm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highlight>
                  <a:srgbClr val="00FFFF"/>
                </a:highlight>
                <a:latin typeface="Times New Roman" panose="02020603050405020304" pitchFamily="18" charset="0"/>
                <a:cs typeface="Times New Roman" panose="02020603050405020304" pitchFamily="18" charset="0"/>
              </a:rPr>
              <a:t>C: 84 x 116cm</a:t>
            </a:r>
            <a:r>
              <a:rPr lang="en-US" sz="2400" dirty="0">
                <a:solidFill>
                  <a:schemeClr val="tx1"/>
                </a:solidFill>
                <a:latin typeface="Times New Roman" panose="02020603050405020304" pitchFamily="18" charset="0"/>
                <a:cs typeface="Times New Roman" panose="02020603050405020304" pitchFamily="18" charset="0"/>
              </a:rPr>
              <a:t>; Cho </a:t>
            </a:r>
            <a:r>
              <a:rPr lang="en-US" sz="2400" dirty="0" err="1">
                <a:solidFill>
                  <a:schemeClr val="tx1"/>
                </a:solidFill>
                <a:latin typeface="Times New Roman" panose="02020603050405020304" pitchFamily="18" charset="0"/>
                <a:cs typeface="Times New Roman" panose="02020603050405020304" pitchFamily="18" charset="0"/>
              </a:rPr>
              <a:t>biết</a:t>
            </a:r>
            <a:r>
              <a:rPr lang="en-US" sz="2400" dirty="0">
                <a:solidFill>
                  <a:schemeClr val="tx1"/>
                </a:solidFill>
                <a:latin typeface="Times New Roman" panose="02020603050405020304" pitchFamily="18" charset="0"/>
                <a:cs typeface="Times New Roman" panose="02020603050405020304" pitchFamily="18" charset="0"/>
              </a:rPr>
              <a:t> </a:t>
            </a:r>
            <a:r>
              <a:rPr lang="vi-VN" sz="2400" dirty="0">
                <a:solidFill>
                  <a:schemeClr val="tx1"/>
                </a:solidFill>
                <a:latin typeface="Times New Roman" panose="02020603050405020304" pitchFamily="18" charset="0"/>
                <a:cs typeface="Times New Roman" panose="02020603050405020304" pitchFamily="18" charset="0"/>
              </a:rPr>
              <a:t>bản đồ nào có tỉ lệ lớn </a:t>
            </a:r>
            <a:r>
              <a:rPr lang="en-US" sz="2400" dirty="0" err="1">
                <a:solidFill>
                  <a:schemeClr val="tx1"/>
                </a:solidFill>
                <a:latin typeface="Times New Roman" panose="02020603050405020304" pitchFamily="18" charset="0"/>
                <a:cs typeface="Times New Roman" panose="02020603050405020304" pitchFamily="18" charset="0"/>
              </a:rPr>
              <a:t>nhất</a:t>
            </a:r>
            <a:r>
              <a:rPr lang="en-US" sz="2400" dirty="0">
                <a:solidFill>
                  <a:schemeClr val="tx1"/>
                </a:solidFill>
                <a:latin typeface="Times New Roman" panose="02020603050405020304" pitchFamily="18" charset="0"/>
                <a:cs typeface="Times New Roman" panose="02020603050405020304" pitchFamily="18" charset="0"/>
              </a:rPr>
              <a:t>?</a:t>
            </a:r>
            <a:r>
              <a:rPr lang="vi-VN"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đồ</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nào</a:t>
            </a:r>
            <a:r>
              <a:rPr lang="en-US" sz="2400" dirty="0">
                <a:solidFill>
                  <a:schemeClr val="tx1"/>
                </a:solidFill>
                <a:latin typeface="Times New Roman" panose="02020603050405020304" pitchFamily="18" charset="0"/>
                <a:cs typeface="Times New Roman" panose="02020603050405020304" pitchFamily="18" charset="0"/>
              </a:rPr>
              <a:t> </a:t>
            </a:r>
            <a:r>
              <a:rPr lang="vi-VN" sz="2400" dirty="0">
                <a:solidFill>
                  <a:schemeClr val="tx1"/>
                </a:solidFill>
                <a:latin typeface="Times New Roman" panose="02020603050405020304" pitchFamily="18" charset="0"/>
                <a:cs typeface="Times New Roman" panose="02020603050405020304" pitchFamily="18" charset="0"/>
              </a:rPr>
              <a:t>thể hiện được </a:t>
            </a:r>
            <a:r>
              <a:rPr lang="en-US" sz="2400" dirty="0" err="1">
                <a:solidFill>
                  <a:schemeClr val="tx1"/>
                </a:solidFill>
                <a:latin typeface="Times New Roman" panose="02020603050405020304" pitchFamily="18" charset="0"/>
                <a:cs typeface="Times New Roman" panose="02020603050405020304" pitchFamily="18" charset="0"/>
              </a:rPr>
              <a:t>ít</a:t>
            </a:r>
            <a:r>
              <a:rPr lang="en-US" sz="2400" dirty="0">
                <a:solidFill>
                  <a:schemeClr val="tx1"/>
                </a:solidFill>
                <a:latin typeface="Times New Roman" panose="02020603050405020304" pitchFamily="18" charset="0"/>
                <a:cs typeface="Times New Roman" panose="02020603050405020304" pitchFamily="18" charset="0"/>
              </a:rPr>
              <a:t> chi </a:t>
            </a:r>
            <a:r>
              <a:rPr lang="en-US" sz="2400" dirty="0" err="1">
                <a:solidFill>
                  <a:schemeClr val="tx1"/>
                </a:solidFill>
                <a:latin typeface="Times New Roman" panose="02020603050405020304" pitchFamily="18" charset="0"/>
                <a:cs typeface="Times New Roman" panose="02020603050405020304" pitchFamily="18" charset="0"/>
              </a:rPr>
              <a:t>tiết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nhất</a:t>
            </a:r>
            <a:r>
              <a:rPr lang="en-US" sz="2400" dirty="0">
                <a:solidFill>
                  <a:schemeClr val="tx1"/>
                </a:solidFill>
                <a:latin typeface="Times New Roman" panose="02020603050405020304" pitchFamily="18" charset="0"/>
                <a:cs typeface="Times New Roman" panose="02020603050405020304" pitchFamily="18" charset="0"/>
              </a:rPr>
              <a:t>?</a:t>
            </a:r>
            <a:r>
              <a:rPr lang="vi-VN" sz="2400" dirty="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40" name="TextBox 39"/>
          <p:cNvSpPr txBox="1"/>
          <p:nvPr/>
        </p:nvSpPr>
        <p:spPr>
          <a:xfrm>
            <a:off x="9061230" y="2471969"/>
            <a:ext cx="2975499" cy="1081405"/>
          </a:xfrm>
          <a:prstGeom prst="rect">
            <a:avLst/>
          </a:prstGeom>
          <a:noFill/>
          <a:ln>
            <a:solidFill>
              <a:schemeClr val="tx1"/>
            </a:solidFill>
            <a:prstDash val="sysDot"/>
          </a:ln>
        </p:spPr>
        <p:txBody>
          <a:bodyPr wrap="square">
            <a:spAutoFit/>
          </a:bodyPr>
          <a:lstStyle/>
          <a:p>
            <a:pPr algn="just">
              <a:lnSpc>
                <a:spcPct val="115000"/>
              </a:lnSpc>
            </a:pPr>
            <a:r>
              <a:rPr lang="nl-NL" sz="28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Bản đồ tỉ lệ lớn hơn: 1:1</a:t>
            </a:r>
            <a:r>
              <a:rPr lang="vi-VN" altLang="nl-NL" sz="28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5</a:t>
            </a:r>
            <a:r>
              <a:rPr lang="nl-NL" sz="28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.000.000</a:t>
            </a:r>
          </a:p>
        </p:txBody>
      </p:sp>
      <p:sp>
        <p:nvSpPr>
          <p:cNvPr id="41" name="TextBox 40"/>
          <p:cNvSpPr txBox="1"/>
          <p:nvPr/>
        </p:nvSpPr>
        <p:spPr>
          <a:xfrm>
            <a:off x="9076427" y="3650675"/>
            <a:ext cx="2975499" cy="1054263"/>
          </a:xfrm>
          <a:prstGeom prst="rect">
            <a:avLst/>
          </a:prstGeom>
          <a:noFill/>
          <a:ln>
            <a:solidFill>
              <a:schemeClr val="tx1"/>
            </a:solidFill>
            <a:prstDash val="sysDot"/>
          </a:ln>
        </p:spPr>
        <p:txBody>
          <a:bodyPr wrap="square">
            <a:spAutoFit/>
          </a:bodyPr>
          <a:lstStyle/>
          <a:p>
            <a:pPr algn="just">
              <a:lnSpc>
                <a:spcPct val="115000"/>
              </a:lnSpc>
            </a:pPr>
            <a:r>
              <a:rPr lang="nl-NL" sz="28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(1): Tỉ lệ thước</a:t>
            </a:r>
          </a:p>
          <a:p>
            <a:pPr algn="just">
              <a:lnSpc>
                <a:spcPct val="115000"/>
              </a:lnSpc>
            </a:pPr>
            <a:r>
              <a:rPr lang="nl-NL" sz="2800" b="1" dirty="0">
                <a:solidFill>
                  <a:srgbClr val="002060"/>
                </a:solidFill>
                <a:latin typeface="Times New Roman" panose="02020603050405020304" pitchFamily="18" charset="0"/>
                <a:ea typeface="Tahoma" panose="020B0604030504040204" pitchFamily="34" charset="0"/>
                <a:cs typeface="Times New Roman" panose="02020603050405020304" pitchFamily="18" charset="0"/>
              </a:rPr>
              <a:t>+ (2): Tỉ lệ số</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barn(inVertical)">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barn(inVertical)">
                                      <p:cBhvr>
                                        <p:cTn id="15" dur="500"/>
                                        <p:tgtEl>
                                          <p:spTgt spid="30"/>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barn(inVertical)">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barn(inVertical)">
                                      <p:cBhvr>
                                        <p:cTn id="23" dur="500"/>
                                        <p:tgtEl>
                                          <p:spTgt spid="33"/>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barn(inVertical)">
                                      <p:cBhvr>
                                        <p:cTn id="26" dur="500"/>
                                        <p:tgtEl>
                                          <p:spTgt spid="38"/>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barn(inVertical)">
                                      <p:cBhvr>
                                        <p:cTn id="29" dur="500"/>
                                        <p:tgtEl>
                                          <p:spTgt spid="34"/>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barn(inVertical)">
                                      <p:cBhvr>
                                        <p:cTn id="32" dur="500"/>
                                        <p:tgtEl>
                                          <p:spTgt spid="35"/>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barn(inVertical)">
                                      <p:cBhvr>
                                        <p:cTn id="35" dur="500"/>
                                        <p:tgtEl>
                                          <p:spTgt spid="36"/>
                                        </p:tgtEl>
                                      </p:cBhvr>
                                    </p:animEffect>
                                  </p:childTnLst>
                                </p:cTn>
                              </p:par>
                              <p:par>
                                <p:cTn id="36" presetID="16" presetClass="entr" presetSubtype="21" fill="hold"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barn(inVertical)">
                                      <p:cBhvr>
                                        <p:cTn id="38" dur="5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barn(inVertical)">
                                      <p:cBhvr>
                                        <p:cTn id="43" dur="500"/>
                                        <p:tgtEl>
                                          <p:spTgt spid="43"/>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barn(inVertical)">
                                      <p:cBhvr>
                                        <p:cTn id="46" dur="500"/>
                                        <p:tgtEl>
                                          <p:spTgt spid="41"/>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barn(inVertical)">
                                      <p:cBhvr>
                                        <p:cTn id="51" dur="500"/>
                                        <p:tgtEl>
                                          <p:spTgt spid="45"/>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barn(inVertical)">
                                      <p:cBhvr>
                                        <p:cTn id="54" dur="500"/>
                                        <p:tgtEl>
                                          <p:spTgt spid="37"/>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barn(inVertical)">
                                      <p:cBhvr>
                                        <p:cTn id="59" dur="500"/>
                                        <p:tgtEl>
                                          <p:spTgt spid="47"/>
                                        </p:tgtEl>
                                      </p:cBhvr>
                                    </p:animEffect>
                                  </p:childTnLst>
                                </p:cTn>
                              </p:par>
                              <p:par>
                                <p:cTn id="60" presetID="16" presetClass="entr" presetSubtype="21" fill="hold" grpId="0" nodeType="with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barn(inVertical)">
                                      <p:cBhvr>
                                        <p:cTn id="6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 grpId="0" animBg="1"/>
      <p:bldP spid="30" grpId="0" animBg="1"/>
      <p:bldP spid="38" grpId="0" animBg="1"/>
      <p:bldP spid="43" grpId="0" animBg="1"/>
      <p:bldP spid="45" grpId="0" animBg="1"/>
      <p:bldP spid="46" grpId="0" animBg="1"/>
      <p:bldP spid="47" grpId="0" animBg="1"/>
      <p:bldP spid="33" grpId="0" animBg="1"/>
      <p:bldP spid="34" grpId="0"/>
      <p:bldP spid="35" grpId="0"/>
      <p:bldP spid="36" grpId="0"/>
      <p:bldP spid="37" grpId="0" animBg="1"/>
      <p:bldP spid="40" grpId="0" bldLvl="0" animBg="1"/>
      <p:bldP spid="4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1265304"/>
            <a:ext cx="12192000" cy="0"/>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 name="Rectangle: Rounded Corners 7"/>
          <p:cNvSpPr/>
          <p:nvPr/>
        </p:nvSpPr>
        <p:spPr>
          <a:xfrm>
            <a:off x="2071196" y="1221025"/>
            <a:ext cx="8952003" cy="1128405"/>
          </a:xfrm>
          <a:prstGeom prst="roundRect">
            <a:avLst/>
          </a:prstGeom>
          <a:solidFill>
            <a:srgbClr val="FFC000"/>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err="1">
                <a:solidFill>
                  <a:schemeClr val="tx1"/>
                </a:solidFill>
                <a:latin typeface="Times New Roman" panose="02020603050405020304" pitchFamily="18" charset="0"/>
                <a:cs typeface="Times New Roman" panose="02020603050405020304" pitchFamily="18" charset="0"/>
              </a:rPr>
              <a:t>Điền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số</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liệu</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vào</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chỗ</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trống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trong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bảng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sao</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cho</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phù</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hợp</a:t>
            </a:r>
            <a:r>
              <a:rPr lang="en-US" sz="3200" dirty="0">
                <a:solidFill>
                  <a:schemeClr val="tx1"/>
                </a:solidFill>
                <a:latin typeface="Times New Roman" panose="02020603050405020304" pitchFamily="18" charset="0"/>
                <a:cs typeface="Times New Roman" panose="02020603050405020304" pitchFamily="18" charset="0"/>
              </a:rPr>
              <a:t>.</a:t>
            </a:r>
          </a:p>
        </p:txBody>
      </p:sp>
      <p:sp>
        <p:nvSpPr>
          <p:cNvPr id="3" name="Diamond 2"/>
          <p:cNvSpPr/>
          <p:nvPr/>
        </p:nvSpPr>
        <p:spPr>
          <a:xfrm>
            <a:off x="1099402" y="1265780"/>
            <a:ext cx="902397" cy="995572"/>
          </a:xfrm>
          <a:prstGeom prst="diamo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4</a:t>
            </a:r>
          </a:p>
        </p:txBody>
      </p:sp>
      <p:grpSp>
        <p:nvGrpSpPr>
          <p:cNvPr id="23" name="Group 22"/>
          <p:cNvGrpSpPr/>
          <p:nvPr/>
        </p:nvGrpSpPr>
        <p:grpSpPr>
          <a:xfrm>
            <a:off x="319827" y="-3423"/>
            <a:ext cx="11552346" cy="1260458"/>
            <a:chOff x="647782" y="-12180"/>
            <a:chExt cx="8743072" cy="1260458"/>
          </a:xfrm>
        </p:grpSpPr>
        <p:sp>
          <p:nvSpPr>
            <p:cNvPr id="24" name="Rectangle 23"/>
            <p:cNvSpPr/>
            <p:nvPr/>
          </p:nvSpPr>
          <p:spPr>
            <a:xfrm>
              <a:off x="1237782" y="96355"/>
              <a:ext cx="8153072" cy="923330"/>
            </a:xfrm>
            <a:prstGeom prst="rect">
              <a:avLst/>
            </a:prstGeom>
            <a:noFill/>
          </p:spPr>
          <p:txBody>
            <a:bodyPr wrap="square" lIns="91440" tIns="45720" rIns="91440" bIns="45720">
              <a:spAutoFit/>
            </a:bodyPr>
            <a:lstStyle/>
            <a:p>
              <a:pPr algn="ctr"/>
              <a:r>
                <a:rPr lang="en-US" sz="5400" b="1" dirty="0" err="1">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Trò</a:t>
              </a:r>
              <a:r>
                <a:rPr lang="en-US" sz="5400" b="1"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5400" b="1" dirty="0" err="1">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chơi</a:t>
              </a:r>
              <a:r>
                <a:rPr lang="en-US" sz="5400" b="1"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NHÀ ĐỊA LÍ TÀI BA</a:t>
              </a:r>
              <a:endParaRPr lang="en-US" sz="5400" b="1" cap="none" spc="0"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pic>
          <p:nvPicPr>
            <p:cNvPr id="25" name="Picture 2" descr="Game-pad Gaming icon stock vector. Illustration of fight - 18413434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953" b="91716" l="3875" r="98750">
                          <a14:foregroundMark x1="45688" y1="91775" x2="45688" y2="91775"/>
                          <a14:foregroundMark x1="93250" y1="50237" x2="93250" y2="50237"/>
                          <a14:foregroundMark x1="63500" y1="5976" x2="63500" y2="5976"/>
                          <a14:foregroundMark x1="51000" y1="1953" x2="51000" y2="1953"/>
                          <a14:foregroundMark x1="5500" y1="37870" x2="3875" y2="39586"/>
                          <a14:foregroundMark x1="4500" y1="56036" x2="4500" y2="56036"/>
                          <a14:foregroundMark x1="98750" y1="48876" x2="98750" y2="48876"/>
                          <a14:foregroundMark x1="90438" y1="59704" x2="88563" y2="57751"/>
                          <a14:foregroundMark x1="70188" y1="50059" x2="69000" y2="49882"/>
                          <a14:foregroundMark x1="45125" y1="49053" x2="36750" y2="50414"/>
                          <a14:foregroundMark x1="36750" y1="50414" x2="36750" y2="50414"/>
                          <a14:foregroundMark x1="22250" y1="50414" x2="20625" y2="50828"/>
                          <a14:foregroundMark x1="14063" y1="58935" x2="15937" y2="60888"/>
                          <a14:foregroundMark x1="23438" y1="64734" x2="29000" y2="65503"/>
                          <a14:foregroundMark x1="34875" y1="66095" x2="38188" y2="64911"/>
                          <a14:foregroundMark x1="39375" y1="64320" x2="40813" y2="63787"/>
                          <a14:foregroundMark x1="52438" y1="60296" x2="55937" y2="60296"/>
                          <a14:foregroundMark x1="72875" y1="62426" x2="72875" y2="62426"/>
                          <a14:foregroundMark x1="81438" y1="54083" x2="81438" y2="53550"/>
                          <a14:foregroundMark x1="80438" y1="49882" x2="78750" y2="48876"/>
                          <a14:foregroundMark x1="77125" y1="48107" x2="71625" y2="46982"/>
                          <a14:foregroundMark x1="63250" y1="45385" x2="59375" y2="45385"/>
                          <a14:foregroundMark x1="57125" y1="45385" x2="47125" y2="46213"/>
                          <a14:foregroundMark x1="47125" y1="46213" x2="47125" y2="46213"/>
                          <a14:foregroundMark x1="45125" y1="46213" x2="40000" y2="46568"/>
                          <a14:foregroundMark x1="38188" y1="45976" x2="35688" y2="45976"/>
                          <a14:foregroundMark x1="34688" y1="44438" x2="34688" y2="44438"/>
                          <a14:foregroundMark x1="60813" y1="45621" x2="60813" y2="45621"/>
                          <a14:foregroundMark x1="72438" y1="45799" x2="72438" y2="45799"/>
                          <a14:foregroundMark x1="78375" y1="48698" x2="78375" y2="48698"/>
                          <a14:foregroundMark x1="83063" y1="54675" x2="83063" y2="54675"/>
                          <a14:foregroundMark x1="71625" y1="65325" x2="71625" y2="65325"/>
                          <a14:foregroundMark x1="83688" y1="68817" x2="82688" y2="63787"/>
                          <a14:foregroundMark x1="85313" y1="55858" x2="85125" y2="54852"/>
                          <a14:foregroundMark x1="81625" y1="48876" x2="77750" y2="46391"/>
                          <a14:foregroundMark x1="76313" y1="45385" x2="73063" y2="45385"/>
                          <a14:foregroundMark x1="66563" y1="44852" x2="64875" y2="45030"/>
                          <a14:foregroundMark x1="64063" y1="45030" x2="62063" y2="45207"/>
                          <a14:foregroundMark x1="61438" y1="45207" x2="61438" y2="45207"/>
                          <a14:foregroundMark x1="27375" y1="45030" x2="25938" y2="45207"/>
                          <a14:foregroundMark x1="17313" y1="45621" x2="17313" y2="45621"/>
                          <a14:foregroundMark x1="14688" y1="48284" x2="14688" y2="48284"/>
                          <a14:foregroundMark x1="13875" y1="48876" x2="13875" y2="48876"/>
                          <a14:foregroundMark x1="82438" y1="59112" x2="82438" y2="59112"/>
                          <a14:foregroundMark x1="75500" y1="67811" x2="75500" y2="67811"/>
                          <a14:foregroundMark x1="75500" y1="67811" x2="75500" y2="67811"/>
                          <a14:foregroundMark x1="70625" y1="62781" x2="70000" y2="62426"/>
                          <a14:foregroundMark x1="67563" y1="59882" x2="67563" y2="59882"/>
                          <a14:foregroundMark x1="67125" y1="59527" x2="67125" y2="59527"/>
                          <a14:foregroundMark x1="84500" y1="56982" x2="84688" y2="57751"/>
                          <a14:foregroundMark x1="84500" y1="60651" x2="84500" y2="60651"/>
                          <a14:foregroundMark x1="73875" y1="50059" x2="73875" y2="50059"/>
                          <a14:foregroundMark x1="76750" y1="53728" x2="76750" y2="53728"/>
                          <a14:foregroundMark x1="71000" y1="60296" x2="71000" y2="60296"/>
                          <a14:foregroundMark x1="75500" y1="67811" x2="75500" y2="67811"/>
                          <a14:foregroundMark x1="75500" y1="67811" x2="75500" y2="67811"/>
                          <a14:foregroundMark x1="84313" y1="63550" x2="84313" y2="63550"/>
                          <a14:foregroundMark x1="85938" y1="63018" x2="85938" y2="63018"/>
                          <a14:foregroundMark x1="77375" y1="67219" x2="76125" y2="66864"/>
                          <a14:foregroundMark x1="74875" y1="65325" x2="71813" y2="63550"/>
                          <a14:foregroundMark x1="65313" y1="59112" x2="64875" y2="58580"/>
                        </a14:backgroundRemoval>
                      </a14:imgEffect>
                    </a14:imgLayer>
                  </a14:imgProps>
                </a:ext>
                <a:ext uri="{28A0092B-C50C-407E-A947-70E740481C1C}">
                  <a14:useLocalDpi xmlns:a14="http://schemas.microsoft.com/office/drawing/2010/main" val="0"/>
                </a:ext>
              </a:extLst>
            </a:blip>
            <a:srcRect/>
            <a:stretch>
              <a:fillRect/>
            </a:stretch>
          </p:blipFill>
          <p:spPr bwMode="auto">
            <a:xfrm>
              <a:off x="647782" y="-12180"/>
              <a:ext cx="947291" cy="1260458"/>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 name="Table 3"/>
          <p:cNvGraphicFramePr>
            <a:graphicFrameLocks noGrp="1"/>
          </p:cNvGraphicFramePr>
          <p:nvPr/>
        </p:nvGraphicFramePr>
        <p:xfrm>
          <a:off x="398585" y="2442035"/>
          <a:ext cx="10832122" cy="3108960"/>
        </p:xfrm>
        <a:graphic>
          <a:graphicData uri="http://schemas.openxmlformats.org/drawingml/2006/table">
            <a:tbl>
              <a:tblPr firstRow="1" bandRow="1">
                <a:tableStyleId>{5C22544A-7EE6-4342-B048-85BDC9FD1C3A}</a:tableStyleId>
              </a:tblPr>
              <a:tblGrid>
                <a:gridCol w="1105118"/>
                <a:gridCol w="2722257"/>
                <a:gridCol w="3269626"/>
                <a:gridCol w="3735121"/>
              </a:tblGrid>
              <a:tr h="370840">
                <a:tc>
                  <a:txBody>
                    <a:bodyPr/>
                    <a:lstStyle/>
                    <a:p>
                      <a:pPr algn="ct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a:t>
                      </a:r>
                      <a:endParaRPr lang="en-US" sz="2400" dirty="0">
                        <a:latin typeface="Times New Roman" panose="02020603050405020304" pitchFamily="18" charset="0"/>
                        <a:cs typeface="Times New Roman" panose="02020603050405020304" pitchFamily="18" charset="0"/>
                      </a:endParaRPr>
                    </a:p>
                  </a:txBody>
                  <a:tcPr>
                    <a:solidFill>
                      <a:schemeClr val="accent2">
                        <a:lumMod val="75000"/>
                      </a:schemeClr>
                    </a:solidFill>
                  </a:tcPr>
                </a:tc>
                <a:tc>
                  <a:txBody>
                    <a:bodyPr/>
                    <a:lstStyle/>
                    <a:p>
                      <a:pPr algn="ctr"/>
                      <a:r>
                        <a:rPr lang="en-US" sz="2400" dirty="0" err="1">
                          <a:latin typeface="Times New Roman" panose="02020603050405020304" pitchFamily="18" charset="0"/>
                          <a:cs typeface="Times New Roman" panose="02020603050405020304" pitchFamily="18" charset="0"/>
                        </a:rPr>
                        <a:t>Khoảng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a:t>
                      </a:r>
                      <a:r>
                        <a:rPr lang="en-US" sz="2400" dirty="0">
                          <a:latin typeface="Times New Roman" panose="02020603050405020304" pitchFamily="18" charset="0"/>
                          <a:cs typeface="Times New Roman" panose="02020603050405020304" pitchFamily="18" charset="0"/>
                        </a:rPr>
                        <a:t> (cm)</a:t>
                      </a:r>
                    </a:p>
                  </a:txBody>
                  <a:tcPr>
                    <a:solidFill>
                      <a:schemeClr val="accent2">
                        <a:lumMod val="75000"/>
                      </a:schemeClr>
                    </a:solidFill>
                  </a:tcPr>
                </a:tc>
                <a:tc>
                  <a:txBody>
                    <a:bodyPr/>
                    <a:lstStyle/>
                    <a:p>
                      <a:pPr algn="ctr"/>
                      <a:r>
                        <a:rPr lang="en-US" sz="2400" dirty="0" err="1">
                          <a:latin typeface="Times New Roman" panose="02020603050405020304" pitchFamily="18" charset="0"/>
                          <a:cs typeface="Times New Roman" panose="02020603050405020304" pitchFamily="18" charset="0"/>
                        </a:rPr>
                        <a:t>Khoảng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endParaRPr lang="en-US" sz="2400" dirty="0">
                        <a:latin typeface="Times New Roman" panose="02020603050405020304" pitchFamily="18" charset="0"/>
                        <a:cs typeface="Times New Roman" panose="02020603050405020304" pitchFamily="18" charset="0"/>
                      </a:endParaRPr>
                    </a:p>
                  </a:txBody>
                  <a:tcPr>
                    <a:solidFill>
                      <a:schemeClr val="accent2">
                        <a:lumMod val="75000"/>
                      </a:schemeClr>
                    </a:solidFill>
                  </a:tcPr>
                </a:tc>
                <a:tc>
                  <a:txBody>
                    <a:bodyPr/>
                    <a:lstStyle/>
                    <a:p>
                      <a:pPr algn="ctr"/>
                      <a:r>
                        <a:rPr lang="en-US" sz="2400" dirty="0" err="1">
                          <a:latin typeface="Times New Roman" panose="02020603050405020304" pitchFamily="18" charset="0"/>
                          <a:cs typeface="Times New Roman" panose="02020603050405020304" pitchFamily="18" charset="0"/>
                        </a:rPr>
                        <a:t>Tỉ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a:t>
                      </a:r>
                      <a:endParaRPr lang="en-US" sz="2400" dirty="0">
                        <a:latin typeface="Times New Roman" panose="02020603050405020304" pitchFamily="18" charset="0"/>
                        <a:cs typeface="Times New Roman" panose="02020603050405020304" pitchFamily="18" charset="0"/>
                      </a:endParaRPr>
                    </a:p>
                  </a:txBody>
                  <a:tcPr>
                    <a:solidFill>
                      <a:schemeClr val="accent2">
                        <a:lumMod val="75000"/>
                      </a:schemeClr>
                    </a:solidFill>
                  </a:tcPr>
                </a:tc>
              </a:tr>
              <a:tr h="370840">
                <a:tc>
                  <a:txBody>
                    <a:bodyPr/>
                    <a:lstStyle/>
                    <a:p>
                      <a:pPr algn="ctr"/>
                      <a:r>
                        <a:rPr lang="en-US" sz="2400" dirty="0">
                          <a:latin typeface="Times New Roman" panose="02020603050405020304" pitchFamily="18" charset="0"/>
                          <a:cs typeface="Times New Roman" panose="02020603050405020304" pitchFamily="18" charset="0"/>
                        </a:rPr>
                        <a:t>A</a:t>
                      </a:r>
                    </a:p>
                  </a:txBody>
                  <a:tcPr>
                    <a:solidFill>
                      <a:schemeClr val="accent4">
                        <a:lumMod val="40000"/>
                        <a:lumOff val="60000"/>
                      </a:schemeClr>
                    </a:solidFill>
                  </a:tcPr>
                </a:tc>
                <a:tc>
                  <a:txBody>
                    <a:bodyPr/>
                    <a:lstStyle/>
                    <a:p>
                      <a:pPr algn="ctr"/>
                      <a:r>
                        <a:rPr lang="en-US" sz="2400" dirty="0">
                          <a:latin typeface="Times New Roman" panose="02020603050405020304" pitchFamily="18" charset="0"/>
                          <a:cs typeface="Times New Roman" panose="02020603050405020304" pitchFamily="18" charset="0"/>
                        </a:rPr>
                        <a:t>1</a:t>
                      </a:r>
                    </a:p>
                  </a:txBody>
                  <a:tcPr>
                    <a:solidFill>
                      <a:schemeClr val="accent4">
                        <a:lumMod val="40000"/>
                        <a:lumOff val="60000"/>
                      </a:schemeClr>
                    </a:solidFill>
                  </a:tcPr>
                </a:tc>
                <a:tc>
                  <a:txBody>
                    <a:bodyPr/>
                    <a:lstStyle/>
                    <a:p>
                      <a:pPr algn="ctr"/>
                      <a:r>
                        <a:rPr lang="en-US" sz="2400" dirty="0">
                          <a:latin typeface="Times New Roman" panose="02020603050405020304" pitchFamily="18" charset="0"/>
                          <a:cs typeface="Times New Roman" panose="02020603050405020304" pitchFamily="18" charset="0"/>
                        </a:rPr>
                        <a:t>5 km</a:t>
                      </a:r>
                    </a:p>
                  </a:txBody>
                  <a:tcPr>
                    <a:solidFill>
                      <a:schemeClr val="accent4">
                        <a:lumMod val="40000"/>
                        <a:lumOff val="60000"/>
                      </a:schemeClr>
                    </a:solidFill>
                  </a:tcPr>
                </a:tc>
                <a:tc>
                  <a:txBody>
                    <a:bodyPr/>
                    <a:lstStyle/>
                    <a:p>
                      <a:pPr algn="ctr"/>
                      <a:r>
                        <a:rPr lang="en-US" sz="2400" dirty="0">
                          <a:latin typeface="Times New Roman" panose="02020603050405020304" pitchFamily="18" charset="0"/>
                          <a:cs typeface="Times New Roman" panose="02020603050405020304" pitchFamily="18" charset="0"/>
                        </a:rPr>
                        <a:t>…….................................</a:t>
                      </a:r>
                    </a:p>
                  </a:txBody>
                  <a:tcPr>
                    <a:solidFill>
                      <a:schemeClr val="accent4">
                        <a:lumMod val="40000"/>
                        <a:lumOff val="60000"/>
                      </a:schemeClr>
                    </a:solidFill>
                  </a:tcPr>
                </a:tc>
              </a:tr>
              <a:tr h="370840">
                <a:tc>
                  <a:txBody>
                    <a:bodyPr/>
                    <a:lstStyle/>
                    <a:p>
                      <a:pPr algn="ctr"/>
                      <a:r>
                        <a:rPr lang="en-US" sz="2400" dirty="0">
                          <a:latin typeface="Times New Roman" panose="02020603050405020304" pitchFamily="18" charset="0"/>
                          <a:cs typeface="Times New Roman" panose="02020603050405020304" pitchFamily="18" charset="0"/>
                        </a:rPr>
                        <a:t>B</a:t>
                      </a:r>
                    </a:p>
                  </a:txBody>
                  <a:tcPr>
                    <a:solidFill>
                      <a:schemeClr val="accent4">
                        <a:lumMod val="20000"/>
                        <a:lumOff val="80000"/>
                      </a:schemeClr>
                    </a:solidFill>
                  </a:tcPr>
                </a:tc>
                <a:tc>
                  <a:txBody>
                    <a:bodyPr/>
                    <a:lstStyle/>
                    <a:p>
                      <a:pPr algn="ctr"/>
                      <a:r>
                        <a:rPr lang="en-US" sz="2400" dirty="0">
                          <a:latin typeface="Times New Roman" panose="02020603050405020304" pitchFamily="18" charset="0"/>
                          <a:cs typeface="Times New Roman" panose="02020603050405020304" pitchFamily="18" charset="0"/>
                        </a:rPr>
                        <a:t>1</a:t>
                      </a:r>
                    </a:p>
                  </a:txBody>
                  <a:tcPr>
                    <a:solidFill>
                      <a:schemeClr val="accent4">
                        <a:lumMod val="20000"/>
                        <a:lumOff val="80000"/>
                      </a:schemeClr>
                    </a:solidFill>
                  </a:tcPr>
                </a:tc>
                <a:tc>
                  <a:txBody>
                    <a:bodyPr/>
                    <a:lstStyle/>
                    <a:p>
                      <a:pPr algn="ctr"/>
                      <a:r>
                        <a:rPr lang="en-US" sz="2400" dirty="0">
                          <a:latin typeface="Times New Roman" panose="02020603050405020304" pitchFamily="18" charset="0"/>
                          <a:cs typeface="Times New Roman" panose="02020603050405020304" pitchFamily="18" charset="0"/>
                        </a:rPr>
                        <a:t>3000 m</a:t>
                      </a:r>
                    </a:p>
                  </a:txBody>
                  <a:tcPr>
                    <a:solidFill>
                      <a:schemeClr val="accent4">
                        <a:lumMod val="20000"/>
                        <a:lumOff val="80000"/>
                      </a:schemeClr>
                    </a:solidFill>
                  </a:tcPr>
                </a:tc>
                <a:tc>
                  <a:txBody>
                    <a:bodyPr/>
                    <a:lstStyle/>
                    <a:p>
                      <a:pPr algn="ctr"/>
                      <a:r>
                        <a:rPr lang="en-US" sz="2400" dirty="0">
                          <a:latin typeface="Times New Roman" panose="02020603050405020304" pitchFamily="18" charset="0"/>
                          <a:cs typeface="Times New Roman" panose="02020603050405020304" pitchFamily="18" charset="0"/>
                        </a:rPr>
                        <a:t>…….................................</a:t>
                      </a:r>
                    </a:p>
                  </a:txBody>
                  <a:tcPr>
                    <a:solidFill>
                      <a:schemeClr val="accent4">
                        <a:lumMod val="20000"/>
                        <a:lumOff val="80000"/>
                      </a:schemeClr>
                    </a:solidFill>
                  </a:tcPr>
                </a:tc>
              </a:tr>
              <a:tr h="370840">
                <a:tc>
                  <a:txBody>
                    <a:bodyPr/>
                    <a:lstStyle/>
                    <a:p>
                      <a:pPr algn="ctr"/>
                      <a:r>
                        <a:rPr lang="en-US" sz="2400" dirty="0">
                          <a:latin typeface="Times New Roman" panose="02020603050405020304" pitchFamily="18" charset="0"/>
                          <a:cs typeface="Times New Roman" panose="02020603050405020304" pitchFamily="18" charset="0"/>
                        </a:rPr>
                        <a:t>C</a:t>
                      </a:r>
                    </a:p>
                  </a:txBody>
                  <a:tcPr>
                    <a:solidFill>
                      <a:srgbClr val="FFE699"/>
                    </a:solidFill>
                  </a:tcPr>
                </a:tc>
                <a:tc>
                  <a:txBody>
                    <a:bodyPr/>
                    <a:lstStyle/>
                    <a:p>
                      <a:pPr algn="ctr"/>
                      <a:r>
                        <a:rPr lang="en-US" sz="2400" dirty="0">
                          <a:latin typeface="Times New Roman" panose="02020603050405020304" pitchFamily="18" charset="0"/>
                          <a:cs typeface="Times New Roman" panose="02020603050405020304" pitchFamily="18" charset="0"/>
                        </a:rPr>
                        <a:t>1</a:t>
                      </a:r>
                    </a:p>
                  </a:txBody>
                  <a:tcPr>
                    <a:solidFill>
                      <a:srgbClr val="FFE699"/>
                    </a:solidFill>
                  </a:tcPr>
                </a:tc>
                <a:tc>
                  <a:txBody>
                    <a:bodyPr/>
                    <a:lstStyle/>
                    <a:p>
                      <a:pPr algn="ctr"/>
                      <a:r>
                        <a:rPr lang="en-US" sz="2400" dirty="0">
                          <a:latin typeface="Times New Roman" panose="02020603050405020304" pitchFamily="18" charset="0"/>
                          <a:cs typeface="Times New Roman" panose="02020603050405020304" pitchFamily="18" charset="0"/>
                        </a:rPr>
                        <a:t>60 km</a:t>
                      </a:r>
                    </a:p>
                  </a:txBody>
                  <a:tcPr>
                    <a:solidFill>
                      <a:srgbClr val="FFE699"/>
                    </a:solidFill>
                  </a:tcPr>
                </a:tc>
                <a:tc>
                  <a:txBody>
                    <a:bodyPr/>
                    <a:lstStyle/>
                    <a:p>
                      <a:pPr algn="ctr"/>
                      <a:r>
                        <a:rPr lang="en-US" sz="2400" dirty="0">
                          <a:latin typeface="Times New Roman" panose="02020603050405020304" pitchFamily="18" charset="0"/>
                          <a:cs typeface="Times New Roman" panose="02020603050405020304" pitchFamily="18" charset="0"/>
                        </a:rPr>
                        <a:t>…….................................</a:t>
                      </a:r>
                    </a:p>
                  </a:txBody>
                  <a:tcPr>
                    <a:solidFill>
                      <a:srgbClr val="FFE699"/>
                    </a:solidFill>
                  </a:tcPr>
                </a:tc>
              </a:tr>
              <a:tr h="370840">
                <a:tc>
                  <a:txBody>
                    <a:bodyPr/>
                    <a:lstStyle/>
                    <a:p>
                      <a:pPr algn="ctr"/>
                      <a:r>
                        <a:rPr lang="en-US" sz="2400" dirty="0">
                          <a:latin typeface="Times New Roman" panose="02020603050405020304" pitchFamily="18" charset="0"/>
                          <a:cs typeface="Times New Roman" panose="02020603050405020304" pitchFamily="18" charset="0"/>
                        </a:rPr>
                        <a:t>D</a:t>
                      </a:r>
                    </a:p>
                  </a:txBody>
                  <a:tcPr>
                    <a:solidFill>
                      <a:schemeClr val="accent4">
                        <a:lumMod val="20000"/>
                        <a:lumOff val="80000"/>
                      </a:schemeClr>
                    </a:solidFill>
                  </a:tcPr>
                </a:tc>
                <a:tc>
                  <a:txBody>
                    <a:bodyPr/>
                    <a:lstStyle/>
                    <a:p>
                      <a:pPr algn="ctr"/>
                      <a:r>
                        <a:rPr lang="en-US" sz="2400" dirty="0">
                          <a:latin typeface="Times New Roman" panose="02020603050405020304" pitchFamily="18" charset="0"/>
                          <a:cs typeface="Times New Roman" panose="02020603050405020304" pitchFamily="18" charset="0"/>
                        </a:rPr>
                        <a:t>1</a:t>
                      </a:r>
                    </a:p>
                  </a:txBody>
                  <a:tcPr>
                    <a:solidFill>
                      <a:schemeClr val="accent4">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2400" dirty="0">
                          <a:latin typeface="Times New Roman" panose="02020603050405020304" pitchFamily="18" charset="0"/>
                          <a:cs typeface="Times New Roman" panose="02020603050405020304" pitchFamily="18" charset="0"/>
                        </a:rPr>
                        <a:t>…………..km</a:t>
                      </a:r>
                    </a:p>
                  </a:txBody>
                  <a:tcPr>
                    <a:solidFill>
                      <a:schemeClr val="accent4">
                        <a:lumMod val="20000"/>
                        <a:lumOff val="80000"/>
                      </a:schemeClr>
                    </a:solidFill>
                  </a:tcPr>
                </a:tc>
                <a:tc>
                  <a:txBody>
                    <a:bodyPr/>
                    <a:lstStyle/>
                    <a:p>
                      <a:pPr algn="ctr"/>
                      <a:r>
                        <a:rPr lang="en-US" sz="2400" dirty="0">
                          <a:latin typeface="Times New Roman" panose="02020603050405020304" pitchFamily="18" charset="0"/>
                          <a:cs typeface="Times New Roman" panose="02020603050405020304" pitchFamily="18" charset="0"/>
                        </a:rPr>
                        <a:t>1 : 1000.000</a:t>
                      </a:r>
                    </a:p>
                  </a:txBody>
                  <a:tcPr>
                    <a:solidFill>
                      <a:schemeClr val="accent4">
                        <a:lumMod val="20000"/>
                        <a:lumOff val="80000"/>
                      </a:schemeClr>
                    </a:solidFill>
                  </a:tcPr>
                </a:tc>
              </a:tr>
              <a:tr h="370840">
                <a:tc>
                  <a:txBody>
                    <a:bodyPr/>
                    <a:lstStyle/>
                    <a:p>
                      <a:pPr algn="ctr"/>
                      <a:r>
                        <a:rPr lang="en-US" sz="2400" dirty="0">
                          <a:latin typeface="Times New Roman" panose="02020603050405020304" pitchFamily="18" charset="0"/>
                          <a:cs typeface="Times New Roman" panose="02020603050405020304" pitchFamily="18" charset="0"/>
                        </a:rPr>
                        <a:t>E</a:t>
                      </a:r>
                    </a:p>
                  </a:txBody>
                  <a:tcPr>
                    <a:solidFill>
                      <a:srgbClr val="FFE699"/>
                    </a:solidFill>
                  </a:tcPr>
                </a:tc>
                <a:tc>
                  <a:txBody>
                    <a:bodyPr/>
                    <a:lstStyle/>
                    <a:p>
                      <a:pPr algn="ctr"/>
                      <a:r>
                        <a:rPr lang="en-US" sz="2400" dirty="0">
                          <a:latin typeface="Times New Roman" panose="02020603050405020304" pitchFamily="18" charset="0"/>
                          <a:cs typeface="Times New Roman" panose="02020603050405020304" pitchFamily="18" charset="0"/>
                        </a:rPr>
                        <a:t>1</a:t>
                      </a:r>
                    </a:p>
                  </a:txBody>
                  <a:tcPr>
                    <a:solidFill>
                      <a:srgbClr val="FFE699"/>
                    </a:solidFill>
                  </a:tcPr>
                </a:tc>
                <a:tc>
                  <a:txBody>
                    <a:bodyPr/>
                    <a:lstStyle/>
                    <a:p>
                      <a:pPr algn="ctr"/>
                      <a:r>
                        <a:rPr lang="en-US" sz="2400" dirty="0">
                          <a:latin typeface="Times New Roman" panose="02020603050405020304" pitchFamily="18" charset="0"/>
                          <a:cs typeface="Times New Roman" panose="02020603050405020304" pitchFamily="18" charset="0"/>
                        </a:rPr>
                        <a:t>………… m</a:t>
                      </a:r>
                    </a:p>
                  </a:txBody>
                  <a:tcPr>
                    <a:solidFill>
                      <a:srgbClr val="FFE6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2400" dirty="0">
                          <a:latin typeface="Times New Roman" panose="02020603050405020304" pitchFamily="18" charset="0"/>
                          <a:cs typeface="Times New Roman" panose="02020603050405020304" pitchFamily="18" charset="0"/>
                        </a:rPr>
                        <a:t>1 : 10.000</a:t>
                      </a:r>
                    </a:p>
                  </a:txBody>
                  <a:tcPr>
                    <a:solidFill>
                      <a:srgbClr val="FFE699"/>
                    </a:solidFill>
                  </a:tcPr>
                </a:tc>
              </a:tr>
            </a:tbl>
          </a:graphicData>
        </a:graphic>
      </p:graphicFrame>
      <p:sp>
        <p:nvSpPr>
          <p:cNvPr id="29" name="TextBox 28"/>
          <p:cNvSpPr txBox="1"/>
          <p:nvPr/>
        </p:nvSpPr>
        <p:spPr>
          <a:xfrm>
            <a:off x="8147539" y="3182261"/>
            <a:ext cx="2290690" cy="461665"/>
          </a:xfrm>
          <a:prstGeom prst="rect">
            <a:avLst/>
          </a:prstGeom>
          <a:noFill/>
        </p:spPr>
        <p:txBody>
          <a:bodyPr wrap="square">
            <a:spAutoFit/>
          </a:bodyPr>
          <a:lstStyle/>
          <a:p>
            <a:pPr algn="ctr"/>
            <a:r>
              <a:rPr lang="en-US" sz="2400" b="1" dirty="0">
                <a:solidFill>
                  <a:srgbClr val="0000FF"/>
                </a:solidFill>
                <a:latin typeface="Times New Roman" panose="02020603050405020304" pitchFamily="18" charset="0"/>
                <a:cs typeface="Times New Roman" panose="02020603050405020304" pitchFamily="18" charset="0"/>
              </a:rPr>
              <a:t>1: 500.000</a:t>
            </a:r>
          </a:p>
        </p:txBody>
      </p:sp>
      <p:sp>
        <p:nvSpPr>
          <p:cNvPr id="32" name="TextBox 31"/>
          <p:cNvSpPr txBox="1"/>
          <p:nvPr/>
        </p:nvSpPr>
        <p:spPr>
          <a:xfrm>
            <a:off x="8147539" y="3663162"/>
            <a:ext cx="2290690" cy="461665"/>
          </a:xfrm>
          <a:prstGeom prst="rect">
            <a:avLst/>
          </a:prstGeom>
          <a:noFill/>
        </p:spPr>
        <p:txBody>
          <a:bodyPr wrap="square">
            <a:spAutoFit/>
          </a:bodyPr>
          <a:lstStyle/>
          <a:p>
            <a:pPr algn="ctr"/>
            <a:r>
              <a:rPr lang="en-US" sz="2400" b="1" dirty="0">
                <a:solidFill>
                  <a:srgbClr val="0000FF"/>
                </a:solidFill>
                <a:latin typeface="Times New Roman" panose="02020603050405020304" pitchFamily="18" charset="0"/>
                <a:cs typeface="Times New Roman" panose="02020603050405020304" pitchFamily="18" charset="0"/>
              </a:rPr>
              <a:t>1: 300.000</a:t>
            </a:r>
          </a:p>
        </p:txBody>
      </p:sp>
      <p:sp>
        <p:nvSpPr>
          <p:cNvPr id="39" name="TextBox 38"/>
          <p:cNvSpPr txBox="1"/>
          <p:nvPr/>
        </p:nvSpPr>
        <p:spPr>
          <a:xfrm>
            <a:off x="8147539" y="4124827"/>
            <a:ext cx="2290690" cy="461665"/>
          </a:xfrm>
          <a:prstGeom prst="rect">
            <a:avLst/>
          </a:prstGeom>
          <a:noFill/>
        </p:spPr>
        <p:txBody>
          <a:bodyPr wrap="square">
            <a:spAutoFit/>
          </a:bodyPr>
          <a:lstStyle/>
          <a:p>
            <a:pPr algn="ctr"/>
            <a:r>
              <a:rPr lang="en-US" sz="2400" b="1" dirty="0">
                <a:solidFill>
                  <a:srgbClr val="0000FF"/>
                </a:solidFill>
                <a:latin typeface="Times New Roman" panose="02020603050405020304" pitchFamily="18" charset="0"/>
                <a:cs typeface="Times New Roman" panose="02020603050405020304" pitchFamily="18" charset="0"/>
              </a:rPr>
              <a:t>1: 6.000.000</a:t>
            </a:r>
            <a:endParaRPr lang="en-US" sz="3200" b="1" dirty="0">
              <a:solidFill>
                <a:srgbClr val="0000FF"/>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5455920" y="4586492"/>
            <a:ext cx="640080" cy="461665"/>
          </a:xfrm>
          <a:prstGeom prst="rect">
            <a:avLst/>
          </a:prstGeom>
          <a:noFill/>
        </p:spPr>
        <p:txBody>
          <a:bodyPr wrap="square">
            <a:spAutoFit/>
          </a:bodyPr>
          <a:lstStyle/>
          <a:p>
            <a:pPr algn="ctr"/>
            <a:r>
              <a:rPr lang="en-US" sz="2400" b="1" dirty="0">
                <a:solidFill>
                  <a:srgbClr val="0000FF"/>
                </a:solidFill>
                <a:latin typeface="Times New Roman" panose="02020603050405020304" pitchFamily="18" charset="0"/>
                <a:cs typeface="Times New Roman" panose="02020603050405020304" pitchFamily="18" charset="0"/>
              </a:rPr>
              <a:t>10</a:t>
            </a:r>
          </a:p>
        </p:txBody>
      </p:sp>
      <p:sp>
        <p:nvSpPr>
          <p:cNvPr id="44" name="TextBox 43"/>
          <p:cNvSpPr txBox="1"/>
          <p:nvPr/>
        </p:nvSpPr>
        <p:spPr>
          <a:xfrm>
            <a:off x="5455920" y="5089330"/>
            <a:ext cx="891873" cy="461665"/>
          </a:xfrm>
          <a:prstGeom prst="rect">
            <a:avLst/>
          </a:prstGeom>
          <a:noFill/>
        </p:spPr>
        <p:txBody>
          <a:bodyPr wrap="square">
            <a:spAutoFit/>
          </a:bodyPr>
          <a:lstStyle/>
          <a:p>
            <a:pPr algn="ctr"/>
            <a:r>
              <a:rPr lang="en-US" sz="2400" b="1" dirty="0">
                <a:solidFill>
                  <a:srgbClr val="0000FF"/>
                </a:solidFill>
                <a:latin typeface="Times New Roman" panose="02020603050405020304" pitchFamily="18" charset="0"/>
                <a:cs typeface="Times New Roman" panose="02020603050405020304" pitchFamily="18" charset="0"/>
              </a:rPr>
              <a:t>100</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arn(inVertical)">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barn(inVertical)">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barn(inVertical)">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barn(inVertical)">
                                      <p:cBhvr>
                                        <p:cTn id="32" dur="500"/>
                                        <p:tgtEl>
                                          <p:spTgt spid="4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4">
                                            <p:txEl>
                                              <p:pRg st="0" end="0"/>
                                            </p:txEl>
                                          </p:spTgt>
                                        </p:tgtEl>
                                        <p:attrNameLst>
                                          <p:attrName>style.visibility</p:attrName>
                                        </p:attrNameLst>
                                      </p:cBhvr>
                                      <p:to>
                                        <p:strVal val="visible"/>
                                      </p:to>
                                    </p:set>
                                    <p:animEffect transition="in" filter="barn(inVertical)">
                                      <p:cBhvr>
                                        <p:cTn id="37"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p:bldP spid="32" grpId="0"/>
      <p:bldP spid="39" grpId="0"/>
      <p:bldP spid="4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1265304"/>
            <a:ext cx="12192000" cy="0"/>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 name="Rectangle: Rounded Corners 7"/>
          <p:cNvSpPr/>
          <p:nvPr/>
        </p:nvSpPr>
        <p:spPr>
          <a:xfrm>
            <a:off x="1284848" y="1251313"/>
            <a:ext cx="10294197" cy="1560706"/>
          </a:xfrm>
          <a:prstGeom prst="roundRect">
            <a:avLst/>
          </a:prstGeom>
          <a:solidFill>
            <a:srgbClr val="FFC000"/>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4000" dirty="0">
              <a:solidFill>
                <a:schemeClr val="tx1"/>
              </a:solidFill>
              <a:latin typeface="Times New Roman" panose="02020603050405020304" pitchFamily="18" charset="0"/>
              <a:cs typeface="Times New Roman" panose="02020603050405020304" pitchFamily="18" charset="0"/>
            </a:endParaRPr>
          </a:p>
          <a:p>
            <a:pPr algn="just"/>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3" name="Diamond 2"/>
          <p:cNvSpPr/>
          <p:nvPr/>
        </p:nvSpPr>
        <p:spPr>
          <a:xfrm>
            <a:off x="572087" y="1451426"/>
            <a:ext cx="902397" cy="995572"/>
          </a:xfrm>
          <a:prstGeom prst="diamo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5</a:t>
            </a:r>
          </a:p>
        </p:txBody>
      </p:sp>
      <p:grpSp>
        <p:nvGrpSpPr>
          <p:cNvPr id="23" name="Group 22"/>
          <p:cNvGrpSpPr/>
          <p:nvPr/>
        </p:nvGrpSpPr>
        <p:grpSpPr>
          <a:xfrm>
            <a:off x="-1" y="-11858"/>
            <a:ext cx="11901269" cy="1260458"/>
            <a:chOff x="647782" y="-12180"/>
            <a:chExt cx="8564820" cy="1260458"/>
          </a:xfrm>
        </p:grpSpPr>
        <p:sp>
          <p:nvSpPr>
            <p:cNvPr id="24" name="Rectangle 23"/>
            <p:cNvSpPr/>
            <p:nvPr/>
          </p:nvSpPr>
          <p:spPr>
            <a:xfrm>
              <a:off x="1059530" y="63198"/>
              <a:ext cx="8153072" cy="830997"/>
            </a:xfrm>
            <a:prstGeom prst="rect">
              <a:avLst/>
            </a:prstGeom>
            <a:noFill/>
          </p:spPr>
          <p:txBody>
            <a:bodyPr wrap="square" lIns="91440" tIns="45720" rIns="91440" bIns="45720">
              <a:spAutoFit/>
            </a:bodyPr>
            <a:lstStyle/>
            <a:p>
              <a:pPr algn="ctr"/>
              <a:r>
                <a:rPr lang="en-US" sz="4800" b="1" dirty="0" err="1">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Trò</a:t>
              </a:r>
              <a:r>
                <a:rPr lang="en-US" sz="4800" b="1"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4800" b="1" dirty="0" err="1">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chơi</a:t>
              </a:r>
              <a:r>
                <a:rPr lang="en-US" sz="4800" b="1"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NHÀ ĐỊA LÍ TÀI BA</a:t>
              </a:r>
              <a:endParaRPr lang="en-US" sz="4800" b="1" cap="none" spc="0" dirty="0">
                <a:ln w="9525">
                  <a:solidFill>
                    <a:schemeClr val="bg1"/>
                  </a:solidFill>
                  <a:prstDash val="solid"/>
                </a:ln>
                <a:solidFill>
                  <a:srgbClr val="4B4C9D"/>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pic>
          <p:nvPicPr>
            <p:cNvPr id="25" name="Picture 2" descr="Game-pad Gaming icon stock vector. Illustration of fight - 18413434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953" b="91716" l="3875" r="98750">
                          <a14:foregroundMark x1="45688" y1="91775" x2="45688" y2="91775"/>
                          <a14:foregroundMark x1="93250" y1="50237" x2="93250" y2="50237"/>
                          <a14:foregroundMark x1="63500" y1="5976" x2="63500" y2="5976"/>
                          <a14:foregroundMark x1="51000" y1="1953" x2="51000" y2="1953"/>
                          <a14:foregroundMark x1="5500" y1="37870" x2="3875" y2="39586"/>
                          <a14:foregroundMark x1="4500" y1="56036" x2="4500" y2="56036"/>
                          <a14:foregroundMark x1="98750" y1="48876" x2="98750" y2="48876"/>
                          <a14:foregroundMark x1="90438" y1="59704" x2="88563" y2="57751"/>
                          <a14:foregroundMark x1="70188" y1="50059" x2="69000" y2="49882"/>
                          <a14:foregroundMark x1="45125" y1="49053" x2="36750" y2="50414"/>
                          <a14:foregroundMark x1="36750" y1="50414" x2="36750" y2="50414"/>
                          <a14:foregroundMark x1="22250" y1="50414" x2="20625" y2="50828"/>
                          <a14:foregroundMark x1="14063" y1="58935" x2="15937" y2="60888"/>
                          <a14:foregroundMark x1="23438" y1="64734" x2="29000" y2="65503"/>
                          <a14:foregroundMark x1="34875" y1="66095" x2="38188" y2="64911"/>
                          <a14:foregroundMark x1="39375" y1="64320" x2="40813" y2="63787"/>
                          <a14:foregroundMark x1="52438" y1="60296" x2="55937" y2="60296"/>
                          <a14:foregroundMark x1="72875" y1="62426" x2="72875" y2="62426"/>
                          <a14:foregroundMark x1="81438" y1="54083" x2="81438" y2="53550"/>
                          <a14:foregroundMark x1="80438" y1="49882" x2="78750" y2="48876"/>
                          <a14:foregroundMark x1="77125" y1="48107" x2="71625" y2="46982"/>
                          <a14:foregroundMark x1="63250" y1="45385" x2="59375" y2="45385"/>
                          <a14:foregroundMark x1="57125" y1="45385" x2="47125" y2="46213"/>
                          <a14:foregroundMark x1="47125" y1="46213" x2="47125" y2="46213"/>
                          <a14:foregroundMark x1="45125" y1="46213" x2="40000" y2="46568"/>
                          <a14:foregroundMark x1="38188" y1="45976" x2="35688" y2="45976"/>
                          <a14:foregroundMark x1="34688" y1="44438" x2="34688" y2="44438"/>
                          <a14:foregroundMark x1="60813" y1="45621" x2="60813" y2="45621"/>
                          <a14:foregroundMark x1="72438" y1="45799" x2="72438" y2="45799"/>
                          <a14:foregroundMark x1="78375" y1="48698" x2="78375" y2="48698"/>
                          <a14:foregroundMark x1="83063" y1="54675" x2="83063" y2="54675"/>
                          <a14:foregroundMark x1="71625" y1="65325" x2="71625" y2="65325"/>
                          <a14:foregroundMark x1="83688" y1="68817" x2="82688" y2="63787"/>
                          <a14:foregroundMark x1="85313" y1="55858" x2="85125" y2="54852"/>
                          <a14:foregroundMark x1="81625" y1="48876" x2="77750" y2="46391"/>
                          <a14:foregroundMark x1="76313" y1="45385" x2="73063" y2="45385"/>
                          <a14:foregroundMark x1="66563" y1="44852" x2="64875" y2="45030"/>
                          <a14:foregroundMark x1="64063" y1="45030" x2="62063" y2="45207"/>
                          <a14:foregroundMark x1="61438" y1="45207" x2="61438" y2="45207"/>
                          <a14:foregroundMark x1="27375" y1="45030" x2="25938" y2="45207"/>
                          <a14:foregroundMark x1="17313" y1="45621" x2="17313" y2="45621"/>
                          <a14:foregroundMark x1="14688" y1="48284" x2="14688" y2="48284"/>
                          <a14:foregroundMark x1="13875" y1="48876" x2="13875" y2="48876"/>
                          <a14:foregroundMark x1="82438" y1="59112" x2="82438" y2="59112"/>
                          <a14:foregroundMark x1="75500" y1="67811" x2="75500" y2="67811"/>
                          <a14:foregroundMark x1="75500" y1="67811" x2="75500" y2="67811"/>
                          <a14:foregroundMark x1="70625" y1="62781" x2="70000" y2="62426"/>
                          <a14:foregroundMark x1="67563" y1="59882" x2="67563" y2="59882"/>
                          <a14:foregroundMark x1="67125" y1="59527" x2="67125" y2="59527"/>
                          <a14:foregroundMark x1="84500" y1="56982" x2="84688" y2="57751"/>
                          <a14:foregroundMark x1="84500" y1="60651" x2="84500" y2="60651"/>
                          <a14:foregroundMark x1="73875" y1="50059" x2="73875" y2="50059"/>
                          <a14:foregroundMark x1="76750" y1="53728" x2="76750" y2="53728"/>
                          <a14:foregroundMark x1="71000" y1="60296" x2="71000" y2="60296"/>
                          <a14:foregroundMark x1="75500" y1="67811" x2="75500" y2="67811"/>
                          <a14:foregroundMark x1="75500" y1="67811" x2="75500" y2="67811"/>
                          <a14:foregroundMark x1="84313" y1="63550" x2="84313" y2="63550"/>
                          <a14:foregroundMark x1="85938" y1="63018" x2="85938" y2="63018"/>
                          <a14:foregroundMark x1="77375" y1="67219" x2="76125" y2="66864"/>
                          <a14:foregroundMark x1="74875" y1="65325" x2="71813" y2="63550"/>
                          <a14:foregroundMark x1="65313" y1="59112" x2="64875" y2="58580"/>
                        </a14:backgroundRemoval>
                      </a14:imgEffect>
                    </a14:imgLayer>
                  </a14:imgProps>
                </a:ext>
                <a:ext uri="{28A0092B-C50C-407E-A947-70E740481C1C}">
                  <a14:useLocalDpi xmlns:a14="http://schemas.microsoft.com/office/drawing/2010/main" val="0"/>
                </a:ext>
              </a:extLst>
            </a:blip>
            <a:srcRect/>
            <a:stretch>
              <a:fillRect/>
            </a:stretch>
          </p:blipFill>
          <p:spPr bwMode="auto">
            <a:xfrm>
              <a:off x="647782" y="-12180"/>
              <a:ext cx="1193350" cy="1260458"/>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2" name="Table 3"/>
          <p:cNvGraphicFramePr>
            <a:graphicFrameLocks noGrp="1"/>
          </p:cNvGraphicFramePr>
          <p:nvPr/>
        </p:nvGraphicFramePr>
        <p:xfrm>
          <a:off x="1186375" y="2845378"/>
          <a:ext cx="10044331" cy="3108960"/>
        </p:xfrm>
        <a:graphic>
          <a:graphicData uri="http://schemas.openxmlformats.org/drawingml/2006/table">
            <a:tbl>
              <a:tblPr firstRow="1" bandRow="1">
                <a:tableStyleId>{5C22544A-7EE6-4342-B048-85BDC9FD1C3A}</a:tableStyleId>
              </a:tblPr>
              <a:tblGrid>
                <a:gridCol w="4862733"/>
                <a:gridCol w="5181598"/>
              </a:tblGrid>
              <a:tr h="266623">
                <a:tc>
                  <a:txBody>
                    <a:bodyPr/>
                    <a:lstStyle/>
                    <a:p>
                      <a:pPr algn="ctr"/>
                      <a:r>
                        <a:rPr lang="en-US" sz="2800" dirty="0" err="1">
                          <a:latin typeface="Times New Roman" panose="02020603050405020304" pitchFamily="18" charset="0"/>
                          <a:cs typeface="Times New Roman" panose="02020603050405020304" pitchFamily="18" charset="0"/>
                        </a:rPr>
                        <a:t>Tỉ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a:t>
                      </a:r>
                      <a:r>
                        <a:rPr lang="en-US" sz="2800" dirty="0">
                          <a:latin typeface="Times New Roman" panose="02020603050405020304" pitchFamily="18" charset="0"/>
                          <a:cs typeface="Times New Roman" panose="02020603050405020304" pitchFamily="18" charset="0"/>
                        </a:rPr>
                        <a:t> </a:t>
                      </a:r>
                    </a:p>
                  </a:txBody>
                  <a:tcPr>
                    <a:solidFill>
                      <a:schemeClr val="accent2">
                        <a:lumMod val="75000"/>
                      </a:schemeClr>
                    </a:solidFill>
                  </a:tcPr>
                </a:tc>
                <a:tc>
                  <a:txBody>
                    <a:bodyPr/>
                    <a:lstStyle/>
                    <a:p>
                      <a:pPr algn="ctr"/>
                      <a:r>
                        <a:rPr lang="en-US" sz="2800" dirty="0" err="1">
                          <a:latin typeface="Times New Roman" panose="02020603050405020304" pitchFamily="18" charset="0"/>
                          <a:cs typeface="Times New Roman" panose="02020603050405020304" pitchFamily="18" charset="0"/>
                        </a:rPr>
                        <a:t>Khoảng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a:t>
                      </a:r>
                      <a:r>
                        <a:rPr lang="en-US" sz="2800" dirty="0">
                          <a:latin typeface="Times New Roman" panose="02020603050405020304" pitchFamily="18" charset="0"/>
                          <a:cs typeface="Times New Roman" panose="02020603050405020304" pitchFamily="18" charset="0"/>
                        </a:rPr>
                        <a:t> (cm)</a:t>
                      </a:r>
                    </a:p>
                  </a:txBody>
                  <a:tcPr>
                    <a:solidFill>
                      <a:schemeClr val="accent2">
                        <a:lumMod val="75000"/>
                      </a:schemeClr>
                    </a:solidFill>
                  </a:tcPr>
                </a:tc>
              </a:tr>
              <a:tr h="370840">
                <a:tc>
                  <a:txBody>
                    <a:bodyPr/>
                    <a:lstStyle/>
                    <a:p>
                      <a:pPr algn="ctr"/>
                      <a:r>
                        <a:rPr lang="en-US" sz="2800" dirty="0">
                          <a:latin typeface="Times New Roman" panose="02020603050405020304" pitchFamily="18" charset="0"/>
                          <a:cs typeface="Times New Roman" panose="02020603050405020304" pitchFamily="18" charset="0"/>
                        </a:rPr>
                        <a:t>1 : 1000.000</a:t>
                      </a:r>
                    </a:p>
                  </a:txBody>
                  <a:tcPr>
                    <a:solidFill>
                      <a:schemeClr val="accent4">
                        <a:lumMod val="40000"/>
                        <a:lumOff val="60000"/>
                      </a:schemeClr>
                    </a:solidFill>
                  </a:tcPr>
                </a:tc>
                <a:tc>
                  <a:txBody>
                    <a:bodyPr/>
                    <a:lstStyle/>
                    <a:p>
                      <a:pPr algn="ctr"/>
                      <a:r>
                        <a:rPr lang="en-US" sz="2800" dirty="0">
                          <a:latin typeface="Times New Roman" panose="02020603050405020304" pitchFamily="18" charset="0"/>
                          <a:cs typeface="Times New Roman" panose="02020603050405020304" pitchFamily="18" charset="0"/>
                        </a:rPr>
                        <a:t>(1)……………………………….</a:t>
                      </a:r>
                    </a:p>
                  </a:txBody>
                  <a:tcPr>
                    <a:solidFill>
                      <a:schemeClr val="accent4">
                        <a:lumMod val="40000"/>
                        <a:lumOff val="60000"/>
                      </a:schemeClr>
                    </a:solidFill>
                  </a:tcPr>
                </a:tc>
              </a:tr>
              <a:tr h="370840">
                <a:tc>
                  <a:txBody>
                    <a:bodyPr/>
                    <a:lstStyle/>
                    <a:p>
                      <a:pPr algn="ctr"/>
                      <a:r>
                        <a:rPr lang="en-US" sz="2800" dirty="0">
                          <a:latin typeface="Times New Roman" panose="02020603050405020304" pitchFamily="18" charset="0"/>
                          <a:cs typeface="Times New Roman" panose="02020603050405020304" pitchFamily="18" charset="0"/>
                        </a:rPr>
                        <a:t>1 : 5000.000</a:t>
                      </a:r>
                    </a:p>
                  </a:txBody>
                  <a:tcPr>
                    <a:solidFill>
                      <a:schemeClr val="accent4">
                        <a:lumMod val="20000"/>
                        <a:lumOff val="80000"/>
                      </a:schemeClr>
                    </a:solidFill>
                  </a:tcPr>
                </a:tc>
                <a:tc>
                  <a:txBody>
                    <a:bodyPr/>
                    <a:lstStyle/>
                    <a:p>
                      <a:pPr algn="ctr"/>
                      <a:r>
                        <a:rPr lang="en-US" sz="2800" dirty="0">
                          <a:latin typeface="Times New Roman" panose="02020603050405020304" pitchFamily="18" charset="0"/>
                          <a:cs typeface="Times New Roman" panose="02020603050405020304" pitchFamily="18" charset="0"/>
                        </a:rPr>
                        <a:t>(2)……………………………….</a:t>
                      </a:r>
                    </a:p>
                  </a:txBody>
                  <a:tcPr>
                    <a:solidFill>
                      <a:schemeClr val="accent4">
                        <a:lumMod val="20000"/>
                        <a:lumOff val="80000"/>
                      </a:schemeClr>
                    </a:solidFill>
                  </a:tcPr>
                </a:tc>
              </a:tr>
              <a:tr h="370840">
                <a:tc>
                  <a:txBody>
                    <a:bodyPr/>
                    <a:lstStyle/>
                    <a:p>
                      <a:pPr algn="ctr"/>
                      <a:r>
                        <a:rPr lang="en-US" sz="2800" dirty="0">
                          <a:latin typeface="Times New Roman" panose="02020603050405020304" pitchFamily="18" charset="0"/>
                          <a:cs typeface="Times New Roman" panose="02020603050405020304" pitchFamily="18" charset="0"/>
                        </a:rPr>
                        <a:t>1 : 500.000</a:t>
                      </a:r>
                    </a:p>
                  </a:txBody>
                  <a:tcPr>
                    <a:solidFill>
                      <a:srgbClr val="FFE699"/>
                    </a:solidFill>
                  </a:tcPr>
                </a:tc>
                <a:tc>
                  <a:txBody>
                    <a:bodyPr/>
                    <a:lstStyle/>
                    <a:p>
                      <a:pPr algn="ctr"/>
                      <a:r>
                        <a:rPr lang="en-US" sz="2800" dirty="0">
                          <a:latin typeface="Times New Roman" panose="02020603050405020304" pitchFamily="18" charset="0"/>
                          <a:cs typeface="Times New Roman" panose="02020603050405020304" pitchFamily="18" charset="0"/>
                        </a:rPr>
                        <a:t>(3)……………………………….</a:t>
                      </a:r>
                    </a:p>
                  </a:txBody>
                  <a:tcPr>
                    <a:solidFill>
                      <a:srgbClr val="FFE699"/>
                    </a:solidFill>
                  </a:tcPr>
                </a:tc>
              </a:tr>
              <a:tr h="370840">
                <a:tc>
                  <a:txBody>
                    <a:bodyPr/>
                    <a:lstStyle/>
                    <a:p>
                      <a:pPr algn="ctr"/>
                      <a:r>
                        <a:rPr lang="en-US" sz="2800" dirty="0">
                          <a:latin typeface="Times New Roman" panose="02020603050405020304" pitchFamily="18" charset="0"/>
                          <a:cs typeface="Times New Roman" panose="02020603050405020304" pitchFamily="18" charset="0"/>
                        </a:rPr>
                        <a:t>1 : 10.000.000</a:t>
                      </a:r>
                    </a:p>
                  </a:txBody>
                  <a:tcPr>
                    <a:solidFill>
                      <a:schemeClr val="accent4">
                        <a:lumMod val="20000"/>
                        <a:lumOff val="80000"/>
                      </a:schemeClr>
                    </a:solidFill>
                  </a:tcPr>
                </a:tc>
                <a:tc>
                  <a:txBody>
                    <a:bodyPr/>
                    <a:lstStyle/>
                    <a:p>
                      <a:pPr algn="ctr"/>
                      <a:r>
                        <a:rPr lang="en-US" sz="2800" dirty="0">
                          <a:latin typeface="Times New Roman" panose="02020603050405020304" pitchFamily="18" charset="0"/>
                          <a:cs typeface="Times New Roman" panose="02020603050405020304" pitchFamily="18" charset="0"/>
                        </a:rPr>
                        <a:t>(4)……………………………….</a:t>
                      </a:r>
                    </a:p>
                  </a:txBody>
                  <a:tcPr>
                    <a:solidFill>
                      <a:schemeClr val="accent4">
                        <a:lumMod val="20000"/>
                        <a:lumOff val="80000"/>
                      </a:schemeClr>
                    </a:solidFill>
                  </a:tcPr>
                </a:tc>
              </a:tr>
              <a:tr h="370840">
                <a:tc>
                  <a:txBody>
                    <a:bodyPr/>
                    <a:lstStyle/>
                    <a:p>
                      <a:pPr algn="ctr"/>
                      <a:r>
                        <a:rPr lang="en-US" sz="2800" dirty="0">
                          <a:latin typeface="Times New Roman" panose="02020603050405020304" pitchFamily="18" charset="0"/>
                          <a:cs typeface="Times New Roman" panose="02020603050405020304" pitchFamily="18" charset="0"/>
                        </a:rPr>
                        <a:t>1 : 2500.000</a:t>
                      </a:r>
                    </a:p>
                  </a:txBody>
                  <a:tcPr>
                    <a:solidFill>
                      <a:srgbClr val="FFE699"/>
                    </a:solidFill>
                  </a:tcPr>
                </a:tc>
                <a:tc>
                  <a:txBody>
                    <a:bodyPr/>
                    <a:lstStyle/>
                    <a:p>
                      <a:pPr algn="ctr"/>
                      <a:r>
                        <a:rPr lang="en-US" sz="2800" dirty="0">
                          <a:latin typeface="Times New Roman" panose="02020603050405020304" pitchFamily="18" charset="0"/>
                          <a:cs typeface="Times New Roman" panose="02020603050405020304" pitchFamily="18" charset="0"/>
                        </a:rPr>
                        <a:t>(5)……………………………….</a:t>
                      </a:r>
                    </a:p>
                  </a:txBody>
                  <a:tcPr>
                    <a:solidFill>
                      <a:srgbClr val="FFE699"/>
                    </a:solidFill>
                  </a:tcPr>
                </a:tc>
              </a:tr>
            </a:tbl>
          </a:graphicData>
        </a:graphic>
      </p:graphicFrame>
      <p:sp>
        <p:nvSpPr>
          <p:cNvPr id="14" name="TextBox 13"/>
          <p:cNvSpPr txBox="1"/>
          <p:nvPr/>
        </p:nvSpPr>
        <p:spPr>
          <a:xfrm>
            <a:off x="1688122" y="1240684"/>
            <a:ext cx="9542584" cy="1569660"/>
          </a:xfrm>
          <a:prstGeom prst="rect">
            <a:avLst/>
          </a:prstGeom>
          <a:noFill/>
        </p:spPr>
        <p:txBody>
          <a:bodyPr wrap="square">
            <a:spAutoFit/>
          </a:bodyPr>
          <a:lstStyle/>
          <a:p>
            <a:pPr algn="just"/>
            <a:r>
              <a:rPr lang="en-US" altLang="en-US" sz="3200" dirty="0">
                <a:latin typeface="Times New Roman" panose="02020603050405020304" pitchFamily="18" charset="0"/>
                <a:cs typeface="Times New Roman" panose="02020603050405020304" pitchFamily="18" charset="0"/>
              </a:rPr>
              <a:t>Hai </a:t>
            </a:r>
            <a:r>
              <a:rPr lang="en-US" altLang="en-US" sz="3200" dirty="0" err="1">
                <a:latin typeface="Times New Roman" panose="02020603050405020304" pitchFamily="18" charset="0"/>
                <a:cs typeface="Times New Roman" panose="02020603050405020304" pitchFamily="18" charset="0"/>
              </a:rPr>
              <a:t>thành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phố</a:t>
            </a:r>
            <a:r>
              <a:rPr lang="en-US" altLang="en-US" sz="3200" dirty="0">
                <a:latin typeface="Times New Roman" panose="02020603050405020304" pitchFamily="18" charset="0"/>
                <a:cs typeface="Times New Roman" panose="02020603050405020304" pitchFamily="18" charset="0"/>
              </a:rPr>
              <a:t> A-B </a:t>
            </a:r>
            <a:r>
              <a:rPr lang="en-US" altLang="en-US" sz="3200" dirty="0" err="1">
                <a:latin typeface="Times New Roman" panose="02020603050405020304" pitchFamily="18" charset="0"/>
                <a:cs typeface="Times New Roman" panose="02020603050405020304" pitchFamily="18" charset="0"/>
              </a:rPr>
              <a:t>có</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khoảng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cách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thực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tế</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là</a:t>
            </a:r>
            <a:r>
              <a:rPr lang="en-US" altLang="en-US" sz="3200" dirty="0">
                <a:latin typeface="Times New Roman" panose="02020603050405020304" pitchFamily="18" charset="0"/>
                <a:cs typeface="Times New Roman" panose="02020603050405020304" pitchFamily="18" charset="0"/>
              </a:rPr>
              <a:t> 500 km, </a:t>
            </a:r>
            <a:r>
              <a:rPr lang="en-US" altLang="en-US" sz="3200" dirty="0" err="1">
                <a:latin typeface="Times New Roman" panose="02020603050405020304" pitchFamily="18" charset="0"/>
                <a:cs typeface="Times New Roman" panose="02020603050405020304" pitchFamily="18" charset="0"/>
              </a:rPr>
              <a:t>xác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định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khoảng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cách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trên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bản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đồ</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2 </a:t>
            </a:r>
            <a:r>
              <a:rPr lang="en-US" altLang="en-US" sz="3200" dirty="0" err="1">
                <a:latin typeface="Times New Roman" panose="02020603050405020304" pitchFamily="18" charset="0"/>
                <a:cs typeface="Times New Roman" panose="02020603050405020304" pitchFamily="18" charset="0"/>
              </a:rPr>
              <a:t>thành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phố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với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các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tỉ</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lệ</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bảng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dưới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đây</a:t>
            </a:r>
            <a:r>
              <a:rPr lang="en-US" altLang="en-US" sz="3200" dirty="0">
                <a:latin typeface="Times New Roman" panose="02020603050405020304" pitchFamily="18" charset="0"/>
                <a:cs typeface="Times New Roman" panose="02020603050405020304" pitchFamily="18" charset="0"/>
              </a:rPr>
              <a:t>:</a:t>
            </a:r>
          </a:p>
        </p:txBody>
      </p:sp>
      <p:sp>
        <p:nvSpPr>
          <p:cNvPr id="16" name="TextBox 15"/>
          <p:cNvSpPr txBox="1"/>
          <p:nvPr/>
        </p:nvSpPr>
        <p:spPr>
          <a:xfrm>
            <a:off x="7639714" y="3274578"/>
            <a:ext cx="1276643" cy="523220"/>
          </a:xfrm>
          <a:prstGeom prst="rect">
            <a:avLst/>
          </a:prstGeom>
          <a:noFill/>
        </p:spPr>
        <p:txBody>
          <a:bodyPr wrap="square">
            <a:spAutoFit/>
          </a:bodyPr>
          <a:lstStyle/>
          <a:p>
            <a:pPr algn="ctr"/>
            <a:r>
              <a:rPr lang="en-US" sz="2800" b="1" dirty="0">
                <a:solidFill>
                  <a:srgbClr val="0000FF"/>
                </a:solidFill>
                <a:latin typeface="Times New Roman" panose="02020603050405020304" pitchFamily="18" charset="0"/>
                <a:cs typeface="Times New Roman" panose="02020603050405020304" pitchFamily="18" charset="0"/>
              </a:rPr>
              <a:t>50 cm</a:t>
            </a:r>
          </a:p>
        </p:txBody>
      </p:sp>
      <p:sp>
        <p:nvSpPr>
          <p:cNvPr id="17" name="TextBox 16"/>
          <p:cNvSpPr txBox="1"/>
          <p:nvPr/>
        </p:nvSpPr>
        <p:spPr>
          <a:xfrm>
            <a:off x="7593889" y="3821647"/>
            <a:ext cx="1276643" cy="523220"/>
          </a:xfrm>
          <a:prstGeom prst="rect">
            <a:avLst/>
          </a:prstGeom>
          <a:noFill/>
        </p:spPr>
        <p:txBody>
          <a:bodyPr wrap="square">
            <a:spAutoFit/>
          </a:bodyPr>
          <a:lstStyle/>
          <a:p>
            <a:pPr algn="ctr"/>
            <a:r>
              <a:rPr lang="en-US" sz="2800" b="1" dirty="0">
                <a:solidFill>
                  <a:srgbClr val="0000FF"/>
                </a:solidFill>
                <a:latin typeface="Times New Roman" panose="02020603050405020304" pitchFamily="18" charset="0"/>
                <a:cs typeface="Times New Roman" panose="02020603050405020304" pitchFamily="18" charset="0"/>
              </a:rPr>
              <a:t>10 cm</a:t>
            </a:r>
          </a:p>
        </p:txBody>
      </p:sp>
      <p:sp>
        <p:nvSpPr>
          <p:cNvPr id="18" name="TextBox 17"/>
          <p:cNvSpPr txBox="1"/>
          <p:nvPr/>
        </p:nvSpPr>
        <p:spPr>
          <a:xfrm>
            <a:off x="7301876" y="4341548"/>
            <a:ext cx="1952321" cy="523220"/>
          </a:xfrm>
          <a:prstGeom prst="rect">
            <a:avLst/>
          </a:prstGeom>
          <a:noFill/>
        </p:spPr>
        <p:txBody>
          <a:bodyPr wrap="square">
            <a:spAutoFit/>
          </a:bodyPr>
          <a:lstStyle/>
          <a:p>
            <a:pPr algn="ctr"/>
            <a:r>
              <a:rPr lang="en-US" sz="2800" b="1" dirty="0">
                <a:solidFill>
                  <a:srgbClr val="0000FF"/>
                </a:solidFill>
                <a:latin typeface="Times New Roman" panose="02020603050405020304" pitchFamily="18" charset="0"/>
                <a:cs typeface="Times New Roman" panose="02020603050405020304" pitchFamily="18" charset="0"/>
              </a:rPr>
              <a:t>100 cm</a:t>
            </a:r>
          </a:p>
        </p:txBody>
      </p:sp>
      <p:sp>
        <p:nvSpPr>
          <p:cNvPr id="19" name="TextBox 18"/>
          <p:cNvSpPr txBox="1"/>
          <p:nvPr/>
        </p:nvSpPr>
        <p:spPr>
          <a:xfrm>
            <a:off x="7639714" y="4826194"/>
            <a:ext cx="1276643" cy="523220"/>
          </a:xfrm>
          <a:prstGeom prst="rect">
            <a:avLst/>
          </a:prstGeom>
          <a:noFill/>
        </p:spPr>
        <p:txBody>
          <a:bodyPr wrap="square">
            <a:spAutoFit/>
          </a:bodyPr>
          <a:lstStyle/>
          <a:p>
            <a:pPr algn="ctr"/>
            <a:r>
              <a:rPr lang="en-US" sz="2800" b="1" dirty="0">
                <a:solidFill>
                  <a:srgbClr val="0000FF"/>
                </a:solidFill>
                <a:latin typeface="Times New Roman" panose="02020603050405020304" pitchFamily="18" charset="0"/>
                <a:cs typeface="Times New Roman" panose="02020603050405020304" pitchFamily="18" charset="0"/>
              </a:rPr>
              <a:t>5 cm</a:t>
            </a:r>
          </a:p>
        </p:txBody>
      </p:sp>
      <p:sp>
        <p:nvSpPr>
          <p:cNvPr id="21" name="TextBox 20"/>
          <p:cNvSpPr txBox="1"/>
          <p:nvPr/>
        </p:nvSpPr>
        <p:spPr>
          <a:xfrm>
            <a:off x="7639714" y="5355706"/>
            <a:ext cx="1276643" cy="523220"/>
          </a:xfrm>
          <a:prstGeom prst="rect">
            <a:avLst/>
          </a:prstGeom>
          <a:noFill/>
        </p:spPr>
        <p:txBody>
          <a:bodyPr wrap="square">
            <a:spAutoFit/>
          </a:bodyPr>
          <a:lstStyle/>
          <a:p>
            <a:pPr algn="ctr"/>
            <a:r>
              <a:rPr lang="en-US" sz="2800" b="1" dirty="0">
                <a:solidFill>
                  <a:srgbClr val="0000FF"/>
                </a:solidFill>
                <a:latin typeface="Times New Roman" panose="02020603050405020304" pitchFamily="18" charset="0"/>
                <a:cs typeface="Times New Roman" panose="02020603050405020304" pitchFamily="18" charset="0"/>
              </a:rPr>
              <a:t>20 cm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inVertic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arn(inVertical)">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animEffect transition="in" filter="fade">
                                      <p:cBhvr>
                                        <p:cTn id="27" dur="1000"/>
                                        <p:tgtEl>
                                          <p:spTgt spid="19">
                                            <p:txEl>
                                              <p:pRg st="0" end="0"/>
                                            </p:txEl>
                                          </p:spTgt>
                                        </p:tgtEl>
                                      </p:cBhvr>
                                    </p:animEffect>
                                    <p:anim calcmode="lin" valueType="num">
                                      <p:cBhvr>
                                        <p:cTn id="2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barn(inVertical)">
                                      <p:cBhvr>
                                        <p:cTn id="3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6" grpId="0"/>
      <p:bldP spid="17" grpId="0"/>
      <p:bldP spid="18" grpId="0"/>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3330" y="187960"/>
            <a:ext cx="8610600" cy="1198880"/>
          </a:xfrm>
          <a:prstGeom prst="rect">
            <a:avLst/>
          </a:prstGeom>
          <a:noFill/>
        </p:spPr>
        <p:txBody>
          <a:bodyPr wrap="square" lIns="91440" tIns="45720" rIns="91440" bIns="45720">
            <a:spAutoFit/>
          </a:bodyPr>
          <a:lstStyle/>
          <a:p>
            <a:pPr algn="ctr"/>
            <a:r>
              <a:rPr lang="en-US" sz="7200" b="1"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sz="4400" b="1"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HOẠT ĐỘNG VẬN DỤNG</a:t>
            </a:r>
            <a:endParaRPr lang="en-US" sz="4400" b="1" cap="none" spc="0"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a:off x="-1" y="1598082"/>
            <a:ext cx="12192000" cy="0"/>
          </a:xfrm>
          <a:prstGeom prst="line">
            <a:avLst/>
          </a:prstGeom>
          <a:ln w="57150">
            <a:solidFill>
              <a:srgbClr val="002060"/>
            </a:solidFill>
            <a:prstDash val="sysDash"/>
          </a:ln>
        </p:spPr>
        <p:style>
          <a:lnRef idx="1">
            <a:schemeClr val="accent1"/>
          </a:lnRef>
          <a:fillRef idx="0">
            <a:schemeClr val="accent1"/>
          </a:fillRef>
          <a:effectRef idx="0">
            <a:schemeClr val="accent1"/>
          </a:effectRef>
          <a:fontRef idx="minor">
            <a:schemeClr val="tx1"/>
          </a:fontRef>
        </p:style>
      </p:cxnSp>
      <p:sp>
        <p:nvSpPr>
          <p:cNvPr id="9" name="Rectangle: Rounded Corners 7"/>
          <p:cNvSpPr/>
          <p:nvPr/>
        </p:nvSpPr>
        <p:spPr>
          <a:xfrm>
            <a:off x="3781228" y="1711813"/>
            <a:ext cx="8288192" cy="3419393"/>
          </a:xfrm>
          <a:prstGeom prst="roundRect">
            <a:avLst/>
          </a:prstGeom>
          <a:solidFill>
            <a:schemeClr val="accent4">
              <a:lumMod val="40000"/>
              <a:lumOff val="60000"/>
            </a:schemeClr>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400" dirty="0">
                <a:solidFill>
                  <a:schemeClr val="tx1"/>
                </a:solidFill>
                <a:latin typeface="Times New Roman" panose="02020603050405020304" pitchFamily="18" charset="0"/>
                <a:cs typeface="Times New Roman" panose="02020603050405020304" pitchFamily="18" charset="0"/>
              </a:rPr>
              <a:t>1. Sử dụng bản đồ du lịch Việt Nam để lên kế hoạch cho 1 chuyến tham quan trong 3 ngày. Hãy chọn các điểm dừng chân và lên kế hoạch cho chuyến đi, chọn phương tiện di chuyển, nơi em định tham quan, nghỉ đêm, món ăn sẽ thưởng thức,… Nêu rõ những lí do lựa chọn của em (ví dụ: khoảng cách 2 địa điểm là bao nhiêu để chọn phương tiện di chuyển phù hợp như taxi hoặc máy bay</a:t>
            </a:r>
            <a:r>
              <a:rPr lang="en-US" sz="2400" dirty="0">
                <a:solidFill>
                  <a:schemeClr val="tx1"/>
                </a:solidFill>
                <a:latin typeface="Times New Roman" panose="02020603050405020304" pitchFamily="18" charset="0"/>
                <a:cs typeface="Times New Roman" panose="02020603050405020304" pitchFamily="18" charset="0"/>
              </a:rPr>
              <a:t>.</a:t>
            </a:r>
            <a:r>
              <a:rPr lang="vi-VN" sz="2400" dirty="0">
                <a:solidFill>
                  <a:schemeClr val="tx1"/>
                </a:solidFill>
                <a:latin typeface="Times New Roman" panose="02020603050405020304" pitchFamily="18" charset="0"/>
                <a:cs typeface="Times New Roman" panose="02020603050405020304" pitchFamily="18" charset="0"/>
              </a:rPr>
              <a:t> HS phải tính toán khoảng cách thực tế dựa vào tỉ lệ)</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ghi</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lại</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kế</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hoạch</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vào</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giấy</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a:t>
            </a:r>
            <a:r>
              <a:rPr lang="vi-VN"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4</a:t>
            </a:r>
            <a:endPar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p:txBody>
      </p:sp>
      <p:grpSp>
        <p:nvGrpSpPr>
          <p:cNvPr id="2" name="Group 1"/>
          <p:cNvGrpSpPr/>
          <p:nvPr/>
        </p:nvGrpSpPr>
        <p:grpSpPr>
          <a:xfrm>
            <a:off x="122580" y="1877018"/>
            <a:ext cx="3571745" cy="4406301"/>
            <a:chOff x="7607549" y="1765811"/>
            <a:chExt cx="3571745" cy="4406301"/>
          </a:xfrm>
        </p:grpSpPr>
        <p:sp>
          <p:nvSpPr>
            <p:cNvPr id="11" name="Rectangle: Rounded Corners 7"/>
            <p:cNvSpPr/>
            <p:nvPr/>
          </p:nvSpPr>
          <p:spPr>
            <a:xfrm>
              <a:off x="7607549" y="2561991"/>
              <a:ext cx="3571745" cy="3610121"/>
            </a:xfrm>
            <a:prstGeom prst="roundRect">
              <a:avLst/>
            </a:prstGeom>
            <a:solidFill>
              <a:schemeClr val="accent2">
                <a:lumMod val="20000"/>
                <a:lumOff val="80000"/>
              </a:schemeClr>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Hoàn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ở </a:t>
              </a:r>
              <a:r>
                <a:rPr lang="en-US" sz="2400" dirty="0" err="1">
                  <a:solidFill>
                    <a:schemeClr val="tx1"/>
                  </a:solidFill>
                  <a:latin typeface="Times New Roman" panose="02020603050405020304" pitchFamily="18" charset="0"/>
                  <a:cs typeface="Times New Roman" panose="02020603050405020304" pitchFamily="18" charset="0"/>
                </a:rPr>
                <a:t>nhà</a:t>
              </a:r>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gian</a:t>
              </a:r>
              <a:r>
                <a:rPr lang="en-US" sz="2400" dirty="0">
                  <a:solidFill>
                    <a:schemeClr val="tx1"/>
                  </a:solidFill>
                  <a:latin typeface="Times New Roman" panose="02020603050405020304" pitchFamily="18" charset="0"/>
                  <a:cs typeface="Times New Roman" panose="02020603050405020304" pitchFamily="18" charset="0"/>
                </a:rPr>
                <a:t>: 1 </a:t>
              </a:r>
              <a:r>
                <a:rPr lang="en-US" sz="2400" dirty="0" err="1">
                  <a:solidFill>
                    <a:schemeClr val="tx1"/>
                  </a:solidFill>
                  <a:latin typeface="Times New Roman" panose="02020603050405020304" pitchFamily="18" charset="0"/>
                  <a:cs typeface="Times New Roman" panose="02020603050405020304" pitchFamily="18" charset="0"/>
                </a:rPr>
                <a:t>tuần</a:t>
              </a:r>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giấy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a:t>
              </a:r>
              <a:r>
                <a:rPr lang="vi-VN" sz="2400" dirty="0" smtClean="0">
                  <a:solidFill>
                    <a:schemeClr val="tx1"/>
                  </a:solidFill>
                  <a:latin typeface="Times New Roman" panose="02020603050405020304" pitchFamily="18" charset="0"/>
                  <a:cs typeface="Times New Roman" panose="02020603050405020304" pitchFamily="18" charset="0"/>
                </a:rPr>
                <a:t>4</a:t>
              </a:r>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Chỉ</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chọn</a:t>
              </a:r>
              <a:r>
                <a:rPr lang="en-US" sz="2400" dirty="0">
                  <a:solidFill>
                    <a:schemeClr val="tx1"/>
                  </a:solidFill>
                  <a:latin typeface="Times New Roman" panose="02020603050405020304" pitchFamily="18" charset="0"/>
                  <a:cs typeface="Times New Roman" panose="02020603050405020304" pitchFamily="18" charset="0"/>
                </a:rPr>
                <a:t> 1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2</a:t>
              </a:r>
            </a:p>
            <a:p>
              <a:pPr algn="just"/>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Tiêu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chí</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nội</a:t>
              </a:r>
              <a:r>
                <a:rPr lang="en-US" sz="2400" dirty="0">
                  <a:solidFill>
                    <a:schemeClr val="tx1"/>
                  </a:solidFill>
                  <a:latin typeface="Times New Roman" panose="02020603050405020304" pitchFamily="18" charset="0"/>
                  <a:cs typeface="Times New Roman" panose="02020603050405020304" pitchFamily="18" charset="0"/>
                </a:rPr>
                <a:t> dung </a:t>
              </a:r>
              <a:r>
                <a:rPr lang="en-US" sz="2400" dirty="0" err="1">
                  <a:solidFill>
                    <a:schemeClr val="tx1"/>
                  </a:solidFill>
                  <a:latin typeface="Times New Roman" panose="02020603050405020304" pitchFamily="18" charset="0"/>
                  <a:cs typeface="Times New Roman" panose="02020603050405020304" pitchFamily="18" charset="0"/>
                </a:rPr>
                <a:t>chính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rõ</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ràng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sạch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đẹp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vẽ</a:t>
              </a:r>
              <a:r>
                <a:rPr lang="en-US" sz="2400" dirty="0">
                  <a:solidFill>
                    <a:schemeClr val="tx1"/>
                  </a:solidFill>
                  <a:latin typeface="Times New Roman" panose="02020603050405020304" pitchFamily="18" charset="0"/>
                  <a:cs typeface="Times New Roman" panose="02020603050405020304" pitchFamily="18" charset="0"/>
                </a:rPr>
                <a:t>, icon</a:t>
              </a:r>
            </a:p>
          </p:txBody>
        </p:sp>
        <p:grpSp>
          <p:nvGrpSpPr>
            <p:cNvPr id="15" name="Group 14"/>
            <p:cNvGrpSpPr/>
            <p:nvPr/>
          </p:nvGrpSpPr>
          <p:grpSpPr>
            <a:xfrm>
              <a:off x="7777220" y="1951862"/>
              <a:ext cx="2914220" cy="574638"/>
              <a:chOff x="943714" y="1432180"/>
              <a:chExt cx="3027786" cy="574638"/>
            </a:xfrm>
          </p:grpSpPr>
          <p:sp>
            <p:nvSpPr>
              <p:cNvPr id="17" name="Flowchart: Terminator 16"/>
              <p:cNvSpPr/>
              <p:nvPr/>
            </p:nvSpPr>
            <p:spPr>
              <a:xfrm>
                <a:off x="943714" y="1432180"/>
                <a:ext cx="2890638" cy="574638"/>
              </a:xfrm>
              <a:prstGeom prst="flowChartTerminator">
                <a:avLst/>
              </a:prstGeom>
              <a:solidFill>
                <a:srgbClr val="FFC000"/>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rgbClr val="FFFF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1715086" y="1432180"/>
                <a:ext cx="2256414" cy="523220"/>
              </a:xfrm>
              <a:prstGeom prst="rect">
                <a:avLst/>
              </a:prstGeom>
              <a:noFill/>
            </p:spPr>
            <p:txBody>
              <a:bodyPr wrap="square">
                <a:spAutoFit/>
              </a:bodyPr>
              <a:lstStyle/>
              <a:p>
                <a:r>
                  <a:rPr lang="en-US" sz="2800" dirty="0" err="1">
                    <a:solidFill>
                      <a:srgbClr val="002060"/>
                    </a:solidFill>
                    <a:latin typeface="Times New Roman" panose="02020603050405020304" pitchFamily="18" charset="0"/>
                    <a:cs typeface="Times New Roman" panose="02020603050405020304" pitchFamily="18" charset="0"/>
                  </a:rPr>
                  <a:t>Hướng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dẫn</a:t>
                </a:r>
                <a:endParaRPr lang="en-US" sz="2800" dirty="0">
                  <a:solidFill>
                    <a:srgbClr val="002060"/>
                  </a:solidFill>
                  <a:latin typeface="Times New Roman" panose="02020603050405020304" pitchFamily="18" charset="0"/>
                  <a:cs typeface="Times New Roman" panose="02020603050405020304" pitchFamily="18" charset="0"/>
                </a:endParaRPr>
              </a:p>
            </p:txBody>
          </p:sp>
        </p:grpSp>
        <p:pic>
          <p:nvPicPr>
            <p:cNvPr id="19" name="Picture 4" descr="Máy tính Biểu tượng bài Tập về nhà thiết kế Biểu tượng Clip nghệ thuật -  những người khác png tải về - Miễn phí trong suốt Góc png Tải về."/>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577" b="96731" l="10000" r="90000">
                          <a14:foregroundMark x1="50889" y1="96923" x2="51222" y2="96154"/>
                          <a14:foregroundMark x1="54667" y1="93846" x2="54667" y2="93846"/>
                          <a14:foregroundMark x1="60000" y1="7500" x2="60000" y2="7500"/>
                          <a14:foregroundMark x1="57778" y1="5385" x2="57778" y2="5385"/>
                          <a14:foregroundMark x1="53667" y1="577" x2="53667" y2="577"/>
                        </a14:backgroundRemoval>
                      </a14:imgEffect>
                    </a14:imgLayer>
                  </a14:imgProps>
                </a:ext>
                <a:ext uri="{28A0092B-C50C-407E-A947-70E740481C1C}">
                  <a14:useLocalDpi xmlns:a14="http://schemas.microsoft.com/office/drawing/2010/main" val="0"/>
                </a:ext>
              </a:extLst>
            </a:blip>
            <a:srcRect l="22048" r="19305" b="3621"/>
            <a:stretch>
              <a:fillRect/>
            </a:stretch>
          </p:blipFill>
          <p:spPr bwMode="auto">
            <a:xfrm>
              <a:off x="7658209" y="1765811"/>
              <a:ext cx="866582" cy="822824"/>
            </a:xfrm>
            <a:prstGeom prst="rect">
              <a:avLst/>
            </a:prstGeom>
            <a:noFill/>
            <a:extLst>
              <a:ext uri="{909E8E84-426E-40DD-AFC4-6F175D3DCCD1}">
                <a14:hiddenFill xmlns:a14="http://schemas.microsoft.com/office/drawing/2010/main">
                  <a:solidFill>
                    <a:srgbClr val="FFFFFF"/>
                  </a:solidFill>
                </a14:hiddenFill>
              </a:ext>
            </a:extLst>
          </p:spPr>
        </p:pic>
      </p:grpSp>
      <p:pic>
        <p:nvPicPr>
          <p:cNvPr id="5122" name="Picture 2" descr="Homework Sign Icon Royalty Free Cliparts, Vectors, And Stock Illustration.  Image 40444165."/>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10000" b="92769" l="7769" r="90000">
                        <a14:foregroundMark x1="7846" y1="51385" x2="7846" y2="51385"/>
                        <a14:foregroundMark x1="30692" y1="89077" x2="40692" y2="92769"/>
                        <a14:foregroundMark x1="51000" y1="91769" x2="61769" y2="90462"/>
                        <a14:foregroundMark x1="61769" y1="90462" x2="61769" y2="90462"/>
                        <a14:foregroundMark x1="68154" y1="90231" x2="69692" y2="88923"/>
                        <a14:foregroundMark x1="39923" y1="34000" x2="38385" y2="49615"/>
                        <a14:foregroundMark x1="38385" y1="49615" x2="48769" y2="46385"/>
                        <a14:foregroundMark x1="48769" y1="46385" x2="41615" y2="53077"/>
                        <a14:foregroundMark x1="41615" y1="53077" x2="43231" y2="63923"/>
                        <a14:foregroundMark x1="50385" y1="42923" x2="50769" y2="56154"/>
                        <a14:foregroundMark x1="50769" y1="56154" x2="68000" y2="49462"/>
                        <a14:foregroundMark x1="68000" y1="49462" x2="68000" y2="49462"/>
                        <a14:foregroundMark x1="58154" y1="50462" x2="49615" y2="46692"/>
                        <a14:foregroundMark x1="49615" y1="46692" x2="50385" y2="41154"/>
                        <a14:foregroundMark x1="49769" y1="32692" x2="44615" y2="33231"/>
                        <a14:foregroundMark x1="42308" y1="33231" x2="39462" y2="63308"/>
                        <a14:foregroundMark x1="39462" y1="63308" x2="59077" y2="53923"/>
                        <a14:foregroundMark x1="59077" y1="53923" x2="65846" y2="44462"/>
                      </a14:backgroundRemoval>
                    </a14:imgEffect>
                  </a14:imgLayer>
                </a14:imgProps>
              </a:ext>
              <a:ext uri="{28A0092B-C50C-407E-A947-70E740481C1C}">
                <a14:useLocalDpi xmlns:a14="http://schemas.microsoft.com/office/drawing/2010/main" val="0"/>
              </a:ext>
            </a:extLst>
          </a:blip>
          <a:srcRect b="5705"/>
          <a:stretch>
            <a:fillRect/>
          </a:stretch>
        </p:blipFill>
        <p:spPr bwMode="auto">
          <a:xfrm>
            <a:off x="1017020" y="-195827"/>
            <a:ext cx="1782016" cy="168035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Rounded Corners 7"/>
          <p:cNvSpPr/>
          <p:nvPr/>
        </p:nvSpPr>
        <p:spPr>
          <a:xfrm>
            <a:off x="3903808" y="5456421"/>
            <a:ext cx="8078709" cy="1204916"/>
          </a:xfrm>
          <a:prstGeom prst="roundRect">
            <a:avLst/>
          </a:prstGeom>
          <a:solidFill>
            <a:schemeClr val="accent1">
              <a:lumMod val="20000"/>
              <a:lumOff val="80000"/>
            </a:schemeClr>
          </a:solid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2. Vận dụng kiến thức đã học về tỉ lệ để vẽ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sơ</a:t>
            </a:r>
            <a:r>
              <a:rPr lang="vi-VN"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đồ 1 căn phòng trong nhà em với tỉ lệ tương ứng.</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đo</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chiều</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dài</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rộng</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của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phòng</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tính</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tỉ</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lệ</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phù</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hợp</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với</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giấy</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A3,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dựa</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vào</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tỉ</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lệ</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để</a:t>
            </a:r>
            <a:r>
              <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solidFill>
                  <a:schemeClr val="tx1"/>
                </a:solidFill>
                <a:latin typeface="Times New Roman" panose="02020603050405020304" pitchFamily="18" charset="0"/>
                <a:cs typeface="Times New Roman" panose="02020603050405020304" pitchFamily="18" charset="0"/>
                <a:sym typeface="Wingdings" panose="05000000000000000000" pitchFamily="2" charset="2"/>
              </a:rPr>
              <a:t>vẽ</a:t>
            </a:r>
            <a:r>
              <a:rPr lang="en-US"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r>
              <a:rPr lang="vi-VN" sz="2400"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t>
            </a:r>
            <a:endParaRPr lang="en-US" sz="2400"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Shape 70"/>
          <p:cNvSpPr>
            <a:spLocks noGrp="1" noRot="1" noChangeAspect="1" noMove="1" noResize="1" noEditPoints="1" noAdjustHandles="1" noChangeArrowheads="1" noChangeShapeType="1" noTextEdit="1"/>
          </p:cNvSpPr>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descr="Top hình nền cảm ơn Thank You đẹp dễ thương và ý nghĩa nhất"/>
          <p:cNvPicPr>
            <a:picLocks noChangeAspect="1" noChangeArrowheads="1"/>
          </p:cNvPicPr>
          <p:nvPr/>
        </p:nvPicPr>
        <p:blipFill rotWithShape="1">
          <a:blip r:embed="rId2">
            <a:extLst>
              <a:ext uri="{28A0092B-C50C-407E-A947-70E740481C1C}">
                <a14:useLocalDpi xmlns:a14="http://schemas.microsoft.com/office/drawing/2010/main" val="0"/>
              </a:ext>
            </a:extLst>
          </a:blip>
          <a:srcRect l="1838" r="13673"/>
          <a:stretch>
            <a:fillRect/>
          </a:stretch>
        </p:blipFill>
        <p:spPr bwMode="auto">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 name="Rectangle 138"/>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Freeform: Shape 140"/>
          <p:cNvSpPr>
            <a:spLocks noGrp="1" noRot="1" noChangeAspect="1" noMove="1" noResize="1" noEditPoints="1" noAdjustHandles="1" noChangeArrowheads="1" noChangeShapeType="1" noTextEdit="1"/>
          </p:cNvSpPr>
          <p:nvPr/>
        </p:nvSpPr>
        <p:spPr>
          <a:xfrm>
            <a:off x="88608" y="-12700"/>
            <a:ext cx="5289386" cy="5000826"/>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p:cNvSpPr>
            <a:spLocks noGrp="1" noRot="1" noChangeAspect="1" noMove="1" noResize="1" noEditPoints="1" noAdjustHandles="1" noChangeArrowheads="1" noChangeShapeType="1" noTextEdit="1"/>
          </p:cNvSpPr>
          <p:nvPr/>
        </p:nvSpPr>
        <p:spPr>
          <a:xfrm>
            <a:off x="93688" y="-12700"/>
            <a:ext cx="5289386" cy="5009716"/>
          </a:xfrm>
          <a:custGeom>
            <a:avLst/>
            <a:gdLst>
              <a:gd name="connsiteX0" fmla="*/ 1825048 w 6355652"/>
              <a:gd name="connsiteY0" fmla="*/ 0 h 6050127"/>
              <a:gd name="connsiteX1" fmla="*/ 4530604 w 6355652"/>
              <a:gd name="connsiteY1" fmla="*/ 0 h 6050127"/>
              <a:gd name="connsiteX2" fmla="*/ 4692567 w 6355652"/>
              <a:gd name="connsiteY2" fmla="*/ 78022 h 6050127"/>
              <a:gd name="connsiteX3" fmla="*/ 6355652 w 6355652"/>
              <a:gd name="connsiteY3" fmla="*/ 2872301 h 6050127"/>
              <a:gd name="connsiteX4" fmla="*/ 3177826 w 6355652"/>
              <a:gd name="connsiteY4" fmla="*/ 6050127 h 6050127"/>
              <a:gd name="connsiteX5" fmla="*/ 0 w 6355652"/>
              <a:gd name="connsiteY5" fmla="*/ 2872301 h 6050127"/>
              <a:gd name="connsiteX6" fmla="*/ 1663086 w 6355652"/>
              <a:gd name="connsiteY6" fmla="*/ 78022 h 60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5652" h="6050127">
                <a:moveTo>
                  <a:pt x="1825048" y="0"/>
                </a:moveTo>
                <a:lnTo>
                  <a:pt x="4530604" y="0"/>
                </a:lnTo>
                <a:lnTo>
                  <a:pt x="4692567" y="78022"/>
                </a:lnTo>
                <a:cubicBezTo>
                  <a:pt x="5683175" y="616152"/>
                  <a:pt x="6355652" y="1665694"/>
                  <a:pt x="6355652" y="2872301"/>
                </a:cubicBezTo>
                <a:cubicBezTo>
                  <a:pt x="6355652" y="4627366"/>
                  <a:pt x="4932891" y="6050127"/>
                  <a:pt x="3177826" y="6050127"/>
                </a:cubicBezTo>
                <a:cubicBezTo>
                  <a:pt x="1422761" y="6050127"/>
                  <a:pt x="0" y="4627366"/>
                  <a:pt x="0" y="2872301"/>
                </a:cubicBezTo>
                <a:cubicBezTo>
                  <a:pt x="0" y="1665694"/>
                  <a:pt x="672477" y="616152"/>
                  <a:pt x="1663086" y="78022"/>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Freeform: Shape 144"/>
          <p:cNvSpPr>
            <a:spLocks noGrp="1" noRot="1" noChangeAspect="1" noMove="1" noResize="1" noEditPoints="1" noAdjustHandles="1" noChangeArrowheads="1" noChangeShapeType="1" noTextEdit="1"/>
          </p:cNvSpPr>
          <p:nvPr/>
        </p:nvSpPr>
        <p:spPr>
          <a:xfrm>
            <a:off x="-12700" y="-12700"/>
            <a:ext cx="5239448" cy="4902669"/>
          </a:xfrm>
          <a:custGeom>
            <a:avLst/>
            <a:gdLst>
              <a:gd name="connsiteX0" fmla="*/ 1223006 w 5239448"/>
              <a:gd name="connsiteY0" fmla="*/ 0 h 4902669"/>
              <a:gd name="connsiteX1" fmla="*/ 3966508 w 5239448"/>
              <a:gd name="connsiteY1" fmla="*/ 0 h 4902669"/>
              <a:gd name="connsiteX2" fmla="*/ 4073429 w 5239448"/>
              <a:gd name="connsiteY2" fmla="*/ 64957 h 4902669"/>
              <a:gd name="connsiteX3" fmla="*/ 5239448 w 5239448"/>
              <a:gd name="connsiteY3" fmla="*/ 2257977 h 4902669"/>
              <a:gd name="connsiteX4" fmla="*/ 2594756 w 5239448"/>
              <a:gd name="connsiteY4" fmla="*/ 4902669 h 4902669"/>
              <a:gd name="connsiteX5" fmla="*/ 3795 w 5239448"/>
              <a:gd name="connsiteY5" fmla="*/ 2790975 h 4902669"/>
              <a:gd name="connsiteX6" fmla="*/ 0 w 5239448"/>
              <a:gd name="connsiteY6" fmla="*/ 2766110 h 4902669"/>
              <a:gd name="connsiteX7" fmla="*/ 0 w 5239448"/>
              <a:gd name="connsiteY7" fmla="*/ 1745670 h 4902669"/>
              <a:gd name="connsiteX8" fmla="*/ 33326 w 5239448"/>
              <a:gd name="connsiteY8" fmla="*/ 1597027 h 4902669"/>
              <a:gd name="connsiteX9" fmla="*/ 1116084 w 5239448"/>
              <a:gd name="connsiteY9" fmla="*/ 64957 h 4902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39448" h="4902669">
                <a:moveTo>
                  <a:pt x="1223006" y="0"/>
                </a:moveTo>
                <a:lnTo>
                  <a:pt x="3966508" y="0"/>
                </a:lnTo>
                <a:lnTo>
                  <a:pt x="4073429" y="64957"/>
                </a:lnTo>
                <a:cubicBezTo>
                  <a:pt x="4776921" y="540227"/>
                  <a:pt x="5239448" y="1345088"/>
                  <a:pt x="5239448" y="2257977"/>
                </a:cubicBezTo>
                <a:cubicBezTo>
                  <a:pt x="5239448" y="3718600"/>
                  <a:pt x="4055379" y="4902669"/>
                  <a:pt x="2594756" y="4902669"/>
                </a:cubicBezTo>
                <a:cubicBezTo>
                  <a:pt x="1316711" y="4902669"/>
                  <a:pt x="250402" y="3996116"/>
                  <a:pt x="3795" y="2790975"/>
                </a:cubicBezTo>
                <a:lnTo>
                  <a:pt x="0" y="2766110"/>
                </a:lnTo>
                <a:lnTo>
                  <a:pt x="0" y="1745670"/>
                </a:lnTo>
                <a:lnTo>
                  <a:pt x="33326" y="1597027"/>
                </a:lnTo>
                <a:cubicBezTo>
                  <a:pt x="196388" y="963257"/>
                  <a:pt x="588464" y="421409"/>
                  <a:pt x="1116084" y="64957"/>
                </a:cubicBezTo>
                <a:close/>
              </a:path>
            </a:pathLst>
          </a:cu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7" name="Graphic 212"/>
          <p:cNvSpPr>
            <a:spLocks noGrp="1" noRot="1" noChangeAspect="1" noMove="1" noResize="1" noEditPoints="1" noAdjustHandles="1" noChangeArrowheads="1" noChangeShapeType="1" noTextEdit="1"/>
          </p:cNvSpPr>
          <p:nvPr/>
        </p:nvSpPr>
        <p:spPr>
          <a:xfrm>
            <a:off x="7649933" y="1550555"/>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6">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solidFill>
                <a:schemeClr val="lt1"/>
              </a:solidFill>
            </a:endParaRPr>
          </a:p>
        </p:txBody>
      </p:sp>
      <p:pic>
        <p:nvPicPr>
          <p:cNvPr id="3078" name="Picture 6" descr="Hình ảnh Véc Chì Và Thước Kẻ Biểu Tượng, Nền, Đen., Thiết Kế. Vector và PNG  với nền trong suốt để tải xuống miễn phí"/>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34" r="372" b="6"/>
          <a:stretch>
            <a:fillRect/>
          </a:stretch>
        </p:blipFill>
        <p:spPr bwMode="auto">
          <a:xfrm>
            <a:off x="5666308" y="170244"/>
            <a:ext cx="2885716" cy="2885716"/>
          </a:xfrm>
          <a:custGeom>
            <a:avLst/>
            <a:gdLst/>
            <a:ahLst/>
            <a:cxnLst/>
            <a:rect l="l" t="t" r="r" b="b"/>
            <a:pathLst>
              <a:path w="2885716" h="2885716">
                <a:moveTo>
                  <a:pt x="1442858" y="0"/>
                </a:moveTo>
                <a:cubicBezTo>
                  <a:pt x="2239726" y="0"/>
                  <a:pt x="2885716" y="645990"/>
                  <a:pt x="2885716" y="1442858"/>
                </a:cubicBezTo>
                <a:cubicBezTo>
                  <a:pt x="2885716" y="2239726"/>
                  <a:pt x="2239726" y="2885716"/>
                  <a:pt x="1442858" y="2885716"/>
                </a:cubicBezTo>
                <a:cubicBezTo>
                  <a:pt x="645990" y="2885716"/>
                  <a:pt x="0" y="2239726"/>
                  <a:pt x="0" y="1442858"/>
                </a:cubicBezTo>
                <a:cubicBezTo>
                  <a:pt x="0" y="645990"/>
                  <a:pt x="645990" y="0"/>
                  <a:pt x="1442858" y="0"/>
                </a:cubicBezTo>
                <a:close/>
              </a:path>
            </a:pathLst>
          </a:custGeom>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grpSp>
        <p:nvGrpSpPr>
          <p:cNvPr id="149" name="Graphic 185"/>
          <p:cNvGrpSpPr>
            <a:grpSpLocks noGrp="1" noUngrp="1" noRot="1" noChangeAspect="1" noMove="1" noResize="1"/>
          </p:cNvGrpSpPr>
          <p:nvPr/>
        </p:nvGrpSpPr>
        <p:grpSpPr>
          <a:xfrm>
            <a:off x="9984508" y="3194155"/>
            <a:ext cx="1054466" cy="469689"/>
            <a:chOff x="9841624" y="4115729"/>
            <a:chExt cx="602169" cy="268223"/>
          </a:xfrm>
          <a:solidFill>
            <a:schemeClr val="tx1"/>
          </a:solidFill>
        </p:grpSpPr>
        <p:sp>
          <p:nvSpPr>
            <p:cNvPr id="3080" name="Freeform: Shape 149"/>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81" name="Freeform: Shape 150"/>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82" name="Freeform: Shape 151"/>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83" name="Freeform: Shape 152"/>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84" name="Freeform: Shape 153"/>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grpSp>
      <p:grpSp>
        <p:nvGrpSpPr>
          <p:cNvPr id="156" name="Graphic 185"/>
          <p:cNvGrpSpPr>
            <a:grpSpLocks noGrp="1" noUngrp="1" noRot="1" noChangeAspect="1" noMove="1" noResize="1"/>
          </p:cNvGrpSpPr>
          <p:nvPr/>
        </p:nvGrpSpPr>
        <p:grpSpPr>
          <a:xfrm>
            <a:off x="9984508" y="3194155"/>
            <a:ext cx="1054466" cy="469689"/>
            <a:chOff x="9841624" y="4115729"/>
            <a:chExt cx="602169" cy="268223"/>
          </a:xfrm>
          <a:solidFill>
            <a:schemeClr val="tx1">
              <a:alpha val="20000"/>
            </a:schemeClr>
          </a:solidFill>
        </p:grpSpPr>
        <p:sp>
          <p:nvSpPr>
            <p:cNvPr id="3085" name="Freeform: Shape 156"/>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86" name="Freeform: Shape 157"/>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87" name="Freeform: Shape 158"/>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88" name="Freeform: Shape 159"/>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89" name="Freeform: Shape 160"/>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grpSp>
      <p:grpSp>
        <p:nvGrpSpPr>
          <p:cNvPr id="163" name="Graphic 185"/>
          <p:cNvGrpSpPr>
            <a:grpSpLocks noGrp="1" noUngrp="1" noRot="1" noChangeAspect="1" noMove="1" noResize="1"/>
          </p:cNvGrpSpPr>
          <p:nvPr/>
        </p:nvGrpSpPr>
        <p:grpSpPr>
          <a:xfrm>
            <a:off x="9984508" y="3194155"/>
            <a:ext cx="1054466" cy="469689"/>
            <a:chOff x="9841624" y="4115729"/>
            <a:chExt cx="602169" cy="268223"/>
          </a:xfrm>
          <a:solidFill>
            <a:schemeClr val="bg1"/>
          </a:solidFill>
        </p:grpSpPr>
        <p:sp>
          <p:nvSpPr>
            <p:cNvPr id="3090" name="Freeform: Shape 163"/>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91" name="Freeform: Shape 164"/>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92" name="Freeform: Shape 165"/>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93" name="Freeform: Shape 166"/>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94" name="Freeform: Shape 167"/>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dirty="0"/>
            </a:p>
          </p:txBody>
        </p:sp>
      </p:grpSp>
      <p:sp>
        <p:nvSpPr>
          <p:cNvPr id="170" name="Oval 169"/>
          <p:cNvSpPr>
            <a:spLocks noGrp="1" noRot="1" noChangeAspect="1" noMove="1" noResize="1" noEditPoints="1" noAdjustHandles="1" noChangeArrowheads="1" noChangeShapeType="1" noTextEdit="1"/>
          </p:cNvSpPr>
          <p:nvPr/>
        </p:nvSpPr>
        <p:spPr>
          <a:xfrm>
            <a:off x="4312379" y="5678021"/>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p>
        </p:txBody>
      </p:sp>
      <p:sp>
        <p:nvSpPr>
          <p:cNvPr id="172" name="Oval 171"/>
          <p:cNvSpPr>
            <a:spLocks noGrp="1" noRot="1" noChangeAspect="1" noMove="1" noResize="1" noEditPoints="1" noAdjustHandles="1" noChangeArrowheads="1" noChangeShapeType="1" noTextEdit="1"/>
          </p:cNvSpPr>
          <p:nvPr/>
        </p:nvSpPr>
        <p:spPr>
          <a:xfrm>
            <a:off x="4312379" y="5678021"/>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a:p>
        </p:txBody>
      </p:sp>
      <p:pic>
        <p:nvPicPr>
          <p:cNvPr id="5" name="Picture 8" descr="Travel Distance Illustration Color Vector Isolated Icon Easy Editable And  Special Use For Leisure,Travel And Tour Stock Vector - Illustration of  location, editable: 12759157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483" r="5283" b="2483"/>
          <a:stretch>
            <a:fillRect/>
          </a:stretch>
        </p:blipFill>
        <p:spPr bwMode="auto">
          <a:xfrm>
            <a:off x="8905301" y="12943"/>
            <a:ext cx="3260696" cy="3251321"/>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4" name="TextBox 53"/>
          <p:cNvSpPr txBox="1"/>
          <p:nvPr/>
        </p:nvSpPr>
        <p:spPr>
          <a:xfrm>
            <a:off x="67457" y="302554"/>
            <a:ext cx="5079133" cy="3785652"/>
          </a:xfrm>
          <a:prstGeom prst="rect">
            <a:avLst/>
          </a:prstGeom>
          <a:no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4000" b="0" i="0" strike="noStrike" kern="1200" cap="none" spc="0" normalizeH="0" baseline="0" noProof="0" dirty="0" err="1">
                <a:ln>
                  <a:noFill/>
                </a:ln>
                <a:solidFill>
                  <a:schemeClr val="bg1"/>
                </a:solidFill>
                <a:effectLst/>
                <a:uLnTx/>
                <a:uFillTx/>
                <a:latin typeface="Times New Roman" panose="02020603050405020304" pitchFamily="18" charset="0"/>
                <a:cs typeface="Times New Roman" panose="02020603050405020304" pitchFamily="18" charset="0"/>
              </a:rPr>
              <a:t>Bài</a:t>
            </a:r>
            <a:r>
              <a:rPr kumimoji="0" lang="en-US" sz="4000" b="0" i="0"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 3</a:t>
            </a:r>
            <a:r>
              <a:rPr kumimoji="0" lang="en-US" sz="4000" b="0" i="0" strike="noStrike" kern="1200" cap="none" spc="0" normalizeH="0" baseline="0" noProof="0" dirty="0">
                <a:ln>
                  <a:noFill/>
                </a:ln>
                <a:solidFill>
                  <a:schemeClr val="tx1">
                    <a:lumMod val="95000"/>
                  </a:schemeClr>
                </a:solidFill>
                <a:effectLst/>
                <a:uLnTx/>
                <a:uFillTx/>
                <a:latin typeface="Times New Roman" panose="02020603050405020304" pitchFamily="18" charset="0"/>
                <a:cs typeface="Times New Roman" panose="02020603050405020304" pitchFamily="18" charset="0"/>
              </a:rPr>
              <a:t>:</a:t>
            </a:r>
          </a:p>
          <a:p>
            <a:pPr marL="0" marR="0" lvl="0" indent="0" algn="ctr" defTabSz="914400" rtl="0" eaLnBrk="1" fontAlgn="auto" latinLnBrk="0" hangingPunct="1">
              <a:lnSpc>
                <a:spcPct val="100000"/>
              </a:lnSpc>
              <a:spcBef>
                <a:spcPts val="0"/>
              </a:spcBef>
              <a:spcAft>
                <a:spcPts val="0"/>
              </a:spcAft>
              <a:buClrTx/>
              <a:buSzTx/>
              <a:buFontTx/>
              <a:buNone/>
              <a:defRPr/>
            </a:pPr>
            <a:r>
              <a:rPr kumimoji="0" lang="en-US" sz="4000" b="1" i="0"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TỈ LỆ </a:t>
            </a:r>
            <a:r>
              <a:rPr kumimoji="0" lang="vi-VN" sz="4000" b="1" i="0"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BẢN ĐỒ</a:t>
            </a:r>
            <a:r>
              <a:rPr kumimoji="0" lang="en-US" sz="4000" b="1" i="0"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 </a:t>
            </a:r>
          </a:p>
          <a:p>
            <a:pPr marL="0" marR="0" lvl="0" indent="0" algn="ctr" defTabSz="914400" rtl="0" eaLnBrk="1" fontAlgn="auto" latinLnBrk="0" hangingPunct="1">
              <a:lnSpc>
                <a:spcPct val="100000"/>
              </a:lnSpc>
              <a:spcBef>
                <a:spcPts val="0"/>
              </a:spcBef>
              <a:spcAft>
                <a:spcPts val="0"/>
              </a:spcAft>
              <a:buClrTx/>
              <a:buSzTx/>
              <a:buFontTx/>
              <a:buNone/>
              <a:defRPr/>
            </a:pPr>
            <a:r>
              <a:rPr lang="en-US" sz="4000" b="1" dirty="0">
                <a:solidFill>
                  <a:srgbClr val="FFFF00"/>
                </a:solidFill>
                <a:latin typeface="Times New Roman" panose="02020603050405020304" pitchFamily="18" charset="0"/>
                <a:cs typeface="Times New Roman" panose="02020603050405020304" pitchFamily="18" charset="0"/>
              </a:rPr>
              <a:t>TÍNH KHOẢNG CÁCH THỰC TẾ DỰA VÀO TỈ LỆ</a:t>
            </a:r>
            <a:r>
              <a:rPr kumimoji="0" lang="en-US" sz="4000" b="1" i="0"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 BẢN ĐỒ.</a:t>
            </a:r>
          </a:p>
        </p:txBody>
      </p:sp>
      <p:pic>
        <p:nvPicPr>
          <p:cNvPr id="32" name="Picture 26" descr="Luoc do tu nhien chau Ph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7819" y="2914213"/>
            <a:ext cx="3800324" cy="393084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75250" y="-63836"/>
            <a:ext cx="9645083" cy="1392367"/>
            <a:chOff x="1864668" y="-63836"/>
            <a:chExt cx="8779223" cy="1392367"/>
          </a:xfrm>
        </p:grpSpPr>
        <p:sp>
          <p:nvSpPr>
            <p:cNvPr id="12" name="Flowchart: Terminator 11"/>
            <p:cNvSpPr/>
            <p:nvPr/>
          </p:nvSpPr>
          <p:spPr>
            <a:xfrm>
              <a:off x="2445113" y="0"/>
              <a:ext cx="8198778" cy="1328531"/>
            </a:xfrm>
            <a:prstGeom prst="flowChartTerminator">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tx1"/>
                  </a:solidFill>
                  <a:latin typeface="Times New Roman" panose="02020603050405020304" pitchFamily="18" charset="0"/>
                  <a:cs typeface="Times New Roman" panose="02020603050405020304" pitchFamily="18" charset="0"/>
                </a:rPr>
                <a:t>NỘI DUNG CHÍNH</a:t>
              </a:r>
            </a:p>
          </p:txBody>
        </p:sp>
        <p:sp>
          <p:nvSpPr>
            <p:cNvPr id="15" name="Oval 14"/>
            <p:cNvSpPr/>
            <p:nvPr/>
          </p:nvSpPr>
          <p:spPr>
            <a:xfrm>
              <a:off x="1864668" y="-63836"/>
              <a:ext cx="2058857" cy="139236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a:solidFill>
                    <a:schemeClr val="tx1"/>
                  </a:solidFill>
                  <a:latin typeface="Times New Roman" panose="02020603050405020304" pitchFamily="18" charset="0"/>
                  <a:cs typeface="Times New Roman" panose="02020603050405020304" pitchFamily="18" charset="0"/>
                </a:rPr>
                <a:t>Bài</a:t>
              </a:r>
              <a:r>
                <a:rPr lang="en-US" sz="4800" b="1" dirty="0">
                  <a:solidFill>
                    <a:schemeClr val="tx1"/>
                  </a:solidFill>
                  <a:latin typeface="Times New Roman" panose="02020603050405020304" pitchFamily="18" charset="0"/>
                  <a:cs typeface="Times New Roman" panose="02020603050405020304" pitchFamily="18" charset="0"/>
                </a:rPr>
                <a:t> 3</a:t>
              </a:r>
            </a:p>
          </p:txBody>
        </p:sp>
      </p:grpSp>
      <p:sp>
        <p:nvSpPr>
          <p:cNvPr id="27" name="Lưu đồ: Điểm Kết Thúc 147"/>
          <p:cNvSpPr/>
          <p:nvPr/>
        </p:nvSpPr>
        <p:spPr>
          <a:xfrm>
            <a:off x="571212" y="2154504"/>
            <a:ext cx="5109681" cy="1849624"/>
          </a:xfrm>
          <a:prstGeom prst="flowChartTerminator">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a:solidFill>
                  <a:srgbClr val="002060"/>
                </a:solidFill>
                <a:latin typeface="Times New Roman" panose="02020603050405020304" pitchFamily="18" charset="0"/>
                <a:cs typeface="Times New Roman" panose="02020603050405020304" pitchFamily="18" charset="0"/>
              </a:rPr>
              <a:t>Tỉ</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lệ</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bản</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đồ</a:t>
            </a:r>
            <a:endParaRPr lang="en-US" sz="3200" b="1" dirty="0">
              <a:solidFill>
                <a:srgbClr val="002060"/>
              </a:solidFill>
              <a:latin typeface="Times New Roman" panose="02020603050405020304" pitchFamily="18" charset="0"/>
              <a:cs typeface="Times New Roman" panose="02020603050405020304" pitchFamily="18" charset="0"/>
            </a:endParaRPr>
          </a:p>
        </p:txBody>
      </p:sp>
      <p:sp>
        <p:nvSpPr>
          <p:cNvPr id="17" name="Lưu đồ: Điểm Kết Thúc 147"/>
          <p:cNvSpPr/>
          <p:nvPr/>
        </p:nvSpPr>
        <p:spPr>
          <a:xfrm>
            <a:off x="6496165" y="1603717"/>
            <a:ext cx="5109681" cy="2400411"/>
          </a:xfrm>
          <a:prstGeom prst="flowChartTerminator">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a:solidFill>
                  <a:srgbClr val="002060"/>
                </a:solidFill>
                <a:latin typeface="Times New Roman" panose="02020603050405020304" pitchFamily="18" charset="0"/>
                <a:cs typeface="Times New Roman" panose="02020603050405020304" pitchFamily="18" charset="0"/>
              </a:rPr>
              <a:t>Tính</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khoảng</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cách</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thực</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tế</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dựa</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vào</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tỉ</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lệ</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bản</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đồ</a:t>
            </a:r>
            <a:endParaRPr lang="en-US" sz="4400" b="1" dirty="0">
              <a:solidFill>
                <a:srgbClr val="002060"/>
              </a:solidFill>
              <a:latin typeface="Times New Roman" panose="02020603050405020304" pitchFamily="18" charset="0"/>
              <a:cs typeface="Times New Roman" panose="02020603050405020304" pitchFamily="18" charset="0"/>
            </a:endParaRPr>
          </a:p>
        </p:txBody>
      </p:sp>
      <p:sp>
        <p:nvSpPr>
          <p:cNvPr id="21" name="Oval 20"/>
          <p:cNvSpPr/>
          <p:nvPr/>
        </p:nvSpPr>
        <p:spPr>
          <a:xfrm>
            <a:off x="2758750" y="1829895"/>
            <a:ext cx="666714" cy="64921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Times New Roman" panose="02020603050405020304" pitchFamily="18" charset="0"/>
                <a:cs typeface="Times New Roman" panose="02020603050405020304" pitchFamily="18" charset="0"/>
              </a:rPr>
              <a:t>1</a:t>
            </a:r>
          </a:p>
        </p:txBody>
      </p:sp>
      <p:sp>
        <p:nvSpPr>
          <p:cNvPr id="22" name="Oval 21"/>
          <p:cNvSpPr/>
          <p:nvPr/>
        </p:nvSpPr>
        <p:spPr>
          <a:xfrm>
            <a:off x="8864989" y="1283834"/>
            <a:ext cx="666714" cy="64921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Times New Roman" panose="02020603050405020304" pitchFamily="18" charset="0"/>
                <a:cs typeface="Times New Roman" panose="02020603050405020304" pitchFamily="18" charset="0"/>
              </a:rPr>
              <a:t>2</a:t>
            </a:r>
          </a:p>
        </p:txBody>
      </p:sp>
      <p:pic>
        <p:nvPicPr>
          <p:cNvPr id="2052" name="Picture 4" descr="Hình ảnh Thước đo Dòng Biểu Tượng đầy, Biểu Tượng Dòng, Biểu Tượng Thước,  Cái Thước Vector và PNG với nền trong suốt để tải xuống miễn phí"/>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9902" y="4255784"/>
            <a:ext cx="2508664" cy="250866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6" name="Picture 4" descr="Travel Distance Vector Icon Stock Vector, Royalty Free Vector Image by  ©vectorsmarket #100945738"/>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9971" b="89932" l="9877" r="91770">
                        <a14:foregroundMark x1="65432" y1="34018" x2="65432" y2="34018"/>
                        <a14:foregroundMark x1="79321" y1="27273" x2="79321" y2="27273"/>
                        <a14:foregroundMark x1="76749" y1="24829" x2="75000" y2="27077"/>
                        <a14:foregroundMark x1="10700" y1="53568" x2="10700" y2="53568"/>
                        <a14:foregroundMark x1="90535" y1="51711" x2="90535" y2="51711"/>
                        <a14:foregroundMark x1="91770" y1="50635" x2="91770" y2="50635"/>
                      </a14:backgroundRemoval>
                    </a14:imgEffect>
                  </a14:imgLayer>
                </a14:imgProps>
              </a:ext>
              <a:ext uri="{28A0092B-C50C-407E-A947-70E740481C1C}">
                <a14:useLocalDpi xmlns:a14="http://schemas.microsoft.com/office/drawing/2010/main" val="0"/>
              </a:ext>
            </a:extLst>
          </a:blip>
          <a:srcRect t="8403" r="4" b="6855"/>
          <a:stretch>
            <a:fillRect/>
          </a:stretch>
        </p:blipFill>
        <p:spPr bwMode="auto">
          <a:xfrm>
            <a:off x="7696527" y="4170409"/>
            <a:ext cx="3003638" cy="2679414"/>
          </a:xfrm>
          <a:custGeom>
            <a:avLst/>
            <a:gdLst/>
            <a:ahLst/>
            <a:cxnLst/>
            <a:rect l="l" t="t" r="r" b="b"/>
            <a:pathLst>
              <a:path w="3347663" h="2986314">
                <a:moveTo>
                  <a:pt x="458203" y="0"/>
                </a:moveTo>
                <a:lnTo>
                  <a:pt x="3126555" y="0"/>
                </a:lnTo>
                <a:lnTo>
                  <a:pt x="3175466" y="53815"/>
                </a:lnTo>
                <a:cubicBezTo>
                  <a:pt x="3239389" y="131273"/>
                  <a:pt x="3296932" y="214191"/>
                  <a:pt x="3347288" y="301766"/>
                </a:cubicBezTo>
                <a:lnTo>
                  <a:pt x="3347663" y="302487"/>
                </a:lnTo>
                <a:lnTo>
                  <a:pt x="3347663" y="2082469"/>
                </a:lnTo>
                <a:lnTo>
                  <a:pt x="3278648" y="2196072"/>
                </a:lnTo>
                <a:cubicBezTo>
                  <a:pt x="2956544" y="2672847"/>
                  <a:pt x="2411068" y="2986314"/>
                  <a:pt x="1792379" y="2986314"/>
                </a:cubicBezTo>
                <a:cubicBezTo>
                  <a:pt x="802475" y="2986314"/>
                  <a:pt x="0" y="2183839"/>
                  <a:pt x="0" y="1193935"/>
                </a:cubicBezTo>
                <a:cubicBezTo>
                  <a:pt x="0" y="760853"/>
                  <a:pt x="153599" y="363644"/>
                  <a:pt x="409292" y="53815"/>
                </a:cubicBezTo>
                <a:close/>
              </a:path>
            </a:pathLst>
          </a:cu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93" name="Group 25"/>
          <p:cNvGrpSpPr/>
          <p:nvPr/>
        </p:nvGrpSpPr>
        <p:grpSpPr bwMode="auto">
          <a:xfrm>
            <a:off x="230682" y="1209348"/>
            <a:ext cx="5040055" cy="5558164"/>
            <a:chOff x="-828" y="-175"/>
            <a:chExt cx="2592" cy="3718"/>
          </a:xfrm>
        </p:grpSpPr>
        <p:pic>
          <p:nvPicPr>
            <p:cNvPr id="6162" name="Picture 26" descr="Luoc do tu nhien chau Ph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 y="-175"/>
              <a:ext cx="2592" cy="31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163" name="Text Box 27"/>
            <p:cNvSpPr txBox="1">
              <a:spLocks noChangeArrowheads="1"/>
            </p:cNvSpPr>
            <p:nvPr/>
          </p:nvSpPr>
          <p:spPr bwMode="auto">
            <a:xfrm>
              <a:off x="-828" y="2981"/>
              <a:ext cx="2592" cy="562"/>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sz="2800" dirty="0" err="1">
                  <a:solidFill>
                    <a:srgbClr val="002060"/>
                  </a:solidFill>
                  <a:latin typeface="Times New Roman" panose="02020603050405020304" pitchFamily="18" charset="0"/>
                  <a:cs typeface="Times New Roman" panose="02020603050405020304" pitchFamily="18" charset="0"/>
                </a:rPr>
                <a:t>Bản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đồ</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tự</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nhiên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châu</a:t>
              </a:r>
              <a:r>
                <a:rPr lang="en-US" sz="2800" dirty="0">
                  <a:solidFill>
                    <a:srgbClr val="002060"/>
                  </a:solidFill>
                  <a:latin typeface="Times New Roman" panose="02020603050405020304" pitchFamily="18" charset="0"/>
                  <a:cs typeface="Times New Roman" panose="02020603050405020304" pitchFamily="18" charset="0"/>
                </a:rPr>
                <a:t> Phi       </a:t>
              </a:r>
              <a:r>
                <a:rPr lang="en-US" sz="2400" dirty="0" err="1">
                  <a:latin typeface="Times New Roman" panose="02020603050405020304" pitchFamily="18" charset="0"/>
                  <a:cs typeface="Times New Roman" panose="02020603050405020304" pitchFamily="18" charset="0"/>
                </a:rPr>
                <a:t>Tỉ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lệ</a:t>
              </a:r>
              <a:r>
                <a:rPr lang="en-US" sz="2400" dirty="0">
                  <a:latin typeface="Times New Roman" panose="02020603050405020304" pitchFamily="18" charset="0"/>
                  <a:cs typeface="Times New Roman" panose="02020603050405020304" pitchFamily="18" charset="0"/>
                </a:rPr>
                <a:t> 1 : 25 000</a:t>
              </a:r>
              <a:endParaRPr lang="en-US" sz="2800" dirty="0">
                <a:latin typeface="Times New Roman" panose="02020603050405020304" pitchFamily="18" charset="0"/>
                <a:cs typeface="Times New Roman" panose="02020603050405020304" pitchFamily="18" charset="0"/>
              </a:endParaRPr>
            </a:p>
          </p:txBody>
        </p:sp>
      </p:grpSp>
      <p:sp>
        <p:nvSpPr>
          <p:cNvPr id="7175" name="Text Box 7"/>
          <p:cNvSpPr txBox="1">
            <a:spLocks noChangeArrowheads="1"/>
          </p:cNvSpPr>
          <p:nvPr/>
        </p:nvSpPr>
        <p:spPr bwMode="auto">
          <a:xfrm>
            <a:off x="6730782" y="2158254"/>
            <a:ext cx="3923059" cy="584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sz="3200" b="1" dirty="0">
                <a:solidFill>
                  <a:srgbClr val="800000"/>
                </a:solidFill>
                <a:latin typeface="Times New Roman" panose="02020603050405020304" pitchFamily="18" charset="0"/>
                <a:cs typeface="Times New Roman" panose="02020603050405020304" pitchFamily="18" charset="0"/>
              </a:rPr>
              <a:t>TỶ LỆ 1 : 25 000</a:t>
            </a:r>
          </a:p>
        </p:txBody>
      </p:sp>
      <p:sp>
        <p:nvSpPr>
          <p:cNvPr id="7177" name="Text Box 9"/>
          <p:cNvSpPr txBox="1">
            <a:spLocks noChangeArrowheads="1"/>
          </p:cNvSpPr>
          <p:nvPr/>
        </p:nvSpPr>
        <p:spPr bwMode="auto">
          <a:xfrm>
            <a:off x="5310902" y="2575758"/>
            <a:ext cx="6844244" cy="95410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800" dirty="0">
                <a:solidFill>
                  <a:srgbClr val="800000"/>
                </a:solidFill>
                <a:latin typeface="Times New Roman" panose="02020603050405020304" pitchFamily="18" charset="0"/>
                <a:cs typeface="Times New Roman" panose="02020603050405020304" pitchFamily="18" charset="0"/>
                <a:sym typeface="Wingdings" panose="05000000000000000000" pitchFamily="2" charset="2"/>
              </a:rPr>
              <a:t></a:t>
            </a:r>
            <a:r>
              <a:rPr lang="en-US" sz="2800" dirty="0">
                <a:solidFill>
                  <a:srgbClr val="800000"/>
                </a:solidFill>
                <a:latin typeface="Times New Roman" panose="02020603050405020304" pitchFamily="18" charset="0"/>
                <a:cs typeface="Times New Roman" panose="02020603050405020304" pitchFamily="18" charset="0"/>
              </a:rPr>
              <a:t>1cm </a:t>
            </a:r>
            <a:r>
              <a:rPr lang="en-US" sz="2800" dirty="0" err="1">
                <a:solidFill>
                  <a:srgbClr val="800000"/>
                </a:solidFill>
                <a:latin typeface="Times New Roman" panose="02020603050405020304" pitchFamily="18" charset="0"/>
                <a:cs typeface="Times New Roman" panose="02020603050405020304" pitchFamily="18" charset="0"/>
              </a:rPr>
              <a:t>trên</a:t>
            </a:r>
            <a:r>
              <a:rPr lang="en-US" sz="2800" dirty="0">
                <a:solidFill>
                  <a:srgbClr val="800000"/>
                </a:solidFill>
                <a:latin typeface="Times New Roman" panose="02020603050405020304" pitchFamily="18" charset="0"/>
                <a:cs typeface="Times New Roman" panose="02020603050405020304" pitchFamily="18" charset="0"/>
              </a:rPr>
              <a:t> BĐ </a:t>
            </a:r>
            <a:r>
              <a:rPr lang="en-US" sz="2800" dirty="0" err="1">
                <a:solidFill>
                  <a:srgbClr val="800000"/>
                </a:solidFill>
                <a:latin typeface="Times New Roman" panose="02020603050405020304" pitchFamily="18" charset="0"/>
                <a:cs typeface="Times New Roman" panose="02020603050405020304" pitchFamily="18" charset="0"/>
              </a:rPr>
              <a:t>tương</a:t>
            </a:r>
            <a:r>
              <a:rPr lang="en-US" sz="2800" dirty="0">
                <a:solidFill>
                  <a:srgbClr val="800000"/>
                </a:solidFill>
                <a:latin typeface="Times New Roman" panose="02020603050405020304" pitchFamily="18" charset="0"/>
                <a:cs typeface="Times New Roman" panose="02020603050405020304" pitchFamily="18" charset="0"/>
              </a:rPr>
              <a:t> </a:t>
            </a:r>
            <a:r>
              <a:rPr lang="en-US" sz="2800" dirty="0" err="1">
                <a:solidFill>
                  <a:srgbClr val="800000"/>
                </a:solidFill>
                <a:latin typeface="Times New Roman" panose="02020603050405020304" pitchFamily="18" charset="0"/>
                <a:cs typeface="Times New Roman" panose="02020603050405020304" pitchFamily="18" charset="0"/>
              </a:rPr>
              <a:t>ứng</a:t>
            </a:r>
            <a:r>
              <a:rPr lang="en-US" sz="2800" dirty="0">
                <a:solidFill>
                  <a:srgbClr val="800000"/>
                </a:solidFill>
                <a:latin typeface="Times New Roman" panose="02020603050405020304" pitchFamily="18" charset="0"/>
                <a:cs typeface="Times New Roman" panose="02020603050405020304" pitchFamily="18" charset="0"/>
              </a:rPr>
              <a:t> </a:t>
            </a:r>
            <a:r>
              <a:rPr lang="en-US" sz="2800" dirty="0" err="1">
                <a:solidFill>
                  <a:srgbClr val="800000"/>
                </a:solidFill>
                <a:latin typeface="Times New Roman" panose="02020603050405020304" pitchFamily="18" charset="0"/>
                <a:cs typeface="Times New Roman" panose="02020603050405020304" pitchFamily="18" charset="0"/>
              </a:rPr>
              <a:t>với</a:t>
            </a:r>
            <a:r>
              <a:rPr lang="en-US" sz="2800" dirty="0">
                <a:solidFill>
                  <a:srgbClr val="800000"/>
                </a:solidFill>
                <a:latin typeface="Times New Roman" panose="02020603050405020304" pitchFamily="18" charset="0"/>
                <a:cs typeface="Times New Roman" panose="02020603050405020304" pitchFamily="18" charset="0"/>
              </a:rPr>
              <a:t> 25000 cm (250m) </a:t>
            </a:r>
            <a:r>
              <a:rPr lang="en-US" sz="2800" dirty="0" err="1">
                <a:solidFill>
                  <a:srgbClr val="800000"/>
                </a:solidFill>
                <a:latin typeface="Times New Roman" panose="02020603050405020304" pitchFamily="18" charset="0"/>
                <a:cs typeface="Times New Roman" panose="02020603050405020304" pitchFamily="18" charset="0"/>
              </a:rPr>
              <a:t>trên</a:t>
            </a:r>
            <a:r>
              <a:rPr lang="en-US" sz="2800" dirty="0">
                <a:solidFill>
                  <a:srgbClr val="800000"/>
                </a:solidFill>
                <a:latin typeface="Times New Roman" panose="02020603050405020304" pitchFamily="18" charset="0"/>
                <a:cs typeface="Times New Roman" panose="02020603050405020304" pitchFamily="18" charset="0"/>
              </a:rPr>
              <a:t> </a:t>
            </a:r>
            <a:r>
              <a:rPr lang="en-US" sz="2800" dirty="0" err="1">
                <a:solidFill>
                  <a:srgbClr val="800000"/>
                </a:solidFill>
                <a:latin typeface="Times New Roman" panose="02020603050405020304" pitchFamily="18" charset="0"/>
                <a:cs typeface="Times New Roman" panose="02020603050405020304" pitchFamily="18" charset="0"/>
              </a:rPr>
              <a:t>thực</a:t>
            </a:r>
            <a:r>
              <a:rPr lang="en-US" sz="2800" dirty="0">
                <a:solidFill>
                  <a:srgbClr val="800000"/>
                </a:solidFill>
                <a:latin typeface="Times New Roman" panose="02020603050405020304" pitchFamily="18" charset="0"/>
                <a:cs typeface="Times New Roman" panose="02020603050405020304" pitchFamily="18" charset="0"/>
              </a:rPr>
              <a:t> </a:t>
            </a:r>
            <a:r>
              <a:rPr lang="en-US" sz="2800" dirty="0" err="1">
                <a:solidFill>
                  <a:srgbClr val="800000"/>
                </a:solidFill>
                <a:latin typeface="Times New Roman" panose="02020603050405020304" pitchFamily="18" charset="0"/>
                <a:cs typeface="Times New Roman" panose="02020603050405020304" pitchFamily="18" charset="0"/>
              </a:rPr>
              <a:t>địa</a:t>
            </a:r>
            <a:endParaRPr lang="en-US" sz="2800" dirty="0">
              <a:solidFill>
                <a:srgbClr val="800000"/>
              </a:solidFill>
              <a:latin typeface="Times New Roman" panose="02020603050405020304" pitchFamily="18" charset="0"/>
              <a:cs typeface="Times New Roman" panose="02020603050405020304" pitchFamily="18" charset="0"/>
            </a:endParaRPr>
          </a:p>
        </p:txBody>
      </p:sp>
      <p:grpSp>
        <p:nvGrpSpPr>
          <p:cNvPr id="4" name="Group 3"/>
          <p:cNvGrpSpPr/>
          <p:nvPr/>
        </p:nvGrpSpPr>
        <p:grpSpPr>
          <a:xfrm>
            <a:off x="5251353" y="4403470"/>
            <a:ext cx="6940647" cy="1661993"/>
            <a:chOff x="5048482" y="3429000"/>
            <a:chExt cx="6065616" cy="1661993"/>
          </a:xfrm>
          <a:solidFill>
            <a:srgbClr val="FFE699"/>
          </a:solidFill>
        </p:grpSpPr>
        <p:sp>
          <p:nvSpPr>
            <p:cNvPr id="7183" name="Line 15"/>
            <p:cNvSpPr>
              <a:spLocks noChangeShapeType="1"/>
            </p:cNvSpPr>
            <p:nvPr/>
          </p:nvSpPr>
          <p:spPr bwMode="auto">
            <a:xfrm>
              <a:off x="7324764" y="4043968"/>
              <a:ext cx="3547069" cy="0"/>
            </a:xfrm>
            <a:prstGeom prst="line">
              <a:avLst/>
            </a:prstGeom>
            <a:grp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latin typeface="Times New Roman" panose="02020603050405020304" pitchFamily="18" charset="0"/>
                <a:cs typeface="Times New Roman" panose="02020603050405020304" pitchFamily="18" charset="0"/>
              </a:endParaRPr>
            </a:p>
          </p:txBody>
        </p:sp>
        <p:grpSp>
          <p:nvGrpSpPr>
            <p:cNvPr id="3" name="Group 2"/>
            <p:cNvGrpSpPr/>
            <p:nvPr/>
          </p:nvGrpSpPr>
          <p:grpSpPr>
            <a:xfrm>
              <a:off x="5048482" y="3429000"/>
              <a:ext cx="6065616" cy="1661993"/>
              <a:chOff x="5562599" y="5358825"/>
              <a:chExt cx="6065616" cy="1661993"/>
            </a:xfrm>
            <a:grpFill/>
          </p:grpSpPr>
          <p:sp>
            <p:nvSpPr>
              <p:cNvPr id="7184" name="Text Box 16"/>
              <p:cNvSpPr txBox="1">
                <a:spLocks noChangeArrowheads="1"/>
              </p:cNvSpPr>
              <p:nvPr/>
            </p:nvSpPr>
            <p:spPr bwMode="auto">
              <a:xfrm>
                <a:off x="7871585" y="5943600"/>
                <a:ext cx="3724422" cy="1077218"/>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err="1">
                    <a:solidFill>
                      <a:srgbClr val="C00000"/>
                    </a:solidFill>
                    <a:latin typeface="Times New Roman" panose="02020603050405020304" pitchFamily="18" charset="0"/>
                    <a:cs typeface="Times New Roman" panose="02020603050405020304" pitchFamily="18" charset="0"/>
                  </a:rPr>
                  <a:t>Khoảng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cách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ngoài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thực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địa</a:t>
                </a:r>
                <a:endParaRPr lang="en-US" sz="3200" dirty="0">
                  <a:solidFill>
                    <a:srgbClr val="C00000"/>
                  </a:solidFill>
                  <a:latin typeface="Times New Roman" panose="02020603050405020304" pitchFamily="18" charset="0"/>
                  <a:cs typeface="Times New Roman" panose="02020603050405020304" pitchFamily="18" charset="0"/>
                </a:endParaRPr>
              </a:p>
            </p:txBody>
          </p:sp>
          <p:grpSp>
            <p:nvGrpSpPr>
              <p:cNvPr id="2" name="Group 1"/>
              <p:cNvGrpSpPr/>
              <p:nvPr/>
            </p:nvGrpSpPr>
            <p:grpSpPr>
              <a:xfrm>
                <a:off x="5562599" y="5358825"/>
                <a:ext cx="6065616" cy="1245182"/>
                <a:chOff x="5562599" y="5358825"/>
                <a:chExt cx="6065616" cy="1245182"/>
              </a:xfrm>
              <a:grpFill/>
            </p:grpSpPr>
            <p:grpSp>
              <p:nvGrpSpPr>
                <p:cNvPr id="7186" name="Group 18"/>
                <p:cNvGrpSpPr/>
                <p:nvPr/>
              </p:nvGrpSpPr>
              <p:grpSpPr bwMode="auto">
                <a:xfrm>
                  <a:off x="5562599" y="5368930"/>
                  <a:ext cx="1418827" cy="1235077"/>
                  <a:chOff x="2496" y="2278"/>
                  <a:chExt cx="768" cy="778"/>
                </a:xfrm>
                <a:grpFill/>
              </p:grpSpPr>
              <p:sp>
                <p:nvSpPr>
                  <p:cNvPr id="6159" name="Text Box 11"/>
                  <p:cNvSpPr txBox="1">
                    <a:spLocks noChangeArrowheads="1"/>
                  </p:cNvSpPr>
                  <p:nvPr/>
                </p:nvSpPr>
                <p:spPr bwMode="auto">
                  <a:xfrm>
                    <a:off x="2669" y="2278"/>
                    <a:ext cx="336" cy="368"/>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a:solidFill>
                          <a:srgbClr val="C00000"/>
                        </a:solidFill>
                        <a:latin typeface="Times New Roman" panose="02020603050405020304" pitchFamily="18" charset="0"/>
                        <a:cs typeface="Times New Roman" panose="02020603050405020304" pitchFamily="18" charset="0"/>
                      </a:rPr>
                      <a:t>1</a:t>
                    </a:r>
                  </a:p>
                </p:txBody>
              </p:sp>
              <p:sp>
                <p:nvSpPr>
                  <p:cNvPr id="6160" name="Text Box 12"/>
                  <p:cNvSpPr txBox="1">
                    <a:spLocks noChangeArrowheads="1"/>
                  </p:cNvSpPr>
                  <p:nvPr/>
                </p:nvSpPr>
                <p:spPr bwMode="auto">
                  <a:xfrm>
                    <a:off x="2496" y="2688"/>
                    <a:ext cx="768" cy="368"/>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a:solidFill>
                          <a:srgbClr val="C00000"/>
                        </a:solidFill>
                        <a:latin typeface="Times New Roman" panose="02020603050405020304" pitchFamily="18" charset="0"/>
                        <a:cs typeface="Times New Roman" panose="02020603050405020304" pitchFamily="18" charset="0"/>
                      </a:rPr>
                      <a:t>25 000</a:t>
                    </a:r>
                  </a:p>
                </p:txBody>
              </p:sp>
              <p:sp>
                <p:nvSpPr>
                  <p:cNvPr id="6161" name="Line 13"/>
                  <p:cNvSpPr>
                    <a:spLocks noChangeShapeType="1"/>
                  </p:cNvSpPr>
                  <p:nvPr/>
                </p:nvSpPr>
                <p:spPr bwMode="auto">
                  <a:xfrm>
                    <a:off x="2544" y="2640"/>
                    <a:ext cx="480" cy="0"/>
                  </a:xfrm>
                  <a:prstGeom prst="line">
                    <a:avLst/>
                  </a:prstGeom>
                  <a:grp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C00000"/>
                      </a:solidFill>
                      <a:latin typeface="Times New Roman" panose="02020603050405020304" pitchFamily="18" charset="0"/>
                      <a:cs typeface="Times New Roman" panose="02020603050405020304" pitchFamily="18" charset="0"/>
                    </a:endParaRPr>
                  </a:p>
                </p:txBody>
              </p:sp>
            </p:grpSp>
            <p:sp>
              <p:nvSpPr>
                <p:cNvPr id="7182" name="Text Box 14"/>
                <p:cNvSpPr txBox="1">
                  <a:spLocks noChangeArrowheads="1"/>
                </p:cNvSpPr>
                <p:nvPr/>
              </p:nvSpPr>
              <p:spPr bwMode="auto">
                <a:xfrm>
                  <a:off x="7738038" y="5358825"/>
                  <a:ext cx="3890177" cy="584775"/>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err="1">
                      <a:solidFill>
                        <a:srgbClr val="C00000"/>
                      </a:solidFill>
                      <a:latin typeface="Times New Roman" panose="02020603050405020304" pitchFamily="18" charset="0"/>
                      <a:cs typeface="Times New Roman" panose="02020603050405020304" pitchFamily="18" charset="0"/>
                    </a:rPr>
                    <a:t>Khoảng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cách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bản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đồ</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7185" name="Text Box 17"/>
                <p:cNvSpPr txBox="1">
                  <a:spLocks noChangeArrowheads="1"/>
                </p:cNvSpPr>
                <p:nvPr/>
              </p:nvSpPr>
              <p:spPr bwMode="auto">
                <a:xfrm>
                  <a:off x="6636488" y="5665364"/>
                  <a:ext cx="1227465" cy="584775"/>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tỉ</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số</a:t>
                  </a:r>
                  <a:endParaRPr lang="en-US" sz="3200" dirty="0">
                    <a:solidFill>
                      <a:srgbClr val="C00000"/>
                    </a:solidFill>
                    <a:latin typeface="Times New Roman" panose="02020603050405020304" pitchFamily="18" charset="0"/>
                    <a:cs typeface="Times New Roman" panose="02020603050405020304" pitchFamily="18" charset="0"/>
                  </a:endParaRPr>
                </a:p>
              </p:txBody>
            </p:sp>
          </p:grpSp>
        </p:grpSp>
      </p:grpSp>
      <p:sp>
        <p:nvSpPr>
          <p:cNvPr id="7187" name="Text Box 19"/>
          <p:cNvSpPr txBox="1">
            <a:spLocks noChangeArrowheads="1"/>
          </p:cNvSpPr>
          <p:nvPr/>
        </p:nvSpPr>
        <p:spPr bwMode="auto">
          <a:xfrm>
            <a:off x="5384052" y="1160203"/>
            <a:ext cx="6616517" cy="1077218"/>
          </a:xfrm>
          <a:prstGeom prst="rect">
            <a:avLst/>
          </a:prstGeom>
          <a:solidFill>
            <a:srgbClr val="B3E5FC"/>
          </a:solidFill>
          <a:ln>
            <a:noFill/>
          </a:ln>
          <a:effec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3200" dirty="0">
                <a:solidFill>
                  <a:srgbClr val="002060"/>
                </a:solidFill>
                <a:latin typeface="Times New Roman" panose="02020603050405020304" pitchFamily="18" charset="0"/>
                <a:cs typeface="Times New Roman" panose="02020603050405020304" pitchFamily="18" charset="0"/>
              </a:rPr>
              <a:t> </a:t>
            </a:r>
            <a:r>
              <a:rPr lang="en-US" sz="3200" b="1" dirty="0">
                <a:solidFill>
                  <a:srgbClr val="002060"/>
                </a:solidFill>
                <a:latin typeface="Times New Roman" panose="02020603050405020304" pitchFamily="18" charset="0"/>
                <a:cs typeface="Times New Roman" panose="02020603050405020304" pitchFamily="18" charset="0"/>
              </a:rPr>
              <a:t>Quan </a:t>
            </a:r>
            <a:r>
              <a:rPr lang="en-US" sz="3200" b="1" dirty="0" err="1">
                <a:solidFill>
                  <a:srgbClr val="002060"/>
                </a:solidFill>
                <a:latin typeface="Times New Roman" panose="02020603050405020304" pitchFamily="18" charset="0"/>
                <a:cs typeface="Times New Roman" panose="02020603050405020304" pitchFamily="18" charset="0"/>
              </a:rPr>
              <a:t>sát</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hình</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cho</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biết</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tỉ</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lệ</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bản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đồ</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là</a:t>
            </a:r>
            <a:r>
              <a:rPr lang="en-US" sz="3200" b="1" dirty="0">
                <a:solidFill>
                  <a:srgbClr val="002060"/>
                </a:solidFill>
                <a:latin typeface="Times New Roman" panose="02020603050405020304" pitchFamily="18" charset="0"/>
                <a:cs typeface="Times New Roman" panose="02020603050405020304" pitchFamily="18" charset="0"/>
              </a:rPr>
              <a:t> bao </a:t>
            </a:r>
            <a:r>
              <a:rPr lang="en-US" sz="3200" b="1" dirty="0" err="1">
                <a:solidFill>
                  <a:srgbClr val="002060"/>
                </a:solidFill>
                <a:latin typeface="Times New Roman" panose="02020603050405020304" pitchFamily="18" charset="0"/>
                <a:cs typeface="Times New Roman" panose="02020603050405020304" pitchFamily="18" charset="0"/>
              </a:rPr>
              <a:t>nhiêu</a:t>
            </a:r>
            <a:r>
              <a:rPr lang="en-US" sz="3200" b="1" dirty="0">
                <a:solidFill>
                  <a:srgbClr val="002060"/>
                </a:solidFill>
                <a:latin typeface="Times New Roman" panose="02020603050405020304" pitchFamily="18" charset="0"/>
                <a:cs typeface="Times New Roman" panose="02020603050405020304" pitchFamily="18" charset="0"/>
              </a:rPr>
              <a:t>? </a:t>
            </a:r>
          </a:p>
        </p:txBody>
      </p:sp>
      <p:sp>
        <p:nvSpPr>
          <p:cNvPr id="7188" name="Text Box 20">
            <a:hlinkClick r:id="rId4" action="ppaction://hlinksldjump"/>
          </p:cNvPr>
          <p:cNvSpPr txBox="1">
            <a:spLocks noChangeArrowheads="1"/>
          </p:cNvSpPr>
          <p:nvPr/>
        </p:nvSpPr>
        <p:spPr bwMode="auto">
          <a:xfrm>
            <a:off x="6320761" y="3581377"/>
            <a:ext cx="3744892" cy="584775"/>
          </a:xfrm>
          <a:prstGeom prst="rect">
            <a:avLst/>
          </a:prstGeom>
          <a:solidFill>
            <a:srgbClr val="B3E5FC"/>
          </a:solidFill>
          <a:ln>
            <a:noFill/>
          </a:ln>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sz="3200" b="1" dirty="0" err="1">
                <a:solidFill>
                  <a:srgbClr val="002060"/>
                </a:solidFill>
                <a:latin typeface="Times New Roman" panose="02020603050405020304" pitchFamily="18" charset="0"/>
                <a:cs typeface="Times New Roman" panose="02020603050405020304" pitchFamily="18" charset="0"/>
              </a:rPr>
              <a:t>Tỉ</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lệ</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bản</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đồ</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là</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gì</a:t>
            </a:r>
            <a:r>
              <a:rPr lang="en-US" sz="3200" b="1" dirty="0">
                <a:solidFill>
                  <a:srgbClr val="002060"/>
                </a:solidFill>
                <a:latin typeface="Times New Roman" panose="02020603050405020304" pitchFamily="18" charset="0"/>
                <a:cs typeface="Times New Roman" panose="02020603050405020304" pitchFamily="18" charset="0"/>
              </a:rPr>
              <a:t> ?</a:t>
            </a:r>
          </a:p>
        </p:txBody>
      </p:sp>
      <p:grpSp>
        <p:nvGrpSpPr>
          <p:cNvPr id="24" name="Group 23"/>
          <p:cNvGrpSpPr/>
          <p:nvPr/>
        </p:nvGrpSpPr>
        <p:grpSpPr>
          <a:xfrm>
            <a:off x="2044790" y="-16168"/>
            <a:ext cx="9481624" cy="974289"/>
            <a:chOff x="3675933" y="10078"/>
            <a:chExt cx="5214849" cy="974289"/>
          </a:xfrm>
        </p:grpSpPr>
        <p:sp>
          <p:nvSpPr>
            <p:cNvPr id="25" name="Rectangle: Rounded Corners 24"/>
            <p:cNvSpPr/>
            <p:nvPr/>
          </p:nvSpPr>
          <p:spPr>
            <a:xfrm>
              <a:off x="4128817" y="10078"/>
              <a:ext cx="4761965" cy="974289"/>
            </a:xfrm>
            <a:prstGeom prst="roundRect">
              <a:avLst/>
            </a:prstGeom>
            <a:solidFill>
              <a:srgbClr val="B3E5F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26" name="Picture 4" descr="Hình ảnh Thước đo Dòng Biểu Tượng đầy, Biểu Tượng Dòng, Biểu Tượng Thước,  Cái Thước Vector và PNG với nền trong suốt để tải xuống miễn phí"/>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75933" y="53479"/>
              <a:ext cx="923330" cy="9233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4798283" y="116734"/>
              <a:ext cx="3423032" cy="707886"/>
            </a:xfrm>
            <a:prstGeom prst="rect">
              <a:avLst/>
            </a:prstGeom>
            <a:noFill/>
          </p:spPr>
          <p:txBody>
            <a:bodyPr wrap="square">
              <a:spAutoFit/>
            </a:bodyPr>
            <a:lstStyle/>
            <a:p>
              <a:r>
                <a:rPr lang="en-US" sz="4000" b="1" dirty="0">
                  <a:ln w="9525">
                    <a:solidFill>
                      <a:schemeClr val="bg1"/>
                    </a:solidFill>
                    <a:prstDash val="solid"/>
                  </a:ln>
                  <a:solidFill>
                    <a:srgbClr val="C0000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1. TỈ LỆ BẢN ĐỒ</a:t>
              </a:r>
              <a:endParaRPr lang="en-US" sz="4000" dirty="0">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87"/>
                                        </p:tgtEl>
                                        <p:attrNameLst>
                                          <p:attrName>style.visibility</p:attrName>
                                        </p:attrNameLst>
                                      </p:cBhvr>
                                      <p:to>
                                        <p:strVal val="visible"/>
                                      </p:to>
                                    </p:set>
                                    <p:animEffect transition="in" filter="barn(inVertical)">
                                      <p:cBhvr>
                                        <p:cTn id="7" dur="500"/>
                                        <p:tgtEl>
                                          <p:spTgt spid="718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175"/>
                                        </p:tgtEl>
                                        <p:attrNameLst>
                                          <p:attrName>style.visibility</p:attrName>
                                        </p:attrNameLst>
                                      </p:cBhvr>
                                      <p:to>
                                        <p:strVal val="visible"/>
                                      </p:to>
                                    </p:set>
                                    <p:animEffect transition="in" filter="fade">
                                      <p:cBhvr>
                                        <p:cTn id="12" dur="1000"/>
                                        <p:tgtEl>
                                          <p:spTgt spid="7175"/>
                                        </p:tgtEl>
                                      </p:cBhvr>
                                    </p:animEffect>
                                    <p:anim calcmode="lin" valueType="num">
                                      <p:cBhvr>
                                        <p:cTn id="13" dur="1000" fill="hold"/>
                                        <p:tgtEl>
                                          <p:spTgt spid="7175"/>
                                        </p:tgtEl>
                                        <p:attrNameLst>
                                          <p:attrName>ppt_x</p:attrName>
                                        </p:attrNameLst>
                                      </p:cBhvr>
                                      <p:tavLst>
                                        <p:tav tm="0">
                                          <p:val>
                                            <p:strVal val="#ppt_x"/>
                                          </p:val>
                                        </p:tav>
                                        <p:tav tm="100000">
                                          <p:val>
                                            <p:strVal val="#ppt_x"/>
                                          </p:val>
                                        </p:tav>
                                      </p:tavLst>
                                    </p:anim>
                                    <p:anim calcmode="lin" valueType="num">
                                      <p:cBhvr>
                                        <p:cTn id="14" dur="1000" fill="hold"/>
                                        <p:tgtEl>
                                          <p:spTgt spid="717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177">
                                            <p:txEl>
                                              <p:pRg st="0" end="0"/>
                                            </p:txEl>
                                          </p:spTgt>
                                        </p:tgtEl>
                                        <p:attrNameLst>
                                          <p:attrName>style.visibility</p:attrName>
                                        </p:attrNameLst>
                                      </p:cBhvr>
                                      <p:to>
                                        <p:strVal val="visible"/>
                                      </p:to>
                                    </p:set>
                                    <p:animEffect transition="in" filter="fade">
                                      <p:cBhvr>
                                        <p:cTn id="19" dur="1000"/>
                                        <p:tgtEl>
                                          <p:spTgt spid="7177">
                                            <p:txEl>
                                              <p:pRg st="0" end="0"/>
                                            </p:txEl>
                                          </p:spTgt>
                                        </p:tgtEl>
                                      </p:cBhvr>
                                    </p:animEffect>
                                    <p:anim calcmode="lin" valueType="num">
                                      <p:cBhvr>
                                        <p:cTn id="20" dur="1000" fill="hold"/>
                                        <p:tgtEl>
                                          <p:spTgt spid="717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17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7188"/>
                                        </p:tgtEl>
                                        <p:attrNameLst>
                                          <p:attrName>style.visibility</p:attrName>
                                        </p:attrNameLst>
                                      </p:cBhvr>
                                      <p:to>
                                        <p:strVal val="visible"/>
                                      </p:to>
                                    </p:set>
                                    <p:animEffect transition="in" filter="barn(inVertical)">
                                      <p:cBhvr>
                                        <p:cTn id="26" dur="500"/>
                                        <p:tgtEl>
                                          <p:spTgt spid="7188"/>
                                        </p:tgtEl>
                                      </p:cBhvr>
                                    </p:animEffect>
                                  </p:childTnLst>
                                </p:cTn>
                              </p:par>
                              <p:par>
                                <p:cTn id="27" presetID="16" presetClass="entr" presetSubtype="21"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arn(inVertical)">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87" grpId="0" animBg="1"/>
      <p:bldP spid="718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1141" y="1218536"/>
            <a:ext cx="5658678" cy="1384995"/>
          </a:xfrm>
          <a:prstGeom prst="rect">
            <a:avLst/>
          </a:prstGeom>
          <a:noFill/>
        </p:spPr>
        <p:txBody>
          <a:bodyPr wrap="square" rtlCol="0">
            <a:spAutoFit/>
          </a:bodyPr>
          <a:lstStyle/>
          <a:p>
            <a:pPr marL="342900" indent="-342900" algn="just">
              <a:buAutoNum type="arabicPeriod"/>
            </a:pPr>
            <a:r>
              <a:rPr lang="vi-VN" sz="2800" b="1" u="sng" dirty="0" smtClean="0">
                <a:solidFill>
                  <a:schemeClr val="accent1">
                    <a:lumMod val="50000"/>
                  </a:schemeClr>
                </a:solidFill>
                <a:latin typeface="+mj-lt"/>
              </a:rPr>
              <a:t>Tỉ lệ bản đồ</a:t>
            </a:r>
          </a:p>
          <a:p>
            <a:pPr marL="342900" indent="-342900">
              <a:buAutoNum type="alphaLcPeriod"/>
            </a:pPr>
            <a:r>
              <a:rPr lang="vi-VN" sz="2800" b="1" dirty="0" smtClean="0">
                <a:latin typeface="+mj-lt"/>
              </a:rPr>
              <a:t>Khái niệm (SGK/ 106)</a:t>
            </a:r>
          </a:p>
          <a:p>
            <a:pPr marL="342900" indent="-342900">
              <a:buAutoNum type="alphaLcPeriod"/>
            </a:pPr>
            <a:r>
              <a:rPr lang="vi-VN" sz="2800" b="1" dirty="0" smtClean="0">
                <a:latin typeface="+mj-lt"/>
              </a:rPr>
              <a:t>Ví dụ: </a:t>
            </a:r>
            <a:endParaRPr lang="en-US" sz="2800" b="1" dirty="0">
              <a:latin typeface="+mj-lt"/>
            </a:endParaRPr>
          </a:p>
        </p:txBody>
      </p:sp>
      <p:grpSp>
        <p:nvGrpSpPr>
          <p:cNvPr id="3" name="Group 2"/>
          <p:cNvGrpSpPr/>
          <p:nvPr/>
        </p:nvGrpSpPr>
        <p:grpSpPr>
          <a:xfrm>
            <a:off x="2154832" y="2866218"/>
            <a:ext cx="8064038" cy="1661993"/>
            <a:chOff x="5048482" y="3429000"/>
            <a:chExt cx="6199163" cy="1661993"/>
          </a:xfrm>
          <a:solidFill>
            <a:schemeClr val="bg1"/>
          </a:solidFill>
        </p:grpSpPr>
        <p:sp>
          <p:nvSpPr>
            <p:cNvPr id="4" name="Line 15"/>
            <p:cNvSpPr>
              <a:spLocks noChangeShapeType="1"/>
            </p:cNvSpPr>
            <p:nvPr/>
          </p:nvSpPr>
          <p:spPr bwMode="auto">
            <a:xfrm>
              <a:off x="7324764" y="4043968"/>
              <a:ext cx="3547069" cy="0"/>
            </a:xfrm>
            <a:prstGeom prst="line">
              <a:avLst/>
            </a:prstGeom>
            <a:grp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latin typeface="Times New Roman" panose="02020603050405020304" pitchFamily="18" charset="0"/>
                <a:cs typeface="Times New Roman" panose="02020603050405020304" pitchFamily="18" charset="0"/>
              </a:endParaRPr>
            </a:p>
          </p:txBody>
        </p:sp>
        <p:grpSp>
          <p:nvGrpSpPr>
            <p:cNvPr id="5" name="Group 4"/>
            <p:cNvGrpSpPr/>
            <p:nvPr/>
          </p:nvGrpSpPr>
          <p:grpSpPr>
            <a:xfrm>
              <a:off x="5048482" y="3429000"/>
              <a:ext cx="6199163" cy="1661993"/>
              <a:chOff x="5562599" y="5358825"/>
              <a:chExt cx="6199163" cy="1661993"/>
            </a:xfrm>
            <a:grpFill/>
          </p:grpSpPr>
          <p:sp>
            <p:nvSpPr>
              <p:cNvPr id="6" name="Text Box 16"/>
              <p:cNvSpPr txBox="1">
                <a:spLocks noChangeArrowheads="1"/>
              </p:cNvSpPr>
              <p:nvPr/>
            </p:nvSpPr>
            <p:spPr bwMode="auto">
              <a:xfrm>
                <a:off x="7871585" y="5943600"/>
                <a:ext cx="3724422" cy="1077218"/>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err="1">
                    <a:solidFill>
                      <a:srgbClr val="C00000"/>
                    </a:solidFill>
                    <a:latin typeface="Times New Roman" panose="02020603050405020304" pitchFamily="18" charset="0"/>
                    <a:cs typeface="Times New Roman" panose="02020603050405020304" pitchFamily="18" charset="0"/>
                  </a:rPr>
                  <a:t>Khoảng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cách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ngoài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thực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địa</a:t>
                </a:r>
                <a:endParaRPr lang="en-US" sz="3200" dirty="0">
                  <a:solidFill>
                    <a:srgbClr val="C00000"/>
                  </a:solidFill>
                  <a:latin typeface="Times New Roman" panose="02020603050405020304" pitchFamily="18" charset="0"/>
                  <a:cs typeface="Times New Roman" panose="02020603050405020304" pitchFamily="18" charset="0"/>
                </a:endParaRPr>
              </a:p>
            </p:txBody>
          </p:sp>
          <p:grpSp>
            <p:nvGrpSpPr>
              <p:cNvPr id="7" name="Group 6"/>
              <p:cNvGrpSpPr/>
              <p:nvPr/>
            </p:nvGrpSpPr>
            <p:grpSpPr>
              <a:xfrm>
                <a:off x="5562599" y="5358825"/>
                <a:ext cx="6199163" cy="1245182"/>
                <a:chOff x="5562599" y="5358825"/>
                <a:chExt cx="6199163" cy="1245182"/>
              </a:xfrm>
              <a:grpFill/>
            </p:grpSpPr>
            <p:grpSp>
              <p:nvGrpSpPr>
                <p:cNvPr id="8" name="Group 18"/>
                <p:cNvGrpSpPr/>
                <p:nvPr/>
              </p:nvGrpSpPr>
              <p:grpSpPr bwMode="auto">
                <a:xfrm>
                  <a:off x="5562599" y="5368930"/>
                  <a:ext cx="1418827" cy="1235077"/>
                  <a:chOff x="2496" y="2278"/>
                  <a:chExt cx="768" cy="778"/>
                </a:xfrm>
                <a:grpFill/>
              </p:grpSpPr>
              <p:sp>
                <p:nvSpPr>
                  <p:cNvPr id="11" name="Text Box 11"/>
                  <p:cNvSpPr txBox="1">
                    <a:spLocks noChangeArrowheads="1"/>
                  </p:cNvSpPr>
                  <p:nvPr/>
                </p:nvSpPr>
                <p:spPr bwMode="auto">
                  <a:xfrm>
                    <a:off x="2669" y="2278"/>
                    <a:ext cx="336" cy="368"/>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a:solidFill>
                          <a:srgbClr val="C00000"/>
                        </a:solidFill>
                        <a:latin typeface="Times New Roman" panose="02020603050405020304" pitchFamily="18" charset="0"/>
                        <a:cs typeface="Times New Roman" panose="02020603050405020304" pitchFamily="18" charset="0"/>
                      </a:rPr>
                      <a:t>1</a:t>
                    </a:r>
                  </a:p>
                </p:txBody>
              </p:sp>
              <p:sp>
                <p:nvSpPr>
                  <p:cNvPr id="12" name="Text Box 12"/>
                  <p:cNvSpPr txBox="1">
                    <a:spLocks noChangeArrowheads="1"/>
                  </p:cNvSpPr>
                  <p:nvPr/>
                </p:nvSpPr>
                <p:spPr bwMode="auto">
                  <a:xfrm>
                    <a:off x="2496" y="2688"/>
                    <a:ext cx="768" cy="368"/>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a:solidFill>
                          <a:srgbClr val="C00000"/>
                        </a:solidFill>
                        <a:latin typeface="Times New Roman" panose="02020603050405020304" pitchFamily="18" charset="0"/>
                        <a:cs typeface="Times New Roman" panose="02020603050405020304" pitchFamily="18" charset="0"/>
                      </a:rPr>
                      <a:t>25 000</a:t>
                    </a:r>
                  </a:p>
                </p:txBody>
              </p:sp>
              <p:sp>
                <p:nvSpPr>
                  <p:cNvPr id="13" name="Line 13"/>
                  <p:cNvSpPr>
                    <a:spLocks noChangeShapeType="1"/>
                  </p:cNvSpPr>
                  <p:nvPr/>
                </p:nvSpPr>
                <p:spPr bwMode="auto">
                  <a:xfrm>
                    <a:off x="2544" y="2640"/>
                    <a:ext cx="480" cy="0"/>
                  </a:xfrm>
                  <a:prstGeom prst="line">
                    <a:avLst/>
                  </a:prstGeom>
                  <a:grp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C00000"/>
                      </a:solidFill>
                      <a:latin typeface="Times New Roman" panose="02020603050405020304" pitchFamily="18" charset="0"/>
                      <a:cs typeface="Times New Roman" panose="02020603050405020304" pitchFamily="18" charset="0"/>
                    </a:endParaRPr>
                  </a:p>
                </p:txBody>
              </p:sp>
            </p:grpSp>
            <p:sp>
              <p:nvSpPr>
                <p:cNvPr id="9" name="Text Box 14"/>
                <p:cNvSpPr txBox="1">
                  <a:spLocks noChangeArrowheads="1"/>
                </p:cNvSpPr>
                <p:nvPr/>
              </p:nvSpPr>
              <p:spPr bwMode="auto">
                <a:xfrm>
                  <a:off x="7871585" y="5358825"/>
                  <a:ext cx="3890177" cy="584775"/>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err="1">
                      <a:solidFill>
                        <a:srgbClr val="C00000"/>
                      </a:solidFill>
                      <a:latin typeface="Times New Roman" panose="02020603050405020304" pitchFamily="18" charset="0"/>
                      <a:cs typeface="Times New Roman" panose="02020603050405020304" pitchFamily="18" charset="0"/>
                    </a:rPr>
                    <a:t>Khoảng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cách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bản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đồ</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10" name="Text Box 17"/>
                <p:cNvSpPr txBox="1">
                  <a:spLocks noChangeArrowheads="1"/>
                </p:cNvSpPr>
                <p:nvPr/>
              </p:nvSpPr>
              <p:spPr bwMode="auto">
                <a:xfrm>
                  <a:off x="6636488" y="5665364"/>
                  <a:ext cx="1227465" cy="584775"/>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tỉ</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số</a:t>
                  </a:r>
                  <a:endParaRPr lang="en-US" sz="3200" dirty="0">
                    <a:solidFill>
                      <a:srgbClr val="C00000"/>
                    </a:solidFill>
                    <a:latin typeface="Times New Roman" panose="02020603050405020304" pitchFamily="18" charset="0"/>
                    <a:cs typeface="Times New Roman" panose="02020603050405020304" pitchFamily="18" charset="0"/>
                  </a:endParaRPr>
                </a:p>
              </p:txBody>
            </p:sp>
          </p:grpSp>
        </p:grpSp>
      </p:grpSp>
      <p:sp>
        <p:nvSpPr>
          <p:cNvPr id="14" name="TextBox 13"/>
          <p:cNvSpPr txBox="1"/>
          <p:nvPr/>
        </p:nvSpPr>
        <p:spPr>
          <a:xfrm>
            <a:off x="875840" y="42274"/>
            <a:ext cx="10759569" cy="1015663"/>
          </a:xfrm>
          <a:prstGeom prst="rect">
            <a:avLst/>
          </a:prstGeom>
          <a:solidFill>
            <a:srgbClr val="FFFF00"/>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sz="3200" b="1" i="0"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Tiết</a:t>
            </a:r>
            <a:r>
              <a:rPr kumimoji="0" lang="vi-VN" sz="3200" b="1" i="0"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vi-VN" sz="3200" b="1" i="0"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15 -</a:t>
            </a:r>
            <a:r>
              <a:rPr kumimoji="0" lang="vi-VN" sz="3200" b="1" i="0"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lang="vi-VN" sz="3200" b="1" dirty="0" smtClean="0">
                <a:solidFill>
                  <a:srgbClr val="FF0000"/>
                </a:solidFill>
                <a:latin typeface="Times New Roman" panose="02020603050405020304" pitchFamily="18" charset="0"/>
                <a:cs typeface="Times New Roman" panose="02020603050405020304" pitchFamily="18" charset="0"/>
              </a:rPr>
              <a:t>Bài 3:</a:t>
            </a:r>
            <a:r>
              <a:rPr kumimoji="0" lang="en-US" sz="2800" b="1" i="0"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TỈ </a:t>
            </a:r>
            <a:r>
              <a:rPr kumimoji="0" lang="en-US" sz="2800" b="1" i="0"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LỆ </a:t>
            </a:r>
            <a:r>
              <a:rPr kumimoji="0" lang="vi-VN" sz="2800" b="1" i="0"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BẢN ĐỒ</a:t>
            </a:r>
            <a:r>
              <a:rPr kumimoji="0" lang="en-US" sz="2800" b="1" i="0"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p>
          <a:p>
            <a:pPr marL="0" marR="0" lvl="0" indent="0" algn="ctr" defTabSz="914400" rtl="0" eaLnBrk="1" fontAlgn="auto" latinLnBrk="0" hangingPunct="1">
              <a:lnSpc>
                <a:spcPct val="100000"/>
              </a:lnSpc>
              <a:spcBef>
                <a:spcPts val="0"/>
              </a:spcBef>
              <a:spcAft>
                <a:spcPts val="0"/>
              </a:spcAft>
              <a:buClrTx/>
              <a:buSzTx/>
              <a:buFontTx/>
              <a:buNone/>
              <a:defRPr/>
            </a:pPr>
            <a:r>
              <a:rPr lang="en-US" sz="2800" b="1" dirty="0">
                <a:solidFill>
                  <a:srgbClr val="FF0000"/>
                </a:solidFill>
                <a:latin typeface="Times New Roman" panose="02020603050405020304" pitchFamily="18" charset="0"/>
                <a:cs typeface="Times New Roman" panose="02020603050405020304" pitchFamily="18" charset="0"/>
              </a:rPr>
              <a:t>TÍNH KHOẢNG CÁCH THỰC TẾ DỰA VÀO TỈ LỆ</a:t>
            </a:r>
            <a:r>
              <a:rPr kumimoji="0" lang="en-US" sz="2800" b="1" i="0"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BẢN ĐỒ.</a:t>
            </a:r>
          </a:p>
        </p:txBody>
      </p:sp>
      <p:sp>
        <p:nvSpPr>
          <p:cNvPr id="15" name="TextBox 14"/>
          <p:cNvSpPr txBox="1"/>
          <p:nvPr/>
        </p:nvSpPr>
        <p:spPr>
          <a:xfrm>
            <a:off x="1013959" y="4253698"/>
            <a:ext cx="4463352" cy="523220"/>
          </a:xfrm>
          <a:prstGeom prst="rect">
            <a:avLst/>
          </a:prstGeom>
          <a:noFill/>
        </p:spPr>
        <p:txBody>
          <a:bodyPr wrap="square" rtlCol="0">
            <a:spAutoFit/>
          </a:bodyPr>
          <a:lstStyle/>
          <a:p>
            <a:pPr algn="just"/>
            <a:r>
              <a:rPr lang="vi-VN" sz="2800" b="1" dirty="0" smtClean="0">
                <a:latin typeface="+mj-lt"/>
              </a:rPr>
              <a:t>c. Các dạng tỉ lệ bản đồ</a:t>
            </a:r>
          </a:p>
        </p:txBody>
      </p:sp>
      <p:cxnSp>
        <p:nvCxnSpPr>
          <p:cNvPr id="17" name="Straight Connector 16"/>
          <p:cNvCxnSpPr/>
          <p:nvPr/>
        </p:nvCxnSpPr>
        <p:spPr>
          <a:xfrm>
            <a:off x="5115881" y="3527199"/>
            <a:ext cx="422690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461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79192" y="57233"/>
            <a:ext cx="5522358" cy="974289"/>
            <a:chOff x="3675933" y="10078"/>
            <a:chExt cx="5522358" cy="974289"/>
          </a:xfrm>
        </p:grpSpPr>
        <p:sp>
          <p:nvSpPr>
            <p:cNvPr id="18" name="Rectangle: Rounded Corners 17"/>
            <p:cNvSpPr/>
            <p:nvPr/>
          </p:nvSpPr>
          <p:spPr>
            <a:xfrm>
              <a:off x="4128817" y="10078"/>
              <a:ext cx="4761965" cy="974289"/>
            </a:xfrm>
            <a:prstGeom prst="roundRect">
              <a:avLst/>
            </a:prstGeom>
            <a:solidFill>
              <a:srgbClr val="B3E5F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9" name="Picture 4" descr="Hình ảnh Thước đo Dòng Biểu Tượng đầy, Biểu Tượng Dòng, Biểu Tượng Thước,  Cái Thước Vector và PNG với nền trong suốt để tải xuống miễn phí"/>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5933" y="53479"/>
              <a:ext cx="923330" cy="9233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4798283" y="116734"/>
              <a:ext cx="4400008" cy="707886"/>
            </a:xfrm>
            <a:prstGeom prst="rect">
              <a:avLst/>
            </a:prstGeom>
            <a:noFill/>
          </p:spPr>
          <p:txBody>
            <a:bodyPr wrap="square">
              <a:spAutoFit/>
            </a:bodyPr>
            <a:lstStyle/>
            <a:p>
              <a:r>
                <a:rPr lang="en-US" sz="4000" b="1" dirty="0">
                  <a:ln w="9525">
                    <a:solidFill>
                      <a:schemeClr val="bg1"/>
                    </a:solidFill>
                    <a:prstDash val="solid"/>
                  </a:ln>
                  <a:solidFill>
                    <a:srgbClr val="C0000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1. TỈ LỆ BẢN ĐỒ</a:t>
              </a:r>
              <a:endParaRPr lang="en-US" sz="4000" dirty="0">
                <a:latin typeface="Times New Roman" panose="02020603050405020304" pitchFamily="18" charset="0"/>
                <a:cs typeface="Times New Roman" panose="02020603050405020304" pitchFamily="18" charset="0"/>
              </a:endParaRPr>
            </a:p>
          </p:txBody>
        </p:sp>
      </p:grpSp>
      <p:grpSp>
        <p:nvGrpSpPr>
          <p:cNvPr id="21" name="Group 20"/>
          <p:cNvGrpSpPr/>
          <p:nvPr/>
        </p:nvGrpSpPr>
        <p:grpSpPr>
          <a:xfrm>
            <a:off x="17967" y="1065923"/>
            <a:ext cx="6078033" cy="1107196"/>
            <a:chOff x="5301709" y="3523193"/>
            <a:chExt cx="6623953" cy="1107196"/>
          </a:xfrm>
        </p:grpSpPr>
        <p:sp>
          <p:nvSpPr>
            <p:cNvPr id="22" name="Flowchart: Terminator 21"/>
            <p:cNvSpPr/>
            <p:nvPr/>
          </p:nvSpPr>
          <p:spPr>
            <a:xfrm>
              <a:off x="5977450" y="3617494"/>
              <a:ext cx="5948212" cy="1012895"/>
            </a:xfrm>
            <a:prstGeom prst="flowChartTerminator">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err="1">
                  <a:solidFill>
                    <a:schemeClr val="tx1"/>
                  </a:solidFill>
                  <a:latin typeface="Times New Roman" panose="02020603050405020304" pitchFamily="18" charset="0"/>
                  <a:cs typeface="Times New Roman" panose="02020603050405020304" pitchFamily="18" charset="0"/>
                </a:rPr>
                <a:t>Nhận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xét</a:t>
              </a:r>
              <a:r>
                <a:rPr lang="en-US" sz="2800" b="1" dirty="0">
                  <a:solidFill>
                    <a:schemeClr val="tx1"/>
                  </a:solidFill>
                  <a:latin typeface="Times New Roman" panose="02020603050405020304" pitchFamily="18" charset="0"/>
                  <a:cs typeface="Times New Roman" panose="02020603050405020304" pitchFamily="18" charset="0"/>
                </a:rPr>
                <a:t> chi </a:t>
              </a:r>
              <a:r>
                <a:rPr lang="en-US" sz="2800" b="1" dirty="0" err="1">
                  <a:solidFill>
                    <a:schemeClr val="tx1"/>
                  </a:solidFill>
                  <a:latin typeface="Times New Roman" panose="02020603050405020304" pitchFamily="18" charset="0"/>
                  <a:cs typeface="Times New Roman" panose="02020603050405020304" pitchFamily="18" charset="0"/>
                </a:rPr>
                <a:t>tiết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hơn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về</a:t>
              </a:r>
              <a:r>
                <a:rPr lang="en-US" sz="2800" b="1" dirty="0">
                  <a:solidFill>
                    <a:schemeClr val="tx1"/>
                  </a:solidFill>
                  <a:latin typeface="Times New Roman" panose="02020603050405020304" pitchFamily="18" charset="0"/>
                  <a:cs typeface="Times New Roman" panose="02020603050405020304" pitchFamily="18" charset="0"/>
                </a:rPr>
                <a:t> 2 </a:t>
              </a:r>
              <a:r>
                <a:rPr lang="en-US" sz="2800" b="1" dirty="0" err="1">
                  <a:solidFill>
                    <a:schemeClr val="tx1"/>
                  </a:solidFill>
                  <a:latin typeface="Times New Roman" panose="02020603050405020304" pitchFamily="18" charset="0"/>
                  <a:cs typeface="Times New Roman" panose="02020603050405020304" pitchFamily="18" charset="0"/>
                </a:rPr>
                <a:t>bản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đồ</a:t>
              </a:r>
              <a:r>
                <a:rPr lang="en-US" sz="2800" b="1" dirty="0">
                  <a:solidFill>
                    <a:schemeClr val="tx1"/>
                  </a:solidFill>
                  <a:latin typeface="Times New Roman" panose="02020603050405020304" pitchFamily="18" charset="0"/>
                  <a:cs typeface="Times New Roman" panose="02020603050405020304" pitchFamily="18" charset="0"/>
                </a:rPr>
                <a:t> ?</a:t>
              </a:r>
              <a:r>
                <a:rPr lang="vi-VN" sz="2800" b="1" dirty="0">
                  <a:solidFill>
                    <a:schemeClr val="tx1"/>
                  </a:solidFill>
                  <a:latin typeface="Times New Roman" panose="02020603050405020304" pitchFamily="18" charset="0"/>
                  <a:cs typeface="Times New Roman" panose="02020603050405020304" pitchFamily="18" charset="0"/>
                </a:rPr>
                <a:t> </a:t>
              </a: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24" name="Picture 23"/>
            <p:cNvPicPr>
              <a:picLocks noChangeAspect="1"/>
            </p:cNvPicPr>
            <p:nvPr/>
          </p:nvPicPr>
          <p:blipFill>
            <a:blip r:embed="rId4">
              <a:extLst>
                <a:ext uri="{BEBA8EAE-BF5A-486C-A8C5-ECC9F3942E4B}">
                  <a14:imgProps xmlns:a14="http://schemas.microsoft.com/office/drawing/2010/main">
                    <a14:imgLayer r:embed="rId5">
                      <a14:imgEffect>
                        <a14:backgroundRemoval t="10000" b="90000" l="6047" r="92907">
                          <a14:foregroundMark x1="8140" y1="38372" x2="13953" y2="48256"/>
                          <a14:foregroundMark x1="6047" y1="40814" x2="8488" y2="44535"/>
                          <a14:foregroundMark x1="31860" y1="58721" x2="32907" y2="59535"/>
                          <a14:foregroundMark x1="92674" y1="80000" x2="92907" y2="83605"/>
                        </a14:backgroundRemoval>
                      </a14:imgEffect>
                    </a14:imgLayer>
                  </a14:imgProps>
                </a:ext>
              </a:extLst>
            </a:blip>
            <a:stretch>
              <a:fillRect/>
            </a:stretch>
          </p:blipFill>
          <p:spPr>
            <a:xfrm>
              <a:off x="5301709" y="3523193"/>
              <a:ext cx="1120568" cy="923330"/>
            </a:xfrm>
            <a:prstGeom prst="rect">
              <a:avLst/>
            </a:prstGeom>
          </p:spPr>
        </p:pic>
      </p:grpSp>
      <p:graphicFrame>
        <p:nvGraphicFramePr>
          <p:cNvPr id="2" name="Table 1"/>
          <p:cNvGraphicFramePr>
            <a:graphicFrameLocks noGrp="1"/>
          </p:cNvGraphicFramePr>
          <p:nvPr>
            <p:extLst>
              <p:ext uri="{D42A27DB-BD31-4B8C-83A1-F6EECF244321}">
                <p14:modId xmlns:p14="http://schemas.microsoft.com/office/powerpoint/2010/main" val="449624889"/>
              </p:ext>
            </p:extLst>
          </p:nvPr>
        </p:nvGraphicFramePr>
        <p:xfrm>
          <a:off x="104820" y="2173119"/>
          <a:ext cx="6305705" cy="4626864"/>
        </p:xfrm>
        <a:graphic>
          <a:graphicData uri="http://schemas.openxmlformats.org/drawingml/2006/table">
            <a:tbl>
              <a:tblPr firstRow="1" firstCol="1" bandRow="1">
                <a:tableStyleId>{5C22544A-7EE6-4342-B048-85BDC9FD1C3A}</a:tableStyleId>
              </a:tblPr>
              <a:tblGrid>
                <a:gridCol w="6305705"/>
              </a:tblGrid>
              <a:tr h="381375">
                <a:tc>
                  <a:txBody>
                    <a:bodyPr/>
                    <a:lstStyle/>
                    <a:p>
                      <a:pPr marL="0" marR="0" indent="0" algn="just">
                        <a:lnSpc>
                          <a:spcPct val="115000"/>
                        </a:lnSpc>
                        <a:spcBef>
                          <a:spcPts val="0"/>
                        </a:spcBef>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1. </a:t>
                      </a:r>
                      <a:r>
                        <a:rPr lang="en-US" sz="2400" b="0" dirty="0" err="1">
                          <a:solidFill>
                            <a:schemeClr val="tx1"/>
                          </a:solidFill>
                          <a:effectLst/>
                          <a:latin typeface="Times New Roman" panose="02020603050405020304" pitchFamily="18" charset="0"/>
                          <a:cs typeface="Times New Roman" panose="02020603050405020304" pitchFamily="18" charset="0"/>
                        </a:rPr>
                        <a:t>Nhận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xét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về</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cách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thể</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hiện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tỉ</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lệ</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của</a:t>
                      </a:r>
                      <a:r>
                        <a:rPr lang="en-US" sz="2400" b="0" dirty="0">
                          <a:solidFill>
                            <a:schemeClr val="tx1"/>
                          </a:solidFill>
                          <a:effectLst/>
                          <a:latin typeface="Times New Roman" panose="02020603050405020304" pitchFamily="18" charset="0"/>
                          <a:cs typeface="Times New Roman" panose="02020603050405020304" pitchFamily="18" charset="0"/>
                        </a:rPr>
                        <a:t> 2 </a:t>
                      </a:r>
                      <a:r>
                        <a:rPr lang="en-US" sz="2400" b="0" dirty="0" err="1">
                          <a:solidFill>
                            <a:schemeClr val="tx1"/>
                          </a:solidFill>
                          <a:effectLst/>
                          <a:latin typeface="Times New Roman" panose="02020603050405020304" pitchFamily="18" charset="0"/>
                          <a:cs typeface="Times New Roman" panose="02020603050405020304" pitchFamily="18" charset="0"/>
                        </a:rPr>
                        <a:t>bản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đồ</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Bản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đồ</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nào</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có</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tỉ</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lệ</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thước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Bản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đồ</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nào</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có</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tỉ</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lệ</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số</a:t>
                      </a: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46057" marR="46057" marT="0" marB="0">
                    <a:solidFill>
                      <a:srgbClr val="B3E5FC"/>
                    </a:solidFill>
                  </a:tcPr>
                </a:tc>
              </a:tr>
              <a:tr h="718188">
                <a:tc>
                  <a:txBody>
                    <a:bodyPr/>
                    <a:lstStyle/>
                    <a:p>
                      <a:pPr marL="0" marR="0" indent="0" algn="just">
                        <a:lnSpc>
                          <a:spcPct val="115000"/>
                        </a:lnSpc>
                        <a:spcBef>
                          <a:spcPts val="0"/>
                        </a:spcBef>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2. </a:t>
                      </a:r>
                      <a:r>
                        <a:rPr lang="en-US" sz="2400" b="0" dirty="0" err="1">
                          <a:solidFill>
                            <a:schemeClr val="tx1"/>
                          </a:solidFill>
                          <a:effectLst/>
                          <a:latin typeface="Times New Roman" panose="02020603050405020304" pitchFamily="18" charset="0"/>
                          <a:cs typeface="Times New Roman" panose="02020603050405020304" pitchFamily="18" charset="0"/>
                        </a:rPr>
                        <a:t>Bản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đồ</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nào</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có</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nội</a:t>
                      </a:r>
                      <a:r>
                        <a:rPr lang="en-US" sz="2400" b="0" dirty="0">
                          <a:solidFill>
                            <a:schemeClr val="tx1"/>
                          </a:solidFill>
                          <a:effectLst/>
                          <a:latin typeface="Times New Roman" panose="02020603050405020304" pitchFamily="18" charset="0"/>
                          <a:cs typeface="Times New Roman" panose="02020603050405020304" pitchFamily="18" charset="0"/>
                        </a:rPr>
                        <a:t> dung chi </a:t>
                      </a:r>
                      <a:r>
                        <a:rPr lang="en-US" sz="2400" b="0" dirty="0" err="1">
                          <a:solidFill>
                            <a:schemeClr val="tx1"/>
                          </a:solidFill>
                          <a:effectLst/>
                          <a:latin typeface="Times New Roman" panose="02020603050405020304" pitchFamily="18" charset="0"/>
                          <a:cs typeface="Times New Roman" panose="02020603050405020304" pitchFamily="18" charset="0"/>
                        </a:rPr>
                        <a:t>tiết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hơn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và</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thể</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hiện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được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nhiều</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đối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tượng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địa</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lí</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hơn</a:t>
                      </a: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46057" marR="46057" marT="0" marB="0">
                    <a:solidFill>
                      <a:srgbClr val="B3E5FC"/>
                    </a:solidFill>
                  </a:tcPr>
                </a:tc>
              </a:tr>
              <a:tr h="343334">
                <a:tc>
                  <a:txBody>
                    <a:bodyPr/>
                    <a:lstStyle/>
                    <a:p>
                      <a:pPr marL="0" marR="0" indent="0" algn="just">
                        <a:lnSpc>
                          <a:spcPct val="115000"/>
                        </a:lnSpc>
                        <a:spcBef>
                          <a:spcPts val="0"/>
                        </a:spcBef>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3. </a:t>
                      </a:r>
                      <a:r>
                        <a:rPr lang="en-US" sz="2400" b="0" dirty="0" err="1">
                          <a:solidFill>
                            <a:schemeClr val="tx1"/>
                          </a:solidFill>
                          <a:effectLst/>
                          <a:latin typeface="Times New Roman" panose="02020603050405020304" pitchFamily="18" charset="0"/>
                          <a:cs typeface="Times New Roman" panose="02020603050405020304" pitchFamily="18" charset="0"/>
                        </a:rPr>
                        <a:t>Bản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đồ</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nào</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có</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tỉ</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lệ</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lớn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hơn</a:t>
                      </a: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46057" marR="46057" marT="0" marB="0">
                    <a:solidFill>
                      <a:srgbClr val="B3E5FC"/>
                    </a:solidFill>
                  </a:tcPr>
                </a:tc>
              </a:tr>
              <a:tr h="779489">
                <a:tc>
                  <a:txBody>
                    <a:bodyPr/>
                    <a:lstStyle/>
                    <a:p>
                      <a:pPr marL="0" marR="0" indent="0" algn="just">
                        <a:lnSpc>
                          <a:spcPct val="115000"/>
                        </a:lnSpc>
                        <a:spcBef>
                          <a:spcPts val="0"/>
                        </a:spcBef>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4. Ở </a:t>
                      </a:r>
                      <a:r>
                        <a:rPr lang="en-US" sz="2400" b="0" dirty="0" err="1">
                          <a:solidFill>
                            <a:schemeClr val="tx1"/>
                          </a:solidFill>
                          <a:effectLst/>
                          <a:latin typeface="Times New Roman" panose="02020603050405020304" pitchFamily="18" charset="0"/>
                          <a:cs typeface="Times New Roman" panose="02020603050405020304" pitchFamily="18" charset="0"/>
                        </a:rPr>
                        <a:t>tỉ</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lệ</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số</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dựa</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vào</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tỉ</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số</a:t>
                      </a:r>
                      <a:r>
                        <a:rPr lang="en-US" sz="2400" b="0" dirty="0">
                          <a:solidFill>
                            <a:schemeClr val="tx1"/>
                          </a:solidFill>
                          <a:effectLst/>
                          <a:latin typeface="Times New Roman" panose="02020603050405020304" pitchFamily="18" charset="0"/>
                          <a:cs typeface="Times New Roman" panose="02020603050405020304" pitchFamily="18" charset="0"/>
                        </a:rPr>
                        <a:t> hay </a:t>
                      </a:r>
                      <a:r>
                        <a:rPr lang="en-US" sz="2400" b="0" dirty="0" err="1">
                          <a:solidFill>
                            <a:schemeClr val="tx1"/>
                          </a:solidFill>
                          <a:effectLst/>
                          <a:latin typeface="Times New Roman" panose="02020603050405020304" pitchFamily="18" charset="0"/>
                          <a:cs typeface="Times New Roman" panose="02020603050405020304" pitchFamily="18" charset="0"/>
                        </a:rPr>
                        <a:t>mẫu</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số</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để</a:t>
                      </a:r>
                      <a:r>
                        <a:rPr lang="en-US" sz="2400" b="0" dirty="0">
                          <a:solidFill>
                            <a:schemeClr val="tx1"/>
                          </a:solidFill>
                          <a:effectLst/>
                          <a:latin typeface="Times New Roman" panose="02020603050405020304" pitchFamily="18" charset="0"/>
                          <a:cs typeface="Times New Roman" panose="02020603050405020304" pitchFamily="18" charset="0"/>
                        </a:rPr>
                        <a:t> so </a:t>
                      </a:r>
                      <a:r>
                        <a:rPr lang="en-US" sz="2400" b="0" dirty="0" err="1">
                          <a:solidFill>
                            <a:schemeClr val="tx1"/>
                          </a:solidFill>
                          <a:effectLst/>
                          <a:latin typeface="Times New Roman" panose="02020603050405020304" pitchFamily="18" charset="0"/>
                          <a:cs typeface="Times New Roman" panose="02020603050405020304" pitchFamily="18" charset="0"/>
                        </a:rPr>
                        <a:t>sánh</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tỉ</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lệ</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giữa</a:t>
                      </a:r>
                      <a:r>
                        <a:rPr lang="en-US" sz="2400" b="0" dirty="0">
                          <a:solidFill>
                            <a:schemeClr val="tx1"/>
                          </a:solidFill>
                          <a:effectLst/>
                          <a:latin typeface="Times New Roman" panose="02020603050405020304" pitchFamily="18" charset="0"/>
                          <a:cs typeface="Times New Roman" panose="02020603050405020304" pitchFamily="18" charset="0"/>
                        </a:rPr>
                        <a:t> 2 </a:t>
                      </a:r>
                      <a:r>
                        <a:rPr lang="en-US" sz="2400" b="0" dirty="0" err="1">
                          <a:solidFill>
                            <a:schemeClr val="tx1"/>
                          </a:solidFill>
                          <a:effectLst/>
                          <a:latin typeface="Times New Roman" panose="02020603050405020304" pitchFamily="18" charset="0"/>
                          <a:cs typeface="Times New Roman" panose="02020603050405020304" pitchFamily="18" charset="0"/>
                        </a:rPr>
                        <a:t>bản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đồ</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để</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biết</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bản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đồ</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nào</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lớn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hơn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bản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đồ</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nào</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nhỏ</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hơn</a:t>
                      </a: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46057" marR="46057" marT="0" marB="0">
                    <a:solidFill>
                      <a:srgbClr val="B3E5FC"/>
                    </a:solidFill>
                  </a:tcPr>
                </a:tc>
              </a:tr>
              <a:tr h="718188">
                <a:tc>
                  <a:txBody>
                    <a:bodyPr/>
                    <a:lstStyle/>
                    <a:p>
                      <a:pPr marL="0" marR="0" indent="0" algn="just">
                        <a:lnSpc>
                          <a:spcPct val="115000"/>
                        </a:lnSpc>
                        <a:spcBef>
                          <a:spcPts val="0"/>
                        </a:spcBef>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5. </a:t>
                      </a:r>
                      <a:r>
                        <a:rPr lang="en-US" sz="2400" b="0" dirty="0" err="1">
                          <a:solidFill>
                            <a:schemeClr val="tx1"/>
                          </a:solidFill>
                          <a:effectLst/>
                          <a:latin typeface="Times New Roman" panose="02020603050405020304" pitchFamily="18" charset="0"/>
                          <a:cs typeface="Times New Roman" panose="02020603050405020304" pitchFamily="18" charset="0"/>
                        </a:rPr>
                        <a:t>Mối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quan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hệ</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giữa</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tỉ</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lệ</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của</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bản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đồ</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và</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mức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độ</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thể</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hiện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các</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đối</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tượng</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địa</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lí</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trên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bản</a:t>
                      </a:r>
                      <a:r>
                        <a:rPr lang="en-US" sz="2400" b="0" dirty="0">
                          <a:solidFill>
                            <a:schemeClr val="tx1"/>
                          </a:solidFill>
                          <a:effectLst/>
                          <a:latin typeface="Times New Roman" panose="02020603050405020304" pitchFamily="18" charset="0"/>
                          <a:cs typeface="Times New Roman" panose="02020603050405020304" pitchFamily="18" charset="0"/>
                        </a:rPr>
                        <a:t> </a:t>
                      </a:r>
                      <a:r>
                        <a:rPr lang="en-US" sz="2400" b="0" dirty="0" err="1">
                          <a:solidFill>
                            <a:schemeClr val="tx1"/>
                          </a:solidFill>
                          <a:effectLst/>
                          <a:latin typeface="Times New Roman" panose="02020603050405020304" pitchFamily="18" charset="0"/>
                          <a:cs typeface="Times New Roman" panose="02020603050405020304" pitchFamily="18" charset="0"/>
                        </a:rPr>
                        <a:t>đồ</a:t>
                      </a:r>
                      <a:r>
                        <a:rPr lang="en-US" sz="2400" b="0" dirty="0">
                          <a:solidFill>
                            <a:schemeClr val="tx1"/>
                          </a:solidFill>
                          <a:effectLst/>
                          <a:latin typeface="Times New Roman" panose="02020603050405020304" pitchFamily="18" charset="0"/>
                          <a:cs typeface="Times New Roman" panose="02020603050405020304" pitchFamily="18" charset="0"/>
                        </a:rPr>
                        <a:t>.</a:t>
                      </a:r>
                      <a:endParaRPr lang="en-US" sz="2400" b="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endParaRPr>
                    </a:p>
                  </a:txBody>
                  <a:tcPr marL="46057" marR="46057" marT="0" marB="0">
                    <a:solidFill>
                      <a:srgbClr val="B3E5FC"/>
                    </a:solidFill>
                  </a:tcPr>
                </a:tc>
              </a:tr>
            </a:tbl>
          </a:graphicData>
        </a:graphic>
      </p:graphicFrame>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5379" y="2782262"/>
            <a:ext cx="5506621" cy="4142936"/>
          </a:xfrm>
          <a:prstGeom prst="rect">
            <a:avLst/>
          </a:prstGeom>
        </p:spPr>
      </p:pic>
      <p:grpSp>
        <p:nvGrpSpPr>
          <p:cNvPr id="9" name="Group 8"/>
          <p:cNvGrpSpPr/>
          <p:nvPr/>
        </p:nvGrpSpPr>
        <p:grpSpPr>
          <a:xfrm>
            <a:off x="6378135" y="77946"/>
            <a:ext cx="5734672" cy="2689326"/>
            <a:chOff x="664607" y="1528497"/>
            <a:chExt cx="8046370" cy="3801005"/>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1022" y="1528497"/>
              <a:ext cx="5229955" cy="3801005"/>
            </a:xfrm>
            <a:prstGeom prst="rect">
              <a:avLst/>
            </a:prstGeom>
          </p:spPr>
        </p:pic>
        <p:pic>
          <p:nvPicPr>
            <p:cNvPr id="8" name="Picture 7" descr="A picture containing graphical user interface&#10;&#10;Description automatically generated"/>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607" y="1528657"/>
              <a:ext cx="2839770" cy="3380968"/>
            </a:xfrm>
            <a:prstGeom prst="rect">
              <a:avLst/>
            </a:prstGeom>
          </p:spPr>
        </p:pic>
      </p:grpSp>
      <p:sp>
        <p:nvSpPr>
          <p:cNvPr id="23" name="TextBox 22"/>
          <p:cNvSpPr txBox="1"/>
          <p:nvPr/>
        </p:nvSpPr>
        <p:spPr>
          <a:xfrm>
            <a:off x="6824980" y="2414270"/>
            <a:ext cx="4216400" cy="368300"/>
          </a:xfrm>
          <a:prstGeom prst="rect">
            <a:avLst/>
          </a:prstGeom>
          <a:noFill/>
        </p:spPr>
        <p:txBody>
          <a:bodyPr wrap="square">
            <a:spAutoFit/>
          </a:bodyPr>
          <a:lstStyle/>
          <a:p>
            <a:r>
              <a:rPr lang="en-US" b="1" dirty="0" err="1">
                <a:effectLst/>
                <a:latin typeface="Times New Roman" panose="02020603050405020304" pitchFamily="18" charset="0"/>
                <a:ea typeface="Tahoma" panose="020B0604030504040204" pitchFamily="34" charset="0"/>
                <a:cs typeface="Times New Roman" panose="02020603050405020304" pitchFamily="18" charset="0"/>
              </a:rPr>
              <a:t>Bản</a:t>
            </a:r>
            <a:r>
              <a:rPr lang="en-US" b="1" dirty="0">
                <a:effectLst/>
                <a:latin typeface="Times New Roman" panose="02020603050405020304" pitchFamily="18" charset="0"/>
                <a:ea typeface="Tahoma" panose="020B0604030504040204" pitchFamily="34" charset="0"/>
                <a:cs typeface="Times New Roman" panose="02020603050405020304" pitchFamily="18" charset="0"/>
              </a:rPr>
              <a:t> </a:t>
            </a:r>
            <a:r>
              <a:rPr lang="en-US" b="1" dirty="0" err="1">
                <a:effectLst/>
                <a:latin typeface="Times New Roman" panose="02020603050405020304" pitchFamily="18" charset="0"/>
                <a:ea typeface="Tahoma" panose="020B0604030504040204" pitchFamily="34" charset="0"/>
                <a:cs typeface="Times New Roman" panose="02020603050405020304" pitchFamily="18" charset="0"/>
              </a:rPr>
              <a:t>đồ</a:t>
            </a:r>
            <a:r>
              <a:rPr lang="en-US" b="1" dirty="0">
                <a:effectLst/>
                <a:latin typeface="Times New Roman" panose="02020603050405020304" pitchFamily="18" charset="0"/>
                <a:ea typeface="Tahoma" panose="020B0604030504040204" pitchFamily="34" charset="0"/>
                <a:cs typeface="Times New Roman" panose="02020603050405020304" pitchFamily="18" charset="0"/>
              </a:rPr>
              <a:t> </a:t>
            </a:r>
            <a:r>
              <a:rPr lang="en-US" b="1" dirty="0" err="1">
                <a:effectLst/>
                <a:latin typeface="Times New Roman" panose="02020603050405020304" pitchFamily="18" charset="0"/>
                <a:ea typeface="Tahoma" panose="020B0604030504040204" pitchFamily="34" charset="0"/>
                <a:cs typeface="Times New Roman" panose="02020603050405020304" pitchFamily="18" charset="0"/>
              </a:rPr>
              <a:t>một</a:t>
            </a:r>
            <a:r>
              <a:rPr lang="en-US" b="1" dirty="0">
                <a:effectLst/>
                <a:latin typeface="Times New Roman" panose="02020603050405020304" pitchFamily="18" charset="0"/>
                <a:ea typeface="Tahoma" panose="020B0604030504040204" pitchFamily="34" charset="0"/>
                <a:cs typeface="Times New Roman" panose="02020603050405020304" pitchFamily="18" charset="0"/>
              </a:rPr>
              <a:t> </a:t>
            </a:r>
            <a:r>
              <a:rPr lang="en-US" b="1" dirty="0" err="1">
                <a:effectLst/>
                <a:latin typeface="Times New Roman" panose="02020603050405020304" pitchFamily="18" charset="0"/>
                <a:ea typeface="Tahoma" panose="020B0604030504040204" pitchFamily="34" charset="0"/>
                <a:cs typeface="Times New Roman" panose="02020603050405020304" pitchFamily="18" charset="0"/>
              </a:rPr>
              <a:t>khu</a:t>
            </a:r>
            <a:r>
              <a:rPr lang="en-US" b="1" dirty="0">
                <a:effectLst/>
                <a:latin typeface="Times New Roman" panose="02020603050405020304" pitchFamily="18" charset="0"/>
                <a:ea typeface="Tahoma" panose="020B0604030504040204" pitchFamily="34" charset="0"/>
                <a:cs typeface="Times New Roman" panose="02020603050405020304" pitchFamily="18" charset="0"/>
              </a:rPr>
              <a:t> </a:t>
            </a:r>
            <a:r>
              <a:rPr lang="en-US" b="1" dirty="0" err="1">
                <a:effectLst/>
                <a:latin typeface="Times New Roman" panose="02020603050405020304" pitchFamily="18" charset="0"/>
                <a:ea typeface="Tahoma" panose="020B0604030504040204" pitchFamily="34" charset="0"/>
                <a:cs typeface="Times New Roman" panose="02020603050405020304" pitchFamily="18" charset="0"/>
              </a:rPr>
              <a:t>vực</a:t>
            </a:r>
            <a:r>
              <a:rPr lang="en-US" b="1" dirty="0">
                <a:effectLst/>
                <a:latin typeface="Times New Roman" panose="02020603050405020304" pitchFamily="18" charset="0"/>
                <a:ea typeface="Tahoma" panose="020B0604030504040204" pitchFamily="34" charset="0"/>
                <a:cs typeface="Times New Roman" panose="02020603050405020304" pitchFamily="18" charset="0"/>
              </a:rPr>
              <a:t> </a:t>
            </a:r>
            <a:r>
              <a:rPr lang="en-US" b="1" dirty="0" err="1">
                <a:effectLst/>
                <a:latin typeface="Times New Roman" panose="02020603050405020304" pitchFamily="18" charset="0"/>
                <a:ea typeface="Tahoma" panose="020B0604030504040204" pitchFamily="34" charset="0"/>
                <a:cs typeface="Times New Roman" panose="02020603050405020304" pitchFamily="18" charset="0"/>
              </a:rPr>
              <a:t>của</a:t>
            </a:r>
            <a:r>
              <a:rPr lang="en-US" b="1" dirty="0">
                <a:effectLst/>
                <a:latin typeface="Times New Roman" panose="02020603050405020304" pitchFamily="18" charset="0"/>
                <a:ea typeface="Tahoma" panose="020B0604030504040204" pitchFamily="34" charset="0"/>
                <a:cs typeface="Times New Roman" panose="02020603050405020304" pitchFamily="18" charset="0"/>
              </a:rPr>
              <a:t> TP </a:t>
            </a:r>
            <a:r>
              <a:rPr lang="en-US" b="1" dirty="0" err="1">
                <a:effectLst/>
                <a:latin typeface="Times New Roman" panose="02020603050405020304" pitchFamily="18" charset="0"/>
                <a:ea typeface="Tahoma" panose="020B0604030504040204" pitchFamily="34" charset="0"/>
                <a:cs typeface="Times New Roman" panose="02020603050405020304" pitchFamily="18" charset="0"/>
              </a:rPr>
              <a:t>Đà</a:t>
            </a:r>
            <a:r>
              <a:rPr lang="en-US" b="1" dirty="0">
                <a:effectLst/>
                <a:latin typeface="Times New Roman" panose="02020603050405020304" pitchFamily="18" charset="0"/>
                <a:ea typeface="Tahoma" panose="020B0604030504040204" pitchFamily="34" charset="0"/>
                <a:cs typeface="Times New Roman" panose="02020603050405020304" pitchFamily="18" charset="0"/>
              </a:rPr>
              <a:t> </a:t>
            </a:r>
            <a:r>
              <a:rPr lang="en-US" b="1" dirty="0" err="1">
                <a:effectLst/>
                <a:latin typeface="Times New Roman" panose="02020603050405020304" pitchFamily="18" charset="0"/>
                <a:ea typeface="Tahoma" panose="020B0604030504040204" pitchFamily="34" charset="0"/>
                <a:cs typeface="Times New Roman" panose="02020603050405020304" pitchFamily="18" charset="0"/>
              </a:rPr>
              <a:t>Nẵng</a:t>
            </a:r>
          </a:p>
        </p:txBody>
      </p:sp>
      <p:sp>
        <p:nvSpPr>
          <p:cNvPr id="25" name="Diamond 24"/>
          <p:cNvSpPr/>
          <p:nvPr/>
        </p:nvSpPr>
        <p:spPr>
          <a:xfrm>
            <a:off x="8077893" y="0"/>
            <a:ext cx="727504" cy="584775"/>
          </a:xfrm>
          <a:prstGeom prst="diamo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1</a:t>
            </a:r>
          </a:p>
        </p:txBody>
      </p:sp>
      <p:sp>
        <p:nvSpPr>
          <p:cNvPr id="26" name="Diamond 25"/>
          <p:cNvSpPr/>
          <p:nvPr/>
        </p:nvSpPr>
        <p:spPr>
          <a:xfrm>
            <a:off x="6410525" y="2614470"/>
            <a:ext cx="727504" cy="584775"/>
          </a:xfrm>
          <a:prstGeom prst="diamo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latin typeface="Times New Roman" panose="02020603050405020304" pitchFamily="18" charset="0"/>
                <a:cs typeface="Times New Roman" panose="02020603050405020304" pitchFamily="18" charset="0"/>
              </a:rPr>
              <a:t>2</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7487" y="1193885"/>
            <a:ext cx="5658678" cy="1384995"/>
          </a:xfrm>
          <a:prstGeom prst="rect">
            <a:avLst/>
          </a:prstGeom>
          <a:noFill/>
        </p:spPr>
        <p:txBody>
          <a:bodyPr wrap="square" rtlCol="0">
            <a:spAutoFit/>
          </a:bodyPr>
          <a:lstStyle/>
          <a:p>
            <a:pPr marL="342900" indent="-342900" algn="just">
              <a:buAutoNum type="arabicPeriod"/>
            </a:pPr>
            <a:r>
              <a:rPr lang="vi-VN" sz="2800" b="1" u="sng" dirty="0" smtClean="0">
                <a:solidFill>
                  <a:schemeClr val="accent1">
                    <a:lumMod val="50000"/>
                  </a:schemeClr>
                </a:solidFill>
                <a:latin typeface="+mj-lt"/>
              </a:rPr>
              <a:t>Tỉ lệ bản đồ</a:t>
            </a:r>
          </a:p>
          <a:p>
            <a:pPr marL="342900" indent="-342900">
              <a:buAutoNum type="alphaLcPeriod"/>
            </a:pPr>
            <a:r>
              <a:rPr lang="vi-VN" sz="2800" b="1" dirty="0" smtClean="0">
                <a:latin typeface="+mj-lt"/>
              </a:rPr>
              <a:t>Khái niệm (SGK/106)</a:t>
            </a:r>
          </a:p>
          <a:p>
            <a:pPr marL="342900" indent="-342900">
              <a:buAutoNum type="alphaLcPeriod"/>
            </a:pPr>
            <a:r>
              <a:rPr lang="vi-VN" sz="2800" b="1" dirty="0" smtClean="0">
                <a:latin typeface="+mj-lt"/>
              </a:rPr>
              <a:t>Ví dụ: </a:t>
            </a:r>
            <a:endParaRPr lang="en-US" sz="2800" b="1" dirty="0">
              <a:latin typeface="+mj-lt"/>
            </a:endParaRPr>
          </a:p>
        </p:txBody>
      </p:sp>
      <p:grpSp>
        <p:nvGrpSpPr>
          <p:cNvPr id="3" name="Group 2"/>
          <p:cNvGrpSpPr/>
          <p:nvPr/>
        </p:nvGrpSpPr>
        <p:grpSpPr>
          <a:xfrm>
            <a:off x="2154832" y="2866218"/>
            <a:ext cx="7890316" cy="1661993"/>
            <a:chOff x="5048482" y="3429000"/>
            <a:chExt cx="6065616" cy="1661993"/>
          </a:xfrm>
          <a:solidFill>
            <a:schemeClr val="bg1"/>
          </a:solidFill>
        </p:grpSpPr>
        <p:sp>
          <p:nvSpPr>
            <p:cNvPr id="4" name="Line 15"/>
            <p:cNvSpPr>
              <a:spLocks noChangeShapeType="1"/>
            </p:cNvSpPr>
            <p:nvPr/>
          </p:nvSpPr>
          <p:spPr bwMode="auto">
            <a:xfrm>
              <a:off x="7324764" y="4043968"/>
              <a:ext cx="3547069" cy="0"/>
            </a:xfrm>
            <a:prstGeom prst="line">
              <a:avLst/>
            </a:prstGeom>
            <a:grp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latin typeface="Times New Roman" panose="02020603050405020304" pitchFamily="18" charset="0"/>
                <a:cs typeface="Times New Roman" panose="02020603050405020304" pitchFamily="18" charset="0"/>
              </a:endParaRPr>
            </a:p>
          </p:txBody>
        </p:sp>
        <p:grpSp>
          <p:nvGrpSpPr>
            <p:cNvPr id="5" name="Group 4"/>
            <p:cNvGrpSpPr/>
            <p:nvPr/>
          </p:nvGrpSpPr>
          <p:grpSpPr>
            <a:xfrm>
              <a:off x="5048482" y="3429000"/>
              <a:ext cx="6065616" cy="1661993"/>
              <a:chOff x="5562599" y="5358825"/>
              <a:chExt cx="6065616" cy="1661993"/>
            </a:xfrm>
            <a:grpFill/>
          </p:grpSpPr>
          <p:sp>
            <p:nvSpPr>
              <p:cNvPr id="6" name="Text Box 16"/>
              <p:cNvSpPr txBox="1">
                <a:spLocks noChangeArrowheads="1"/>
              </p:cNvSpPr>
              <p:nvPr/>
            </p:nvSpPr>
            <p:spPr bwMode="auto">
              <a:xfrm>
                <a:off x="7871585" y="5943600"/>
                <a:ext cx="3724422" cy="1077218"/>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err="1">
                    <a:solidFill>
                      <a:srgbClr val="C00000"/>
                    </a:solidFill>
                    <a:latin typeface="Times New Roman" panose="02020603050405020304" pitchFamily="18" charset="0"/>
                    <a:cs typeface="Times New Roman" panose="02020603050405020304" pitchFamily="18" charset="0"/>
                  </a:rPr>
                  <a:t>Khoảng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cách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ngoài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thực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địa</a:t>
                </a:r>
                <a:endParaRPr lang="en-US" sz="3200" dirty="0">
                  <a:solidFill>
                    <a:srgbClr val="C00000"/>
                  </a:solidFill>
                  <a:latin typeface="Times New Roman" panose="02020603050405020304" pitchFamily="18" charset="0"/>
                  <a:cs typeface="Times New Roman" panose="02020603050405020304" pitchFamily="18" charset="0"/>
                </a:endParaRPr>
              </a:p>
            </p:txBody>
          </p:sp>
          <p:grpSp>
            <p:nvGrpSpPr>
              <p:cNvPr id="7" name="Group 6"/>
              <p:cNvGrpSpPr/>
              <p:nvPr/>
            </p:nvGrpSpPr>
            <p:grpSpPr>
              <a:xfrm>
                <a:off x="5562599" y="5358825"/>
                <a:ext cx="6065616" cy="1245182"/>
                <a:chOff x="5562599" y="5358825"/>
                <a:chExt cx="6065616" cy="1245182"/>
              </a:xfrm>
              <a:grpFill/>
            </p:grpSpPr>
            <p:grpSp>
              <p:nvGrpSpPr>
                <p:cNvPr id="8" name="Group 18"/>
                <p:cNvGrpSpPr/>
                <p:nvPr/>
              </p:nvGrpSpPr>
              <p:grpSpPr bwMode="auto">
                <a:xfrm>
                  <a:off x="5562599" y="5368930"/>
                  <a:ext cx="1418827" cy="1235077"/>
                  <a:chOff x="2496" y="2278"/>
                  <a:chExt cx="768" cy="778"/>
                </a:xfrm>
                <a:grpFill/>
              </p:grpSpPr>
              <p:sp>
                <p:nvSpPr>
                  <p:cNvPr id="11" name="Text Box 11"/>
                  <p:cNvSpPr txBox="1">
                    <a:spLocks noChangeArrowheads="1"/>
                  </p:cNvSpPr>
                  <p:nvPr/>
                </p:nvSpPr>
                <p:spPr bwMode="auto">
                  <a:xfrm>
                    <a:off x="2669" y="2278"/>
                    <a:ext cx="336" cy="368"/>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a:solidFill>
                          <a:srgbClr val="C00000"/>
                        </a:solidFill>
                        <a:latin typeface="Times New Roman" panose="02020603050405020304" pitchFamily="18" charset="0"/>
                        <a:cs typeface="Times New Roman" panose="02020603050405020304" pitchFamily="18" charset="0"/>
                      </a:rPr>
                      <a:t>1</a:t>
                    </a:r>
                  </a:p>
                </p:txBody>
              </p:sp>
              <p:sp>
                <p:nvSpPr>
                  <p:cNvPr id="12" name="Text Box 12"/>
                  <p:cNvSpPr txBox="1">
                    <a:spLocks noChangeArrowheads="1"/>
                  </p:cNvSpPr>
                  <p:nvPr/>
                </p:nvSpPr>
                <p:spPr bwMode="auto">
                  <a:xfrm>
                    <a:off x="2496" y="2688"/>
                    <a:ext cx="768" cy="368"/>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a:solidFill>
                          <a:srgbClr val="C00000"/>
                        </a:solidFill>
                        <a:latin typeface="Times New Roman" panose="02020603050405020304" pitchFamily="18" charset="0"/>
                        <a:cs typeface="Times New Roman" panose="02020603050405020304" pitchFamily="18" charset="0"/>
                      </a:rPr>
                      <a:t>25 000</a:t>
                    </a:r>
                  </a:p>
                </p:txBody>
              </p:sp>
              <p:sp>
                <p:nvSpPr>
                  <p:cNvPr id="13" name="Line 13"/>
                  <p:cNvSpPr>
                    <a:spLocks noChangeShapeType="1"/>
                  </p:cNvSpPr>
                  <p:nvPr/>
                </p:nvSpPr>
                <p:spPr bwMode="auto">
                  <a:xfrm>
                    <a:off x="2544" y="2640"/>
                    <a:ext cx="480" cy="0"/>
                  </a:xfrm>
                  <a:prstGeom prst="line">
                    <a:avLst/>
                  </a:prstGeom>
                  <a:grp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a:solidFill>
                        <a:srgbClr val="C00000"/>
                      </a:solidFill>
                      <a:latin typeface="Times New Roman" panose="02020603050405020304" pitchFamily="18" charset="0"/>
                      <a:cs typeface="Times New Roman" panose="02020603050405020304" pitchFamily="18" charset="0"/>
                    </a:endParaRPr>
                  </a:p>
                </p:txBody>
              </p:sp>
            </p:grpSp>
            <p:sp>
              <p:nvSpPr>
                <p:cNvPr id="9" name="Text Box 14"/>
                <p:cNvSpPr txBox="1">
                  <a:spLocks noChangeArrowheads="1"/>
                </p:cNvSpPr>
                <p:nvPr/>
              </p:nvSpPr>
              <p:spPr bwMode="auto">
                <a:xfrm>
                  <a:off x="7738038" y="5358825"/>
                  <a:ext cx="3890177" cy="584775"/>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err="1">
                      <a:solidFill>
                        <a:srgbClr val="C00000"/>
                      </a:solidFill>
                      <a:latin typeface="Times New Roman" panose="02020603050405020304" pitchFamily="18" charset="0"/>
                      <a:cs typeface="Times New Roman" panose="02020603050405020304" pitchFamily="18" charset="0"/>
                    </a:rPr>
                    <a:t>Khoảng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cách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bản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đồ</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10" name="Text Box 17"/>
                <p:cNvSpPr txBox="1">
                  <a:spLocks noChangeArrowheads="1"/>
                </p:cNvSpPr>
                <p:nvPr/>
              </p:nvSpPr>
              <p:spPr bwMode="auto">
                <a:xfrm>
                  <a:off x="6636488" y="5665364"/>
                  <a:ext cx="1227465" cy="584775"/>
                </a:xfrm>
                <a:prstGeom prst="rect">
                  <a:avLst/>
                </a:prstGeom>
                <a:gr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tỉ</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số</a:t>
                  </a:r>
                  <a:endParaRPr lang="en-US" sz="3200" dirty="0">
                    <a:solidFill>
                      <a:srgbClr val="C00000"/>
                    </a:solidFill>
                    <a:latin typeface="Times New Roman" panose="02020603050405020304" pitchFamily="18" charset="0"/>
                    <a:cs typeface="Times New Roman" panose="02020603050405020304" pitchFamily="18" charset="0"/>
                  </a:endParaRPr>
                </a:p>
              </p:txBody>
            </p:sp>
          </p:grpSp>
        </p:grpSp>
      </p:grpSp>
      <p:sp>
        <p:nvSpPr>
          <p:cNvPr id="14" name="TextBox 13"/>
          <p:cNvSpPr txBox="1"/>
          <p:nvPr/>
        </p:nvSpPr>
        <p:spPr>
          <a:xfrm>
            <a:off x="557787" y="39757"/>
            <a:ext cx="10759569" cy="1015663"/>
          </a:xfrm>
          <a:prstGeom prst="rect">
            <a:avLst/>
          </a:prstGeom>
          <a:solidFill>
            <a:srgbClr val="FFFF00"/>
          </a:solidFill>
          <a:ln w="127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sz="3200" b="1" i="0"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Tiết</a:t>
            </a:r>
            <a:r>
              <a:rPr kumimoji="0" lang="vi-VN" sz="3200" b="1" i="0"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kumimoji="0" lang="vi-VN" sz="3200" b="1" i="0"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15 -</a:t>
            </a:r>
            <a:r>
              <a:rPr kumimoji="0" lang="vi-VN" sz="3200" b="1" i="0" strike="noStrike" kern="1200" cap="none" spc="0" normalizeH="0" noProof="0" dirty="0" smtClean="0">
                <a:ln>
                  <a:noFill/>
                </a:ln>
                <a:solidFill>
                  <a:srgbClr val="FF0000"/>
                </a:solidFill>
                <a:effectLst/>
                <a:uLnTx/>
                <a:uFillTx/>
                <a:latin typeface="Times New Roman" panose="02020603050405020304" pitchFamily="18" charset="0"/>
                <a:cs typeface="Times New Roman" panose="02020603050405020304" pitchFamily="18" charset="0"/>
              </a:rPr>
              <a:t> </a:t>
            </a:r>
            <a:r>
              <a:rPr lang="vi-VN" sz="3200" b="1" dirty="0" smtClean="0">
                <a:solidFill>
                  <a:srgbClr val="FF0000"/>
                </a:solidFill>
                <a:latin typeface="Times New Roman" panose="02020603050405020304" pitchFamily="18" charset="0"/>
                <a:cs typeface="Times New Roman" panose="02020603050405020304" pitchFamily="18" charset="0"/>
              </a:rPr>
              <a:t>Bài 3:</a:t>
            </a:r>
            <a:r>
              <a:rPr kumimoji="0" lang="en-US" sz="2800" b="1" i="0"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TỈ </a:t>
            </a:r>
            <a:r>
              <a:rPr kumimoji="0" lang="en-US" sz="2800" b="1" i="0"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LỆ </a:t>
            </a:r>
            <a:r>
              <a:rPr kumimoji="0" lang="vi-VN" sz="2800" b="1" i="0"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BẢN ĐỒ</a:t>
            </a:r>
            <a:r>
              <a:rPr kumimoji="0" lang="en-US" sz="2800" b="1" i="0"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a:t>
            </a:r>
          </a:p>
          <a:p>
            <a:pPr marL="0" marR="0" lvl="0" indent="0" algn="ctr" defTabSz="914400" rtl="0" eaLnBrk="1" fontAlgn="auto" latinLnBrk="0" hangingPunct="1">
              <a:lnSpc>
                <a:spcPct val="100000"/>
              </a:lnSpc>
              <a:spcBef>
                <a:spcPts val="0"/>
              </a:spcBef>
              <a:spcAft>
                <a:spcPts val="0"/>
              </a:spcAft>
              <a:buClrTx/>
              <a:buSzTx/>
              <a:buFontTx/>
              <a:buNone/>
              <a:defRPr/>
            </a:pPr>
            <a:r>
              <a:rPr lang="en-US" sz="2800" b="1" dirty="0">
                <a:solidFill>
                  <a:srgbClr val="FF0000"/>
                </a:solidFill>
                <a:latin typeface="Times New Roman" panose="02020603050405020304" pitchFamily="18" charset="0"/>
                <a:cs typeface="Times New Roman" panose="02020603050405020304" pitchFamily="18" charset="0"/>
              </a:rPr>
              <a:t>TÍNH KHOẢNG CÁCH THỰC TẾ DỰA VÀO TỈ LỆ</a:t>
            </a:r>
            <a:r>
              <a:rPr kumimoji="0" lang="en-US" sz="2800" b="1" i="0"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rPr>
              <a:t> BẢN ĐỒ.</a:t>
            </a:r>
          </a:p>
        </p:txBody>
      </p:sp>
      <p:sp>
        <p:nvSpPr>
          <p:cNvPr id="15" name="TextBox 14"/>
          <p:cNvSpPr txBox="1"/>
          <p:nvPr/>
        </p:nvSpPr>
        <p:spPr>
          <a:xfrm>
            <a:off x="1867487" y="4223009"/>
            <a:ext cx="8135764" cy="1877437"/>
          </a:xfrm>
          <a:prstGeom prst="rect">
            <a:avLst/>
          </a:prstGeom>
          <a:noFill/>
        </p:spPr>
        <p:txBody>
          <a:bodyPr wrap="square" rtlCol="0">
            <a:spAutoFit/>
          </a:bodyPr>
          <a:lstStyle/>
          <a:p>
            <a:pPr algn="just"/>
            <a:r>
              <a:rPr lang="vi-VN" sz="2800" b="1" dirty="0" smtClean="0">
                <a:latin typeface="+mj-lt"/>
              </a:rPr>
              <a:t>c. Các dạng tỉ lệ bản đồ</a:t>
            </a:r>
          </a:p>
          <a:p>
            <a:pPr algn="just"/>
            <a:r>
              <a:rPr lang="vi-VN" sz="2800" dirty="0" smtClean="0">
                <a:latin typeface="+mj-lt"/>
              </a:rPr>
              <a:t>- Tỉ lệ thước: SGK/106</a:t>
            </a:r>
          </a:p>
          <a:p>
            <a:pPr algn="just"/>
            <a:r>
              <a:rPr lang="vi-VN" sz="2800" dirty="0" smtClean="0">
                <a:latin typeface="+mj-lt"/>
              </a:rPr>
              <a:t>- Tỉ lệ số: SGK/106</a:t>
            </a:r>
          </a:p>
          <a:p>
            <a:pPr algn="just"/>
            <a:r>
              <a:rPr lang="vi-VN" sz="2800" b="1" dirty="0" smtClean="0">
                <a:latin typeface="+mj-lt"/>
              </a:rPr>
              <a:t>d. Ý nghĩa:</a:t>
            </a:r>
            <a:endParaRPr lang="en-US" sz="2800" b="1" dirty="0">
              <a:latin typeface="+mj-lt"/>
            </a:endParaRPr>
          </a:p>
        </p:txBody>
      </p:sp>
    </p:spTree>
    <p:extLst>
      <p:ext uri="{BB962C8B-B14F-4D97-AF65-F5344CB8AC3E}">
        <p14:creationId xmlns:p14="http://schemas.microsoft.com/office/powerpoint/2010/main" val="306142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Rounded Corners 27"/>
          <p:cNvSpPr/>
          <p:nvPr/>
        </p:nvSpPr>
        <p:spPr>
          <a:xfrm>
            <a:off x="4720807" y="4789164"/>
            <a:ext cx="7286955" cy="2010961"/>
          </a:xfrm>
          <a:prstGeom prst="roundRect">
            <a:avLst/>
          </a:prstGeom>
          <a:solidFill>
            <a:srgbClr val="FFE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grpSp>
        <p:nvGrpSpPr>
          <p:cNvPr id="6" name="Group 5"/>
          <p:cNvGrpSpPr/>
          <p:nvPr/>
        </p:nvGrpSpPr>
        <p:grpSpPr>
          <a:xfrm>
            <a:off x="633047" y="57874"/>
            <a:ext cx="11101378" cy="974289"/>
            <a:chOff x="3675933" y="10078"/>
            <a:chExt cx="5214849" cy="974289"/>
          </a:xfrm>
        </p:grpSpPr>
        <p:sp>
          <p:nvSpPr>
            <p:cNvPr id="4" name="Rectangle: Rounded Corners 3"/>
            <p:cNvSpPr/>
            <p:nvPr/>
          </p:nvSpPr>
          <p:spPr>
            <a:xfrm>
              <a:off x="4128817" y="10078"/>
              <a:ext cx="4761965" cy="974289"/>
            </a:xfrm>
            <a:prstGeom prst="roundRect">
              <a:avLst/>
            </a:prstGeom>
            <a:solidFill>
              <a:srgbClr val="B3E5F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8" name="Picture 4" descr="Hình ảnh Thước đo Dòng Biểu Tượng đầy, Biểu Tượng Dòng, Biểu Tượng Thước,  Cái Thước Vector và PNG với nền trong suốt để tải xuống miễn phí"/>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5933" y="53479"/>
              <a:ext cx="923330" cy="9233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4798283" y="116734"/>
              <a:ext cx="3423032" cy="830997"/>
            </a:xfrm>
            <a:prstGeom prst="rect">
              <a:avLst/>
            </a:prstGeom>
            <a:noFill/>
          </p:spPr>
          <p:txBody>
            <a:bodyPr wrap="square">
              <a:spAutoFit/>
            </a:bodyPr>
            <a:lstStyle/>
            <a:p>
              <a:r>
                <a:rPr lang="en-US" sz="4800" b="1" dirty="0">
                  <a:ln w="9525">
                    <a:solidFill>
                      <a:schemeClr val="bg1"/>
                    </a:solidFill>
                    <a:prstDash val="solid"/>
                  </a:ln>
                  <a:solidFill>
                    <a:srgbClr val="C0000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1. TỈ LỆ BẢN ĐỒ</a:t>
              </a:r>
              <a:endParaRPr lang="en-US" sz="4800" dirty="0">
                <a:latin typeface="Times New Roman" panose="02020603050405020304" pitchFamily="18" charset="0"/>
                <a:cs typeface="Times New Roman" panose="02020603050405020304" pitchFamily="18" charset="0"/>
              </a:endParaRPr>
            </a:p>
          </p:txBody>
        </p:sp>
      </p:grpSp>
      <p:pic>
        <p:nvPicPr>
          <p:cNvPr id="9220" name="Picture 4" descr="Bài 3. Tỉ lệ bản đồ (Địa lý 6) – ÔN THI ĐỊA LÝ – ÔTĐL"/>
          <p:cNvPicPr>
            <a:picLocks noChangeAspect="1" noChangeArrowheads="1"/>
          </p:cNvPicPr>
          <p:nvPr/>
        </p:nvPicPr>
        <p:blipFill rotWithShape="1">
          <a:blip r:embed="rId4">
            <a:extLst>
              <a:ext uri="{28A0092B-C50C-407E-A947-70E740481C1C}">
                <a14:useLocalDpi xmlns:a14="http://schemas.microsoft.com/office/drawing/2010/main" val="0"/>
              </a:ext>
            </a:extLst>
          </a:blip>
          <a:srcRect l="57096" t="86032" r="-6"/>
          <a:stretch>
            <a:fillRect/>
          </a:stretch>
        </p:blipFill>
        <p:spPr bwMode="auto">
          <a:xfrm>
            <a:off x="138368" y="2115439"/>
            <a:ext cx="4762693" cy="1211623"/>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5387209" y="1689334"/>
            <a:ext cx="1522828" cy="1077218"/>
          </a:xfrm>
          <a:prstGeom prst="rect">
            <a:avLst/>
          </a:prstGeom>
          <a:solidFill>
            <a:schemeClr val="accent5">
              <a:lumMod val="40000"/>
              <a:lumOff val="60000"/>
            </a:schemeClr>
          </a:solidFill>
        </p:spPr>
        <p:txBody>
          <a:bodyPr wrap="square">
            <a:spAutoFit/>
          </a:bodyPr>
          <a:lstStyle/>
          <a:p>
            <a:pPr algn="ctr"/>
            <a:r>
              <a:rPr lang="en-US" sz="3200" b="1" dirty="0" err="1">
                <a:solidFill>
                  <a:srgbClr val="FF0000"/>
                </a:solidFill>
                <a:effectLst/>
                <a:latin typeface="Times New Roman" panose="02020603050405020304" pitchFamily="18" charset="0"/>
                <a:cs typeface="Times New Roman" panose="02020603050405020304" pitchFamily="18" charset="0"/>
              </a:rPr>
              <a:t>Tỉ</a:t>
            </a:r>
            <a:r>
              <a:rPr lang="en-US" sz="3200" b="1" dirty="0">
                <a:solidFill>
                  <a:srgbClr val="FF0000"/>
                </a:solidFill>
                <a:effectLst/>
                <a:latin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cs typeface="Times New Roman" panose="02020603050405020304" pitchFamily="18" charset="0"/>
              </a:rPr>
              <a:t>lệ</a:t>
            </a:r>
            <a:r>
              <a:rPr lang="en-US" sz="3200" b="1" dirty="0">
                <a:solidFill>
                  <a:srgbClr val="FF0000"/>
                </a:solidFill>
                <a:effectLst/>
                <a:latin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cs typeface="Times New Roman" panose="02020603050405020304" pitchFamily="18" charset="0"/>
              </a:rPr>
              <a:t>thước</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5504492" y="3239249"/>
            <a:ext cx="1399479" cy="1077218"/>
          </a:xfrm>
          <a:prstGeom prst="rect">
            <a:avLst/>
          </a:prstGeom>
          <a:solidFill>
            <a:schemeClr val="accent2">
              <a:lumMod val="40000"/>
              <a:lumOff val="60000"/>
            </a:schemeClr>
          </a:solidFill>
        </p:spPr>
        <p:txBody>
          <a:bodyPr wrap="square">
            <a:spAutoFit/>
          </a:bodyPr>
          <a:lstStyle/>
          <a:p>
            <a:pPr algn="ctr"/>
            <a:r>
              <a:rPr lang="en-US" sz="3200" b="1" dirty="0" err="1">
                <a:solidFill>
                  <a:srgbClr val="FF0000"/>
                </a:solidFill>
                <a:effectLst/>
                <a:latin typeface="Times New Roman" panose="02020603050405020304" pitchFamily="18" charset="0"/>
                <a:cs typeface="Times New Roman" panose="02020603050405020304" pitchFamily="18" charset="0"/>
              </a:rPr>
              <a:t>Tỉ</a:t>
            </a:r>
            <a:r>
              <a:rPr lang="en-US" sz="3200" b="1" dirty="0">
                <a:solidFill>
                  <a:srgbClr val="FF0000"/>
                </a:solidFill>
                <a:effectLst/>
                <a:latin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cs typeface="Times New Roman" panose="02020603050405020304" pitchFamily="18" charset="0"/>
              </a:rPr>
              <a:t>lệ</a:t>
            </a:r>
            <a:r>
              <a:rPr lang="en-US" sz="3200" b="1" dirty="0">
                <a:solidFill>
                  <a:srgbClr val="FF0000"/>
                </a:solidFill>
                <a:effectLst/>
                <a:latin typeface="Times New Roman" panose="02020603050405020304" pitchFamily="18" charset="0"/>
                <a:cs typeface="Times New Roman" panose="02020603050405020304" pitchFamily="18" charset="0"/>
              </a:rPr>
              <a:t> </a:t>
            </a:r>
            <a:r>
              <a:rPr lang="en-US" sz="3200" b="1" dirty="0" err="1">
                <a:solidFill>
                  <a:srgbClr val="FF0000"/>
                </a:solidFill>
                <a:effectLst/>
                <a:latin typeface="Times New Roman" panose="02020603050405020304" pitchFamily="18" charset="0"/>
                <a:cs typeface="Times New Roman" panose="02020603050405020304" pitchFamily="18" charset="0"/>
              </a:rPr>
              <a:t>số</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5387209" y="5228299"/>
            <a:ext cx="4522356" cy="1200329"/>
          </a:xfrm>
          <a:prstGeom prst="rect">
            <a:avLst/>
          </a:prstGeom>
          <a:noFill/>
        </p:spPr>
        <p:txBody>
          <a:bodyPr wrap="square">
            <a:spAutoFit/>
          </a:bodyPr>
          <a:lstStyle/>
          <a:p>
            <a:pPr algn="just"/>
            <a:r>
              <a:rPr lang="vi-VN" sz="2400" b="1" dirty="0">
                <a:solidFill>
                  <a:srgbClr val="FF0000"/>
                </a:solidFill>
                <a:latin typeface="Times New Roman" panose="02020603050405020304" pitchFamily="18" charset="0"/>
                <a:cs typeface="Times New Roman" panose="02020603050405020304" pitchFamily="18" charset="0"/>
              </a:rPr>
              <a:t>Ý nghĩa</a:t>
            </a:r>
            <a:r>
              <a:rPr lang="en-US" sz="2400" b="1" dirty="0">
                <a:solidFill>
                  <a:srgbClr val="FF0000"/>
                </a:solidFill>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cho biết mức độ thu nhỏ độ dài giữa các đối tượng trên bản đ</a:t>
            </a:r>
            <a:r>
              <a:rPr lang="en-US" sz="2400" dirty="0">
                <a:latin typeface="Times New Roman" panose="02020603050405020304" pitchFamily="18" charset="0"/>
                <a:cs typeface="Times New Roman" panose="02020603050405020304" pitchFamily="18" charset="0"/>
              </a:rPr>
              <a:t>ồ</a:t>
            </a:r>
            <a:r>
              <a:rPr lang="vi-VN" sz="2400" dirty="0">
                <a:latin typeface="Times New Roman" panose="02020603050405020304" pitchFamily="18" charset="0"/>
                <a:cs typeface="Times New Roman" panose="02020603050405020304" pitchFamily="18" charset="0"/>
              </a:rPr>
              <a:t> so với thực tế là bao nhiêu.</a:t>
            </a:r>
            <a:endParaRPr lang="en-US" sz="2400" dirty="0">
              <a:latin typeface="Times New Roman" panose="02020603050405020304" pitchFamily="18" charset="0"/>
              <a:cs typeface="Times New Roman" panose="02020603050405020304" pitchFamily="18" charset="0"/>
            </a:endParaRPr>
          </a:p>
        </p:txBody>
      </p:sp>
      <p:cxnSp>
        <p:nvCxnSpPr>
          <p:cNvPr id="9" name="Straight Arrow Connector 8"/>
          <p:cNvCxnSpPr>
            <a:stCxn id="20" idx="1"/>
          </p:cNvCxnSpPr>
          <p:nvPr/>
        </p:nvCxnSpPr>
        <p:spPr>
          <a:xfrm flipH="1">
            <a:off x="2757269" y="2227943"/>
            <a:ext cx="2629940" cy="461446"/>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1" idx="1"/>
          </p:cNvCxnSpPr>
          <p:nvPr/>
        </p:nvCxnSpPr>
        <p:spPr>
          <a:xfrm flipH="1" flipV="1">
            <a:off x="3314758" y="3116139"/>
            <a:ext cx="2189734" cy="661719"/>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3" name="Text Box 11"/>
          <p:cNvSpPr txBox="1">
            <a:spLocks noChangeArrowheads="1"/>
          </p:cNvSpPr>
          <p:nvPr/>
        </p:nvSpPr>
        <p:spPr bwMode="auto">
          <a:xfrm>
            <a:off x="6968642" y="2474030"/>
            <a:ext cx="4794896" cy="2369880"/>
          </a:xfrm>
          <a:prstGeom prst="rect">
            <a:avLst/>
          </a:prstGeom>
          <a:solidFill>
            <a:schemeClr val="accent2">
              <a:lumMod val="40000"/>
              <a:lumOff val="60000"/>
            </a:schemeClr>
          </a:solidFill>
          <a:ln>
            <a:noFill/>
          </a:ln>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800" dirty="0">
                <a:latin typeface="Times New Roman" panose="02020603050405020304" pitchFamily="18" charset="0"/>
                <a:cs typeface="Times New Roman" panose="02020603050405020304" pitchFamily="18" charset="0"/>
              </a:rPr>
              <a:t>+ </a:t>
            </a:r>
            <a:r>
              <a:rPr lang="en-US" sz="2400" dirty="0">
                <a:solidFill>
                  <a:srgbClr val="0070C0"/>
                </a:solidFill>
                <a:latin typeface="Times New Roman" panose="02020603050405020304" pitchFamily="18" charset="0"/>
                <a:cs typeface="Times New Roman" panose="02020603050405020304" pitchFamily="18" charset="0"/>
              </a:rPr>
              <a:t>1:7.500 </a:t>
            </a:r>
            <a:r>
              <a:rPr lang="en-US" sz="240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a:t>
            </a:r>
            <a:r>
              <a:rPr lang="en-US" sz="2400" dirty="0" err="1">
                <a:latin typeface="Times New Roman" panose="02020603050405020304" pitchFamily="18" charset="0"/>
                <a:cs typeface="Times New Roman" panose="02020603050405020304" pitchFamily="18" charset="0"/>
              </a:rPr>
              <a:t>Tức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1cm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7.500 cm (hay 75m)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a:t>
            </a:r>
          </a:p>
          <a:p>
            <a:pPr eaLnBrk="1" hangingPunct="1"/>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a:t>
            </a:r>
            <a:r>
              <a:rPr lang="vi-VN" sz="2400" dirty="0">
                <a:latin typeface="Times New Roman" panose="02020603050405020304" pitchFamily="18" charset="0"/>
                <a:cs typeface="Times New Roman" panose="02020603050405020304" pitchFamily="18" charset="0"/>
              </a:rPr>
              <a:t>hân số có tử luôn là 1. Mẫu số càng lớn thì tỉ lệ bản đồ càng nhỏ và ngược lại</a:t>
            </a:r>
            <a:r>
              <a:rPr lang="en-US" sz="2400"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
        <p:nvSpPr>
          <p:cNvPr id="24" name="Rectangle 12"/>
          <p:cNvSpPr>
            <a:spLocks noChangeArrowheads="1"/>
          </p:cNvSpPr>
          <p:nvPr/>
        </p:nvSpPr>
        <p:spPr bwMode="auto">
          <a:xfrm>
            <a:off x="6997756" y="1272066"/>
            <a:ext cx="4736669" cy="1200329"/>
          </a:xfrm>
          <a:prstGeom prst="rect">
            <a:avLst/>
          </a:prstGeom>
          <a:solidFill>
            <a:schemeClr val="accent5">
              <a:lumMod val="40000"/>
              <a:lumOff val="60000"/>
            </a:schemeClr>
          </a:solidFill>
          <a:ln>
            <a:noFill/>
          </a:ln>
          <a:effectLst/>
        </p:spPr>
        <p:txBody>
          <a:bodyPr wrap="square">
            <a:spAutoFit/>
          </a:bodyPr>
          <a:lstStyle/>
          <a:p>
            <a:pPr>
              <a:buFontTx/>
              <a:buChar char="-"/>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lệ</a:t>
            </a:r>
            <a:r>
              <a:rPr lang="en-US" sz="2400" dirty="0">
                <a:latin typeface="Times New Roman" panose="02020603050405020304" pitchFamily="18" charset="0"/>
                <a:cs typeface="Times New Roman" panose="02020603050405020304" pitchFamily="18" charset="0"/>
              </a:rPr>
              <a:t> chia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4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a:t>
            </a:r>
          </a:p>
          <a:p>
            <a:pPr>
              <a:buFontTx/>
              <a:buChar char="-"/>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dài</a:t>
            </a:r>
            <a:r>
              <a:rPr lang="en-US" sz="2400" dirty="0">
                <a:latin typeface="Times New Roman" panose="02020603050405020304" pitchFamily="18" charset="0"/>
                <a:cs typeface="Times New Roman" panose="02020603050405020304" pitchFamily="18" charset="0"/>
              </a:rPr>
              <a:t> 1cm </a:t>
            </a:r>
            <a:r>
              <a:rPr lang="en-US" sz="2400" dirty="0" err="1">
                <a:latin typeface="Times New Roman" panose="02020603050405020304" pitchFamily="18" charset="0"/>
                <a:cs typeface="Times New Roman" panose="02020603050405020304" pitchFamily="18" charset="0"/>
              </a:rPr>
              <a:t>tương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75m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a:t>
            </a:r>
          </a:p>
        </p:txBody>
      </p:sp>
      <p:sp>
        <p:nvSpPr>
          <p:cNvPr id="31" name="AutoShape 67"/>
          <p:cNvSpPr>
            <a:spLocks noChangeArrowheads="1"/>
          </p:cNvSpPr>
          <p:nvPr/>
        </p:nvSpPr>
        <p:spPr bwMode="auto">
          <a:xfrm>
            <a:off x="298900" y="4093391"/>
            <a:ext cx="4321459" cy="2335237"/>
          </a:xfrm>
          <a:prstGeom prst="cloudCallout">
            <a:avLst>
              <a:gd name="adj1" fmla="val 46170"/>
              <a:gd name="adj2" fmla="val -138404"/>
            </a:avLst>
          </a:prstGeom>
          <a:solidFill>
            <a:srgbClr val="FFC000"/>
          </a:solidFill>
          <a:ln w="9525">
            <a:solidFill>
              <a:schemeClr val="tx1"/>
            </a:solidFill>
            <a:round/>
          </a:ln>
          <a:effec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b="1" dirty="0">
                <a:latin typeface="Times New Roman" panose="02020603050405020304" pitchFamily="18" charset="0"/>
                <a:cs typeface="Times New Roman" panose="02020603050405020304" pitchFamily="18" charset="0"/>
              </a:rPr>
              <a:t>Ý </a:t>
            </a:r>
            <a:r>
              <a:rPr lang="en-US" altLang="en-US" b="1" dirty="0" err="1">
                <a:latin typeface="Times New Roman" panose="02020603050405020304" pitchFamily="18" charset="0"/>
                <a:cs typeface="Times New Roman" panose="02020603050405020304" pitchFamily="18" charset="0"/>
              </a:rPr>
              <a:t>nghĩa</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của</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tỉ</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lệ</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bản</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đồ</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là</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gì</a:t>
            </a:r>
            <a:r>
              <a:rPr lang="en-US" altLang="en-US" b="1" dirty="0">
                <a:latin typeface="Times New Roman" panose="02020603050405020304" pitchFamily="18" charset="0"/>
                <a:cs typeface="Times New Roman" panose="02020603050405020304" pitchFamily="18" charset="0"/>
              </a:rPr>
              <a:t>?</a:t>
            </a:r>
          </a:p>
        </p:txBody>
      </p:sp>
      <p:pic>
        <p:nvPicPr>
          <p:cNvPr id="1026" name="Picture 2" descr="Hình ảnh Phóng To Thu Nhỏ Biểu Tượng Gỗ, Làm Hồ Sơ, Giảm, Giảm Cỡ Văn Bản  miễn phí tải tập tin PNG PSDComment và Vector"/>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10000" b="90000" l="5417" r="95000">
                        <a14:foregroundMark x1="34583" y1="50250" x2="34583" y2="50250"/>
                        <a14:foregroundMark x1="95083" y1="51667" x2="95083" y2="51667"/>
                        <a14:foregroundMark x1="5417" y1="48417" x2="5417" y2="48417"/>
                      </a14:backgroundRemoval>
                    </a14:imgEffect>
                  </a14:imgLayer>
                </a14:imgProps>
              </a:ext>
              <a:ext uri="{28A0092B-C50C-407E-A947-70E740481C1C}">
                <a14:useLocalDpi xmlns:a14="http://schemas.microsoft.com/office/drawing/2010/main" val="0"/>
              </a:ext>
            </a:extLst>
          </a:blip>
          <a:srcRect t="27729" b="26359"/>
          <a:stretch>
            <a:fillRect/>
          </a:stretch>
        </p:blipFill>
        <p:spPr bwMode="auto">
          <a:xfrm>
            <a:off x="9909565" y="5323460"/>
            <a:ext cx="2162699" cy="9929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arn(inVertical)">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arn(inVertic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arn(inVertical)">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barn(inVertical)">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barn(inVertical)">
                                      <p:cBhvr>
                                        <p:cTn id="33" dur="500"/>
                                        <p:tgtEl>
                                          <p:spTgt spid="31"/>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barn(inVertical)">
                                      <p:cBhvr>
                                        <p:cTn id="38" dur="500"/>
                                        <p:tgtEl>
                                          <p:spTgt spid="22"/>
                                        </p:tgtEl>
                                      </p:cBhvr>
                                    </p:animEffect>
                                  </p:childTnLst>
                                </p:cTn>
                              </p:par>
                              <p:par>
                                <p:cTn id="39" presetID="16" presetClass="entr" presetSubtype="21" fill="hold" nodeType="withEffect">
                                  <p:stCondLst>
                                    <p:cond delay="0"/>
                                  </p:stCondLst>
                                  <p:childTnLst>
                                    <p:set>
                                      <p:cBhvr>
                                        <p:cTn id="40" dur="1" fill="hold">
                                          <p:stCondLst>
                                            <p:cond delay="0"/>
                                          </p:stCondLst>
                                        </p:cTn>
                                        <p:tgtEl>
                                          <p:spTgt spid="1026"/>
                                        </p:tgtEl>
                                        <p:attrNameLst>
                                          <p:attrName>style.visibility</p:attrName>
                                        </p:attrNameLst>
                                      </p:cBhvr>
                                      <p:to>
                                        <p:strVal val="visible"/>
                                      </p:to>
                                    </p:set>
                                    <p:animEffect transition="in" filter="barn(inVertical)">
                                      <p:cBhvr>
                                        <p:cTn id="41" dur="500"/>
                                        <p:tgtEl>
                                          <p:spTgt spid="1026"/>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barn(inVertical)">
                                      <p:cBhvr>
                                        <p:cTn id="4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0" grpId="0" animBg="1"/>
      <p:bldP spid="21" grpId="0" animBg="1"/>
      <p:bldP spid="22" grpId="0"/>
      <p:bldP spid="23" grpId="0" animBg="1"/>
      <p:bldP spid="24"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89780" y="2411797"/>
            <a:ext cx="4349350" cy="2677656"/>
          </a:xfrm>
          <a:prstGeom prst="rect">
            <a:avLst/>
          </a:prstGeom>
          <a:solidFill>
            <a:schemeClr val="accent5">
              <a:lumMod val="20000"/>
              <a:lumOff val="80000"/>
            </a:schemeClr>
          </a:solidFill>
          <a:ln>
            <a:solidFill>
              <a:schemeClr val="tx1"/>
            </a:solidFill>
            <a:prstDash val="sysDot"/>
          </a:ln>
        </p:spPr>
        <p:txBody>
          <a:bodyPr wrap="square">
            <a:spAutoFit/>
          </a:bodyPr>
          <a:lstStyle/>
          <a:p>
            <a:pPr algn="just"/>
            <a:r>
              <a:rPr lang="en-US" altLang="en-US" sz="2800" dirty="0" err="1">
                <a:latin typeface="Times New Roman" panose="02020603050405020304" pitchFamily="18" charset="0"/>
                <a:cs typeface="Times New Roman" panose="02020603050405020304" pitchFamily="18" charset="0"/>
              </a:rPr>
              <a:t>Trên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bản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đồ</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hành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chính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tỉ</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lệ</a:t>
            </a:r>
            <a:r>
              <a:rPr lang="en-US" altLang="en-US" sz="2800" dirty="0">
                <a:latin typeface="Times New Roman" panose="02020603050405020304" pitchFamily="18" charset="0"/>
                <a:cs typeface="Times New Roman" panose="02020603050405020304" pitchFamily="18" charset="0"/>
              </a:rPr>
              <a:t> 1:6.000.000, </a:t>
            </a:r>
            <a:r>
              <a:rPr lang="en-US" altLang="en-US" sz="2800" dirty="0" err="1">
                <a:latin typeface="Times New Roman" panose="02020603050405020304" pitchFamily="18" charset="0"/>
                <a:cs typeface="Times New Roman" panose="02020603050405020304" pitchFamily="18" charset="0"/>
              </a:rPr>
              <a:t>khoảng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cách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giữa</a:t>
            </a:r>
            <a:r>
              <a:rPr lang="en-US" altLang="en-US" sz="2800" dirty="0">
                <a:latin typeface="Times New Roman" panose="02020603050405020304" pitchFamily="18" charset="0"/>
                <a:cs typeface="Times New Roman" panose="02020603050405020304" pitchFamily="18" charset="0"/>
              </a:rPr>
              <a:t> 2 </a:t>
            </a:r>
            <a:r>
              <a:rPr lang="en-US" altLang="en-US" sz="2800" dirty="0" err="1">
                <a:latin typeface="Times New Roman" panose="02020603050405020304" pitchFamily="18" charset="0"/>
                <a:cs typeface="Times New Roman" panose="02020603050405020304" pitchFamily="18" charset="0"/>
              </a:rPr>
              <a:t>địa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điểm</a:t>
            </a:r>
            <a:r>
              <a:rPr lang="en-US" altLang="en-US" sz="2800" dirty="0">
                <a:latin typeface="Times New Roman" panose="02020603050405020304" pitchFamily="18" charset="0"/>
                <a:cs typeface="Times New Roman" panose="02020603050405020304" pitchFamily="18" charset="0"/>
              </a:rPr>
              <a:t> A-B </a:t>
            </a:r>
            <a:r>
              <a:rPr lang="en-US" altLang="en-US" sz="2800" dirty="0" err="1">
                <a:latin typeface="Times New Roman" panose="02020603050405020304" pitchFamily="18" charset="0"/>
                <a:cs typeface="Times New Roman" panose="02020603050405020304" pitchFamily="18" charset="0"/>
              </a:rPr>
              <a:t>là</a:t>
            </a:r>
            <a:r>
              <a:rPr lang="en-US" altLang="en-US" sz="2800" dirty="0">
                <a:latin typeface="Times New Roman" panose="02020603050405020304" pitchFamily="18" charset="0"/>
                <a:cs typeface="Times New Roman" panose="02020603050405020304" pitchFamily="18" charset="0"/>
              </a:rPr>
              <a:t> 1,5 cm, </a:t>
            </a:r>
            <a:r>
              <a:rPr lang="en-US" altLang="en-US" sz="2800" dirty="0" err="1">
                <a:latin typeface="Times New Roman" panose="02020603050405020304" pitchFamily="18" charset="0"/>
                <a:cs typeface="Times New Roman" panose="02020603050405020304" pitchFamily="18" charset="0"/>
              </a:rPr>
              <a:t>vậy</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trên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thực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tế</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khoảng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cách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giữa</a:t>
            </a:r>
            <a:r>
              <a:rPr lang="en-US" altLang="en-US" sz="2800" dirty="0">
                <a:latin typeface="Times New Roman" panose="02020603050405020304" pitchFamily="18" charset="0"/>
                <a:cs typeface="Times New Roman" panose="02020603050405020304" pitchFamily="18" charset="0"/>
              </a:rPr>
              <a:t> 2 </a:t>
            </a:r>
            <a:r>
              <a:rPr lang="en-US" altLang="en-US" sz="2800" dirty="0" err="1">
                <a:latin typeface="Times New Roman" panose="02020603050405020304" pitchFamily="18" charset="0"/>
                <a:cs typeface="Times New Roman" panose="02020603050405020304" pitchFamily="18" charset="0"/>
              </a:rPr>
              <a:t>địa</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điểm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đó</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là</a:t>
            </a:r>
            <a:r>
              <a:rPr lang="en-US" altLang="en-US" sz="2800" dirty="0">
                <a:latin typeface="Times New Roman" panose="02020603050405020304" pitchFamily="18" charset="0"/>
                <a:cs typeface="Times New Roman" panose="02020603050405020304" pitchFamily="18" charset="0"/>
              </a:rPr>
              <a:t> bao </a:t>
            </a:r>
            <a:r>
              <a:rPr lang="en-US" altLang="en-US" sz="2800" dirty="0" err="1">
                <a:latin typeface="Times New Roman" panose="02020603050405020304" pitchFamily="18" charset="0"/>
                <a:cs typeface="Times New Roman" panose="02020603050405020304" pitchFamily="18" charset="0"/>
              </a:rPr>
              <a:t>nhiêu</a:t>
            </a:r>
            <a:r>
              <a:rPr lang="en-US" altLang="en-US" sz="2800" dirty="0">
                <a:latin typeface="Times New Roman" panose="02020603050405020304" pitchFamily="18" charset="0"/>
                <a:cs typeface="Times New Roman" panose="02020603050405020304" pitchFamily="18" charset="0"/>
              </a:rPr>
              <a:t> ki-</a:t>
            </a:r>
            <a:r>
              <a:rPr lang="en-US" altLang="en-US" sz="2800" dirty="0" err="1">
                <a:latin typeface="Times New Roman" panose="02020603050405020304" pitchFamily="18" charset="0"/>
                <a:cs typeface="Times New Roman" panose="02020603050405020304" pitchFamily="18" charset="0"/>
              </a:rPr>
              <a:t>lô</a:t>
            </a:r>
            <a:r>
              <a:rPr lang="en-US" altLang="en-US" sz="2800" dirty="0">
                <a:latin typeface="Times New Roman" panose="02020603050405020304" pitchFamily="18" charset="0"/>
                <a:cs typeface="Times New Roman" panose="02020603050405020304" pitchFamily="18" charset="0"/>
              </a:rPr>
              <a:t>-</a:t>
            </a:r>
            <a:r>
              <a:rPr lang="en-US" altLang="en-US" sz="2800" dirty="0" err="1">
                <a:latin typeface="Times New Roman" panose="02020603050405020304" pitchFamily="18" charset="0"/>
                <a:cs typeface="Times New Roman" panose="02020603050405020304" pitchFamily="18" charset="0"/>
              </a:rPr>
              <a:t>mét</a:t>
            </a:r>
            <a:r>
              <a:rPr lang="en-US" altLang="en-US" sz="2800" dirty="0">
                <a:latin typeface="Times New Roman" panose="02020603050405020304" pitchFamily="18" charset="0"/>
                <a:cs typeface="Times New Roman" panose="02020603050405020304" pitchFamily="18" charset="0"/>
              </a:rPr>
              <a:t>?</a:t>
            </a:r>
          </a:p>
        </p:txBody>
      </p:sp>
      <p:sp>
        <p:nvSpPr>
          <p:cNvPr id="25" name="Flowchart: Terminator 24"/>
          <p:cNvSpPr/>
          <p:nvPr/>
        </p:nvSpPr>
        <p:spPr>
          <a:xfrm>
            <a:off x="526666" y="1046946"/>
            <a:ext cx="3458621" cy="642285"/>
          </a:xfrm>
          <a:prstGeom prst="flowChartTerminator">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Phân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tích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ví</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dụ</a:t>
            </a:r>
            <a:r>
              <a:rPr lang="en-US" sz="2800" b="1" dirty="0">
                <a:solidFill>
                  <a:schemeClr val="tx1"/>
                </a:solidFill>
                <a:latin typeface="Times New Roman" panose="02020603050405020304" pitchFamily="18" charset="0"/>
                <a:cs typeface="Times New Roman" panose="02020603050405020304" pitchFamily="18" charset="0"/>
              </a:rPr>
              <a:t> 1</a:t>
            </a:r>
          </a:p>
        </p:txBody>
      </p:sp>
      <p:grpSp>
        <p:nvGrpSpPr>
          <p:cNvPr id="6" name="Group 5"/>
          <p:cNvGrpSpPr/>
          <p:nvPr/>
        </p:nvGrpSpPr>
        <p:grpSpPr>
          <a:xfrm>
            <a:off x="514226" y="20357"/>
            <a:ext cx="10981860" cy="923330"/>
            <a:chOff x="1571315" y="78783"/>
            <a:chExt cx="10981860" cy="923330"/>
          </a:xfrm>
        </p:grpSpPr>
        <p:sp>
          <p:nvSpPr>
            <p:cNvPr id="4" name="Rectangle: Rounded Corners 3"/>
            <p:cNvSpPr/>
            <p:nvPr/>
          </p:nvSpPr>
          <p:spPr>
            <a:xfrm>
              <a:off x="2140830" y="102412"/>
              <a:ext cx="10412345" cy="830997"/>
            </a:xfrm>
            <a:prstGeom prst="roundRect">
              <a:avLst/>
            </a:prstGeom>
            <a:solidFill>
              <a:srgbClr val="B3E5F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8" name="Picture 4" descr="Hình ảnh Thước đo Dòng Biểu Tượng đầy, Biểu Tượng Dòng, Biểu Tượng Thước,  Cái Thước Vector và PNG với nền trong suốt để tải xuống miễn phí"/>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1315" y="78783"/>
              <a:ext cx="923330" cy="9233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2539674" y="136764"/>
              <a:ext cx="9797718" cy="646331"/>
            </a:xfrm>
            <a:prstGeom prst="rect">
              <a:avLst/>
            </a:prstGeom>
            <a:noFill/>
          </p:spPr>
          <p:txBody>
            <a:bodyPr wrap="square">
              <a:spAutoFit/>
            </a:bodyPr>
            <a:lstStyle/>
            <a:p>
              <a:r>
                <a:rPr lang="en-US" sz="3600" b="1" dirty="0">
                  <a:ln w="9525">
                    <a:solidFill>
                      <a:schemeClr val="bg1"/>
                    </a:solidFill>
                    <a:prstDash val="solid"/>
                  </a:ln>
                  <a:solidFill>
                    <a:srgbClr val="C0000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2</a:t>
              </a:r>
              <a:r>
                <a:rPr lang="en-US" sz="2400" b="1" dirty="0">
                  <a:ln w="9525">
                    <a:solidFill>
                      <a:schemeClr val="bg1"/>
                    </a:solidFill>
                    <a:prstDash val="solid"/>
                  </a:ln>
                  <a:solidFill>
                    <a:srgbClr val="C0000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TÍNH KHOẢNG CÁCH THỰC TẾ DỰA VÀO TỈ LỆ BẢN ĐỒ</a:t>
              </a:r>
              <a:endParaRPr lang="en-US" sz="2400" dirty="0">
                <a:latin typeface="Times New Roman" panose="02020603050405020304" pitchFamily="18" charset="0"/>
                <a:cs typeface="Times New Roman" panose="02020603050405020304" pitchFamily="18" charset="0"/>
              </a:endParaRPr>
            </a:p>
          </p:txBody>
        </p:sp>
      </p:grpSp>
      <p:grpSp>
        <p:nvGrpSpPr>
          <p:cNvPr id="7" name="Group 6"/>
          <p:cNvGrpSpPr/>
          <p:nvPr/>
        </p:nvGrpSpPr>
        <p:grpSpPr>
          <a:xfrm>
            <a:off x="4996905" y="1105796"/>
            <a:ext cx="2858088" cy="3268005"/>
            <a:chOff x="4949355" y="1845131"/>
            <a:chExt cx="3753766" cy="4576458"/>
          </a:xfrm>
        </p:grpSpPr>
        <p:pic>
          <p:nvPicPr>
            <p:cNvPr id="16" name="Picture 6" descr="Hình ảnh Khoảng Cách Các Vector Biểu Tượng, Nền, Thiết Kế., Khoảng Cách  Vector và PNG với nền trong suốt để tải xuống miễn phí"/>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10000" b="90000" l="10000" r="90000">
                          <a14:foregroundMark x1="67188" y1="74063" x2="67188" y2="74063"/>
                          <a14:foregroundMark x1="57344" y1="80000" x2="57344" y2="80000"/>
                          <a14:foregroundMark x1="57344" y1="82344" x2="57344" y2="82344"/>
                        </a14:backgroundRemoval>
                      </a14:imgEffect>
                    </a14:imgLayer>
                  </a14:imgProps>
                </a:ext>
                <a:ext uri="{28A0092B-C50C-407E-A947-70E740481C1C}">
                  <a14:useLocalDpi xmlns:a14="http://schemas.microsoft.com/office/drawing/2010/main" val="0"/>
                </a:ext>
              </a:extLst>
            </a:blip>
            <a:srcRect l="10844" t="10365" r="10145" b="10481"/>
            <a:stretch>
              <a:fillRect/>
            </a:stretch>
          </p:blipFill>
          <p:spPr bwMode="auto">
            <a:xfrm>
              <a:off x="4995203" y="1845131"/>
              <a:ext cx="3583902" cy="3970318"/>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5517124" y="2287835"/>
              <a:ext cx="1542677" cy="732708"/>
            </a:xfrm>
            <a:prstGeom prst="rect">
              <a:avLst/>
            </a:prstGeom>
            <a:noFill/>
          </p:spPr>
          <p:txBody>
            <a:bodyPr wrap="square">
              <a:spAutoFit/>
            </a:bodyPr>
            <a:lstStyle/>
            <a:p>
              <a:r>
                <a:rPr lang="en-US" altLang="en-US" sz="2800" b="1" dirty="0">
                  <a:solidFill>
                    <a:srgbClr val="FF0000"/>
                  </a:solidFill>
                  <a:latin typeface="Times New Roman" panose="02020603050405020304" pitchFamily="18" charset="0"/>
                  <a:cs typeface="Times New Roman" panose="02020603050405020304" pitchFamily="18" charset="0"/>
                </a:rPr>
                <a:t>A</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7602324" y="3947855"/>
              <a:ext cx="1100797" cy="732708"/>
            </a:xfrm>
            <a:prstGeom prst="rect">
              <a:avLst/>
            </a:prstGeom>
            <a:noFill/>
          </p:spPr>
          <p:txBody>
            <a:bodyPr wrap="square">
              <a:spAutoFit/>
            </a:bodyPr>
            <a:lstStyle/>
            <a:p>
              <a:r>
                <a:rPr lang="en-US" altLang="en-US" sz="2800" b="1" dirty="0">
                  <a:solidFill>
                    <a:srgbClr val="FF0000"/>
                  </a:solidFill>
                  <a:latin typeface="Times New Roman" panose="02020603050405020304" pitchFamily="18" charset="0"/>
                  <a:cs typeface="Times New Roman" panose="02020603050405020304" pitchFamily="18" charset="0"/>
                </a:rPr>
                <a:t>B</a:t>
              </a:r>
              <a:endParaRPr lang="en-US" sz="2800" b="1" dirty="0">
                <a:solidFill>
                  <a:srgbClr val="FF0000"/>
                </a:solidFill>
                <a:latin typeface="Times New Roman" panose="02020603050405020304" pitchFamily="18" charset="0"/>
                <a:cs typeface="Times New Roman" panose="02020603050405020304" pitchFamily="18" charset="0"/>
              </a:endParaRPr>
            </a:p>
          </p:txBody>
        </p:sp>
        <p:pic>
          <p:nvPicPr>
            <p:cNvPr id="2050" name="Picture 2" descr="Hình ảnh Thước đo Các Vector Biểu Tượng, Chuyển đổi Biểu Tượng, Biểu Tượng  Thể Dục, Nhà Sản Xuất Biểu Tượng Vector và PNG với nền trong suốt để tải  xuống miễn"/>
            <p:cNvPicPr>
              <a:picLocks noChangeAspect="1" noChangeArrowheads="1"/>
            </p:cNvPicPr>
            <p:nvPr/>
          </p:nvPicPr>
          <p:blipFill rotWithShape="1">
            <a:blip r:embed="rId6" cstate="print">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l="10960" t="11164" r="11571" b="4428"/>
            <a:stretch>
              <a:fillRect/>
            </a:stretch>
          </p:blipFill>
          <p:spPr bwMode="auto">
            <a:xfrm rot="5977257">
              <a:off x="5050734" y="3956744"/>
              <a:ext cx="2090531" cy="229329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rot="3425437">
              <a:off x="5009632" y="5402954"/>
              <a:ext cx="1350080" cy="687189"/>
            </a:xfrm>
            <a:prstGeom prst="rect">
              <a:avLst/>
            </a:prstGeom>
            <a:noFill/>
          </p:spPr>
          <p:txBody>
            <a:bodyPr wrap="square">
              <a:spAutoFit/>
            </a:bodyPr>
            <a:lstStyle/>
            <a:p>
              <a:r>
                <a:rPr lang="en-US" altLang="en-US" sz="2800" b="1" dirty="0">
                  <a:latin typeface="Times New Roman" panose="02020603050405020304" pitchFamily="18" charset="0"/>
                  <a:cs typeface="Times New Roman" panose="02020603050405020304" pitchFamily="18" charset="0"/>
                </a:rPr>
                <a:t>5 cm</a:t>
              </a:r>
              <a:endParaRPr lang="en-US" sz="2800" b="1" dirty="0">
                <a:latin typeface="Times New Roman" panose="02020603050405020304" pitchFamily="18" charset="0"/>
                <a:cs typeface="Times New Roman" panose="02020603050405020304" pitchFamily="18" charset="0"/>
              </a:endParaRPr>
            </a:p>
          </p:txBody>
        </p:sp>
      </p:grpSp>
      <p:sp>
        <p:nvSpPr>
          <p:cNvPr id="24" name="TextBox 23"/>
          <p:cNvSpPr txBox="1"/>
          <p:nvPr/>
        </p:nvSpPr>
        <p:spPr>
          <a:xfrm>
            <a:off x="6445723" y="1398203"/>
            <a:ext cx="1409270" cy="1200329"/>
          </a:xfrm>
          <a:prstGeom prst="rect">
            <a:avLst/>
          </a:prstGeom>
          <a:noFill/>
        </p:spPr>
        <p:txBody>
          <a:bodyPr wrap="square">
            <a:spAutoFit/>
          </a:bodyPr>
          <a:lstStyle/>
          <a:p>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Bản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đồ</a:t>
            </a:r>
            <a:endParaRPr 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10036069" y="930875"/>
            <a:ext cx="1409270" cy="1200329"/>
          </a:xfrm>
          <a:prstGeom prst="rect">
            <a:avLst/>
          </a:prstGeom>
          <a:noFill/>
        </p:spPr>
        <p:txBody>
          <a:bodyPr wrap="square">
            <a:spAutoFit/>
          </a:bodyPr>
          <a:lstStyle/>
          <a:p>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Thực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tế</a:t>
            </a:r>
            <a:endParaRPr 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pic>
        <p:nvPicPr>
          <p:cNvPr id="2052" name="Picture 4" descr="Transparent Highway Clipart Transparent Road Clipart - Novocom.top"/>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9961" b="98047" l="3516" r="97461">
                        <a14:foregroundMark x1="12109" y1="29102" x2="12109" y2="29102"/>
                        <a14:foregroundMark x1="3516" y1="70508" x2="3516" y2="70508"/>
                        <a14:foregroundMark x1="12109" y1="85547" x2="13477" y2="85547"/>
                        <a14:foregroundMark x1="41211" y1="88086" x2="43750" y2="88086"/>
                        <a14:foregroundMark x1="75000" y1="88086" x2="75000" y2="88086"/>
                        <a14:foregroundMark x1="95703" y1="59570" x2="97461" y2="54102"/>
                        <a14:foregroundMark x1="95703" y1="31641" x2="95703" y2="31641"/>
                        <a14:foregroundMark x1="56836" y1="48047" x2="56836" y2="48047"/>
                        <a14:foregroundMark x1="80273" y1="72852" x2="81836" y2="74219"/>
                        <a14:foregroundMark x1="95703" y1="92969" x2="95703" y2="92969"/>
                        <a14:foregroundMark x1="32031" y1="92773" x2="43359" y2="50977"/>
                        <a14:foregroundMark x1="58203" y1="40039" x2="74414" y2="88477"/>
                        <a14:foregroundMark x1="71875" y1="50391" x2="92383" y2="90820"/>
                        <a14:foregroundMark x1="92383" y1="90820" x2="92383" y2="90820"/>
                        <a14:foregroundMark x1="93945" y1="92383" x2="21094" y2="90234"/>
                        <a14:foregroundMark x1="50195" y1="37695" x2="58008" y2="90820"/>
                        <a14:foregroundMark x1="58008" y1="90820" x2="57617" y2="88672"/>
                        <a14:foregroundMark x1="43750" y1="39648" x2="36328" y2="90430"/>
                        <a14:foregroundMark x1="36328" y1="90430" x2="37695" y2="84961"/>
                        <a14:foregroundMark x1="39453" y1="43164" x2="16406" y2="90625"/>
                        <a14:foregroundMark x1="16406" y1="90625" x2="15625" y2="91406"/>
                        <a14:foregroundMark x1="38672" y1="40820" x2="5273" y2="86719"/>
                        <a14:foregroundMark x1="5273" y1="94141" x2="20898" y2="98242"/>
                        <a14:foregroundMark x1="20898" y1="98242" x2="34180" y2="98047"/>
                        <a14:foregroundMark x1="34180" y1="98047" x2="36133" y2="97461"/>
                        <a14:foregroundMark x1="5469" y1="79492" x2="5469" y2="79492"/>
                        <a14:foregroundMark x1="9570" y1="75391" x2="21094" y2="63086"/>
                        <a14:foregroundMark x1="21094" y1="63086" x2="27734" y2="46875"/>
                        <a14:backgroundMark x1="35156" y1="18359" x2="64258" y2="22070"/>
                      </a14:backgroundRemoval>
                    </a14:imgEffect>
                  </a14:imgLayer>
                </a14:imgProps>
              </a:ext>
              <a:ext uri="{28A0092B-C50C-407E-A947-70E740481C1C}">
                <a14:useLocalDpi xmlns:a14="http://schemas.microsoft.com/office/drawing/2010/main" val="0"/>
              </a:ext>
            </a:extLst>
          </a:blip>
          <a:srcRect t="18588"/>
          <a:stretch>
            <a:fillRect/>
          </a:stretch>
        </p:blipFill>
        <p:spPr bwMode="auto">
          <a:xfrm>
            <a:off x="9518203" y="2205262"/>
            <a:ext cx="2243686" cy="1826638"/>
          </a:xfrm>
          <a:prstGeom prst="rect">
            <a:avLst/>
          </a:prstGeom>
          <a:noFill/>
          <a:extLst>
            <a:ext uri="{909E8E84-426E-40DD-AFC4-6F175D3DCCD1}">
              <a14:hiddenFill xmlns:a14="http://schemas.microsoft.com/office/drawing/2010/main">
                <a:solidFill>
                  <a:srgbClr val="FFFFFF"/>
                </a:solidFill>
              </a14:hiddenFill>
            </a:ext>
          </a:extLst>
        </p:spPr>
      </p:pic>
      <p:cxnSp>
        <p:nvCxnSpPr>
          <p:cNvPr id="32" name="Straight Connector 31"/>
          <p:cNvCxnSpPr/>
          <p:nvPr/>
        </p:nvCxnSpPr>
        <p:spPr>
          <a:xfrm flipH="1">
            <a:off x="4832991" y="874983"/>
            <a:ext cx="2789" cy="5983017"/>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2054" name="Picture 6" descr="Biểu Tượng Ba Chiều Vàng Thêm Tài Liệu Hình ảnh Dấu Hỏi Lớn Hình ảnh | Định  dạng hình ảnh PNG 611695319| vn.lovepik.com"/>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backgroundRemoval t="10000" b="90000" l="10000" r="90000">
                        <a14:foregroundMark x1="45698" y1="80250" x2="45698" y2="80250"/>
                      </a14:backgroundRemoval>
                    </a14:imgEffect>
                  </a14:imgLayer>
                </a14:imgProps>
              </a:ext>
              <a:ext uri="{28A0092B-C50C-407E-A947-70E740481C1C}">
                <a14:useLocalDpi xmlns:a14="http://schemas.microsoft.com/office/drawing/2010/main" val="0"/>
              </a:ext>
            </a:extLst>
          </a:blip>
          <a:srcRect l="29032" t="9895" r="27217" b="9895"/>
          <a:stretch>
            <a:fillRect/>
          </a:stretch>
        </p:blipFill>
        <p:spPr bwMode="auto">
          <a:xfrm>
            <a:off x="10366276" y="1537391"/>
            <a:ext cx="628959" cy="964026"/>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7346078" y="3766014"/>
            <a:ext cx="1962666" cy="830997"/>
          </a:xfrm>
          <a:prstGeom prst="rect">
            <a:avLst/>
          </a:prstGeom>
          <a:noFill/>
        </p:spPr>
        <p:txBody>
          <a:bodyPr wrap="square">
            <a:spAutoFit/>
          </a:bodyPr>
          <a:lstStyle/>
          <a:p>
            <a:r>
              <a:rPr lang="en-US" altLang="en-US" sz="2400" b="1" dirty="0" err="1">
                <a:latin typeface="Times New Roman" panose="02020603050405020304" pitchFamily="18" charset="0"/>
                <a:cs typeface="Times New Roman" panose="02020603050405020304" pitchFamily="18" charset="0"/>
              </a:rPr>
              <a:t>Tỉ</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lệ</a:t>
            </a:r>
            <a:r>
              <a:rPr lang="en-US" altLang="en-US" sz="2400" b="1" dirty="0">
                <a:latin typeface="Times New Roman" panose="02020603050405020304" pitchFamily="18" charset="0"/>
                <a:cs typeface="Times New Roman" panose="02020603050405020304" pitchFamily="18" charset="0"/>
              </a:rPr>
              <a:t>: 1:6.000.000</a:t>
            </a:r>
            <a:endParaRPr lang="en-US" sz="2400" b="1" dirty="0">
              <a:latin typeface="Times New Roman" panose="02020603050405020304" pitchFamily="18" charset="0"/>
              <a:cs typeface="Times New Roman" panose="02020603050405020304" pitchFamily="18" charset="0"/>
            </a:endParaRPr>
          </a:p>
        </p:txBody>
      </p:sp>
      <p:sp>
        <p:nvSpPr>
          <p:cNvPr id="34" name="TextBox 33"/>
          <p:cNvSpPr txBox="1"/>
          <p:nvPr/>
        </p:nvSpPr>
        <p:spPr>
          <a:xfrm>
            <a:off x="5008708" y="4713844"/>
            <a:ext cx="2381509"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1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bản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đồ</a:t>
            </a:r>
            <a:r>
              <a:rPr lang="en-US" altLang="en-US" sz="2400" dirty="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p:cxnSp>
        <p:nvCxnSpPr>
          <p:cNvPr id="13" name="Straight Arrow Connector 12"/>
          <p:cNvCxnSpPr/>
          <p:nvPr/>
        </p:nvCxnSpPr>
        <p:spPr>
          <a:xfrm>
            <a:off x="7412494" y="4989187"/>
            <a:ext cx="999987" cy="0"/>
          </a:xfrm>
          <a:prstGeom prst="straightConnector1">
            <a:avLst/>
          </a:prstGeom>
          <a:ln w="28575">
            <a:solidFill>
              <a:srgbClr val="00206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457035" y="4728056"/>
            <a:ext cx="3610273"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6000.000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thực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tế</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5029641" y="5255037"/>
            <a:ext cx="2530459" cy="461665"/>
          </a:xfrm>
          <a:prstGeom prst="rect">
            <a:avLst/>
          </a:prstGeom>
          <a:noFill/>
        </p:spPr>
        <p:txBody>
          <a:bodyPr wrap="square">
            <a:spAutoFit/>
          </a:bodyPr>
          <a:lstStyle/>
          <a:p>
            <a:r>
              <a:rPr lang="en-US" altLang="en-US" sz="2400" dirty="0">
                <a:solidFill>
                  <a:srgbClr val="FF0000"/>
                </a:solidFill>
                <a:latin typeface="Times New Roman" panose="02020603050405020304" pitchFamily="18" charset="0"/>
                <a:cs typeface="Times New Roman" panose="02020603050405020304" pitchFamily="18" charset="0"/>
              </a:rPr>
              <a:t>1,5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bản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đồ</a:t>
            </a:r>
            <a:r>
              <a:rPr lang="en-US" altLang="en-US" sz="2400" dirty="0">
                <a:solidFill>
                  <a:srgbClr val="FF0000"/>
                </a:solidFill>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p:cxnSp>
        <p:nvCxnSpPr>
          <p:cNvPr id="39" name="Straight Arrow Connector 38"/>
          <p:cNvCxnSpPr/>
          <p:nvPr/>
        </p:nvCxnSpPr>
        <p:spPr>
          <a:xfrm>
            <a:off x="7636939" y="5499288"/>
            <a:ext cx="999987" cy="0"/>
          </a:xfrm>
          <a:prstGeom prst="straightConnector1">
            <a:avLst/>
          </a:prstGeom>
          <a:ln w="28575">
            <a:solidFill>
              <a:srgbClr val="00206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102441" y="5249494"/>
            <a:ext cx="2527669" cy="461665"/>
          </a:xfrm>
          <a:prstGeom prst="rect">
            <a:avLst/>
          </a:prstGeom>
          <a:noFill/>
        </p:spPr>
        <p:txBody>
          <a:bodyPr wrap="square">
            <a:spAutoFit/>
          </a:bodyPr>
          <a:lstStyle/>
          <a:p>
            <a:pPr algn="just"/>
            <a:r>
              <a:rPr lang="en-US" altLang="en-US" sz="2400" dirty="0">
                <a:solidFill>
                  <a:srgbClr val="FF0000"/>
                </a:solidFill>
                <a:latin typeface="Times New Roman" panose="02020603050405020304" pitchFamily="18" charset="0"/>
                <a:cs typeface="Times New Roman" panose="02020603050405020304" pitchFamily="18" charset="0"/>
              </a:rPr>
              <a:t>? cm </a:t>
            </a:r>
            <a:r>
              <a:rPr lang="en-US" altLang="en-US" sz="2400" dirty="0" err="1">
                <a:solidFill>
                  <a:srgbClr val="FF0000"/>
                </a:solidFill>
                <a:latin typeface="Times New Roman" panose="02020603050405020304" pitchFamily="18" charset="0"/>
                <a:cs typeface="Times New Roman" panose="02020603050405020304" pitchFamily="18" charset="0"/>
              </a:rPr>
              <a:t>trên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thực</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tế</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42" name="TextBox 41"/>
          <p:cNvSpPr txBox="1"/>
          <p:nvPr/>
        </p:nvSpPr>
        <p:spPr>
          <a:xfrm>
            <a:off x="5218048" y="5789895"/>
            <a:ext cx="6412062" cy="523220"/>
          </a:xfrm>
          <a:prstGeom prst="rect">
            <a:avLst/>
          </a:prstGeom>
          <a:noFill/>
        </p:spPr>
        <p:txBody>
          <a:bodyPr wrap="square">
            <a:spAutoFit/>
          </a:bodyPr>
          <a:lstStyle/>
          <a:p>
            <a:pPr algn="ctr"/>
            <a:r>
              <a:rPr lang="en-US" altLang="en-US" sz="28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2400" b="1" dirty="0">
                <a:latin typeface="Times New Roman" panose="02020603050405020304" pitchFamily="18" charset="0"/>
                <a:cs typeface="Times New Roman" panose="02020603050405020304" pitchFamily="18" charset="0"/>
              </a:rPr>
              <a:t>1,5x 6000.000 = 9.000.000 cm </a:t>
            </a:r>
            <a:r>
              <a:rPr lang="en-US" altLang="en-US" sz="2400" b="1" dirty="0" err="1">
                <a:latin typeface="Times New Roman" panose="02020603050405020304" pitchFamily="18" charset="0"/>
                <a:cs typeface="Times New Roman" panose="02020603050405020304" pitchFamily="18" charset="0"/>
              </a:rPr>
              <a:t>trên</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thực</a:t>
            </a:r>
            <a:r>
              <a:rPr lang="en-US" altLang="en-US" sz="2400" b="1" dirty="0">
                <a:latin typeface="Times New Roman" panose="02020603050405020304" pitchFamily="18" charset="0"/>
                <a:cs typeface="Times New Roman" panose="02020603050405020304" pitchFamily="18" charset="0"/>
              </a:rPr>
              <a:t> </a:t>
            </a:r>
            <a:r>
              <a:rPr lang="en-US" altLang="en-US" sz="2400" b="1" dirty="0" err="1">
                <a:latin typeface="Times New Roman" panose="02020603050405020304" pitchFamily="18" charset="0"/>
                <a:cs typeface="Times New Roman" panose="02020603050405020304" pitchFamily="18" charset="0"/>
              </a:rPr>
              <a:t>tế</a:t>
            </a:r>
            <a:endParaRPr lang="en-US" sz="2800" b="1" dirty="0">
              <a:latin typeface="Times New Roman" panose="02020603050405020304" pitchFamily="18" charset="0"/>
              <a:cs typeface="Times New Roman" panose="02020603050405020304" pitchFamily="18" charset="0"/>
            </a:endParaRPr>
          </a:p>
        </p:txBody>
      </p:sp>
      <p:sp>
        <p:nvSpPr>
          <p:cNvPr id="43" name="TextBox 42"/>
          <p:cNvSpPr txBox="1"/>
          <p:nvPr/>
        </p:nvSpPr>
        <p:spPr>
          <a:xfrm>
            <a:off x="6289913" y="6313115"/>
            <a:ext cx="5471976" cy="461665"/>
          </a:xfrm>
          <a:prstGeom prst="rect">
            <a:avLst/>
          </a:prstGeom>
          <a:noFill/>
        </p:spPr>
        <p:txBody>
          <a:bodyPr wrap="square">
            <a:spAutoFit/>
          </a:bodyPr>
          <a:lstStyle/>
          <a:p>
            <a:pPr algn="ctr"/>
            <a:r>
              <a:rPr lang="en-US" altLang="en-US" sz="2400" b="1" dirty="0" err="1">
                <a:latin typeface="Times New Roman" panose="02020603050405020304" pitchFamily="18" charset="0"/>
                <a:cs typeface="Times New Roman" panose="02020603050405020304" pitchFamily="18" charset="0"/>
                <a:sym typeface="Wingdings" panose="05000000000000000000" pitchFamily="2" charset="2"/>
              </a:rPr>
              <a:t>Đổi</a:t>
            </a:r>
            <a:r>
              <a:rPr lang="en-US" altLang="en-US" sz="2400" b="1" dirty="0">
                <a:latin typeface="Times New Roman" panose="02020603050405020304" pitchFamily="18" charset="0"/>
                <a:cs typeface="Times New Roman" panose="02020603050405020304" pitchFamily="18" charset="0"/>
                <a:sym typeface="Wingdings" panose="05000000000000000000" pitchFamily="2" charset="2"/>
              </a:rPr>
              <a:t> 9</a:t>
            </a:r>
            <a:r>
              <a:rPr lang="en-US" altLang="en-US" sz="2400" b="1" dirty="0">
                <a:latin typeface="Times New Roman" panose="02020603050405020304" pitchFamily="18" charset="0"/>
                <a:cs typeface="Times New Roman" panose="02020603050405020304" pitchFamily="18" charset="0"/>
              </a:rPr>
              <a:t>.000.000 cm = 90 km</a:t>
            </a:r>
            <a:endParaRPr lang="en-US" sz="2400" b="1" dirty="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arn(inVertical)">
                                      <p:cBhvr>
                                        <p:cTn id="15" dur="500"/>
                                        <p:tgtEl>
                                          <p:spTgt spid="24"/>
                                        </p:tgtEl>
                                      </p:cBhvr>
                                    </p:animEffect>
                                  </p:childTnLst>
                                </p:cTn>
                              </p:par>
                              <p:par>
                                <p:cTn id="16" presetID="16" presetClass="entr" presetSubtype="21"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barn(inVertical)">
                                      <p:cBhvr>
                                        <p:cTn id="23" dur="5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052"/>
                                        </p:tgtEl>
                                        <p:attrNameLst>
                                          <p:attrName>style.visibility</p:attrName>
                                        </p:attrNameLst>
                                      </p:cBhvr>
                                      <p:to>
                                        <p:strVal val="visible"/>
                                      </p:to>
                                    </p:set>
                                    <p:animEffect transition="in" filter="barn(inVertical)">
                                      <p:cBhvr>
                                        <p:cTn id="28" dur="500"/>
                                        <p:tgtEl>
                                          <p:spTgt spid="205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barn(inVertical)">
                                      <p:cBhvr>
                                        <p:cTn id="31" dur="500"/>
                                        <p:tgtEl>
                                          <p:spTgt spid="31"/>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2054"/>
                                        </p:tgtEl>
                                        <p:attrNameLst>
                                          <p:attrName>style.visibility</p:attrName>
                                        </p:attrNameLst>
                                      </p:cBhvr>
                                      <p:to>
                                        <p:strVal val="visible"/>
                                      </p:to>
                                    </p:set>
                                    <p:animEffect transition="in" filter="barn(inVertical)">
                                      <p:cBhvr>
                                        <p:cTn id="36" dur="500"/>
                                        <p:tgtEl>
                                          <p:spTgt spid="205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barn(inVertical)">
                                      <p:cBhvr>
                                        <p:cTn id="41" dur="500"/>
                                        <p:tgtEl>
                                          <p:spTgt spid="34"/>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barn(inVertical)">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37">
                                            <p:txEl>
                                              <p:pRg st="0" end="0"/>
                                            </p:txEl>
                                          </p:spTgt>
                                        </p:tgtEl>
                                        <p:attrNameLst>
                                          <p:attrName>style.visibility</p:attrName>
                                        </p:attrNameLst>
                                      </p:cBhvr>
                                      <p:to>
                                        <p:strVal val="visible"/>
                                      </p:to>
                                    </p:set>
                                    <p:animEffect transition="in" filter="barn(inVertical)">
                                      <p:cBhvr>
                                        <p:cTn id="51" dur="500"/>
                                        <p:tgtEl>
                                          <p:spTgt spid="37">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barn(inVertical)">
                                      <p:cBhvr>
                                        <p:cTn id="56" dur="500"/>
                                        <p:tgtEl>
                                          <p:spTgt spid="38"/>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barn(inVertical)">
                                      <p:cBhvr>
                                        <p:cTn id="61" dur="500"/>
                                        <p:tgtEl>
                                          <p:spTgt spid="39"/>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40"/>
                                        </p:tgtEl>
                                        <p:attrNameLst>
                                          <p:attrName>style.visibility</p:attrName>
                                        </p:attrNameLst>
                                      </p:cBhvr>
                                      <p:to>
                                        <p:strVal val="visible"/>
                                      </p:to>
                                    </p:set>
                                    <p:animEffect transition="in" filter="barn(inVertical)">
                                      <p:cBhvr>
                                        <p:cTn id="66" dur="500"/>
                                        <p:tgtEl>
                                          <p:spTgt spid="40"/>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nodeType="clickEffect">
                                  <p:stCondLst>
                                    <p:cond delay="0"/>
                                  </p:stCondLst>
                                  <p:childTnLst>
                                    <p:set>
                                      <p:cBhvr>
                                        <p:cTn id="70" dur="1" fill="hold">
                                          <p:stCondLst>
                                            <p:cond delay="0"/>
                                          </p:stCondLst>
                                        </p:cTn>
                                        <p:tgtEl>
                                          <p:spTgt spid="42">
                                            <p:txEl>
                                              <p:pRg st="0" end="0"/>
                                            </p:txEl>
                                          </p:spTgt>
                                        </p:tgtEl>
                                        <p:attrNameLst>
                                          <p:attrName>style.visibility</p:attrName>
                                        </p:attrNameLst>
                                      </p:cBhvr>
                                      <p:to>
                                        <p:strVal val="visible"/>
                                      </p:to>
                                    </p:set>
                                    <p:animEffect transition="in" filter="barn(inVertical)">
                                      <p:cBhvr>
                                        <p:cTn id="71" dur="500"/>
                                        <p:tgtEl>
                                          <p:spTgt spid="42">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barn(inVertical)">
                                      <p:cBhvr>
                                        <p:cTn id="7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4" grpId="0"/>
      <p:bldP spid="31" grpId="0"/>
      <p:bldP spid="33" grpId="0"/>
      <p:bldP spid="34" grpId="0"/>
      <p:bldP spid="38" grpId="0"/>
      <p:bldP spid="40" grpId="0"/>
      <p:bldP spid="4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1921</Words>
  <Application>Microsoft Office PowerPoint</Application>
  <PresentationFormat>Widescreen</PresentationFormat>
  <Paragraphs>260</Paragraphs>
  <Slides>19</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Cambria</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Phạm Trang</dc:creator>
  <cp:lastModifiedBy>Microsoft</cp:lastModifiedBy>
  <cp:revision>51</cp:revision>
  <dcterms:created xsi:type="dcterms:W3CDTF">2021-07-21T02:55:00Z</dcterms:created>
  <dcterms:modified xsi:type="dcterms:W3CDTF">2021-10-08T09:42:07Z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42ED282D53924A91820A1B74CBECD922</vt:lpwstr>
  </property>
  <property fmtid="{D5CDD505-2E9C-101B-9397-08002B2CF9AE}" pid="3" name="KSOProductBuildVer">
    <vt:lpwstr>1033-11.2.0.10296</vt:lpwstr>
  </property>
</Properties>
</file>