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0" r:id="rId2"/>
  </p:sldMasterIdLst>
  <p:notesMasterIdLst>
    <p:notesMasterId r:id="rId17"/>
  </p:notesMasterIdLst>
  <p:sldIdLst>
    <p:sldId id="257" r:id="rId3"/>
    <p:sldId id="256" r:id="rId4"/>
    <p:sldId id="11435" r:id="rId5"/>
    <p:sldId id="259" r:id="rId6"/>
    <p:sldId id="11453" r:id="rId7"/>
    <p:sldId id="11437" r:id="rId8"/>
    <p:sldId id="11454" r:id="rId9"/>
    <p:sldId id="11455" r:id="rId10"/>
    <p:sldId id="11436" r:id="rId11"/>
    <p:sldId id="11456" r:id="rId12"/>
    <p:sldId id="11432" r:id="rId13"/>
    <p:sldId id="11433" r:id="rId14"/>
    <p:sldId id="11434" r:id="rId15"/>
    <p:sldId id="11452" r:id="rId16"/>
  </p:sldIdLst>
  <p:sldSz cx="12192000" cy="6858000"/>
  <p:notesSz cx="6858000" cy="9144000"/>
  <p:embeddedFontLst>
    <p:embeddedFont>
      <p:font typeface="字魂52号-阿开漫画体" panose="020B0604020202020204" charset="-122"/>
      <p:regular r:id="rId18"/>
    </p:embeddedFont>
    <p:embeddedFont>
      <p:font typeface="字魂67号-勾玉行书" panose="020B0604020202020204" charset="-122"/>
      <p:regular r:id="rId19"/>
    </p:embeddedFont>
    <p:embeddedFont>
      <p:font typeface="DengXian" panose="02010600030101010101" pitchFamily="2" charset="-122"/>
      <p:regular r:id="rId20"/>
      <p:bold r:id="rId21"/>
    </p:embeddedFont>
    <p:embeddedFont>
      <p:font typeface="DengXian Light" panose="02010600030101010101" pitchFamily="2" charset="-122"/>
      <p:regular r:id="rId2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78D"/>
    <a:srgbClr val="FFA7A0"/>
    <a:srgbClr val="FEF1F2"/>
    <a:srgbClr val="F8A5A4"/>
    <a:srgbClr val="D1BAC0"/>
    <a:srgbClr val="FBA186"/>
    <a:srgbClr val="FAA3AB"/>
    <a:srgbClr val="DA9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8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F5A311-040B-4CC8-8984-6352FBFF71E0}" type="datetimeFigureOut">
              <a:rPr lang="zh-CN" altLang="en-US" smtClean="0"/>
              <a:t>2022/3/11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76A27-C6B9-4135-A8A6-E7FEE5E0E87A}" type="slidenum">
              <a:rPr lang="zh-CN" altLang="en-US" smtClean="0"/>
              <a:t>‹#›</a:t>
            </a:fld>
            <a:endParaRPr lang="zh-CN" altLang="en-US"/>
          </a:p>
        </p:txBody>
      </p:sp>
    </p:spTree>
    <p:extLst>
      <p:ext uri="{BB962C8B-B14F-4D97-AF65-F5344CB8AC3E}">
        <p14:creationId xmlns:p14="http://schemas.microsoft.com/office/powerpoint/2010/main" val="1101023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176A27-C6B9-4135-A8A6-E7FEE5E0E87A}" type="slidenum">
              <a:rPr lang="zh-CN" altLang="en-US" smtClean="0"/>
              <a:t>2</a:t>
            </a:fld>
            <a:endParaRPr lang="zh-CN" altLang="en-US"/>
          </a:p>
        </p:txBody>
      </p:sp>
    </p:spTree>
    <p:extLst>
      <p:ext uri="{BB962C8B-B14F-4D97-AF65-F5344CB8AC3E}">
        <p14:creationId xmlns:p14="http://schemas.microsoft.com/office/powerpoint/2010/main" val="45992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176A27-C6B9-4135-A8A6-E7FEE5E0E87A}" type="slidenum">
              <a:rPr lang="zh-CN" altLang="en-US" smtClean="0"/>
              <a:t>3</a:t>
            </a:fld>
            <a:endParaRPr lang="zh-CN" altLang="en-US"/>
          </a:p>
        </p:txBody>
      </p:sp>
    </p:spTree>
    <p:extLst>
      <p:ext uri="{BB962C8B-B14F-4D97-AF65-F5344CB8AC3E}">
        <p14:creationId xmlns:p14="http://schemas.microsoft.com/office/powerpoint/2010/main" val="231691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176A27-C6B9-4135-A8A6-E7FEE5E0E87A}" type="slidenum">
              <a:rPr lang="zh-CN" altLang="en-US" smtClean="0"/>
              <a:t>6</a:t>
            </a:fld>
            <a:endParaRPr lang="zh-CN" altLang="en-US"/>
          </a:p>
        </p:txBody>
      </p:sp>
    </p:spTree>
    <p:extLst>
      <p:ext uri="{BB962C8B-B14F-4D97-AF65-F5344CB8AC3E}">
        <p14:creationId xmlns:p14="http://schemas.microsoft.com/office/powerpoint/2010/main" val="262121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176A27-C6B9-4135-A8A6-E7FEE5E0E87A}" type="slidenum">
              <a:rPr lang="zh-CN" altLang="en-US" smtClean="0"/>
              <a:t>9</a:t>
            </a:fld>
            <a:endParaRPr lang="zh-CN" altLang="en-US"/>
          </a:p>
        </p:txBody>
      </p:sp>
    </p:spTree>
    <p:extLst>
      <p:ext uri="{BB962C8B-B14F-4D97-AF65-F5344CB8AC3E}">
        <p14:creationId xmlns:p14="http://schemas.microsoft.com/office/powerpoint/2010/main" val="376875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176A27-C6B9-4135-A8A6-E7FEE5E0E87A}" type="slidenum">
              <a:rPr lang="zh-CN" altLang="en-US" smtClean="0"/>
              <a:t>10</a:t>
            </a:fld>
            <a:endParaRPr lang="zh-CN" altLang="en-US"/>
          </a:p>
        </p:txBody>
      </p:sp>
    </p:spTree>
    <p:extLst>
      <p:ext uri="{BB962C8B-B14F-4D97-AF65-F5344CB8AC3E}">
        <p14:creationId xmlns:p14="http://schemas.microsoft.com/office/powerpoint/2010/main" val="159648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1901A-FBDD-4B7F-A138-983B9709A6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48A48D-AAD3-459D-A069-FD3F3A5B6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E2A86DF-F3A2-408C-8118-7EB42D2BC4EC}"/>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95689220-42F0-4E63-ADD1-056A532FC4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3BC0BB-2CC4-4ADD-9911-BB8C7DBFE053}"/>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240720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C1B1-6E0A-4251-A72E-98310727DC8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18D8B83-F175-4076-8256-CDF296B0BF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B9ABCB-E199-4F3B-9471-80F73EE94691}"/>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F01A23D0-8449-4E2B-92D1-A5A6C52E4A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DB3700-5861-47BE-B217-11CAC8C9B638}"/>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260300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E562F29-D83C-4ED3-B20B-5EA14761B1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9CEDDCB-206A-4565-A794-BB9C0072B31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88C955-D616-44B2-AE4F-C4C79D103DEA}"/>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E608A408-6045-4859-9FFF-24D38EFEAA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968DF3-276C-448B-B0AC-DD4EC4D52AB1}"/>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8152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282183225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170571244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171281708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4091602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297085388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4850414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225512262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249724761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16CF6-ACEE-40B5-9F84-0609C54A7B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227292-6755-477D-9A57-28D1A2C9DC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EEB94C-749E-47F8-875E-3C91EFE53925}"/>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95BFE083-818E-4035-9BB3-639DB40E42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F4B4F2-DC77-4BFC-80A6-8560AE10A7BE}"/>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593103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318895360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35142417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18322462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FC3382-7510-4D2E-8042-C9CA9764165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A5B8DF8-9D9F-499E-909E-3DDECA109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88DF07-0336-49A6-A6E4-DEDC3CD00E62}"/>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8A195842-CF3E-4437-AFE7-35706D04B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67826E-3B0B-466E-8C11-CD90AF24CB40}"/>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284755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E86A3A-8982-465A-8D6E-0AD9C7CA58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49F6B3-4192-49CC-ACA7-54F225F5310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A06F9-F7DE-4BE9-8A62-B83A68A1E3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52293E4-CB6E-48CE-90BE-7304B1BF8D33}"/>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81B8D2DF-D61F-4C40-B045-17CFD27589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248343-35F5-4825-9FA1-FCCDB04BA8FF}"/>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296298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72878-67BA-41B2-AE9A-FDA296F35A0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F85F633-8300-4906-9BA4-F0ACAA461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7318079-90A1-4B16-A8B5-5F2EEEC2AA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249E0C-4A89-47D0-BAB0-BFF1933B3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C348360-CF0A-463C-B822-4D58B623A00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E031E5-DFEB-430A-872B-80E08324F4DF}"/>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8" name="页脚占位符 7">
            <a:extLst>
              <a:ext uri="{FF2B5EF4-FFF2-40B4-BE49-F238E27FC236}">
                <a16:creationId xmlns:a16="http://schemas.microsoft.com/office/drawing/2014/main" id="{275A5D75-07F3-45C2-8BD5-039B3BFE2A0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FF3481-3E39-4596-A2BE-EACFD2C026A5}"/>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394766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3D46EC-FC73-4532-BD2A-0D4036916E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9B7E7E4-0CD1-4BE6-B94E-7CC74186118F}"/>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4" name="页脚占位符 3">
            <a:extLst>
              <a:ext uri="{FF2B5EF4-FFF2-40B4-BE49-F238E27FC236}">
                <a16:creationId xmlns:a16="http://schemas.microsoft.com/office/drawing/2014/main" id="{C5120E9D-24EB-47DC-884E-06ABE802AF4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767FA4-A6E5-4B3C-9F59-92F72FD2520E}"/>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230898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24165B-751A-409A-ACB6-87AE62007F06}"/>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417232F0-A01D-4B0B-AD17-938D22160A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FE49688-FB55-4AEC-A3A3-3AE34691769C}"/>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99255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986DC4-5E81-4878-B664-F0736930E5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5701A6B-4EE4-4C31-801E-02BF221D4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39D274-4E61-4146-8C02-239CB24FE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08C063-9294-461C-A51C-6D7B3EC379B2}"/>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2BAAD73B-8CE4-4263-B83C-0269AF8705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6A48AB-55DF-4622-BC13-5C08071E5439}"/>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329942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1C722-EECC-4DFA-B711-DC6A9E365C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AABA63-E3B2-4404-ABA6-43DE59A0B3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34A2159-8EAC-495F-94C6-44B90C256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A2700D-E5AD-45B0-A919-DC488F605F76}"/>
              </a:ext>
            </a:extLst>
          </p:cNvPr>
          <p:cNvSpPr>
            <a:spLocks noGrp="1"/>
          </p:cNvSpPr>
          <p:nvPr>
            <p:ph type="dt" sz="half" idx="10"/>
          </p:nvPr>
        </p:nvSpPr>
        <p:spPr/>
        <p:txBody>
          <a:bodyPr/>
          <a:lstStyle/>
          <a:p>
            <a:fld id="{1A50AD43-E2DA-4F95-99F1-A74B64C3193D}"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9C0ECA1F-A184-4443-A97F-175AA68CC9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83DB26-410D-49B6-877B-223B6615A155}"/>
              </a:ext>
            </a:extLst>
          </p:cNvPr>
          <p:cNvSpPr>
            <a:spLocks noGrp="1"/>
          </p:cNvSpPr>
          <p:nvPr>
            <p:ph type="sldNum" sz="quarter" idx="12"/>
          </p:nvPr>
        </p:nvSpPr>
        <p:spPr/>
        <p:txBody>
          <a:body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4219498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0C4C768-3CB0-471F-A419-275183966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E09DE3A-A2FB-47EB-B2DB-3A83C85EFD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FD10EC-D438-4E11-9266-3E2F01C02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0AD43-E2DA-4F95-99F1-A74B64C3193D}"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BA49EF09-977E-48DB-9B01-8A0488543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423B4B-8192-4C8F-97FB-C7F3DB7D8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9415C-4692-4857-9903-962A6227C6F2}" type="slidenum">
              <a:rPr lang="zh-CN" altLang="en-US" smtClean="0"/>
              <a:t>‹#›</a:t>
            </a:fld>
            <a:endParaRPr lang="zh-CN" altLang="en-US"/>
          </a:p>
        </p:txBody>
      </p:sp>
    </p:spTree>
    <p:extLst>
      <p:ext uri="{BB962C8B-B14F-4D97-AF65-F5344CB8AC3E}">
        <p14:creationId xmlns:p14="http://schemas.microsoft.com/office/powerpoint/2010/main" val="1607158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BF6BE-49CB-4CA6-AEEE-B8C90810C006}" type="datetimeFigureOut">
              <a:rPr lang="zh-CN" altLang="en-US" smtClean="0"/>
              <a:t>2022/3/11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DC569-7324-4B23-A556-962221B1DC1E}" type="slidenum">
              <a:rPr lang="zh-CN" altLang="en-US" smtClean="0"/>
              <a:t>‹#›</a:t>
            </a:fld>
            <a:endParaRPr lang="zh-CN" altLang="en-US"/>
          </a:p>
        </p:txBody>
      </p:sp>
    </p:spTree>
    <p:extLst>
      <p:ext uri="{BB962C8B-B14F-4D97-AF65-F5344CB8AC3E}">
        <p14:creationId xmlns:p14="http://schemas.microsoft.com/office/powerpoint/2010/main" val="345165018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EF8F5FE-78D7-4526-BF3B-EA6FDF388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17" name="图片 16">
            <a:extLst>
              <a:ext uri="{FF2B5EF4-FFF2-40B4-BE49-F238E27FC236}">
                <a16:creationId xmlns:a16="http://schemas.microsoft.com/office/drawing/2014/main" id="{EFA1C7AB-C30B-4859-9AA2-7853CF133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6985" y="2489785"/>
            <a:ext cx="4687341" cy="4243029"/>
          </a:xfrm>
          <a:prstGeom prst="rect">
            <a:avLst/>
          </a:prstGeom>
        </p:spPr>
      </p:pic>
      <p:pic>
        <p:nvPicPr>
          <p:cNvPr id="23" name="图片 22">
            <a:extLst>
              <a:ext uri="{FF2B5EF4-FFF2-40B4-BE49-F238E27FC236}">
                <a16:creationId xmlns:a16="http://schemas.microsoft.com/office/drawing/2014/main" id="{D8F5523A-745E-41C9-9822-88838D84C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627" y="2510056"/>
            <a:ext cx="4042623" cy="4396429"/>
          </a:xfrm>
          <a:prstGeom prst="rect">
            <a:avLst/>
          </a:prstGeom>
        </p:spPr>
      </p:pic>
      <p:sp>
        <p:nvSpPr>
          <p:cNvPr id="14" name="TextBox 13">
            <a:extLst>
              <a:ext uri="{FF2B5EF4-FFF2-40B4-BE49-F238E27FC236}">
                <a16:creationId xmlns:a16="http://schemas.microsoft.com/office/drawing/2014/main" id="{69E66F22-7953-4E0E-824A-B9CBEDBCEF17}"/>
              </a:ext>
            </a:extLst>
          </p:cNvPr>
          <p:cNvSpPr txBox="1"/>
          <p:nvPr/>
        </p:nvSpPr>
        <p:spPr>
          <a:xfrm>
            <a:off x="535858" y="2054872"/>
            <a:ext cx="11120283" cy="3115678"/>
          </a:xfrm>
          <a:prstGeom prst="rect">
            <a:avLst/>
          </a:prstGeom>
          <a:noFill/>
        </p:spPr>
        <p:txBody>
          <a:bodyPr wrap="square" lIns="68027" tIns="34013" rIns="68027" bIns="3401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6600" b="1">
                <a:solidFill>
                  <a:srgbClr val="FF0000"/>
                </a:solidFill>
                <a:latin typeface="Times New Roman" panose="02020603050405020304" pitchFamily="18" charset="0"/>
                <a:cs typeface="Times New Roman" panose="02020603050405020304" pitchFamily="18" charset="0"/>
              </a:rPr>
              <a:t>LỊCH SỬ QUỐC TẾ PHỤ NỮA 8 - 3</a:t>
            </a:r>
          </a:p>
          <a:p>
            <a:pPr algn="ctr">
              <a:defRPr/>
            </a:pPr>
            <a:r>
              <a:rPr lang="en-US" sz="6600" b="1">
                <a:solidFill>
                  <a:srgbClr val="FF0000"/>
                </a:solidFill>
                <a:latin typeface="Times New Roman" panose="02020603050405020304" pitchFamily="18" charset="0"/>
                <a:cs typeface="Times New Roman" panose="02020603050405020304" pitchFamily="18" charset="0"/>
              </a:rPr>
              <a:t>LỚP 9A6</a:t>
            </a:r>
            <a:endParaRPr lang="zh-CN" altLang="en-US" sz="71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华康方圆体W7(P)" pitchFamily="82" charset="-122"/>
              <a:cs typeface="Times New Roman" panose="02020603050405020304" pitchFamily="18" charset="0"/>
            </a:endParaRPr>
          </a:p>
        </p:txBody>
      </p:sp>
      <p:sp>
        <p:nvSpPr>
          <p:cNvPr id="15" name="TextBox 2">
            <a:extLst>
              <a:ext uri="{FF2B5EF4-FFF2-40B4-BE49-F238E27FC236}">
                <a16:creationId xmlns:a16="http://schemas.microsoft.com/office/drawing/2014/main" id="{35557031-2E8B-49B9-A5DF-6CAE5E273C56}"/>
              </a:ext>
            </a:extLst>
          </p:cNvPr>
          <p:cNvSpPr txBox="1">
            <a:spLocks noChangeArrowheads="1"/>
          </p:cNvSpPr>
          <p:nvPr/>
        </p:nvSpPr>
        <p:spPr bwMode="auto">
          <a:xfrm>
            <a:off x="1579817" y="710919"/>
            <a:ext cx="8858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2400" b="1">
                <a:solidFill>
                  <a:schemeClr val="tx1"/>
                </a:solidFill>
                <a:latin typeface="Times New Roman" panose="02020603050405020304" pitchFamily="18" charset="0"/>
              </a:rPr>
              <a:t>TRƯỜNG THCS CAO BÁ QUÁT</a:t>
            </a:r>
          </a:p>
        </p:txBody>
      </p:sp>
      <p:sp>
        <p:nvSpPr>
          <p:cNvPr id="6" name="TextBox 5">
            <a:extLst>
              <a:ext uri="{FF2B5EF4-FFF2-40B4-BE49-F238E27FC236}">
                <a16:creationId xmlns:a16="http://schemas.microsoft.com/office/drawing/2014/main" id="{945F10F2-71D7-4B1B-9907-4E6091469849}"/>
              </a:ext>
            </a:extLst>
          </p:cNvPr>
          <p:cNvSpPr txBox="1"/>
          <p:nvPr/>
        </p:nvSpPr>
        <p:spPr>
          <a:xfrm>
            <a:off x="3563562" y="5366640"/>
            <a:ext cx="5359212" cy="523220"/>
          </a:xfrm>
          <a:prstGeom prst="rect">
            <a:avLst/>
          </a:prstGeom>
          <a:solidFill>
            <a:srgbClr val="FFA7A0"/>
          </a:solidFill>
        </p:spPr>
        <p:txBody>
          <a:bodyPr wrap="square" rtlCol="0">
            <a:spAutoFit/>
          </a:bodyPr>
          <a:lstStyle/>
          <a:p>
            <a:r>
              <a:rPr lang="en-US" sz="2800" b="1">
                <a:latin typeface="Times New Roman" panose="02020603050405020304" pitchFamily="18" charset="0"/>
                <a:cs typeface="Times New Roman" panose="02020603050405020304" pitchFamily="18" charset="0"/>
              </a:rPr>
              <a:t>GVCN: HOÀNG THÙY DƯƠNG </a:t>
            </a:r>
            <a:endParaRPr lang="vi-VN" sz="2800" b="1">
              <a:latin typeface="Times New Roman" panose="02020603050405020304" pitchFamily="18" charset="0"/>
              <a:cs typeface="Times New Roman" panose="02020603050405020304" pitchFamily="18" charset="0"/>
            </a:endParaRPr>
          </a:p>
        </p:txBody>
      </p:sp>
      <p:pic>
        <p:nvPicPr>
          <p:cNvPr id="18" name="Picture 7" descr="DSTARS-P">
            <a:extLst>
              <a:ext uri="{FF2B5EF4-FFF2-40B4-BE49-F238E27FC236}">
                <a16:creationId xmlns:a16="http://schemas.microsoft.com/office/drawing/2014/main" id="{2DD025A4-ED6E-45CD-947B-D166E717B4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3848100"/>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DSTARS-P">
            <a:extLst>
              <a:ext uri="{FF2B5EF4-FFF2-40B4-BE49-F238E27FC236}">
                <a16:creationId xmlns:a16="http://schemas.microsoft.com/office/drawing/2014/main" id="{15629F14-A050-426C-9A58-9F9CAA5FBF0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66225" y="2352846"/>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DSTARS-P">
            <a:extLst>
              <a:ext uri="{FF2B5EF4-FFF2-40B4-BE49-F238E27FC236}">
                <a16:creationId xmlns:a16="http://schemas.microsoft.com/office/drawing/2014/main" id="{67834139-0354-4571-99E3-AE76F22447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21232" y="5889860"/>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DSTARS-P">
            <a:extLst>
              <a:ext uri="{FF2B5EF4-FFF2-40B4-BE49-F238E27FC236}">
                <a16:creationId xmlns:a16="http://schemas.microsoft.com/office/drawing/2014/main" id="{02206888-23BC-42E0-81CF-07979AE4395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8550" y="251483"/>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DSTARS-P">
            <a:extLst>
              <a:ext uri="{FF2B5EF4-FFF2-40B4-BE49-F238E27FC236}">
                <a16:creationId xmlns:a16="http://schemas.microsoft.com/office/drawing/2014/main" id="{D725882A-D705-4860-83A3-8F9274E84F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42041" y="446366"/>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DSTARS-P">
            <a:extLst>
              <a:ext uri="{FF2B5EF4-FFF2-40B4-BE49-F238E27FC236}">
                <a16:creationId xmlns:a16="http://schemas.microsoft.com/office/drawing/2014/main" id="{DDFC2DE3-1BF8-4AF2-B60F-A0F2D806885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11127" y="256429"/>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DSTARS-P">
            <a:extLst>
              <a:ext uri="{FF2B5EF4-FFF2-40B4-BE49-F238E27FC236}">
                <a16:creationId xmlns:a16="http://schemas.microsoft.com/office/drawing/2014/main" id="{C44CE0E7-00EC-4A09-A306-0782164B6D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80213" y="579739"/>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DSTARS-P">
            <a:extLst>
              <a:ext uri="{FF2B5EF4-FFF2-40B4-BE49-F238E27FC236}">
                <a16:creationId xmlns:a16="http://schemas.microsoft.com/office/drawing/2014/main" id="{113F8FF0-91D7-4B0B-AF9E-B8BCFDC5382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59185" y="4005277"/>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descr="DSTARS-P">
            <a:extLst>
              <a:ext uri="{FF2B5EF4-FFF2-40B4-BE49-F238E27FC236}">
                <a16:creationId xmlns:a16="http://schemas.microsoft.com/office/drawing/2014/main" id="{02CDC123-A903-4A7F-AACC-E42F3FEBC8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4069" y="5881880"/>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DSTARS-P">
            <a:extLst>
              <a:ext uri="{FF2B5EF4-FFF2-40B4-BE49-F238E27FC236}">
                <a16:creationId xmlns:a16="http://schemas.microsoft.com/office/drawing/2014/main" id="{FEB48ABA-7232-480E-A721-3BC1AA83EAC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0256" y="2114071"/>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DSTARS-P">
            <a:extLst>
              <a:ext uri="{FF2B5EF4-FFF2-40B4-BE49-F238E27FC236}">
                <a16:creationId xmlns:a16="http://schemas.microsoft.com/office/drawing/2014/main" id="{1183D9CE-475F-4C98-A248-874B0C7FA7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93802" y="5071736"/>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 descr="DSTARS-P">
            <a:extLst>
              <a:ext uri="{FF2B5EF4-FFF2-40B4-BE49-F238E27FC236}">
                <a16:creationId xmlns:a16="http://schemas.microsoft.com/office/drawing/2014/main" id="{75D488E3-BCD9-41BD-B438-EF974B44AA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22216" y="5206487"/>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DSTARS-P">
            <a:extLst>
              <a:ext uri="{FF2B5EF4-FFF2-40B4-BE49-F238E27FC236}">
                <a16:creationId xmlns:a16="http://schemas.microsoft.com/office/drawing/2014/main" id="{6D0CA9C4-BABA-49E6-9FBD-41B65738C5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51531" y="2252835"/>
            <a:ext cx="635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73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par>
                                <p:cTn id="17" presetID="23" presetClass="entr" presetSubtype="16"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500" fill="hold"/>
                                        <p:tgtEl>
                                          <p:spTgt spid="14"/>
                                        </p:tgtEl>
                                        <p:attrNameLst>
                                          <p:attrName>ppt_w</p:attrName>
                                        </p:attrNameLst>
                                      </p:cBhvr>
                                      <p:tavLst>
                                        <p:tav tm="0">
                                          <p:val>
                                            <p:fltVal val="0"/>
                                          </p:val>
                                        </p:tav>
                                        <p:tav tm="100000">
                                          <p:val>
                                            <p:strVal val="#ppt_w"/>
                                          </p:val>
                                        </p:tav>
                                      </p:tavLst>
                                    </p:anim>
                                    <p:anim calcmode="lin" valueType="num">
                                      <p:cBhvr>
                                        <p:cTn id="20" dur="1500" fill="hold"/>
                                        <p:tgtEl>
                                          <p:spTgt spid="14"/>
                                        </p:tgtEl>
                                        <p:attrNameLst>
                                          <p:attrName>ppt_h</p:attrName>
                                        </p:attrNameLst>
                                      </p:cBhvr>
                                      <p:tavLst>
                                        <p:tav tm="0">
                                          <p:val>
                                            <p:fltVal val="0"/>
                                          </p:val>
                                        </p:tav>
                                        <p:tav tm="100000">
                                          <p:val>
                                            <p:strVal val="#ppt_h"/>
                                          </p:val>
                                        </p:tav>
                                      </p:tavLst>
                                    </p:anim>
                                  </p:childTnLst>
                                </p:cTn>
                              </p:par>
                              <p:par>
                                <p:cTn id="21" presetID="8" presetClass="emph" presetSubtype="0" fill="hold" nodeType="withEffect">
                                  <p:stCondLst>
                                    <p:cond delay="1250"/>
                                  </p:stCondLst>
                                  <p:childTnLst>
                                    <p:animRot by="21600000">
                                      <p:cBhvr>
                                        <p:cTn id="22" dur="1500" fill="hold"/>
                                        <p:tgtEl>
                                          <p:spTgt spid="14"/>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9544C3-E7DB-4815-8B6D-8CF6EF49F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grpSp>
        <p:nvGrpSpPr>
          <p:cNvPr id="9" name="组合 8">
            <a:extLst>
              <a:ext uri="{FF2B5EF4-FFF2-40B4-BE49-F238E27FC236}">
                <a16:creationId xmlns:a16="http://schemas.microsoft.com/office/drawing/2014/main" id="{9F7849D3-49E8-4F77-A3A0-12A848602452}"/>
              </a:ext>
            </a:extLst>
          </p:cNvPr>
          <p:cNvGrpSpPr/>
          <p:nvPr/>
        </p:nvGrpSpPr>
        <p:grpSpPr>
          <a:xfrm>
            <a:off x="1094121" y="1552074"/>
            <a:ext cx="5626100" cy="3777915"/>
            <a:chOff x="1094121" y="1552074"/>
            <a:chExt cx="5626100" cy="3777915"/>
          </a:xfrm>
        </p:grpSpPr>
        <p:sp>
          <p:nvSpPr>
            <p:cNvPr id="11" name="矩形 10">
              <a:extLst>
                <a:ext uri="{FF2B5EF4-FFF2-40B4-BE49-F238E27FC236}">
                  <a16:creationId xmlns:a16="http://schemas.microsoft.com/office/drawing/2014/main" id="{19EBDD56-6373-4461-ADC2-381B4E7CDF06}"/>
                </a:ext>
              </a:extLst>
            </p:cNvPr>
            <p:cNvSpPr/>
            <p:nvPr/>
          </p:nvSpPr>
          <p:spPr>
            <a:xfrm>
              <a:off x="1094121" y="1552074"/>
              <a:ext cx="5626100" cy="377791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A5A4"/>
                </a:solidFill>
              </a:endParaRPr>
            </a:p>
          </p:txBody>
        </p:sp>
        <p:sp>
          <p:nvSpPr>
            <p:cNvPr id="12" name="标题 1">
              <a:extLst>
                <a:ext uri="{FF2B5EF4-FFF2-40B4-BE49-F238E27FC236}">
                  <a16:creationId xmlns:a16="http://schemas.microsoft.com/office/drawing/2014/main" id="{E30286D8-F2DB-43E4-95D9-4F053E4A2261}"/>
                </a:ext>
              </a:extLst>
            </p:cNvPr>
            <p:cNvSpPr txBox="1">
              <a:spLocks/>
            </p:cNvSpPr>
            <p:nvPr/>
          </p:nvSpPr>
          <p:spPr>
            <a:xfrm>
              <a:off x="1133406" y="2388732"/>
              <a:ext cx="5213028" cy="148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r>
                <a:rPr lang="en-US" altLang="zh-CN" sz="8000" spc="600">
                  <a:solidFill>
                    <a:schemeClr val="tx1">
                      <a:lumMod val="65000"/>
                      <a:lumOff val="35000"/>
                    </a:schemeClr>
                  </a:solidFill>
                  <a:latin typeface="字魂67号-勾玉行书" panose="00000500000000000000" pitchFamily="2" charset="-122"/>
                  <a:ea typeface="字魂67号-勾玉行书" panose="00000500000000000000" pitchFamily="2" charset="-122"/>
                </a:rPr>
                <a:t>03</a:t>
              </a:r>
            </a:p>
            <a:p>
              <a:pPr algn="ctr">
                <a:lnSpc>
                  <a:spcPts val="8000"/>
                </a:lnSpc>
              </a:pPr>
              <a:r>
                <a:rPr lang="en-US" altLang="zh-CN" sz="6600" b="1" spc="600">
                  <a:solidFill>
                    <a:schemeClr val="tx1">
                      <a:lumMod val="65000"/>
                      <a:lumOff val="35000"/>
                    </a:schemeClr>
                  </a:solidFill>
                  <a:latin typeface="Times New Roman" panose="02020603050405020304" pitchFamily="18" charset="0"/>
                  <a:ea typeface="字魂67号-勾玉行书" panose="00000500000000000000" pitchFamily="2" charset="-122"/>
                  <a:cs typeface="Times New Roman" panose="02020603050405020304" pitchFamily="18" charset="0"/>
                </a:rPr>
                <a:t>WONDER WOMEN CỦA TÔI</a:t>
              </a:r>
              <a:endParaRPr lang="en-US" altLang="zh-CN" sz="6600" b="1" spc="600" dirty="0">
                <a:solidFill>
                  <a:schemeClr val="tx1">
                    <a:lumMod val="65000"/>
                    <a:lumOff val="35000"/>
                  </a:schemeClr>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CEC886A8-11FF-4941-BAF2-E03B3E03A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4368" flipH="1">
            <a:off x="499009" y="944024"/>
            <a:ext cx="2546046" cy="3007895"/>
          </a:xfrm>
          <a:prstGeom prst="rect">
            <a:avLst/>
          </a:prstGeom>
        </p:spPr>
      </p:pic>
      <p:pic>
        <p:nvPicPr>
          <p:cNvPr id="10" name="图片 9">
            <a:extLst>
              <a:ext uri="{FF2B5EF4-FFF2-40B4-BE49-F238E27FC236}">
                <a16:creationId xmlns:a16="http://schemas.microsoft.com/office/drawing/2014/main" id="{C376A82F-7686-4A7A-BA27-0CF1A0D0E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221" y="0"/>
            <a:ext cx="5470141" cy="6858000"/>
          </a:xfrm>
          <a:prstGeom prst="rect">
            <a:avLst/>
          </a:prstGeom>
        </p:spPr>
      </p:pic>
      <p:pic>
        <p:nvPicPr>
          <p:cNvPr id="14" name="图片 13">
            <a:extLst>
              <a:ext uri="{FF2B5EF4-FFF2-40B4-BE49-F238E27FC236}">
                <a16:creationId xmlns:a16="http://schemas.microsoft.com/office/drawing/2014/main" id="{DE088794-33C6-4A21-AAD8-4469E966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 y="4521200"/>
            <a:ext cx="12192000" cy="2336800"/>
          </a:xfrm>
          <a:prstGeom prst="rect">
            <a:avLst/>
          </a:prstGeom>
        </p:spPr>
      </p:pic>
      <p:pic>
        <p:nvPicPr>
          <p:cNvPr id="5" name="图片 4">
            <a:extLst>
              <a:ext uri="{FF2B5EF4-FFF2-40B4-BE49-F238E27FC236}">
                <a16:creationId xmlns:a16="http://schemas.microsoft.com/office/drawing/2014/main" id="{38FB0BA8-7F63-48B9-AA12-3699BCA10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516" y="4587750"/>
            <a:ext cx="2732223" cy="2525135"/>
          </a:xfrm>
          <a:prstGeom prst="rect">
            <a:avLst/>
          </a:prstGeom>
        </p:spPr>
      </p:pic>
    </p:spTree>
    <p:extLst>
      <p:ext uri="{BB962C8B-B14F-4D97-AF65-F5344CB8AC3E}">
        <p14:creationId xmlns:p14="http://schemas.microsoft.com/office/powerpoint/2010/main" val="7753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par>
                          <p:cTn id="20" fill="hold">
                            <p:stCondLst>
                              <p:cond delay="2250"/>
                            </p:stCondLst>
                            <p:childTnLst>
                              <p:par>
                                <p:cTn id="21" presetID="2" presetClass="entr" presetSubtype="9"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0-#ppt_w/2"/>
                                          </p:val>
                                        </p:tav>
                                        <p:tav tm="100000">
                                          <p:val>
                                            <p:strVal val="#ppt_x"/>
                                          </p:val>
                                        </p:tav>
                                      </p:tavLst>
                                    </p:anim>
                                    <p:anim calcmode="lin" valueType="num">
                                      <p:cBhvr additive="base">
                                        <p:cTn id="24" dur="75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8" name="AutoShape 2">
            <a:extLst>
              <a:ext uri="{FF2B5EF4-FFF2-40B4-BE49-F238E27FC236}">
                <a16:creationId xmlns:a16="http://schemas.microsoft.com/office/drawing/2014/main" id="{8D413603-F576-4675-8212-760C57BBA7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 name="Picture 8">
            <a:extLst>
              <a:ext uri="{FF2B5EF4-FFF2-40B4-BE49-F238E27FC236}">
                <a16:creationId xmlns:a16="http://schemas.microsoft.com/office/drawing/2014/main" id="{0C621A84-B90A-40A8-BDD9-8C625535D33F}"/>
              </a:ext>
            </a:extLst>
          </p:cNvPr>
          <p:cNvPicPr>
            <a:picLocks noChangeAspect="1"/>
          </p:cNvPicPr>
          <p:nvPr/>
        </p:nvPicPr>
        <p:blipFill>
          <a:blip r:embed="rId4"/>
          <a:stretch>
            <a:fillRect/>
          </a:stretch>
        </p:blipFill>
        <p:spPr>
          <a:xfrm>
            <a:off x="-1638" y="403732"/>
            <a:ext cx="3651891" cy="5112647"/>
          </a:xfrm>
          <a:prstGeom prst="rect">
            <a:avLst/>
          </a:prstGeom>
        </p:spPr>
      </p:pic>
      <p:pic>
        <p:nvPicPr>
          <p:cNvPr id="10" name="Picture 9">
            <a:extLst>
              <a:ext uri="{FF2B5EF4-FFF2-40B4-BE49-F238E27FC236}">
                <a16:creationId xmlns:a16="http://schemas.microsoft.com/office/drawing/2014/main" id="{26EB2A60-4F78-43B2-97BE-25CF92D82B72}"/>
              </a:ext>
            </a:extLst>
          </p:cNvPr>
          <p:cNvPicPr>
            <a:picLocks noChangeAspect="1"/>
          </p:cNvPicPr>
          <p:nvPr/>
        </p:nvPicPr>
        <p:blipFill>
          <a:blip r:embed="rId5"/>
          <a:stretch>
            <a:fillRect/>
          </a:stretch>
        </p:blipFill>
        <p:spPr>
          <a:xfrm>
            <a:off x="3798289" y="0"/>
            <a:ext cx="3486150" cy="6200775"/>
          </a:xfrm>
          <a:prstGeom prst="rect">
            <a:avLst/>
          </a:prstGeom>
        </p:spPr>
      </p:pic>
      <p:sp>
        <p:nvSpPr>
          <p:cNvPr id="11" name="AutoShape 4">
            <a:extLst>
              <a:ext uri="{FF2B5EF4-FFF2-40B4-BE49-F238E27FC236}">
                <a16:creationId xmlns:a16="http://schemas.microsoft.com/office/drawing/2014/main" id="{7F3A9853-19E1-4869-8952-43D90B1B0A3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2" name="Picture 11">
            <a:extLst>
              <a:ext uri="{FF2B5EF4-FFF2-40B4-BE49-F238E27FC236}">
                <a16:creationId xmlns:a16="http://schemas.microsoft.com/office/drawing/2014/main" id="{C2CD4531-14B4-4BA3-9D11-AD6F4126C755}"/>
              </a:ext>
            </a:extLst>
          </p:cNvPr>
          <p:cNvPicPr>
            <a:picLocks noChangeAspect="1"/>
          </p:cNvPicPr>
          <p:nvPr/>
        </p:nvPicPr>
        <p:blipFill>
          <a:blip r:embed="rId6"/>
          <a:stretch>
            <a:fillRect/>
          </a:stretch>
        </p:blipFill>
        <p:spPr>
          <a:xfrm>
            <a:off x="7560938" y="176212"/>
            <a:ext cx="4352925" cy="6200775"/>
          </a:xfrm>
          <a:prstGeom prst="rect">
            <a:avLst/>
          </a:prstGeom>
        </p:spPr>
      </p:pic>
    </p:spTree>
    <p:extLst>
      <p:ext uri="{BB962C8B-B14F-4D97-AF65-F5344CB8AC3E}">
        <p14:creationId xmlns:p14="http://schemas.microsoft.com/office/powerpoint/2010/main" val="33521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6" name="标题 1">
            <a:extLst>
              <a:ext uri="{FF2B5EF4-FFF2-40B4-BE49-F238E27FC236}">
                <a16:creationId xmlns:a16="http://schemas.microsoft.com/office/drawing/2014/main" id="{873E6BCC-AA63-4A36-BA64-A992504A375E}"/>
              </a:ext>
            </a:extLst>
          </p:cNvPr>
          <p:cNvSpPr txBox="1">
            <a:spLocks/>
          </p:cNvSpPr>
          <p:nvPr/>
        </p:nvSpPr>
        <p:spPr>
          <a:xfrm>
            <a:off x="261729" y="108285"/>
            <a:ext cx="2830387" cy="445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r>
              <a:rPr lang="en-US" altLang="zh-CN" sz="3200" spc="600" dirty="0">
                <a:solidFill>
                  <a:schemeClr val="tx1">
                    <a:lumMod val="65000"/>
                    <a:lumOff val="35000"/>
                  </a:schemeClr>
                </a:solidFill>
                <a:latin typeface="字魂52号-阿开漫画体" panose="00000500000000000000" pitchFamily="2" charset="-122"/>
                <a:ea typeface="字魂52号-阿开漫画体" panose="00000500000000000000" pitchFamily="2" charset="-122"/>
              </a:rPr>
              <a:t>01</a:t>
            </a:r>
            <a:r>
              <a:rPr lang="zh-CN" altLang="en-US" sz="3200" spc="600" dirty="0">
                <a:solidFill>
                  <a:schemeClr val="tx1">
                    <a:lumMod val="65000"/>
                    <a:lumOff val="35000"/>
                  </a:schemeClr>
                </a:solidFill>
                <a:latin typeface="字魂52号-阿开漫画体" panose="00000500000000000000" pitchFamily="2" charset="-122"/>
                <a:ea typeface="字魂52号-阿开漫画体" panose="00000500000000000000" pitchFamily="2" charset="-122"/>
              </a:rPr>
              <a:t>前期筹备</a:t>
            </a:r>
          </a:p>
        </p:txBody>
      </p:sp>
      <p:pic>
        <p:nvPicPr>
          <p:cNvPr id="2" name="Picture 1">
            <a:extLst>
              <a:ext uri="{FF2B5EF4-FFF2-40B4-BE49-F238E27FC236}">
                <a16:creationId xmlns:a16="http://schemas.microsoft.com/office/drawing/2014/main" id="{DA75D2F7-EC26-4F6C-AB5E-2E45D3136CED}"/>
              </a:ext>
            </a:extLst>
          </p:cNvPr>
          <p:cNvPicPr>
            <a:picLocks noChangeAspect="1"/>
          </p:cNvPicPr>
          <p:nvPr/>
        </p:nvPicPr>
        <p:blipFill>
          <a:blip r:embed="rId4"/>
          <a:stretch>
            <a:fillRect/>
          </a:stretch>
        </p:blipFill>
        <p:spPr>
          <a:xfrm>
            <a:off x="0" y="0"/>
            <a:ext cx="4092591" cy="5539037"/>
          </a:xfrm>
          <a:prstGeom prst="rect">
            <a:avLst/>
          </a:prstGeom>
        </p:spPr>
      </p:pic>
      <p:pic>
        <p:nvPicPr>
          <p:cNvPr id="7" name="Picture 6">
            <a:extLst>
              <a:ext uri="{FF2B5EF4-FFF2-40B4-BE49-F238E27FC236}">
                <a16:creationId xmlns:a16="http://schemas.microsoft.com/office/drawing/2014/main" id="{147F366A-F2AC-4724-81CA-D3135AC7D27B}"/>
              </a:ext>
            </a:extLst>
          </p:cNvPr>
          <p:cNvPicPr>
            <a:picLocks noChangeAspect="1"/>
          </p:cNvPicPr>
          <p:nvPr/>
        </p:nvPicPr>
        <p:blipFill>
          <a:blip r:embed="rId5"/>
          <a:stretch>
            <a:fillRect/>
          </a:stretch>
        </p:blipFill>
        <p:spPr>
          <a:xfrm>
            <a:off x="4092591" y="0"/>
            <a:ext cx="4086225" cy="6200775"/>
          </a:xfrm>
          <a:prstGeom prst="rect">
            <a:avLst/>
          </a:prstGeom>
        </p:spPr>
      </p:pic>
      <p:pic>
        <p:nvPicPr>
          <p:cNvPr id="9" name="Picture 8">
            <a:extLst>
              <a:ext uri="{FF2B5EF4-FFF2-40B4-BE49-F238E27FC236}">
                <a16:creationId xmlns:a16="http://schemas.microsoft.com/office/drawing/2014/main" id="{13875CE3-9D6D-4825-B3BD-841EAC5B7066}"/>
              </a:ext>
            </a:extLst>
          </p:cNvPr>
          <p:cNvPicPr>
            <a:picLocks noChangeAspect="1"/>
          </p:cNvPicPr>
          <p:nvPr/>
        </p:nvPicPr>
        <p:blipFill>
          <a:blip r:embed="rId6"/>
          <a:stretch>
            <a:fillRect/>
          </a:stretch>
        </p:blipFill>
        <p:spPr>
          <a:xfrm>
            <a:off x="8291140" y="132742"/>
            <a:ext cx="3786898" cy="5406295"/>
          </a:xfrm>
          <a:prstGeom prst="rect">
            <a:avLst/>
          </a:prstGeom>
        </p:spPr>
      </p:pic>
    </p:spTree>
    <p:extLst>
      <p:ext uri="{BB962C8B-B14F-4D97-AF65-F5344CB8AC3E}">
        <p14:creationId xmlns:p14="http://schemas.microsoft.com/office/powerpoint/2010/main" val="33142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6" name="标题 1">
            <a:extLst>
              <a:ext uri="{FF2B5EF4-FFF2-40B4-BE49-F238E27FC236}">
                <a16:creationId xmlns:a16="http://schemas.microsoft.com/office/drawing/2014/main" id="{873E6BCC-AA63-4A36-BA64-A992504A375E}"/>
              </a:ext>
            </a:extLst>
          </p:cNvPr>
          <p:cNvSpPr txBox="1">
            <a:spLocks/>
          </p:cNvSpPr>
          <p:nvPr/>
        </p:nvSpPr>
        <p:spPr>
          <a:xfrm>
            <a:off x="261729" y="108285"/>
            <a:ext cx="2830387" cy="445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r>
              <a:rPr lang="en-US" altLang="zh-CN" sz="3200" spc="600" dirty="0">
                <a:solidFill>
                  <a:schemeClr val="tx1">
                    <a:lumMod val="65000"/>
                    <a:lumOff val="35000"/>
                  </a:schemeClr>
                </a:solidFill>
                <a:latin typeface="字魂52号-阿开漫画体" panose="00000500000000000000" pitchFamily="2" charset="-122"/>
                <a:ea typeface="字魂52号-阿开漫画体" panose="00000500000000000000" pitchFamily="2" charset="-122"/>
              </a:rPr>
              <a:t>01</a:t>
            </a:r>
            <a:r>
              <a:rPr lang="zh-CN" altLang="en-US" sz="3200" spc="600" dirty="0">
                <a:solidFill>
                  <a:schemeClr val="tx1">
                    <a:lumMod val="65000"/>
                    <a:lumOff val="35000"/>
                  </a:schemeClr>
                </a:solidFill>
                <a:latin typeface="字魂52号-阿开漫画体" panose="00000500000000000000" pitchFamily="2" charset="-122"/>
                <a:ea typeface="字魂52号-阿开漫画体" panose="00000500000000000000" pitchFamily="2" charset="-122"/>
              </a:rPr>
              <a:t>前期筹备</a:t>
            </a:r>
          </a:p>
        </p:txBody>
      </p:sp>
      <p:sp>
        <p:nvSpPr>
          <p:cNvPr id="9" name="AutoShape 2">
            <a:extLst>
              <a:ext uri="{FF2B5EF4-FFF2-40B4-BE49-F238E27FC236}">
                <a16:creationId xmlns:a16="http://schemas.microsoft.com/office/drawing/2014/main" id="{3DD284F3-D53C-4258-B080-BA10F0FA9A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4" name="Picture 13">
            <a:extLst>
              <a:ext uri="{FF2B5EF4-FFF2-40B4-BE49-F238E27FC236}">
                <a16:creationId xmlns:a16="http://schemas.microsoft.com/office/drawing/2014/main" id="{F8A0CFA4-6092-49A3-A510-36AA452A29DB}"/>
              </a:ext>
            </a:extLst>
          </p:cNvPr>
          <p:cNvPicPr>
            <a:picLocks noChangeAspect="1"/>
          </p:cNvPicPr>
          <p:nvPr/>
        </p:nvPicPr>
        <p:blipFill>
          <a:blip r:embed="rId4"/>
          <a:stretch>
            <a:fillRect/>
          </a:stretch>
        </p:blipFill>
        <p:spPr>
          <a:xfrm>
            <a:off x="0" y="0"/>
            <a:ext cx="4381500" cy="6200775"/>
          </a:xfrm>
          <a:prstGeom prst="rect">
            <a:avLst/>
          </a:prstGeom>
        </p:spPr>
      </p:pic>
      <p:pic>
        <p:nvPicPr>
          <p:cNvPr id="15" name="Picture 14">
            <a:extLst>
              <a:ext uri="{FF2B5EF4-FFF2-40B4-BE49-F238E27FC236}">
                <a16:creationId xmlns:a16="http://schemas.microsoft.com/office/drawing/2014/main" id="{4E81998B-F2B9-4F27-A173-1465DE1BB391}"/>
              </a:ext>
            </a:extLst>
          </p:cNvPr>
          <p:cNvPicPr>
            <a:picLocks noChangeAspect="1"/>
          </p:cNvPicPr>
          <p:nvPr/>
        </p:nvPicPr>
        <p:blipFill>
          <a:blip r:embed="rId5"/>
          <a:stretch>
            <a:fillRect/>
          </a:stretch>
        </p:blipFill>
        <p:spPr>
          <a:xfrm>
            <a:off x="4381500" y="176212"/>
            <a:ext cx="3486150" cy="6200775"/>
          </a:xfrm>
          <a:prstGeom prst="rect">
            <a:avLst/>
          </a:prstGeom>
        </p:spPr>
      </p:pic>
      <p:sp>
        <p:nvSpPr>
          <p:cNvPr id="16" name="AutoShape 4">
            <a:extLst>
              <a:ext uri="{FF2B5EF4-FFF2-40B4-BE49-F238E27FC236}">
                <a16:creationId xmlns:a16="http://schemas.microsoft.com/office/drawing/2014/main" id="{95970836-5189-49E6-995A-817FFC01501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7" name="Picture 16">
            <a:extLst>
              <a:ext uri="{FF2B5EF4-FFF2-40B4-BE49-F238E27FC236}">
                <a16:creationId xmlns:a16="http://schemas.microsoft.com/office/drawing/2014/main" id="{2B98942A-E007-4D65-BD4B-A9B00FE5D9A2}"/>
              </a:ext>
            </a:extLst>
          </p:cNvPr>
          <p:cNvPicPr>
            <a:picLocks noChangeAspect="1"/>
          </p:cNvPicPr>
          <p:nvPr/>
        </p:nvPicPr>
        <p:blipFill>
          <a:blip r:embed="rId6"/>
          <a:stretch>
            <a:fillRect/>
          </a:stretch>
        </p:blipFill>
        <p:spPr>
          <a:xfrm>
            <a:off x="8115300" y="732020"/>
            <a:ext cx="4032119" cy="5644967"/>
          </a:xfrm>
          <a:prstGeom prst="rect">
            <a:avLst/>
          </a:prstGeom>
        </p:spPr>
      </p:pic>
    </p:spTree>
    <p:extLst>
      <p:ext uri="{BB962C8B-B14F-4D97-AF65-F5344CB8AC3E}">
        <p14:creationId xmlns:p14="http://schemas.microsoft.com/office/powerpoint/2010/main" val="4180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EF8F5FE-78D7-4526-BF3B-EA6FDF388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7" name="图片 6">
            <a:extLst>
              <a:ext uri="{FF2B5EF4-FFF2-40B4-BE49-F238E27FC236}">
                <a16:creationId xmlns:a16="http://schemas.microsoft.com/office/drawing/2014/main" id="{F9A06E16-477A-4A60-9C7B-00E3936AB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791" y="387883"/>
            <a:ext cx="5383870" cy="1292527"/>
          </a:xfrm>
          <a:prstGeom prst="rect">
            <a:avLst/>
          </a:prstGeom>
        </p:spPr>
      </p:pic>
      <p:pic>
        <p:nvPicPr>
          <p:cNvPr id="17" name="图片 16">
            <a:extLst>
              <a:ext uri="{FF2B5EF4-FFF2-40B4-BE49-F238E27FC236}">
                <a16:creationId xmlns:a16="http://schemas.microsoft.com/office/drawing/2014/main" id="{EFA1C7AB-C30B-4859-9AA2-7853CF133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66985" y="2489785"/>
            <a:ext cx="4687341" cy="4243029"/>
          </a:xfrm>
          <a:prstGeom prst="rect">
            <a:avLst/>
          </a:prstGeom>
        </p:spPr>
      </p:pic>
      <p:pic>
        <p:nvPicPr>
          <p:cNvPr id="23" name="图片 22">
            <a:extLst>
              <a:ext uri="{FF2B5EF4-FFF2-40B4-BE49-F238E27FC236}">
                <a16:creationId xmlns:a16="http://schemas.microsoft.com/office/drawing/2014/main" id="{D8F5523A-745E-41C9-9822-88838D84C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677" y="2558541"/>
            <a:ext cx="4042623" cy="4396429"/>
          </a:xfrm>
          <a:prstGeom prst="rect">
            <a:avLst/>
          </a:prstGeom>
        </p:spPr>
      </p:pic>
      <p:sp>
        <p:nvSpPr>
          <p:cNvPr id="24" name="标题 1">
            <a:extLst>
              <a:ext uri="{FF2B5EF4-FFF2-40B4-BE49-F238E27FC236}">
                <a16:creationId xmlns:a16="http://schemas.microsoft.com/office/drawing/2014/main" id="{D2E259CE-2E8D-4403-B444-0C65E60D1703}"/>
              </a:ext>
            </a:extLst>
          </p:cNvPr>
          <p:cNvSpPr txBox="1">
            <a:spLocks/>
          </p:cNvSpPr>
          <p:nvPr/>
        </p:nvSpPr>
        <p:spPr>
          <a:xfrm>
            <a:off x="562647" y="2056378"/>
            <a:ext cx="11066701" cy="3521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4400" spc="600" dirty="0">
                <a:solidFill>
                  <a:srgbClr val="D1BAC0"/>
                </a:solidFill>
                <a:latin typeface="字魂52号-阿开漫画体" panose="00000500000000000000" pitchFamily="2" charset="-122"/>
                <a:ea typeface="字魂52号-阿开漫画体" panose="00000500000000000000" pitchFamily="2" charset="-122"/>
              </a:rPr>
              <a:t>T H A N K S</a:t>
            </a:r>
            <a:endParaRPr lang="zh-CN" altLang="en-US" sz="14400" spc="600" dirty="0">
              <a:solidFill>
                <a:srgbClr val="D1BAC0"/>
              </a:solidFill>
              <a:latin typeface="字魂52号-阿开漫画体" panose="00000500000000000000" pitchFamily="2" charset="-122"/>
              <a:ea typeface="字魂52号-阿开漫画体" panose="00000500000000000000" pitchFamily="2" charset="-122"/>
            </a:endParaRPr>
          </a:p>
        </p:txBody>
      </p:sp>
      <p:pic>
        <p:nvPicPr>
          <p:cNvPr id="21" name="图片 20">
            <a:extLst>
              <a:ext uri="{FF2B5EF4-FFF2-40B4-BE49-F238E27FC236}">
                <a16:creationId xmlns:a16="http://schemas.microsoft.com/office/drawing/2014/main" id="{BEA4C700-51FC-44CA-A025-EA2EA7A3E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732" y="1435277"/>
            <a:ext cx="4288533" cy="5422723"/>
          </a:xfrm>
          <a:prstGeom prst="rect">
            <a:avLst/>
          </a:prstGeom>
        </p:spPr>
      </p:pic>
    </p:spTree>
    <p:extLst>
      <p:ext uri="{BB962C8B-B14F-4D97-AF65-F5344CB8AC3E}">
        <p14:creationId xmlns:p14="http://schemas.microsoft.com/office/powerpoint/2010/main" val="37059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750"/>
                                        <p:tgtEl>
                                          <p:spTgt spid="21"/>
                                        </p:tgtEl>
                                      </p:cBhvr>
                                    </p:animEffect>
                                  </p:childTnLst>
                                </p:cTn>
                              </p:par>
                            </p:childTnLst>
                          </p:cTn>
                        </p:par>
                        <p:par>
                          <p:cTn id="21" fill="hold">
                            <p:stCondLst>
                              <p:cond delay="3000"/>
                            </p:stCondLst>
                            <p:childTnLst>
                              <p:par>
                                <p:cTn id="22" presetID="16" presetClass="entr" presetSubtype="37"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Vertical)">
                                      <p:cBhvr>
                                        <p:cTn id="24" dur="750"/>
                                        <p:tgtEl>
                                          <p:spTgt spid="7"/>
                                        </p:tgtEl>
                                      </p:cBhvr>
                                    </p:animEffect>
                                  </p:childTnLst>
                                </p:cTn>
                              </p:par>
                            </p:childTnLst>
                          </p:cTn>
                        </p:par>
                        <p:par>
                          <p:cTn id="25" fill="hold">
                            <p:stCondLst>
                              <p:cond delay="3750"/>
                            </p:stCondLst>
                            <p:childTnLst>
                              <p:par>
                                <p:cTn id="26" presetID="53" presetClass="entr" presetSubtype="16"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750" fill="hold"/>
                                        <p:tgtEl>
                                          <p:spTgt spid="24"/>
                                        </p:tgtEl>
                                        <p:attrNameLst>
                                          <p:attrName>ppt_w</p:attrName>
                                        </p:attrNameLst>
                                      </p:cBhvr>
                                      <p:tavLst>
                                        <p:tav tm="0">
                                          <p:val>
                                            <p:fltVal val="0"/>
                                          </p:val>
                                        </p:tav>
                                        <p:tav tm="100000">
                                          <p:val>
                                            <p:strVal val="#ppt_w"/>
                                          </p:val>
                                        </p:tav>
                                      </p:tavLst>
                                    </p:anim>
                                    <p:anim calcmode="lin" valueType="num">
                                      <p:cBhvr>
                                        <p:cTn id="29" dur="750" fill="hold"/>
                                        <p:tgtEl>
                                          <p:spTgt spid="24"/>
                                        </p:tgtEl>
                                        <p:attrNameLst>
                                          <p:attrName>ppt_h</p:attrName>
                                        </p:attrNameLst>
                                      </p:cBhvr>
                                      <p:tavLst>
                                        <p:tav tm="0">
                                          <p:val>
                                            <p:fltVal val="0"/>
                                          </p:val>
                                        </p:tav>
                                        <p:tav tm="100000">
                                          <p:val>
                                            <p:strVal val="#ppt_h"/>
                                          </p:val>
                                        </p:tav>
                                      </p:tavLst>
                                    </p:anim>
                                    <p:animEffect transition="in" filter="fade">
                                      <p:cBhvr>
                                        <p:cTn id="30"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9544C3-E7DB-4815-8B6D-8CF6EF49F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grpSp>
        <p:nvGrpSpPr>
          <p:cNvPr id="9" name="组合 8">
            <a:extLst>
              <a:ext uri="{FF2B5EF4-FFF2-40B4-BE49-F238E27FC236}">
                <a16:creationId xmlns:a16="http://schemas.microsoft.com/office/drawing/2014/main" id="{9F7849D3-49E8-4F77-A3A0-12A848602452}"/>
              </a:ext>
            </a:extLst>
          </p:cNvPr>
          <p:cNvGrpSpPr/>
          <p:nvPr/>
        </p:nvGrpSpPr>
        <p:grpSpPr>
          <a:xfrm>
            <a:off x="1094121" y="1552074"/>
            <a:ext cx="5626100" cy="3777915"/>
            <a:chOff x="1094121" y="1552074"/>
            <a:chExt cx="5626100" cy="3777915"/>
          </a:xfrm>
        </p:grpSpPr>
        <p:sp>
          <p:nvSpPr>
            <p:cNvPr id="11" name="矩形 10">
              <a:extLst>
                <a:ext uri="{FF2B5EF4-FFF2-40B4-BE49-F238E27FC236}">
                  <a16:creationId xmlns:a16="http://schemas.microsoft.com/office/drawing/2014/main" id="{19EBDD56-6373-4461-ADC2-381B4E7CDF06}"/>
                </a:ext>
              </a:extLst>
            </p:cNvPr>
            <p:cNvSpPr/>
            <p:nvPr/>
          </p:nvSpPr>
          <p:spPr>
            <a:xfrm>
              <a:off x="1094121" y="1552074"/>
              <a:ext cx="5626100" cy="377791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 name="标题 1">
              <a:extLst>
                <a:ext uri="{FF2B5EF4-FFF2-40B4-BE49-F238E27FC236}">
                  <a16:creationId xmlns:a16="http://schemas.microsoft.com/office/drawing/2014/main" id="{E30286D8-F2DB-43E4-95D9-4F053E4A2261}"/>
                </a:ext>
              </a:extLst>
            </p:cNvPr>
            <p:cNvSpPr txBox="1">
              <a:spLocks/>
            </p:cNvSpPr>
            <p:nvPr/>
          </p:nvSpPr>
          <p:spPr>
            <a:xfrm>
              <a:off x="1094121" y="2447971"/>
              <a:ext cx="5470141" cy="148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r>
                <a:rPr lang="en-US" altLang="zh-CN" sz="8800" b="1" spc="600" dirty="0">
                  <a:solidFill>
                    <a:schemeClr val="tx1">
                      <a:lumMod val="65000"/>
                      <a:lumOff val="35000"/>
                    </a:schemeClr>
                  </a:solidFill>
                  <a:latin typeface="Times New Roman" panose="02020603050405020304" pitchFamily="18" charset="0"/>
                  <a:ea typeface="字魂67号-勾玉行书" panose="00000500000000000000" pitchFamily="2" charset="-122"/>
                  <a:cs typeface="Times New Roman" panose="02020603050405020304" pitchFamily="18" charset="0"/>
                </a:rPr>
                <a:t>01</a:t>
              </a:r>
            </a:p>
            <a:p>
              <a:pPr algn="ctr">
                <a:lnSpc>
                  <a:spcPts val="8000"/>
                </a:lnSpc>
              </a:pPr>
              <a:r>
                <a:rPr lang="en-US" altLang="zh-CN" sz="6000" b="1" spc="600">
                  <a:solidFill>
                    <a:schemeClr val="tx1">
                      <a:lumMod val="65000"/>
                      <a:lumOff val="35000"/>
                    </a:schemeClr>
                  </a:solidFill>
                  <a:latin typeface="Times New Roman" panose="02020603050405020304" pitchFamily="18" charset="0"/>
                  <a:ea typeface="字魂52号-阿开漫画体" panose="00000500000000000000" pitchFamily="2" charset="-122"/>
                  <a:cs typeface="Times New Roman" panose="02020603050405020304" pitchFamily="18" charset="0"/>
                </a:rPr>
                <a:t>THẾ GIỚI</a:t>
              </a:r>
              <a:endParaRPr lang="zh-CN" altLang="en-US" sz="6000" b="1" spc="600" dirty="0">
                <a:solidFill>
                  <a:schemeClr val="tx1">
                    <a:lumMod val="65000"/>
                    <a:lumOff val="35000"/>
                  </a:schemeClr>
                </a:solidFill>
                <a:latin typeface="Times New Roman" panose="02020603050405020304" pitchFamily="18" charset="0"/>
                <a:ea typeface="字魂52号-阿开漫画体" panose="00000500000000000000" pitchFamily="2"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CEC886A8-11FF-4941-BAF2-E03B3E03A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4368" flipH="1">
            <a:off x="499009" y="944024"/>
            <a:ext cx="2546046" cy="3007895"/>
          </a:xfrm>
          <a:prstGeom prst="rect">
            <a:avLst/>
          </a:prstGeom>
        </p:spPr>
      </p:pic>
      <p:pic>
        <p:nvPicPr>
          <p:cNvPr id="10" name="图片 9">
            <a:extLst>
              <a:ext uri="{FF2B5EF4-FFF2-40B4-BE49-F238E27FC236}">
                <a16:creationId xmlns:a16="http://schemas.microsoft.com/office/drawing/2014/main" id="{C376A82F-7686-4A7A-BA27-0CF1A0D0E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221" y="0"/>
            <a:ext cx="5470141" cy="6858000"/>
          </a:xfrm>
          <a:prstGeom prst="rect">
            <a:avLst/>
          </a:prstGeom>
        </p:spPr>
      </p:pic>
      <p:pic>
        <p:nvPicPr>
          <p:cNvPr id="14" name="图片 13">
            <a:extLst>
              <a:ext uri="{FF2B5EF4-FFF2-40B4-BE49-F238E27FC236}">
                <a16:creationId xmlns:a16="http://schemas.microsoft.com/office/drawing/2014/main" id="{DE088794-33C6-4A21-AAD8-4469E966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 y="4521200"/>
            <a:ext cx="12192000" cy="2336800"/>
          </a:xfrm>
          <a:prstGeom prst="rect">
            <a:avLst/>
          </a:prstGeom>
        </p:spPr>
      </p:pic>
      <p:pic>
        <p:nvPicPr>
          <p:cNvPr id="5" name="图片 4">
            <a:extLst>
              <a:ext uri="{FF2B5EF4-FFF2-40B4-BE49-F238E27FC236}">
                <a16:creationId xmlns:a16="http://schemas.microsoft.com/office/drawing/2014/main" id="{38FB0BA8-7F63-48B9-AA12-3699BCA10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516" y="4587750"/>
            <a:ext cx="2732223" cy="2525135"/>
          </a:xfrm>
          <a:prstGeom prst="rect">
            <a:avLst/>
          </a:prstGeom>
        </p:spPr>
      </p:pic>
    </p:spTree>
    <p:extLst>
      <p:ext uri="{BB962C8B-B14F-4D97-AF65-F5344CB8AC3E}">
        <p14:creationId xmlns:p14="http://schemas.microsoft.com/office/powerpoint/2010/main" val="12553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par>
                          <p:cTn id="20" fill="hold">
                            <p:stCondLst>
                              <p:cond delay="2250"/>
                            </p:stCondLst>
                            <p:childTnLst>
                              <p:par>
                                <p:cTn id="21" presetID="2" presetClass="entr" presetSubtype="9"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0-#ppt_w/2"/>
                                          </p:val>
                                        </p:tav>
                                        <p:tav tm="100000">
                                          <p:val>
                                            <p:strVal val="#ppt_x"/>
                                          </p:val>
                                        </p:tav>
                                      </p:tavLst>
                                    </p:anim>
                                    <p:anim calcmode="lin" valueType="num">
                                      <p:cBhvr additive="base">
                                        <p:cTn id="24" dur="75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9544C3-E7DB-4815-8B6D-8CF6EF49F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grpSp>
        <p:nvGrpSpPr>
          <p:cNvPr id="9" name="组合 8">
            <a:extLst>
              <a:ext uri="{FF2B5EF4-FFF2-40B4-BE49-F238E27FC236}">
                <a16:creationId xmlns:a16="http://schemas.microsoft.com/office/drawing/2014/main" id="{9F7849D3-49E8-4F77-A3A0-12A848602452}"/>
              </a:ext>
            </a:extLst>
          </p:cNvPr>
          <p:cNvGrpSpPr/>
          <p:nvPr/>
        </p:nvGrpSpPr>
        <p:grpSpPr>
          <a:xfrm>
            <a:off x="868300" y="1389842"/>
            <a:ext cx="10356986" cy="3777915"/>
            <a:chOff x="953089" y="1389842"/>
            <a:chExt cx="6468255" cy="3777915"/>
          </a:xfrm>
        </p:grpSpPr>
        <p:sp>
          <p:nvSpPr>
            <p:cNvPr id="11" name="矩形 10">
              <a:extLst>
                <a:ext uri="{FF2B5EF4-FFF2-40B4-BE49-F238E27FC236}">
                  <a16:creationId xmlns:a16="http://schemas.microsoft.com/office/drawing/2014/main" id="{19EBDD56-6373-4461-ADC2-381B4E7CDF06}"/>
                </a:ext>
              </a:extLst>
            </p:cNvPr>
            <p:cNvSpPr/>
            <p:nvPr/>
          </p:nvSpPr>
          <p:spPr>
            <a:xfrm>
              <a:off x="953089" y="1389842"/>
              <a:ext cx="6468255" cy="377791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A5A4"/>
                </a:solidFill>
              </a:endParaRPr>
            </a:p>
          </p:txBody>
        </p:sp>
        <p:sp>
          <p:nvSpPr>
            <p:cNvPr id="12" name="标题 1">
              <a:extLst>
                <a:ext uri="{FF2B5EF4-FFF2-40B4-BE49-F238E27FC236}">
                  <a16:creationId xmlns:a16="http://schemas.microsoft.com/office/drawing/2014/main" id="{E30286D8-F2DB-43E4-95D9-4F053E4A2261}"/>
                </a:ext>
              </a:extLst>
            </p:cNvPr>
            <p:cNvSpPr txBox="1">
              <a:spLocks/>
            </p:cNvSpPr>
            <p:nvPr/>
          </p:nvSpPr>
          <p:spPr>
            <a:xfrm>
              <a:off x="1368734" y="2139972"/>
              <a:ext cx="6052610" cy="25780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 đến ngày 8/3 hàng năm, phụ nữ trên toàn thế giới lại được tất cả mọi người tôn vinh. Hãy cùng ôn lại lịch sử của ngày Quốc tế Phụ nữ 8/3 để hiểu thêm về ngày này nhé. </a:t>
              </a:r>
              <a:endParaRPr lang="vi-VN" sz="360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3" name="图片 2">
            <a:extLst>
              <a:ext uri="{FF2B5EF4-FFF2-40B4-BE49-F238E27FC236}">
                <a16:creationId xmlns:a16="http://schemas.microsoft.com/office/drawing/2014/main" id="{CEC886A8-11FF-4941-BAF2-E03B3E03A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4368" flipH="1">
            <a:off x="440016" y="651650"/>
            <a:ext cx="2546046" cy="3007895"/>
          </a:xfrm>
          <a:prstGeom prst="rect">
            <a:avLst/>
          </a:prstGeom>
        </p:spPr>
      </p:pic>
      <p:pic>
        <p:nvPicPr>
          <p:cNvPr id="14" name="图片 13">
            <a:extLst>
              <a:ext uri="{FF2B5EF4-FFF2-40B4-BE49-F238E27FC236}">
                <a16:creationId xmlns:a16="http://schemas.microsoft.com/office/drawing/2014/main" id="{DE088794-33C6-4A21-AAD8-4469E9663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8" y="4521200"/>
            <a:ext cx="12192000" cy="2336800"/>
          </a:xfrm>
          <a:prstGeom prst="rect">
            <a:avLst/>
          </a:prstGeom>
        </p:spPr>
      </p:pic>
      <p:pic>
        <p:nvPicPr>
          <p:cNvPr id="5" name="图片 4">
            <a:extLst>
              <a:ext uri="{FF2B5EF4-FFF2-40B4-BE49-F238E27FC236}">
                <a16:creationId xmlns:a16="http://schemas.microsoft.com/office/drawing/2014/main" id="{38FB0BA8-7F63-48B9-AA12-3699BCA10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108" y="4506444"/>
            <a:ext cx="2732223" cy="2525135"/>
          </a:xfrm>
          <a:prstGeom prst="rect">
            <a:avLst/>
          </a:prstGeom>
        </p:spPr>
      </p:pic>
    </p:spTree>
    <p:extLst>
      <p:ext uri="{BB962C8B-B14F-4D97-AF65-F5344CB8AC3E}">
        <p14:creationId xmlns:p14="http://schemas.microsoft.com/office/powerpoint/2010/main" val="36749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par>
                          <p:cTn id="14" fill="hold">
                            <p:stCondLst>
                              <p:cond delay="1500"/>
                            </p:stCondLst>
                            <p:childTnLst>
                              <p:par>
                                <p:cTn id="15" presetID="2" presetClass="entr" presetSubtype="9"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0-#ppt_w/2"/>
                                          </p:val>
                                        </p:tav>
                                        <p:tav tm="100000">
                                          <p:val>
                                            <p:strVal val="#ppt_x"/>
                                          </p:val>
                                        </p:tav>
                                      </p:tavLst>
                                    </p:anim>
                                    <p:anim calcmode="lin" valueType="num">
                                      <p:cBhvr additive="base">
                                        <p:cTn id="18" dur="750" fill="hold"/>
                                        <p:tgtEl>
                                          <p:spTgt spid="3"/>
                                        </p:tgtEl>
                                        <p:attrNameLst>
                                          <p:attrName>ppt_y</p:attrName>
                                        </p:attrNameLst>
                                      </p:cBhvr>
                                      <p:tavLst>
                                        <p:tav tm="0">
                                          <p:val>
                                            <p:strVal val="0-#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11" name="TextBox 10">
            <a:extLst>
              <a:ext uri="{FF2B5EF4-FFF2-40B4-BE49-F238E27FC236}">
                <a16:creationId xmlns:a16="http://schemas.microsoft.com/office/drawing/2014/main" id="{63A1092B-FA7D-46CE-A944-5C402AE60013}"/>
              </a:ext>
            </a:extLst>
          </p:cNvPr>
          <p:cNvSpPr txBox="1"/>
          <p:nvPr/>
        </p:nvSpPr>
        <p:spPr>
          <a:xfrm>
            <a:off x="474408" y="582067"/>
            <a:ext cx="4900151" cy="5693866"/>
          </a:xfrm>
          <a:prstGeom prst="rect">
            <a:avLst/>
          </a:prstGeom>
          <a:solidFill>
            <a:srgbClr val="FFA7A0"/>
          </a:solidFill>
        </p:spPr>
        <p:txBody>
          <a:bodyPr wrap="square">
            <a:spAutoFit/>
          </a:bodyPr>
          <a:lstStyle/>
          <a:p>
            <a:pPr algn="just">
              <a:spcAft>
                <a:spcPts val="375"/>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 sử ngày 8-3 bắt đầu từ phong trào của nữ công nhân ngành dệt nước Mỹ vào cuối thế kỳ XIX. Ngày 8/3/1857, các công nhân ngành dệt đứng dậy chống lại những điều kiện làm việc khó khăn và tồi tàn của họ tại thành phố New York. Hai năm sau, cũng trong tháng 3, các nữ công nhân Hoa Kỳ trong hãng dệt thành lập công đoàn đầu tiên đã được bảo vệ và giành được một số quyền lợi.</a:t>
            </a:r>
            <a:endParaRPr lang="vi-VN" sz="2400">
              <a:effectLst/>
              <a:latin typeface="Times New Roman" panose="02020603050405020304" pitchFamily="18" charset="0"/>
              <a:ea typeface="Times New Roman" panose="02020603050405020304" pitchFamily="18" charset="0"/>
            </a:endParaRPr>
          </a:p>
        </p:txBody>
      </p:sp>
      <p:pic>
        <p:nvPicPr>
          <p:cNvPr id="14" name="Hình ảnh 2">
            <a:extLst>
              <a:ext uri="{FF2B5EF4-FFF2-40B4-BE49-F238E27FC236}">
                <a16:creationId xmlns:a16="http://schemas.microsoft.com/office/drawing/2014/main" id="{9C775564-8FE7-4460-8453-100EA0A28E79}"/>
              </a:ext>
            </a:extLst>
          </p:cNvPr>
          <p:cNvPicPr>
            <a:picLocks noChangeAspect="1"/>
          </p:cNvPicPr>
          <p:nvPr/>
        </p:nvPicPr>
        <p:blipFill>
          <a:blip r:embed="rId4"/>
          <a:stretch>
            <a:fillRect/>
          </a:stretch>
        </p:blipFill>
        <p:spPr>
          <a:xfrm>
            <a:off x="5847329" y="1473797"/>
            <a:ext cx="5731510" cy="3537084"/>
          </a:xfrm>
          <a:prstGeom prst="rect">
            <a:avLst/>
          </a:prstGeom>
        </p:spPr>
      </p:pic>
    </p:spTree>
    <p:extLst>
      <p:ext uri="{BB962C8B-B14F-4D97-AF65-F5344CB8AC3E}">
        <p14:creationId xmlns:p14="http://schemas.microsoft.com/office/powerpoint/2010/main" val="23374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11" name="TextBox 10">
            <a:extLst>
              <a:ext uri="{FF2B5EF4-FFF2-40B4-BE49-F238E27FC236}">
                <a16:creationId xmlns:a16="http://schemas.microsoft.com/office/drawing/2014/main" id="{63A1092B-FA7D-46CE-A944-5C402AE60013}"/>
              </a:ext>
            </a:extLst>
          </p:cNvPr>
          <p:cNvSpPr txBox="1"/>
          <p:nvPr/>
        </p:nvSpPr>
        <p:spPr>
          <a:xfrm>
            <a:off x="766960" y="209089"/>
            <a:ext cx="10654803" cy="3990836"/>
          </a:xfrm>
          <a:prstGeom prst="rect">
            <a:avLst/>
          </a:prstGeom>
          <a:solidFill>
            <a:srgbClr val="FFA7A0"/>
          </a:solidFill>
        </p:spPr>
        <p:txBody>
          <a:bodyPr wrap="square">
            <a:spAutoFit/>
          </a:bodyPr>
          <a:lstStyle/>
          <a:p>
            <a:pPr algn="just">
              <a:spcAft>
                <a:spcPts val="375"/>
              </a:spcAft>
            </a:pPr>
            <a:r>
              <a:rPr lang="vi-VN"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 50 năm sau, ngày 8/3/1908, 15.000 phụ nữ diễu hành trên các đường phố New York đòi tăng lương, giảm giờ làm việc và hủy bỏ việc bắt trẻ con làm việc. Sau đó, Đảng Xã hội Hoa Kỳ tuyên bố Ngày Quốc tế Phụ nữ là ngày 28/2/1909.</a:t>
            </a:r>
            <a:endParaRPr lang="vi-VN" sz="2500">
              <a:effectLst/>
              <a:latin typeface="Times New Roman" panose="02020603050405020304" pitchFamily="18" charset="0"/>
              <a:ea typeface="Times New Roman" panose="02020603050405020304" pitchFamily="18" charset="0"/>
            </a:endParaRPr>
          </a:p>
          <a:p>
            <a:pPr algn="just">
              <a:spcAft>
                <a:spcPts val="375"/>
              </a:spcAft>
            </a:pPr>
            <a:r>
              <a:rPr lang="vi-VN"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 nhiên, đến ngày 8/3/1910, tại Hội nghị phụ nữ do Quốc tế thứ 2 (Quốc tế Xã hội chủ nghĩa) tổ chức, 100 đại biểu phụ nữ thuộc 17 nước đòi quyền bầu cử cho phụ nữ. Chủ tịch Hội nghị là bà Clara Zetkin, phụ nữ Đức, đã đề nghị chọn một ngày quốc tế phụ nữ để nhớ ơn những phụ nữ đã đấu tranh trên toàn thế giới. Hội nghị đã quyết định chọn ngày 8/3 làm Ngày Quốc tế Phụ nữ, ngày đoàn kết đấu tranh của phụ nữ với những khẩu hiệu: “Ngày làm việc 8 giờ”, “Việc làm ngang nhau”, “Bảo vệ bà mẹ và trẻ em”.</a:t>
            </a:r>
            <a:endParaRPr lang="vi-VN" sz="25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9B877FA6-77DB-488C-BB14-ED7F063AE2E5}"/>
              </a:ext>
            </a:extLst>
          </p:cNvPr>
          <p:cNvSpPr txBox="1"/>
          <p:nvPr/>
        </p:nvSpPr>
        <p:spPr>
          <a:xfrm>
            <a:off x="766960" y="4490446"/>
            <a:ext cx="10654803" cy="1815882"/>
          </a:xfrm>
          <a:prstGeom prst="rect">
            <a:avLst/>
          </a:prstGeom>
          <a:solidFill>
            <a:srgbClr val="D6878D"/>
          </a:solidFill>
        </p:spPr>
        <p:txBody>
          <a:bodyPr wrap="square">
            <a:spAutoFit/>
          </a:bodyPr>
          <a:lstStyle/>
          <a:p>
            <a:pPr algn="just">
              <a:spcAft>
                <a:spcPts val="375"/>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đó, ngày 8/3 hàng năm trở thành ngày đấu tranh chung của phụ nữ lao động trên toàn thế giới, là biểu dương ý chí đấu tranh của phụ nữ khắp nơi trên thế giới đấu tranh vì độc lập dân tộc, dân chủ, hòa bình và tiến bộ xã hội; vì quyền lợi hạnh phúc của phụ nữ và nhi đồng.</a:t>
            </a:r>
            <a:endParaRPr lang="vi-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689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9544C3-E7DB-4815-8B6D-8CF6EF49F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grpSp>
        <p:nvGrpSpPr>
          <p:cNvPr id="9" name="组合 8">
            <a:extLst>
              <a:ext uri="{FF2B5EF4-FFF2-40B4-BE49-F238E27FC236}">
                <a16:creationId xmlns:a16="http://schemas.microsoft.com/office/drawing/2014/main" id="{9F7849D3-49E8-4F77-A3A0-12A848602452}"/>
              </a:ext>
            </a:extLst>
          </p:cNvPr>
          <p:cNvGrpSpPr/>
          <p:nvPr/>
        </p:nvGrpSpPr>
        <p:grpSpPr>
          <a:xfrm>
            <a:off x="1094121" y="1552074"/>
            <a:ext cx="5626100" cy="3777915"/>
            <a:chOff x="1094121" y="1552074"/>
            <a:chExt cx="5626100" cy="3777915"/>
          </a:xfrm>
        </p:grpSpPr>
        <p:sp>
          <p:nvSpPr>
            <p:cNvPr id="11" name="矩形 10">
              <a:extLst>
                <a:ext uri="{FF2B5EF4-FFF2-40B4-BE49-F238E27FC236}">
                  <a16:creationId xmlns:a16="http://schemas.microsoft.com/office/drawing/2014/main" id="{19EBDD56-6373-4461-ADC2-381B4E7CDF06}"/>
                </a:ext>
              </a:extLst>
            </p:cNvPr>
            <p:cNvSpPr/>
            <p:nvPr/>
          </p:nvSpPr>
          <p:spPr>
            <a:xfrm>
              <a:off x="1094121" y="1552074"/>
              <a:ext cx="5626100" cy="377791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A5A4"/>
                </a:solidFill>
              </a:endParaRPr>
            </a:p>
          </p:txBody>
        </p:sp>
        <p:sp>
          <p:nvSpPr>
            <p:cNvPr id="12" name="标题 1">
              <a:extLst>
                <a:ext uri="{FF2B5EF4-FFF2-40B4-BE49-F238E27FC236}">
                  <a16:creationId xmlns:a16="http://schemas.microsoft.com/office/drawing/2014/main" id="{E30286D8-F2DB-43E4-95D9-4F053E4A2261}"/>
                </a:ext>
              </a:extLst>
            </p:cNvPr>
            <p:cNvSpPr txBox="1">
              <a:spLocks/>
            </p:cNvSpPr>
            <p:nvPr/>
          </p:nvSpPr>
          <p:spPr>
            <a:xfrm>
              <a:off x="1133406" y="2388732"/>
              <a:ext cx="5213028" cy="148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r>
                <a:rPr lang="en-US" altLang="zh-CN" sz="8000" spc="600" dirty="0">
                  <a:solidFill>
                    <a:schemeClr val="tx1">
                      <a:lumMod val="65000"/>
                      <a:lumOff val="35000"/>
                    </a:schemeClr>
                  </a:solidFill>
                  <a:latin typeface="字魂67号-勾玉行书" panose="00000500000000000000" pitchFamily="2" charset="-122"/>
                  <a:ea typeface="字魂67号-勾玉行书" panose="00000500000000000000" pitchFamily="2" charset="-122"/>
                </a:rPr>
                <a:t>02</a:t>
              </a:r>
            </a:p>
            <a:p>
              <a:pPr algn="ctr">
                <a:lnSpc>
                  <a:spcPts val="8000"/>
                </a:lnSpc>
              </a:pPr>
              <a:r>
                <a:rPr lang="en-US" altLang="zh-CN" sz="5400" b="1" spc="600">
                  <a:solidFill>
                    <a:schemeClr val="tx1">
                      <a:lumMod val="65000"/>
                      <a:lumOff val="35000"/>
                    </a:schemeClr>
                  </a:solidFill>
                  <a:latin typeface="Times New Roman" panose="02020603050405020304" pitchFamily="18" charset="0"/>
                  <a:ea typeface="字魂52号-阿开漫画体" panose="00000500000000000000" pitchFamily="2" charset="-122"/>
                  <a:cs typeface="Times New Roman" panose="02020603050405020304" pitchFamily="18" charset="0"/>
                </a:rPr>
                <a:t>NƯỚC TA</a:t>
              </a:r>
              <a:endParaRPr lang="zh-CN" altLang="en-US" sz="5400" b="1" spc="600" dirty="0">
                <a:solidFill>
                  <a:schemeClr val="tx1">
                    <a:lumMod val="65000"/>
                    <a:lumOff val="35000"/>
                  </a:schemeClr>
                </a:solidFill>
                <a:latin typeface="Times New Roman" panose="02020603050405020304" pitchFamily="18" charset="0"/>
                <a:ea typeface="字魂52号-阿开漫画体" panose="00000500000000000000" pitchFamily="2"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CEC886A8-11FF-4941-BAF2-E03B3E03A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4368" flipH="1">
            <a:off x="499009" y="944024"/>
            <a:ext cx="2546046" cy="3007895"/>
          </a:xfrm>
          <a:prstGeom prst="rect">
            <a:avLst/>
          </a:prstGeom>
        </p:spPr>
      </p:pic>
      <p:pic>
        <p:nvPicPr>
          <p:cNvPr id="10" name="图片 9">
            <a:extLst>
              <a:ext uri="{FF2B5EF4-FFF2-40B4-BE49-F238E27FC236}">
                <a16:creationId xmlns:a16="http://schemas.microsoft.com/office/drawing/2014/main" id="{C376A82F-7686-4A7A-BA27-0CF1A0D0E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221" y="0"/>
            <a:ext cx="5470141" cy="6858000"/>
          </a:xfrm>
          <a:prstGeom prst="rect">
            <a:avLst/>
          </a:prstGeom>
        </p:spPr>
      </p:pic>
      <p:pic>
        <p:nvPicPr>
          <p:cNvPr id="14" name="图片 13">
            <a:extLst>
              <a:ext uri="{FF2B5EF4-FFF2-40B4-BE49-F238E27FC236}">
                <a16:creationId xmlns:a16="http://schemas.microsoft.com/office/drawing/2014/main" id="{DE088794-33C6-4A21-AAD8-4469E966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 y="4521200"/>
            <a:ext cx="12192000" cy="2336800"/>
          </a:xfrm>
          <a:prstGeom prst="rect">
            <a:avLst/>
          </a:prstGeom>
        </p:spPr>
      </p:pic>
      <p:pic>
        <p:nvPicPr>
          <p:cNvPr id="5" name="图片 4">
            <a:extLst>
              <a:ext uri="{FF2B5EF4-FFF2-40B4-BE49-F238E27FC236}">
                <a16:creationId xmlns:a16="http://schemas.microsoft.com/office/drawing/2014/main" id="{38FB0BA8-7F63-48B9-AA12-3699BCA10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516" y="4587750"/>
            <a:ext cx="2732223" cy="2525135"/>
          </a:xfrm>
          <a:prstGeom prst="rect">
            <a:avLst/>
          </a:prstGeom>
        </p:spPr>
      </p:pic>
    </p:spTree>
    <p:extLst>
      <p:ext uri="{BB962C8B-B14F-4D97-AF65-F5344CB8AC3E}">
        <p14:creationId xmlns:p14="http://schemas.microsoft.com/office/powerpoint/2010/main" val="25998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par>
                          <p:cTn id="20" fill="hold">
                            <p:stCondLst>
                              <p:cond delay="2250"/>
                            </p:stCondLst>
                            <p:childTnLst>
                              <p:par>
                                <p:cTn id="21" presetID="2" presetClass="entr" presetSubtype="9"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0-#ppt_w/2"/>
                                          </p:val>
                                        </p:tav>
                                        <p:tav tm="100000">
                                          <p:val>
                                            <p:strVal val="#ppt_x"/>
                                          </p:val>
                                        </p:tav>
                                      </p:tavLst>
                                    </p:anim>
                                    <p:anim calcmode="lin" valueType="num">
                                      <p:cBhvr additive="base">
                                        <p:cTn id="24" dur="75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8" name="TextBox 7">
            <a:extLst>
              <a:ext uri="{FF2B5EF4-FFF2-40B4-BE49-F238E27FC236}">
                <a16:creationId xmlns:a16="http://schemas.microsoft.com/office/drawing/2014/main" id="{A46F1418-7583-452B-BA43-C71E313DDC29}"/>
              </a:ext>
            </a:extLst>
          </p:cNvPr>
          <p:cNvSpPr txBox="1"/>
          <p:nvPr/>
        </p:nvSpPr>
        <p:spPr>
          <a:xfrm>
            <a:off x="734518" y="900102"/>
            <a:ext cx="10598046" cy="2359620"/>
          </a:xfrm>
          <a:prstGeom prst="rect">
            <a:avLst/>
          </a:prstGeom>
          <a:solidFill>
            <a:schemeClr val="accent4">
              <a:lumMod val="40000"/>
              <a:lumOff val="60000"/>
            </a:schemeClr>
          </a:solidFill>
        </p:spPr>
        <p:txBody>
          <a:bodyPr wrap="square">
            <a:spAutoFit/>
          </a:bodyPr>
          <a:lstStyle/>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nước ta, vào ngày 8/3 còn là dịp kỷ niệm cuộc khởi nghĩa Hai Bà Trưng, hai vị nữ anh hùng đầu tiên của dân tộc đã có công đánh đuổi giặc ngoại xâm, giữ nguyên bờ cõi, giang sơn đất Việt.</a:t>
            </a:r>
            <a:endParaRPr lang="vi-VN" sz="2000">
              <a:effectLst/>
              <a:latin typeface="Times New Roman" panose="02020603050405020304" pitchFamily="18" charset="0"/>
              <a:ea typeface="Times New Roman" panose="02020603050405020304" pitchFamily="18" charset="0"/>
            </a:endParaRPr>
          </a:p>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 xuân năm 40, Hai Bà Trưng đã phất cờ khởi nghĩa và nhận được sự hưởng ứng nhiệt liệt của các Lạc hầu, Lạc tướng, của những người yêu nước ở khắp các thị quận và đông đảo lực lượng là phụ nữ tham gia khởi nghĩa.</a:t>
            </a:r>
            <a:endParaRPr lang="vi-VN" sz="200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6FC33B35-84FF-432A-84F1-CEA90F38FF35}"/>
              </a:ext>
            </a:extLst>
          </p:cNvPr>
          <p:cNvSpPr txBox="1"/>
          <p:nvPr/>
        </p:nvSpPr>
        <p:spPr>
          <a:xfrm>
            <a:off x="734517" y="3598279"/>
            <a:ext cx="10732957" cy="2728952"/>
          </a:xfrm>
          <a:prstGeom prst="rect">
            <a:avLst/>
          </a:prstGeom>
          <a:solidFill>
            <a:schemeClr val="accent6">
              <a:lumMod val="60000"/>
              <a:lumOff val="40000"/>
            </a:schemeClr>
          </a:solidFill>
        </p:spPr>
        <p:txBody>
          <a:bodyPr wrap="square">
            <a:spAutoFit/>
          </a:bodyPr>
          <a:lstStyle/>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sự ủng hộ đông đảo của các lực lượng, cuộc Cuộc khởi nghĩa của Hai Bà Trưng đã lan rộng khắp nơi. Dưới sự lãnh đạo tài tình của Hai Bà Trưng, cuộc khởi nghĩa đã giành thắng lợi, đập tan chính quyền đô hộ, buộc tướng Tô Định phải cải trang, cắt tóc, cạo râu trốn về nước.</a:t>
            </a:r>
            <a:endParaRPr lang="vi-VN" sz="2000">
              <a:effectLst/>
              <a:latin typeface="Times New Roman" panose="02020603050405020304" pitchFamily="18" charset="0"/>
              <a:ea typeface="Times New Roman" panose="02020603050405020304" pitchFamily="18" charset="0"/>
            </a:endParaRPr>
          </a:p>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cuộc khởi nghĩa thắng lợi, Bà Trưng Trắc được các tướng lĩnh và nhân dân suy tôn làm vua. Bà lên ngôi và lấy niên hiệu là Trưng Nữ Vương; đóng đô ở Mê Linh (huyện Mê Linh – tỉnh Vĩnh Phúc ngày nay).</a:t>
            </a:r>
            <a:endParaRPr lang="vi-VN"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16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F49075-6EA0-4DA7-987F-7EECB827B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pic>
        <p:nvPicPr>
          <p:cNvPr id="5" name="图片 4">
            <a:extLst>
              <a:ext uri="{FF2B5EF4-FFF2-40B4-BE49-F238E27FC236}">
                <a16:creationId xmlns:a16="http://schemas.microsoft.com/office/drawing/2014/main" id="{0EB4A3F8-0EEB-4E22-A0F9-48FEC74C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38" y="4521200"/>
            <a:ext cx="12192000" cy="2336800"/>
          </a:xfrm>
          <a:prstGeom prst="rect">
            <a:avLst/>
          </a:prstGeom>
        </p:spPr>
      </p:pic>
      <p:sp>
        <p:nvSpPr>
          <p:cNvPr id="12" name="TextBox 11">
            <a:extLst>
              <a:ext uri="{FF2B5EF4-FFF2-40B4-BE49-F238E27FC236}">
                <a16:creationId xmlns:a16="http://schemas.microsoft.com/office/drawing/2014/main" id="{C0370659-CF03-415A-9CCD-1C123935035C}"/>
              </a:ext>
            </a:extLst>
          </p:cNvPr>
          <p:cNvSpPr txBox="1"/>
          <p:nvPr/>
        </p:nvSpPr>
        <p:spPr>
          <a:xfrm>
            <a:off x="810329" y="480941"/>
            <a:ext cx="10568066" cy="1569660"/>
          </a:xfrm>
          <a:prstGeom prst="rect">
            <a:avLst/>
          </a:prstGeom>
          <a:solidFill>
            <a:srgbClr val="92D050"/>
          </a:solidFill>
        </p:spPr>
        <p:txBody>
          <a:bodyPr wrap="square">
            <a:spAutoFit/>
          </a:bodyPr>
          <a:lstStyle/>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42, nhà Hán lại kéo quân sang xâm lược nước ta. Hai Bà lại một lần nữa ra quân, phất cờ khởi nghĩa, bảo vệ đất nước. Tuy nhiên, do chênh lệch thế lực với địch quá lớn nên cuộc khởi nghĩa chỉ kéo dài 2 năm. Hai Bà đã hy sinh anh dũng để bảo vệ dân tộc.</a:t>
            </a:r>
            <a:endParaRPr lang="vi-VN" sz="240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3E2BE7E-DD83-4FBB-A7CF-C53F5EE97234}"/>
              </a:ext>
            </a:extLst>
          </p:cNvPr>
          <p:cNvSpPr txBox="1"/>
          <p:nvPr/>
        </p:nvSpPr>
        <p:spPr>
          <a:xfrm>
            <a:off x="810329" y="2501070"/>
            <a:ext cx="10433155" cy="1569660"/>
          </a:xfrm>
          <a:prstGeom prst="rect">
            <a:avLst/>
          </a:prstGeom>
          <a:solidFill>
            <a:schemeClr val="accent5">
              <a:lumMod val="60000"/>
              <a:lumOff val="40000"/>
            </a:schemeClr>
          </a:solidFill>
        </p:spPr>
        <p:txBody>
          <a:bodyPr wrap="square">
            <a:spAutoFit/>
          </a:bodyPr>
          <a:lstStyle/>
          <a:p>
            <a:pPr algn="just">
              <a:spcAft>
                <a:spcPts val="375"/>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 lợi cuộc khởi nghĩa của Hai Bà trưng được đánh giá là một bản anh hùng ca bất diệt, thể hiện ý chí độc lập và niềm tự hào dân tộc. Đồng thời, cuộc khởi nghĩa cũng là một minh chứng cho sức mạnh của phụ nữ Việt Nam trong lịch sử nhân loại trong sự nghiệp xây dựng và bảo vệ Tổ quốc.</a:t>
            </a:r>
            <a:endParaRPr lang="vi-VN" sz="240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21BAF48F-6FF1-486D-8346-8BFBB6F78841}"/>
              </a:ext>
            </a:extLst>
          </p:cNvPr>
          <p:cNvSpPr txBox="1"/>
          <p:nvPr/>
        </p:nvSpPr>
        <p:spPr>
          <a:xfrm>
            <a:off x="879422" y="4521199"/>
            <a:ext cx="10294968" cy="1569660"/>
          </a:xfrm>
          <a:prstGeom prst="rect">
            <a:avLst/>
          </a:prstGeom>
          <a:solidFill>
            <a:srgbClr val="FFFF00"/>
          </a:solidFill>
        </p:spPr>
        <p:txBody>
          <a:bodyPr wrap="square">
            <a:spAutoFit/>
          </a:bodyPr>
          <a:lstStyle/>
          <a:p>
            <a:pPr algn="just"/>
            <a:r>
              <a:rPr lang="vi-VN" sz="2400">
                <a:solidFill>
                  <a:srgbClr val="000000"/>
                </a:solidFill>
                <a:effectLst/>
                <a:latin typeface="Times New Roman" panose="02020603050405020304" pitchFamily="18" charset="0"/>
                <a:ea typeface="Times New Roman" panose="02020603050405020304" pitchFamily="18" charset="0"/>
              </a:rPr>
              <a:t>Tại Việt Nam, để thể hiện sự tôn vinh những người phụ nữ, một nửa thế giới, người ta thường tổ chức rất trang trọng, tràn ngập hoa và những lời chúc tốt đẹp. Trong 365 ngày của một năm, phụ nữ có riêng một ngày để được xã hội quan tâm và bù đắp những thiệt thòi, vất vả trong cuộc sống. </a:t>
            </a:r>
            <a:endParaRPr lang="vi-VN" sz="2400"/>
          </a:p>
        </p:txBody>
      </p:sp>
    </p:spTree>
    <p:extLst>
      <p:ext uri="{BB962C8B-B14F-4D97-AF65-F5344CB8AC3E}">
        <p14:creationId xmlns:p14="http://schemas.microsoft.com/office/powerpoint/2010/main" val="12642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9544C3-E7DB-4815-8B6D-8CF6EF49F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 y="0"/>
            <a:ext cx="12188724" cy="6858000"/>
          </a:xfrm>
          <a:prstGeom prst="rect">
            <a:avLst/>
          </a:prstGeom>
        </p:spPr>
      </p:pic>
      <p:grpSp>
        <p:nvGrpSpPr>
          <p:cNvPr id="9" name="组合 8">
            <a:extLst>
              <a:ext uri="{FF2B5EF4-FFF2-40B4-BE49-F238E27FC236}">
                <a16:creationId xmlns:a16="http://schemas.microsoft.com/office/drawing/2014/main" id="{9F7849D3-49E8-4F77-A3A0-12A848602452}"/>
              </a:ext>
            </a:extLst>
          </p:cNvPr>
          <p:cNvGrpSpPr/>
          <p:nvPr/>
        </p:nvGrpSpPr>
        <p:grpSpPr>
          <a:xfrm>
            <a:off x="1094121" y="1552074"/>
            <a:ext cx="6116148" cy="3777915"/>
            <a:chOff x="1094121" y="1552074"/>
            <a:chExt cx="5626100" cy="3777915"/>
          </a:xfrm>
        </p:grpSpPr>
        <p:sp>
          <p:nvSpPr>
            <p:cNvPr id="11" name="矩形 10">
              <a:extLst>
                <a:ext uri="{FF2B5EF4-FFF2-40B4-BE49-F238E27FC236}">
                  <a16:creationId xmlns:a16="http://schemas.microsoft.com/office/drawing/2014/main" id="{19EBDD56-6373-4461-ADC2-381B4E7CDF06}"/>
                </a:ext>
              </a:extLst>
            </p:cNvPr>
            <p:cNvSpPr/>
            <p:nvPr/>
          </p:nvSpPr>
          <p:spPr>
            <a:xfrm>
              <a:off x="1094121" y="1552074"/>
              <a:ext cx="5626100" cy="377791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A5A4"/>
                </a:solidFill>
              </a:endParaRPr>
            </a:p>
          </p:txBody>
        </p:sp>
        <p:sp>
          <p:nvSpPr>
            <p:cNvPr id="12" name="标题 1">
              <a:extLst>
                <a:ext uri="{FF2B5EF4-FFF2-40B4-BE49-F238E27FC236}">
                  <a16:creationId xmlns:a16="http://schemas.microsoft.com/office/drawing/2014/main" id="{E30286D8-F2DB-43E4-95D9-4F053E4A2261}"/>
                </a:ext>
              </a:extLst>
            </p:cNvPr>
            <p:cNvSpPr txBox="1">
              <a:spLocks/>
            </p:cNvSpPr>
            <p:nvPr/>
          </p:nvSpPr>
          <p:spPr>
            <a:xfrm>
              <a:off x="1777707" y="2235199"/>
              <a:ext cx="4942514" cy="148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000"/>
                </a:lnSpc>
              </a:pPr>
              <a:endParaRPr lang="en-US" altLang="zh-CN" sz="2400" spc="600" dirty="0">
                <a:solidFill>
                  <a:schemeClr val="tx1">
                    <a:lumMod val="65000"/>
                    <a:lumOff val="35000"/>
                  </a:schemeClr>
                </a:solidFill>
                <a:latin typeface="字魂67号-勾玉行书" panose="00000500000000000000" pitchFamily="2" charset="-122"/>
                <a:ea typeface="字魂67号-勾玉行书" panose="00000500000000000000" pitchFamily="2" charset="-122"/>
              </a:endParaRPr>
            </a:p>
            <a:p>
              <a:pPr algn="just"/>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dịp kỉ niệm 112 năm ngày Quốc tế Phụ nữ (8.3.1910-8.3.2022) cô trò lớp 9A6 chúng em xin chúc tất cả các cô giáo và các bạn học sinh nữ của trường có thật nhiều niềm vui, hạnh phúc trong ngày lễ đầy ý nghĩa này.</a:t>
              </a:r>
              <a:endParaRPr lang="vi-VN" sz="240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3" name="图片 2">
            <a:extLst>
              <a:ext uri="{FF2B5EF4-FFF2-40B4-BE49-F238E27FC236}">
                <a16:creationId xmlns:a16="http://schemas.microsoft.com/office/drawing/2014/main" id="{CEC886A8-11FF-4941-BAF2-E03B3E03A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4368" flipH="1">
            <a:off x="499009" y="944024"/>
            <a:ext cx="2546046" cy="3007895"/>
          </a:xfrm>
          <a:prstGeom prst="rect">
            <a:avLst/>
          </a:prstGeom>
        </p:spPr>
      </p:pic>
      <p:pic>
        <p:nvPicPr>
          <p:cNvPr id="10" name="图片 9">
            <a:extLst>
              <a:ext uri="{FF2B5EF4-FFF2-40B4-BE49-F238E27FC236}">
                <a16:creationId xmlns:a16="http://schemas.microsoft.com/office/drawing/2014/main" id="{C376A82F-7686-4A7A-BA27-0CF1A0D0E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221" y="0"/>
            <a:ext cx="5470141" cy="6858000"/>
          </a:xfrm>
          <a:prstGeom prst="rect">
            <a:avLst/>
          </a:prstGeom>
        </p:spPr>
      </p:pic>
      <p:pic>
        <p:nvPicPr>
          <p:cNvPr id="14" name="图片 13">
            <a:extLst>
              <a:ext uri="{FF2B5EF4-FFF2-40B4-BE49-F238E27FC236}">
                <a16:creationId xmlns:a16="http://schemas.microsoft.com/office/drawing/2014/main" id="{DE088794-33C6-4A21-AAD8-4469E966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 y="4521200"/>
            <a:ext cx="12192000" cy="2336800"/>
          </a:xfrm>
          <a:prstGeom prst="rect">
            <a:avLst/>
          </a:prstGeom>
        </p:spPr>
      </p:pic>
      <p:pic>
        <p:nvPicPr>
          <p:cNvPr id="5" name="图片 4">
            <a:extLst>
              <a:ext uri="{FF2B5EF4-FFF2-40B4-BE49-F238E27FC236}">
                <a16:creationId xmlns:a16="http://schemas.microsoft.com/office/drawing/2014/main" id="{38FB0BA8-7F63-48B9-AA12-3699BCA10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516" y="4587750"/>
            <a:ext cx="2732223" cy="2525135"/>
          </a:xfrm>
          <a:prstGeom prst="rect">
            <a:avLst/>
          </a:prstGeom>
        </p:spPr>
      </p:pic>
    </p:spTree>
    <p:extLst>
      <p:ext uri="{BB962C8B-B14F-4D97-AF65-F5344CB8AC3E}">
        <p14:creationId xmlns:p14="http://schemas.microsoft.com/office/powerpoint/2010/main" val="41514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par>
                          <p:cTn id="20" fill="hold">
                            <p:stCondLst>
                              <p:cond delay="2250"/>
                            </p:stCondLst>
                            <p:childTnLst>
                              <p:par>
                                <p:cTn id="21" presetID="2" presetClass="entr" presetSubtype="9"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0-#ppt_w/2"/>
                                          </p:val>
                                        </p:tav>
                                        <p:tav tm="100000">
                                          <p:val>
                                            <p:strVal val="#ppt_x"/>
                                          </p:val>
                                        </p:tav>
                                      </p:tavLst>
                                    </p:anim>
                                    <p:anim calcmode="lin" valueType="num">
                                      <p:cBhvr additive="base">
                                        <p:cTn id="24" dur="75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水彩">
      <a:dk1>
        <a:sysClr val="windowText" lastClr="000000"/>
      </a:dk1>
      <a:lt1>
        <a:sysClr val="window" lastClr="FFFFFF"/>
      </a:lt1>
      <a:dk2>
        <a:srgbClr val="44546A"/>
      </a:dk2>
      <a:lt2>
        <a:srgbClr val="E7E6E6"/>
      </a:lt2>
      <a:accent1>
        <a:srgbClr val="4DB59C"/>
      </a:accent1>
      <a:accent2>
        <a:srgbClr val="9CC458"/>
      </a:accent2>
      <a:accent3>
        <a:srgbClr val="7C6B50"/>
      </a:accent3>
      <a:accent4>
        <a:srgbClr val="9CB8C6"/>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918</Words>
  <Application>Microsoft Office PowerPoint</Application>
  <PresentationFormat>Widescreen</PresentationFormat>
  <Paragraphs>32</Paragraphs>
  <Slides>14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Times New Roman</vt:lpstr>
      <vt:lpstr>字魂52号-阿开漫画体</vt:lpstr>
      <vt:lpstr>DengXian Light</vt:lpstr>
      <vt:lpstr>字魂67号-勾玉行书</vt:lpstr>
      <vt:lpstr>DengXian</vt:lpstr>
      <vt:lpstr>Arial</vt:lpstr>
      <vt:lpstr>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Hoang Thuy Duong</cp:lastModifiedBy>
  <cp:revision>45</cp:revision>
  <dcterms:created xsi:type="dcterms:W3CDTF">2020-01-10T08:11:22Z</dcterms:created>
  <dcterms:modified xsi:type="dcterms:W3CDTF">2022-03-11T10:36:01Z</dcterms:modified>
</cp:coreProperties>
</file>