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256" r:id="rId3"/>
    <p:sldId id="313" r:id="rId4"/>
    <p:sldId id="314" r:id="rId5"/>
    <p:sldId id="309" r:id="rId6"/>
    <p:sldId id="281" r:id="rId7"/>
    <p:sldId id="288" r:id="rId8"/>
    <p:sldId id="296" r:id="rId9"/>
    <p:sldId id="290" r:id="rId10"/>
    <p:sldId id="297" r:id="rId11"/>
    <p:sldId id="304" r:id="rId12"/>
    <p:sldId id="307" r:id="rId13"/>
    <p:sldId id="305" r:id="rId14"/>
    <p:sldId id="308" r:id="rId15"/>
    <p:sldId id="303" r:id="rId16"/>
    <p:sldId id="291" r:id="rId17"/>
    <p:sldId id="293" r:id="rId18"/>
    <p:sldId id="294" r:id="rId19"/>
    <p:sldId id="310" r:id="rId20"/>
    <p:sldId id="311" r:id="rId21"/>
    <p:sldId id="312" r:id="rId22"/>
    <p:sldId id="274" r:id="rId23"/>
  </p:sldIdLst>
  <p:sldSz cx="9144000" cy="6858000" type="screen4x3"/>
  <p:notesSz cx="7010400" cy="9296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0" autoAdjust="0"/>
    <p:restoredTop sz="94660"/>
  </p:normalViewPr>
  <p:slideViewPr>
    <p:cSldViewPr>
      <p:cViewPr>
        <p:scale>
          <a:sx n="101" d="100"/>
          <a:sy n="101" d="100"/>
        </p:scale>
        <p:origin x="-588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CẤ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U THÀNH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Suất ăn học đường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hPercent val="65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Suất ăn học đường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83-4C00-8B00-1002CCF53A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283-4C00-8B00-1002CCF53A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283-4C00-8B00-1002CCF53A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83-4C00-8B00-1002CCF53ABC}"/>
              </c:ext>
            </c:extLst>
          </c:dPt>
          <c:dLbls>
            <c:dLbl>
              <c:idx val="0"/>
              <c:layout>
                <c:manualLayout>
                  <c:x val="-4.9988472849343081E-2"/>
                  <c:y val="-0.161104982164271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671124768754113"/>
                      <c:h val="0.19332610545152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283-4C00-8B00-1002CCF53ABC}"/>
                </c:ext>
              </c:extLst>
            </c:dLbl>
            <c:dLbl>
              <c:idx val="1"/>
              <c:layout>
                <c:manualLayout>
                  <c:x val="0.2695806928660995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289235890486446"/>
                      <c:h val="0.19332610545152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283-4C00-8B00-1002CCF53ABC}"/>
                </c:ext>
              </c:extLst>
            </c:dLbl>
            <c:dLbl>
              <c:idx val="2"/>
              <c:layout>
                <c:manualLayout>
                  <c:x val="1.7853026017622484E-2"/>
                  <c:y val="0.198696275047401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374081342322636"/>
                      <c:h val="0.182585766259774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283-4C00-8B00-1002CCF53AB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Thực phẩm đầu vào</c:v>
                </c:pt>
                <c:pt idx="1">
                  <c:v>Hạ tầng, công nghệ</c:v>
                </c:pt>
                <c:pt idx="2">
                  <c:v>Năng lực chế biến</c:v>
                </c:pt>
                <c:pt idx="3">
                  <c:v>Vệ sinh ATTP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83-4C00-8B00-1002CCF53AB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65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Suất ăn học đường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83-4C00-8B00-1002CCF53A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283-4C00-8B00-1002CCF53A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283-4C00-8B00-1002CCF53A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83-4C00-8B00-1002CCF53ABC}"/>
              </c:ext>
            </c:extLst>
          </c:dPt>
          <c:dLbls>
            <c:dLbl>
              <c:idx val="0"/>
              <c:layout>
                <c:manualLayout>
                  <c:x val="-4.9988472849343081E-2"/>
                  <c:y val="-0.161104982164271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671124768754113"/>
                      <c:h val="0.19332610545152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283-4C00-8B00-1002CCF53ABC}"/>
                </c:ext>
              </c:extLst>
            </c:dLbl>
            <c:dLbl>
              <c:idx val="1"/>
              <c:layout>
                <c:manualLayout>
                  <c:x val="0.2695806928660995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289235890486446"/>
                      <c:h val="0.19332610545152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283-4C00-8B00-1002CCF53ABC}"/>
                </c:ext>
              </c:extLst>
            </c:dLbl>
            <c:dLbl>
              <c:idx val="2"/>
              <c:layout>
                <c:manualLayout>
                  <c:x val="1.7853026017622484E-2"/>
                  <c:y val="0.198696275047401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374081342322636"/>
                      <c:h val="0.182585766259774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283-4C00-8B00-1002CCF53AB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Thực phẩm đầu vào</c:v>
                </c:pt>
                <c:pt idx="1">
                  <c:v>Hạ tầng, công nghệ</c:v>
                </c:pt>
                <c:pt idx="2">
                  <c:v>Năng lực chế biến</c:v>
                </c:pt>
                <c:pt idx="3">
                  <c:v>Vệ sinh ATTP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83-4C00-8B00-1002CCF53AB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 custT="1"/>
      <dgm:spPr/>
      <dgm:t>
        <a:bodyPr/>
        <a:lstStyle/>
        <a:p>
          <a:pPr algn="ctr"/>
          <a:r>
            <a:rPr lang="vi-VN" sz="1400" b="1" dirty="0">
              <a:solidFill>
                <a:srgbClr val="C00000"/>
              </a:solidFill>
            </a:rPr>
            <a:t>SUẤT ĂN HỌC ĐƯỜNG TRÊN THẾ GIỚI &amp; VIỆT NAM</a:t>
          </a:r>
          <a:endParaRPr lang="en-US" sz="1400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75B6DBDA-69FB-4F17-BB26-41F14AB3DFBF}" type="presOf" srcId="{11D04E3F-4812-4C94-9B87-9B6BEB1CD5FF}" destId="{F7D3710B-068F-4E67-B5E9-DFA1C1177438}" srcOrd="0" destOrd="0" presId="urn:microsoft.com/office/officeart/2011/layout/TabList"/>
    <dgm:cxn modelId="{7A93B430-D1EE-4834-AC53-9995168C2C83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753DA033-158F-42D3-81A1-180C4FA87393}" type="presOf" srcId="{B1727EE0-1D4D-4DFC-AA8E-AB9341E1B348}" destId="{D65B8C54-CE43-4DDE-93AE-50A33C382F6E}" srcOrd="0" destOrd="0" presId="urn:microsoft.com/office/officeart/2011/layout/TabList"/>
    <dgm:cxn modelId="{31BBE7C2-2CA6-4A38-8EC8-E0D2F4D9A6CC}" type="presParOf" srcId="{B2872C76-7FEB-48D7-9B9B-65D96D507C06}" destId="{D436A1F5-31AB-40B4-A421-9D2B8FF68E43}" srcOrd="0" destOrd="0" presId="urn:microsoft.com/office/officeart/2011/layout/TabList"/>
    <dgm:cxn modelId="{A56442B8-B462-4788-8FC0-EC6ACAF00745}" type="presParOf" srcId="{D436A1F5-31AB-40B4-A421-9D2B8FF68E43}" destId="{F7D3710B-068F-4E67-B5E9-DFA1C1177438}" srcOrd="0" destOrd="0" presId="urn:microsoft.com/office/officeart/2011/layout/TabList"/>
    <dgm:cxn modelId="{D584AA07-FF81-433E-982D-FA90911030A1}" type="presParOf" srcId="{D436A1F5-31AB-40B4-A421-9D2B8FF68E43}" destId="{D65B8C54-CE43-4DDE-93AE-50A33C382F6E}" srcOrd="1" destOrd="0" presId="urn:microsoft.com/office/officeart/2011/layout/TabList"/>
    <dgm:cxn modelId="{16896934-178F-4DC2-9E19-F86689290A33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93E3373D-FBFA-4A36-9980-09EEF0CBB8D6}" type="presOf" srcId="{11D04E3F-4812-4C94-9B87-9B6BEB1CD5FF}" destId="{F7D3710B-068F-4E67-B5E9-DFA1C1177438}" srcOrd="0" destOrd="0" presId="urn:microsoft.com/office/officeart/2011/layout/TabList"/>
    <dgm:cxn modelId="{706278EC-1D60-4C31-BEB7-3F0B574A48FD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CFE96154-6D61-4AB2-B17E-0C601502CB57}" type="presOf" srcId="{B1727EE0-1D4D-4DFC-AA8E-AB9341E1B348}" destId="{D65B8C54-CE43-4DDE-93AE-50A33C382F6E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69753CBC-BC2A-44BF-BF92-2C72863A07D1}" type="presParOf" srcId="{B2872C76-7FEB-48D7-9B9B-65D96D507C06}" destId="{D436A1F5-31AB-40B4-A421-9D2B8FF68E43}" srcOrd="0" destOrd="0" presId="urn:microsoft.com/office/officeart/2011/layout/TabList"/>
    <dgm:cxn modelId="{77F65C66-0930-4387-8E20-D87A68DC99DD}" type="presParOf" srcId="{D436A1F5-31AB-40B4-A421-9D2B8FF68E43}" destId="{F7D3710B-068F-4E67-B5E9-DFA1C1177438}" srcOrd="0" destOrd="0" presId="urn:microsoft.com/office/officeart/2011/layout/TabList"/>
    <dgm:cxn modelId="{A381FF4D-E7E3-457B-85D1-8E2D2D458040}" type="presParOf" srcId="{D436A1F5-31AB-40B4-A421-9D2B8FF68E43}" destId="{D65B8C54-CE43-4DDE-93AE-50A33C382F6E}" srcOrd="1" destOrd="0" presId="urn:microsoft.com/office/officeart/2011/layout/TabList"/>
    <dgm:cxn modelId="{118C4943-64EC-486D-8270-1DC8738CED1C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C260C273-DCF6-488C-93C8-F4A19EEABD8B}" type="presOf" srcId="{B1727EE0-1D4D-4DFC-AA8E-AB9341E1B348}" destId="{D65B8C54-CE43-4DDE-93AE-50A33C382F6E}" srcOrd="0" destOrd="0" presId="urn:microsoft.com/office/officeart/2011/layout/TabList"/>
    <dgm:cxn modelId="{8F10B6CE-7C9A-4BDD-8259-31CBF5D945A9}" type="presOf" srcId="{11D04E3F-4812-4C94-9B87-9B6BEB1CD5FF}" destId="{F7D3710B-068F-4E67-B5E9-DFA1C1177438}" srcOrd="0" destOrd="0" presId="urn:microsoft.com/office/officeart/2011/layout/TabList"/>
    <dgm:cxn modelId="{83BA2FE5-D0A8-48E9-A818-CBB510397DEF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F0987F78-1812-438B-B528-394B93E976F8}" type="presParOf" srcId="{B2872C76-7FEB-48D7-9B9B-65D96D507C06}" destId="{D436A1F5-31AB-40B4-A421-9D2B8FF68E43}" srcOrd="0" destOrd="0" presId="urn:microsoft.com/office/officeart/2011/layout/TabList"/>
    <dgm:cxn modelId="{45A822BC-DF45-40C3-9C2B-ED569A44CFE8}" type="presParOf" srcId="{D436A1F5-31AB-40B4-A421-9D2B8FF68E43}" destId="{F7D3710B-068F-4E67-B5E9-DFA1C1177438}" srcOrd="0" destOrd="0" presId="urn:microsoft.com/office/officeart/2011/layout/TabList"/>
    <dgm:cxn modelId="{A0DB5F09-6642-4364-96DC-91A9249B1DA0}" type="presParOf" srcId="{D436A1F5-31AB-40B4-A421-9D2B8FF68E43}" destId="{D65B8C54-CE43-4DDE-93AE-50A33C382F6E}" srcOrd="1" destOrd="0" presId="urn:microsoft.com/office/officeart/2011/layout/TabList"/>
    <dgm:cxn modelId="{78C114A1-2D58-4C07-BAA7-FB3B2E759033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2B1F305F-E52D-4820-89DC-419A1B5D5B5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90D7E51B-297E-4D0B-8BC2-ED60AE5C8DFC}" type="presOf" srcId="{11D04E3F-4812-4C94-9B87-9B6BEB1CD5FF}" destId="{F7D3710B-068F-4E67-B5E9-DFA1C1177438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3A8E1A8D-F4C6-46D6-80D7-9DEF46BF2D16}" type="presOf" srcId="{6F6C16F4-E74D-47C3-B5D8-FEA9B1D20FED}" destId="{B2872C76-7FEB-48D7-9B9B-65D96D507C06}" srcOrd="0" destOrd="0" presId="urn:microsoft.com/office/officeart/2011/layout/TabList"/>
    <dgm:cxn modelId="{CEFF4493-7347-4332-960E-127E3ACFF8CB}" type="presParOf" srcId="{B2872C76-7FEB-48D7-9B9B-65D96D507C06}" destId="{D436A1F5-31AB-40B4-A421-9D2B8FF68E43}" srcOrd="0" destOrd="0" presId="urn:microsoft.com/office/officeart/2011/layout/TabList"/>
    <dgm:cxn modelId="{8244795C-0A9A-4D93-BFDD-9F10FE965DB0}" type="presParOf" srcId="{D436A1F5-31AB-40B4-A421-9D2B8FF68E43}" destId="{F7D3710B-068F-4E67-B5E9-DFA1C1177438}" srcOrd="0" destOrd="0" presId="urn:microsoft.com/office/officeart/2011/layout/TabList"/>
    <dgm:cxn modelId="{1A53945A-0242-400F-8052-50660048F3AC}" type="presParOf" srcId="{D436A1F5-31AB-40B4-A421-9D2B8FF68E43}" destId="{D65B8C54-CE43-4DDE-93AE-50A33C382F6E}" srcOrd="1" destOrd="0" presId="urn:microsoft.com/office/officeart/2011/layout/TabList"/>
    <dgm:cxn modelId="{023A1ECF-92A7-4D09-8D5F-C7C6C18E6E41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1B3BE5-2EE9-47CA-9967-C0DD06FEAA1F}" type="doc">
      <dgm:prSet loTypeId="urn:microsoft.com/office/officeart/2005/8/layout/cycle1" loCatId="cycl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0D0DF21-C051-4631-8BB7-22D863351FC8}">
      <dgm:prSet phldrT="[Text]"/>
      <dgm:spPr/>
      <dgm:t>
        <a:bodyPr/>
        <a:lstStyle/>
        <a:p>
          <a:r>
            <a:rPr lang="vi-VN" b="1" dirty="0">
              <a:solidFill>
                <a:srgbClr val="92D050"/>
              </a:solidFill>
            </a:rPr>
            <a:t>KAIZEN</a:t>
          </a:r>
        </a:p>
        <a:p>
          <a:r>
            <a:rPr lang="vi-VN" b="1" dirty="0">
              <a:solidFill>
                <a:srgbClr val="92D050"/>
              </a:solidFill>
            </a:rPr>
            <a:t>LOGISTICS</a:t>
          </a:r>
          <a:endParaRPr lang="en-US" b="1" dirty="0">
            <a:solidFill>
              <a:srgbClr val="92D050"/>
            </a:solidFill>
          </a:endParaRPr>
        </a:p>
      </dgm:t>
    </dgm:pt>
    <dgm:pt modelId="{7AD6B967-FF94-4828-A1CF-F953D3873E95}" type="parTrans" cxnId="{DA488980-0D7D-423C-964B-8E87918CA1B2}">
      <dgm:prSet/>
      <dgm:spPr/>
      <dgm:t>
        <a:bodyPr/>
        <a:lstStyle/>
        <a:p>
          <a:endParaRPr lang="en-US"/>
        </a:p>
      </dgm:t>
    </dgm:pt>
    <dgm:pt modelId="{16A5400E-4AFA-4F41-9F52-C5CF5B8A34C6}" type="sibTrans" cxnId="{DA488980-0D7D-423C-964B-8E87918CA1B2}">
      <dgm:prSet/>
      <dgm:spPr/>
      <dgm:t>
        <a:bodyPr/>
        <a:lstStyle/>
        <a:p>
          <a:endParaRPr lang="en-US"/>
        </a:p>
      </dgm:t>
    </dgm:pt>
    <dgm:pt modelId="{1B1FE29E-1D3D-408E-86F8-53B6C08BFC47}">
      <dgm:prSet phldrT="[Text]"/>
      <dgm:spPr/>
      <dgm:t>
        <a:bodyPr/>
        <a:lstStyle/>
        <a:p>
          <a:r>
            <a:rPr lang="vi-VN" b="1" dirty="0">
              <a:solidFill>
                <a:srgbClr val="92D050"/>
              </a:solidFill>
            </a:rPr>
            <a:t>QUẢN LÝ</a:t>
          </a:r>
        </a:p>
        <a:p>
          <a:r>
            <a:rPr lang="vi-VN" b="1" dirty="0">
              <a:solidFill>
                <a:srgbClr val="92D050"/>
              </a:solidFill>
            </a:rPr>
            <a:t>RỦI RO</a:t>
          </a:r>
          <a:endParaRPr lang="en-US" b="1" dirty="0">
            <a:solidFill>
              <a:srgbClr val="92D050"/>
            </a:solidFill>
          </a:endParaRPr>
        </a:p>
      </dgm:t>
    </dgm:pt>
    <dgm:pt modelId="{2831838E-F9D2-41B9-96E6-DAE4BBD6C51B}" type="parTrans" cxnId="{F33FF5EA-E2C7-4F68-977B-3A6E601B4145}">
      <dgm:prSet/>
      <dgm:spPr/>
      <dgm:t>
        <a:bodyPr/>
        <a:lstStyle/>
        <a:p>
          <a:endParaRPr lang="en-US"/>
        </a:p>
      </dgm:t>
    </dgm:pt>
    <dgm:pt modelId="{3CC2CC53-BA4B-47F5-8CE8-2478601DE994}" type="sibTrans" cxnId="{F33FF5EA-E2C7-4F68-977B-3A6E601B4145}">
      <dgm:prSet/>
      <dgm:spPr/>
      <dgm:t>
        <a:bodyPr/>
        <a:lstStyle/>
        <a:p>
          <a:endParaRPr lang="en-US"/>
        </a:p>
      </dgm:t>
    </dgm:pt>
    <dgm:pt modelId="{77ED8EE3-C33F-4D56-AD42-26661A80BCD3}" type="pres">
      <dgm:prSet presAssocID="{C61B3BE5-2EE9-47CA-9967-C0DD06FEAA1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713B91-1EE7-4270-9205-6F75B869CAC9}" type="pres">
      <dgm:prSet presAssocID="{40D0DF21-C051-4631-8BB7-22D863351FC8}" presName="dummy" presStyleCnt="0"/>
      <dgm:spPr/>
    </dgm:pt>
    <dgm:pt modelId="{C0F6585C-2D60-4141-8ED5-EEF1DBAB29F1}" type="pres">
      <dgm:prSet presAssocID="{40D0DF21-C051-4631-8BB7-22D863351FC8}" presName="node" presStyleLbl="revTx" presStyleIdx="0" presStyleCnt="2" custScaleX="87538" custScaleY="35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3F177-B3FB-420B-8EE6-A92CC94AB5D5}" type="pres">
      <dgm:prSet presAssocID="{16A5400E-4AFA-4F41-9F52-C5CF5B8A34C6}" presName="sibTrans" presStyleLbl="node1" presStyleIdx="0" presStyleCnt="2"/>
      <dgm:spPr/>
      <dgm:t>
        <a:bodyPr/>
        <a:lstStyle/>
        <a:p>
          <a:endParaRPr lang="en-US"/>
        </a:p>
      </dgm:t>
    </dgm:pt>
    <dgm:pt modelId="{9325F97F-0114-4CBB-A8A8-6DF412FDE064}" type="pres">
      <dgm:prSet presAssocID="{1B1FE29E-1D3D-408E-86F8-53B6C08BFC47}" presName="dummy" presStyleCnt="0"/>
      <dgm:spPr/>
    </dgm:pt>
    <dgm:pt modelId="{930A9304-DF22-46C5-A40D-B853AC688E3E}" type="pres">
      <dgm:prSet presAssocID="{1B1FE29E-1D3D-408E-86F8-53B6C08BFC47}" presName="node" presStyleLbl="revTx" presStyleIdx="1" presStyleCnt="2" custScaleX="87115" custScaleY="326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8BEC5-700B-4C8B-BA02-843A5D60540A}" type="pres">
      <dgm:prSet presAssocID="{3CC2CC53-BA4B-47F5-8CE8-2478601DE994}" presName="sibTrans" presStyleLbl="node1" presStyleIdx="1" presStyleCnt="2" custLinFactNeighborX="145" custLinFactNeighborY="320"/>
      <dgm:spPr/>
      <dgm:t>
        <a:bodyPr/>
        <a:lstStyle/>
        <a:p>
          <a:endParaRPr lang="en-US"/>
        </a:p>
      </dgm:t>
    </dgm:pt>
  </dgm:ptLst>
  <dgm:cxnLst>
    <dgm:cxn modelId="{7C9CE201-60B0-413A-9410-C834E429CADE}" type="presOf" srcId="{C61B3BE5-2EE9-47CA-9967-C0DD06FEAA1F}" destId="{77ED8EE3-C33F-4D56-AD42-26661A80BCD3}" srcOrd="0" destOrd="0" presId="urn:microsoft.com/office/officeart/2005/8/layout/cycle1"/>
    <dgm:cxn modelId="{8AEF272F-C432-43D3-813F-0755B6A69E60}" type="presOf" srcId="{1B1FE29E-1D3D-408E-86F8-53B6C08BFC47}" destId="{930A9304-DF22-46C5-A40D-B853AC688E3E}" srcOrd="0" destOrd="0" presId="urn:microsoft.com/office/officeart/2005/8/layout/cycle1"/>
    <dgm:cxn modelId="{BBB63116-BD19-4AF5-A359-AE3D28DE7968}" type="presOf" srcId="{3CC2CC53-BA4B-47F5-8CE8-2478601DE994}" destId="{3FD8BEC5-700B-4C8B-BA02-843A5D60540A}" srcOrd="0" destOrd="0" presId="urn:microsoft.com/office/officeart/2005/8/layout/cycle1"/>
    <dgm:cxn modelId="{DA488980-0D7D-423C-964B-8E87918CA1B2}" srcId="{C61B3BE5-2EE9-47CA-9967-C0DD06FEAA1F}" destId="{40D0DF21-C051-4631-8BB7-22D863351FC8}" srcOrd="0" destOrd="0" parTransId="{7AD6B967-FF94-4828-A1CF-F953D3873E95}" sibTransId="{16A5400E-4AFA-4F41-9F52-C5CF5B8A34C6}"/>
    <dgm:cxn modelId="{568333C8-BA3F-44FF-AFA9-6712A21D089D}" type="presOf" srcId="{16A5400E-4AFA-4F41-9F52-C5CF5B8A34C6}" destId="{1793F177-B3FB-420B-8EE6-A92CC94AB5D5}" srcOrd="0" destOrd="0" presId="urn:microsoft.com/office/officeart/2005/8/layout/cycle1"/>
    <dgm:cxn modelId="{F33FF5EA-E2C7-4F68-977B-3A6E601B4145}" srcId="{C61B3BE5-2EE9-47CA-9967-C0DD06FEAA1F}" destId="{1B1FE29E-1D3D-408E-86F8-53B6C08BFC47}" srcOrd="1" destOrd="0" parTransId="{2831838E-F9D2-41B9-96E6-DAE4BBD6C51B}" sibTransId="{3CC2CC53-BA4B-47F5-8CE8-2478601DE994}"/>
    <dgm:cxn modelId="{15A96164-CDC1-494D-BBB9-3266861B2442}" type="presOf" srcId="{40D0DF21-C051-4631-8BB7-22D863351FC8}" destId="{C0F6585C-2D60-4141-8ED5-EEF1DBAB29F1}" srcOrd="0" destOrd="0" presId="urn:microsoft.com/office/officeart/2005/8/layout/cycle1"/>
    <dgm:cxn modelId="{8C194922-61D0-483B-A56D-B9492D242CE9}" type="presParOf" srcId="{77ED8EE3-C33F-4D56-AD42-26661A80BCD3}" destId="{44713B91-1EE7-4270-9205-6F75B869CAC9}" srcOrd="0" destOrd="0" presId="urn:microsoft.com/office/officeart/2005/8/layout/cycle1"/>
    <dgm:cxn modelId="{639543E5-47C6-4707-9D76-03E325CA835D}" type="presParOf" srcId="{77ED8EE3-C33F-4D56-AD42-26661A80BCD3}" destId="{C0F6585C-2D60-4141-8ED5-EEF1DBAB29F1}" srcOrd="1" destOrd="0" presId="urn:microsoft.com/office/officeart/2005/8/layout/cycle1"/>
    <dgm:cxn modelId="{FDE0958C-3493-424B-9BBC-649FCE87D68E}" type="presParOf" srcId="{77ED8EE3-C33F-4D56-AD42-26661A80BCD3}" destId="{1793F177-B3FB-420B-8EE6-A92CC94AB5D5}" srcOrd="2" destOrd="0" presId="urn:microsoft.com/office/officeart/2005/8/layout/cycle1"/>
    <dgm:cxn modelId="{04913E4D-C13A-49DF-BC7E-0AED1027D66F}" type="presParOf" srcId="{77ED8EE3-C33F-4D56-AD42-26661A80BCD3}" destId="{9325F97F-0114-4CBB-A8A8-6DF412FDE064}" srcOrd="3" destOrd="0" presId="urn:microsoft.com/office/officeart/2005/8/layout/cycle1"/>
    <dgm:cxn modelId="{2217BD76-20FC-4955-AC3E-64EAC300A2E4}" type="presParOf" srcId="{77ED8EE3-C33F-4D56-AD42-26661A80BCD3}" destId="{930A9304-DF22-46C5-A40D-B853AC688E3E}" srcOrd="4" destOrd="0" presId="urn:microsoft.com/office/officeart/2005/8/layout/cycle1"/>
    <dgm:cxn modelId="{C76A13DE-F82D-49DD-BBE3-8E48E5224016}" type="presParOf" srcId="{77ED8EE3-C33F-4D56-AD42-26661A80BCD3}" destId="{3FD8BEC5-700B-4C8B-BA02-843A5D60540A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b="1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r>
            <a:rPr lang="vi-VN" b="1" dirty="0">
              <a:solidFill>
                <a:srgbClr val="C00000"/>
              </a:solidFill>
            </a:rPr>
            <a:t>SUẤT ĂN HỌC ĐƯỜNG TRÊN THẾ GIỚI &amp; VIỆT NAM</a:t>
          </a:r>
          <a:endParaRPr lang="en-US" dirty="0"/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</a:rPr>
            <a:t>CÔNG TY 5SPRO</a:t>
          </a: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</a:rPr>
            <a:t>TRIẾT LÝ KINH DOANH 5SPRO</a:t>
          </a: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94D3F3EF-750E-4D2A-B0D0-6CDA8A69BDC8}" type="presOf" srcId="{11D04E3F-4812-4C94-9B87-9B6BEB1CD5FF}" destId="{F7D3710B-068F-4E67-B5E9-DFA1C1177438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EF601D52-7C6C-4A38-BBCF-C0BFCD83DA51}" type="presOf" srcId="{B1727EE0-1D4D-4DFC-AA8E-AB9341E1B348}" destId="{D65B8C54-CE43-4DDE-93AE-50A33C382F6E}" srcOrd="0" destOrd="0" presId="urn:microsoft.com/office/officeart/2011/layout/TabList"/>
    <dgm:cxn modelId="{6E3AE4D4-E3FA-490D-A7B0-9B25C07EB851}" type="presOf" srcId="{6F6C16F4-E74D-47C3-B5D8-FEA9B1D20FED}" destId="{B2872C76-7FEB-48D7-9B9B-65D96D507C06}" srcOrd="0" destOrd="0" presId="urn:microsoft.com/office/officeart/2011/layout/TabList"/>
    <dgm:cxn modelId="{FDB4FD76-55C3-4EBD-8113-D9834533638F}" type="presParOf" srcId="{B2872C76-7FEB-48D7-9B9B-65D96D507C06}" destId="{D436A1F5-31AB-40B4-A421-9D2B8FF68E43}" srcOrd="0" destOrd="0" presId="urn:microsoft.com/office/officeart/2011/layout/TabList"/>
    <dgm:cxn modelId="{F14EFA46-1F0B-412D-9ED3-8B62574BB356}" type="presParOf" srcId="{D436A1F5-31AB-40B4-A421-9D2B8FF68E43}" destId="{F7D3710B-068F-4E67-B5E9-DFA1C1177438}" srcOrd="0" destOrd="0" presId="urn:microsoft.com/office/officeart/2011/layout/TabList"/>
    <dgm:cxn modelId="{70AFA090-11C7-4171-AD1D-E3DB690C7546}" type="presParOf" srcId="{D436A1F5-31AB-40B4-A421-9D2B8FF68E43}" destId="{D65B8C54-CE43-4DDE-93AE-50A33C382F6E}" srcOrd="1" destOrd="0" presId="urn:microsoft.com/office/officeart/2011/layout/TabList"/>
    <dgm:cxn modelId="{050B2DF8-2629-4DC8-A805-77102CE72E44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34623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650020" y="325033"/>
          <a:ext cx="4696211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400" b="1" kern="1200" dirty="0">
              <a:solidFill>
                <a:srgbClr val="C00000"/>
              </a:solidFill>
            </a:rPr>
            <a:t>SUẤT ĂN HỌC ĐƯỜNG TRÊN THẾ GIỚI &amp; VIỆT NAM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1650020" y="325033"/>
        <a:ext cx="4696211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650020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618332" cy="3086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6585C-2D60-4141-8ED5-EEF1DBAB29F1}">
      <dsp:nvSpPr>
        <dsp:cNvPr id="0" name=""/>
        <dsp:cNvSpPr/>
      </dsp:nvSpPr>
      <dsp:spPr>
        <a:xfrm>
          <a:off x="4703991" y="2224002"/>
          <a:ext cx="2290898" cy="926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rgbClr val="92D050"/>
              </a:solidFill>
            </a:rPr>
            <a:t>KAIZEN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rgbClr val="92D050"/>
              </a:solidFill>
            </a:rPr>
            <a:t>LOGISTICS</a:t>
          </a:r>
          <a:endParaRPr lang="en-US" sz="2000" b="1" kern="1200" dirty="0">
            <a:solidFill>
              <a:srgbClr val="92D050"/>
            </a:solidFill>
          </a:endParaRPr>
        </a:p>
      </dsp:txBody>
      <dsp:txXfrm>
        <a:off x="4703991" y="2224002"/>
        <a:ext cx="2290898" cy="926167"/>
      </dsp:txXfrm>
    </dsp:sp>
    <dsp:sp modelId="{1793F177-B3FB-420B-8EE6-A92CC94AB5D5}">
      <dsp:nvSpPr>
        <dsp:cNvPr id="0" name=""/>
        <dsp:cNvSpPr/>
      </dsp:nvSpPr>
      <dsp:spPr>
        <a:xfrm>
          <a:off x="1023221" y="-2447"/>
          <a:ext cx="5379067" cy="5379067"/>
        </a:xfrm>
        <a:prstGeom prst="circularArrow">
          <a:avLst>
            <a:gd name="adj1" fmla="val 9487"/>
            <a:gd name="adj2" fmla="val 685354"/>
            <a:gd name="adj3" fmla="val 9422130"/>
            <a:gd name="adj4" fmla="val 751023"/>
            <a:gd name="adj5" fmla="val 1106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0A9304-DF22-46C5-A40D-B853AC688E3E}">
      <dsp:nvSpPr>
        <dsp:cNvPr id="0" name=""/>
        <dsp:cNvSpPr/>
      </dsp:nvSpPr>
      <dsp:spPr>
        <a:xfrm>
          <a:off x="436155" y="2259568"/>
          <a:ext cx="2279828" cy="855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rgbClr val="92D050"/>
              </a:solidFill>
            </a:rPr>
            <a:t>QUẢN LÝ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rgbClr val="92D050"/>
              </a:solidFill>
            </a:rPr>
            <a:t>RỦI RO</a:t>
          </a:r>
          <a:endParaRPr lang="en-US" sz="2000" b="1" kern="1200" dirty="0">
            <a:solidFill>
              <a:srgbClr val="92D050"/>
            </a:solidFill>
          </a:endParaRPr>
        </a:p>
      </dsp:txBody>
      <dsp:txXfrm>
        <a:off x="436155" y="2259568"/>
        <a:ext cx="2279828" cy="855036"/>
      </dsp:txXfrm>
    </dsp:sp>
    <dsp:sp modelId="{3FD8BEC5-700B-4C8B-BA02-843A5D60540A}">
      <dsp:nvSpPr>
        <dsp:cNvPr id="0" name=""/>
        <dsp:cNvSpPr/>
      </dsp:nvSpPr>
      <dsp:spPr>
        <a:xfrm>
          <a:off x="1031020" y="14765"/>
          <a:ext cx="5379067" cy="5379067"/>
        </a:xfrm>
        <a:prstGeom prst="circularArrow">
          <a:avLst>
            <a:gd name="adj1" fmla="val 9487"/>
            <a:gd name="adj2" fmla="val 685354"/>
            <a:gd name="adj3" fmla="val 20163623"/>
            <a:gd name="adj4" fmla="val 11492515"/>
            <a:gd name="adj5" fmla="val 1106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59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sz="1300" b="1" kern="1200">
            <a:solidFill>
              <a:srgbClr val="C00000"/>
            </a:solidFill>
          </a:endParaRP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 TRÊN THẾ GIỚI &amp; VIỆT NAM</a:t>
          </a:r>
          <a:endParaRPr lang="en-US" sz="1300" kern="1200" dirty="0"/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</a:rPr>
            <a:t>CÔNG TY 5SPRO</a:t>
          </a: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</a:rPr>
            <a:t>TRIẾT LÝ KINH DOANH 5SPRO</a:t>
          </a: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1002FD-5844-4687-AF4F-D1FCCC22D95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559A02-9796-413F-B448-8D19F4D71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9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DF01B-15A7-4572-80BA-537B594A0BA1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D194F-A716-4E49-99B0-75C87C195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4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27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35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3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5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5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11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5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9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diagramDrawing" Target="../diagrams/drawing9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0.xml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microsoft.com/office/2007/relationships/diagramDrawing" Target="../diagrams/drawing10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33.jpeg"/><Relationship Id="rId7" Type="http://schemas.openxmlformats.org/officeDocument/2006/relationships/diagramData" Target="../diagrams/data11.xm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diagramDrawing" Target="../diagrams/drawing11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9.jpeg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2.xml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microsoft.com/office/2007/relationships/diagramDrawing" Target="../diagrams/drawing12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diagramQuickStyle" Target="../diagrams/quickStyle13.xml"/><Relationship Id="rId3" Type="http://schemas.openxmlformats.org/officeDocument/2006/relationships/image" Target="../media/image19.jpeg"/><Relationship Id="rId7" Type="http://schemas.microsoft.com/office/2007/relationships/hdphoto" Target="../media/hdphoto4.wdp"/><Relationship Id="rId12" Type="http://schemas.openxmlformats.org/officeDocument/2006/relationships/diagramLayout" Target="../diagrams/layout13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diagramData" Target="../diagrams/data13.xml"/><Relationship Id="rId5" Type="http://schemas.openxmlformats.org/officeDocument/2006/relationships/image" Target="../media/image29.png"/><Relationship Id="rId15" Type="http://schemas.microsoft.com/office/2007/relationships/diagramDrawing" Target="../diagrams/drawing13.xml"/><Relationship Id="rId10" Type="http://schemas.openxmlformats.org/officeDocument/2006/relationships/image" Target="../media/image39.jpeg"/><Relationship Id="rId4" Type="http://schemas.openxmlformats.org/officeDocument/2006/relationships/image" Target="../media/image20.png"/><Relationship Id="rId9" Type="http://schemas.openxmlformats.org/officeDocument/2006/relationships/image" Target="../media/image38.jpeg"/><Relationship Id="rId14" Type="http://schemas.openxmlformats.org/officeDocument/2006/relationships/diagramColors" Target="../diagrams/colors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diagramLayout" Target="../diagrams/layout14.xml"/><Relationship Id="rId3" Type="http://schemas.openxmlformats.org/officeDocument/2006/relationships/image" Target="../media/image19.jpeg"/><Relationship Id="rId7" Type="http://schemas.openxmlformats.org/officeDocument/2006/relationships/image" Target="../media/image42.jpeg"/><Relationship Id="rId12" Type="http://schemas.openxmlformats.org/officeDocument/2006/relationships/diagramData" Target="../diagrams/data14.xml"/><Relationship Id="rId2" Type="http://schemas.openxmlformats.org/officeDocument/2006/relationships/notesSlide" Target="../notesSlides/notesSlide11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5" Type="http://schemas.openxmlformats.org/officeDocument/2006/relationships/diagramColors" Target="../diagrams/colors14.xml"/><Relationship Id="rId10" Type="http://schemas.openxmlformats.org/officeDocument/2006/relationships/image" Target="../media/image45.png"/><Relationship Id="rId4" Type="http://schemas.openxmlformats.org/officeDocument/2006/relationships/image" Target="../media/image20.png"/><Relationship Id="rId9" Type="http://schemas.openxmlformats.org/officeDocument/2006/relationships/image" Target="../media/image44.png"/><Relationship Id="rId1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5" Type="http://schemas.openxmlformats.org/officeDocument/2006/relationships/diagramData" Target="../diagrams/data15.xml"/><Relationship Id="rId10" Type="http://schemas.openxmlformats.org/officeDocument/2006/relationships/diagramData" Target="../diagrams/data16.xml"/><Relationship Id="rId4" Type="http://schemas.openxmlformats.org/officeDocument/2006/relationships/chart" Target="../charts/chart2.xml"/><Relationship Id="rId9" Type="http://schemas.microsoft.com/office/2007/relationships/diagramDrawing" Target="../diagrams/drawing15.xml"/><Relationship Id="rId14" Type="http://schemas.microsoft.com/office/2007/relationships/diagramDrawing" Target="../diagrams/drawing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47.png"/><Relationship Id="rId9" Type="http://schemas.microsoft.com/office/2007/relationships/diagramDrawing" Target="../diagrams/drawin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MghrFV2Hh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://www.5spro.vn/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7.xml"/><Relationship Id="rId3" Type="http://schemas.openxmlformats.org/officeDocument/2006/relationships/image" Target="../media/image19.jpeg"/><Relationship Id="rId7" Type="http://schemas.openxmlformats.org/officeDocument/2006/relationships/image" Target="../media/image26.png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25.png"/><Relationship Id="rId15" Type="http://schemas.microsoft.com/office/2007/relationships/hdphoto" Target="../media/hdphoto3.wdp"/><Relationship Id="rId10" Type="http://schemas.openxmlformats.org/officeDocument/2006/relationships/diagramLayout" Target="../diagrams/layout7.xml"/><Relationship Id="rId4" Type="http://schemas.openxmlformats.org/officeDocument/2006/relationships/image" Target="../media/image20.png"/><Relationship Id="rId9" Type="http://schemas.openxmlformats.org/officeDocument/2006/relationships/diagramData" Target="../diagrams/data7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8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8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diagramDrawing" Target="../diagrams/drawing8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11960" y="2658158"/>
            <a:ext cx="4337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CÔNG TY CỔ PHẦN 5SPRO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3058268"/>
            <a:ext cx="43374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ko-KR" sz="12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Tiêu chuẩn Nhật </a:t>
            </a:r>
            <a:r>
              <a:rPr lang="vi-VN" altLang="ko-KR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altLang="ko-KR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ko-KR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altLang="ko-KR" sz="12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Hương vị Việt Nam</a:t>
            </a:r>
            <a:endParaRPr kumimoji="0" lang="en-US" altLang="ko-KR" sz="12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561403"/>
            <a:ext cx="1177850" cy="11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427984" y="1076126"/>
            <a:ext cx="46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Bếp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chiều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đạt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chuẩn</a:t>
            </a:r>
            <a:r>
              <a:rPr lang="en-US" dirty="0">
                <a:solidFill>
                  <a:srgbClr val="FF0000"/>
                </a:solidFill>
              </a:rPr>
              <a:t> ISO </a:t>
            </a:r>
            <a:r>
              <a:rPr lang="en-US" dirty="0" smtClean="0">
                <a:solidFill>
                  <a:srgbClr val="FF0000"/>
                </a:solidFill>
              </a:rPr>
              <a:t>22000:2018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680" y="2243655"/>
            <a:ext cx="7183209" cy="42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707904" y="1078925"/>
            <a:ext cx="512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Khu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chuẩn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cao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nghệ</a:t>
            </a:r>
            <a:r>
              <a:rPr lang="en-US" dirty="0">
                <a:solidFill>
                  <a:srgbClr val="FF0000"/>
                </a:solidFill>
              </a:rPr>
              <a:t> Nhật </a:t>
            </a:r>
            <a:r>
              <a:rPr lang="en-US" dirty="0" err="1">
                <a:solidFill>
                  <a:srgbClr val="FF0000"/>
                </a:solidFill>
              </a:rPr>
              <a:t>Bản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47839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71" y="3234522"/>
            <a:ext cx="4091947" cy="3068960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194" y="128672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482" y="2211130"/>
            <a:ext cx="4676974" cy="3507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3071" y="1798958"/>
            <a:ext cx="377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Tủ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Fushima</a:t>
            </a:r>
            <a:r>
              <a:rPr lang="en-US" dirty="0">
                <a:solidFill>
                  <a:srgbClr val="FF0000"/>
                </a:solidFill>
              </a:rPr>
              <a:t> Nhật </a:t>
            </a:r>
            <a:r>
              <a:rPr lang="en-US" dirty="0" err="1">
                <a:solidFill>
                  <a:srgbClr val="FF0000"/>
                </a:solidFill>
              </a:rPr>
              <a:t>Bản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Sấy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bát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trùng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707904" y="1078925"/>
            <a:ext cx="512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mát</a:t>
            </a:r>
            <a:r>
              <a:rPr lang="en-US" dirty="0">
                <a:solidFill>
                  <a:srgbClr val="FF0000"/>
                </a:solidFill>
              </a:rPr>
              <a:t>, chia </a:t>
            </a:r>
            <a:r>
              <a:rPr lang="en-US" dirty="0" err="1">
                <a:solidFill>
                  <a:srgbClr val="FF0000"/>
                </a:solidFill>
              </a:rPr>
              <a:t>suất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7704" y="2204864"/>
            <a:ext cx="6601364" cy="41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395" y="89981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059" y="1169986"/>
            <a:ext cx="72264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sở hạ tầng theo chuẩn hóa ISO 22000:20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trang thiết bị tự động hóa, tăng năng suất và giảm rủi ro ATTP.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thiết bị phục vụ cho công tác trung chuyển.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camera giám sát 24/7.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5" y="2785846"/>
            <a:ext cx="2660824" cy="181696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há» thá»ng camera giÃ¡m sÃ¡t nhiá»u máº¯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14" y="2684840"/>
            <a:ext cx="2430937" cy="180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30" y="4605689"/>
            <a:ext cx="2373178" cy="16237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51" y="2703339"/>
            <a:ext cx="2394041" cy="1788732"/>
          </a:xfrm>
          <a:prstGeom prst="rect">
            <a:avLst/>
          </a:prstGeom>
        </p:spPr>
      </p:pic>
      <p:graphicFrame>
        <p:nvGraphicFramePr>
          <p:cNvPr id="33" name="Content Placeholder 2"/>
          <p:cNvGraphicFramePr>
            <a:graphicFrameLocks noGrp="1"/>
          </p:cNvGraphicFramePr>
          <p:nvPr>
            <p:ph idx="1"/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0077" y="4602813"/>
            <a:ext cx="2541307" cy="16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26697" y="1237157"/>
            <a:ext cx="334178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600" dirty="0"/>
              <a:t>Đội ngũ nhân sự lành nghề tâm huyết, đào tạo bài bản</a:t>
            </a:r>
          </a:p>
          <a:p>
            <a:pPr marL="285750" indent="-285750">
              <a:buFontTx/>
              <a:buChar char="-"/>
            </a:pPr>
            <a:r>
              <a:rPr lang="vi-VN" sz="1600" dirty="0"/>
              <a:t>Khai thác tối đa phần mềm xây dựng thực đơn cân bằng dinh  dưỡng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10</a:t>
            </a:r>
            <a:r>
              <a:rPr lang="vi-VN" sz="1600" dirty="0"/>
              <a:t> năm hợp tác và được tư vấn thực đơn cân bằng dinh dưỡng của GS.BS Cao Thị Hậu -        nguyên Giám đốc TTGDDD _  Viện Dinh dưỡng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0374" y="94935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Năng lực chế biến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8" name="Picture 10" descr="Image result for cao thá» háº­u viá»n dinh dÆ°á»¡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6" y="2894483"/>
            <a:ext cx="3066056" cy="8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84037" y="4066223"/>
            <a:ext cx="321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Vệ sinh ATTP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1850" y="4501049"/>
            <a:ext cx="3063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600" dirty="0"/>
              <a:t>Thực hiện đúng quy định,    quy trình. Đào tạo thường   xuyên, liên tục.</a:t>
            </a:r>
          </a:p>
          <a:p>
            <a:pPr marL="285750" indent="-285750">
              <a:buFontTx/>
              <a:buChar char="-"/>
            </a:pPr>
            <a:r>
              <a:rPr lang="vi-VN" sz="1600" dirty="0"/>
              <a:t>Tổ chức giám sát nghiêm    ngặt, kiểm soát 3 lớp</a:t>
            </a:r>
          </a:p>
          <a:p>
            <a:pPr marL="285750" indent="-285750">
              <a:buFontTx/>
              <a:buChar char="-"/>
            </a:pPr>
            <a:r>
              <a:rPr lang="vi-VN" sz="1600" dirty="0"/>
              <a:t>Đạt chứng chỉ ISO 22000:   20</a:t>
            </a:r>
            <a:r>
              <a:rPr lang="en-US" sz="1600" dirty="0"/>
              <a:t>18</a:t>
            </a:r>
          </a:p>
        </p:txBody>
      </p:sp>
      <p:pic>
        <p:nvPicPr>
          <p:cNvPr id="2062" name="Picture 14" descr="Image result for VSATTP ISO 9001 HACC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01" y="5572104"/>
            <a:ext cx="1319379" cy="9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VSATTP ISO 9001 HACC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64" y="4250889"/>
            <a:ext cx="1082765" cy="10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4336" y="991228"/>
            <a:ext cx="3066056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337" y="2007510"/>
            <a:ext cx="3066055" cy="7709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4336" y="4168171"/>
            <a:ext cx="1788021" cy="2481639"/>
          </a:xfrm>
          <a:prstGeom prst="rect">
            <a:avLst/>
          </a:prstGeom>
        </p:spPr>
      </p:pic>
      <p:graphicFrame>
        <p:nvGraphicFramePr>
          <p:cNvPr id="2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73651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361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2861"/>
            <a:ext cx="1017640" cy="9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96840655"/>
              </p:ext>
            </p:extLst>
          </p:nvPr>
        </p:nvGraphicFramePr>
        <p:xfrm>
          <a:off x="3635896" y="2780928"/>
          <a:ext cx="331236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195608421"/>
              </p:ext>
            </p:extLst>
          </p:nvPr>
        </p:nvGraphicFramePr>
        <p:xfrm>
          <a:off x="1588850" y="1313041"/>
          <a:ext cx="7262443" cy="5374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27443" y="1128375"/>
            <a:ext cx="272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</a:rPr>
              <a:t>SUẤT ĂN HỌC ĐƯỜNG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15314"/>
              </p:ext>
            </p:extLst>
          </p:nvPr>
        </p:nvGraphicFramePr>
        <p:xfrm>
          <a:off x="1888597" y="184143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640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2861"/>
            <a:ext cx="1017640" cy="9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90" y="1628800"/>
            <a:ext cx="1939513" cy="1800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394" y="1168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QUẢN LÝ RỦI RO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87655" y="1168561"/>
            <a:ext cx="4968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NHẬN DIỆN, BAN HÀNH CHÍNH SÁCH</a:t>
            </a:r>
          </a:p>
          <a:p>
            <a:pPr marL="285750" indent="-285750">
              <a:buFontTx/>
              <a:buChar char="-"/>
            </a:pPr>
            <a:r>
              <a:rPr lang="vi-VN" dirty="0"/>
              <a:t>Chính sách và mục tiêu ATTP</a:t>
            </a:r>
          </a:p>
          <a:p>
            <a:pPr marL="285750" indent="-285750">
              <a:buFontTx/>
              <a:buChar char="-"/>
            </a:pPr>
            <a:r>
              <a:rPr lang="vi-VN" dirty="0"/>
              <a:t>Quy trình, hướng dẫn xác định và phân tích mối nguy ATTP</a:t>
            </a:r>
          </a:p>
          <a:p>
            <a:pPr marL="285750" indent="-285750">
              <a:buFontTx/>
              <a:buChar char="-"/>
            </a:pPr>
            <a:r>
              <a:rPr lang="vi-VN" dirty="0"/>
              <a:t>Quy trình kiểm soát SP không phù hợp và mối nguy tiềm ẩn</a:t>
            </a:r>
          </a:p>
          <a:p>
            <a:pPr marL="285750" indent="-285750">
              <a:buFontTx/>
              <a:buChar char="-"/>
            </a:pPr>
            <a:r>
              <a:rPr lang="vi-VN" dirty="0"/>
              <a:t>Quy trình nhận diện truy tìm nguồn gốc SP</a:t>
            </a:r>
          </a:p>
          <a:p>
            <a:pPr marL="285750" indent="-285750">
              <a:buFontTx/>
              <a:buChar char="-"/>
            </a:pPr>
            <a:r>
              <a:rPr lang="vi-VN" dirty="0"/>
              <a:t>Quy trình kiểm soát thiết bị đo lường, thiết  bị SX.</a:t>
            </a:r>
          </a:p>
          <a:p>
            <a:pPr marL="285750" indent="-285750">
              <a:buFontTx/>
              <a:buChar char="-"/>
            </a:pPr>
            <a:r>
              <a:rPr lang="vi-VN" dirty="0"/>
              <a:t>Quy trình mua hàng và kiểm soát nhà cung ứng</a:t>
            </a:r>
          </a:p>
          <a:p>
            <a:pPr marL="285750" indent="-285750">
              <a:buFontTx/>
              <a:buChar char="-"/>
            </a:pPr>
            <a:r>
              <a:rPr lang="vi-VN" dirty="0"/>
              <a:t>Hướng dẫn phân tích </a:t>
            </a:r>
          </a:p>
          <a:p>
            <a:pPr marL="285750" indent="-285750">
              <a:buFontTx/>
              <a:buChar char="-"/>
            </a:pPr>
            <a:endParaRPr lang="vi-VN" dirty="0"/>
          </a:p>
          <a:p>
            <a:r>
              <a:rPr lang="vi-VN" dirty="0"/>
              <a:t>ĐÀO TẠO, TRIỂN KHAI</a:t>
            </a:r>
          </a:p>
          <a:p>
            <a:endParaRPr lang="vi-VN" dirty="0"/>
          </a:p>
          <a:p>
            <a:r>
              <a:rPr lang="vi-VN" dirty="0"/>
              <a:t>DUY TRÌ</a:t>
            </a:r>
          </a:p>
          <a:p>
            <a:endParaRPr lang="vi-VN" dirty="0"/>
          </a:p>
          <a:p>
            <a:r>
              <a:rPr lang="vi-VN" dirty="0"/>
              <a:t>CAM KẾT CỦA LÃNH ĐẠO</a:t>
            </a:r>
            <a:endParaRPr lang="en-US" dirty="0"/>
          </a:p>
        </p:txBody>
      </p:sp>
      <p:graphicFrame>
        <p:nvGraphicFramePr>
          <p:cNvPr id="12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571191"/>
              </p:ext>
            </p:extLst>
          </p:nvPr>
        </p:nvGraphicFramePr>
        <p:xfrm>
          <a:off x="1888597" y="184143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744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027083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9692" y="908720"/>
            <a:ext cx="69811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PHỤC VỤ CỦA 5SPRO.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(5SPRO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85750">
              <a:buFontTx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so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indent="-285750">
              <a:buFontTx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85750">
              <a:buFontTx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40-50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96DFDF-6397-4DD6-87B0-966D94E37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8041"/>
            <a:ext cx="1921885" cy="2562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D2DC9D-B6B9-40F9-9799-7614BF93F4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44" y="4036469"/>
            <a:ext cx="1931723" cy="2575632"/>
          </a:xfrm>
          <a:prstGeom prst="rect">
            <a:avLst/>
          </a:prstGeom>
        </p:spPr>
      </p:pic>
      <p:sp>
        <p:nvSpPr>
          <p:cNvPr id="2" name="Callout: Left Arrow 1">
            <a:extLst>
              <a:ext uri="{FF2B5EF4-FFF2-40B4-BE49-F238E27FC236}">
                <a16:creationId xmlns="" xmlns:a16="http://schemas.microsoft.com/office/drawing/2014/main" id="{2FF7EF3B-2696-499C-91C4-115F8ED47DD1}"/>
              </a:ext>
            </a:extLst>
          </p:cNvPr>
          <p:cNvSpPr/>
          <p:nvPr/>
        </p:nvSpPr>
        <p:spPr>
          <a:xfrm>
            <a:off x="6732240" y="4450686"/>
            <a:ext cx="1080120" cy="63449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Khay    thức ăn chung</a:t>
            </a:r>
          </a:p>
        </p:txBody>
      </p:sp>
      <p:sp>
        <p:nvSpPr>
          <p:cNvPr id="12" name="Callout: Left Arrow 11">
            <a:extLst>
              <a:ext uri="{FF2B5EF4-FFF2-40B4-BE49-F238E27FC236}">
                <a16:creationId xmlns="" xmlns:a16="http://schemas.microsoft.com/office/drawing/2014/main" id="{BBF5D11A-BD56-4DDA-A471-8AF5B1FBE934}"/>
              </a:ext>
            </a:extLst>
          </p:cNvPr>
          <p:cNvSpPr/>
          <p:nvPr/>
        </p:nvSpPr>
        <p:spPr>
          <a:xfrm>
            <a:off x="6732240" y="5512723"/>
            <a:ext cx="1080120" cy="63449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Thùng </a:t>
            </a:r>
          </a:p>
          <a:p>
            <a:pPr algn="ctr"/>
            <a:r>
              <a:rPr lang="en-US" sz="1050"/>
              <a:t>cơm và canh</a:t>
            </a:r>
          </a:p>
        </p:txBody>
      </p:sp>
      <p:sp>
        <p:nvSpPr>
          <p:cNvPr id="3" name="Callout: Right Arrow 2">
            <a:extLst>
              <a:ext uri="{FF2B5EF4-FFF2-40B4-BE49-F238E27FC236}">
                <a16:creationId xmlns="" xmlns:a16="http://schemas.microsoft.com/office/drawing/2014/main" id="{EAAD475F-3534-4578-9F8F-8FE070276992}"/>
              </a:ext>
            </a:extLst>
          </p:cNvPr>
          <p:cNvSpPr/>
          <p:nvPr/>
        </p:nvSpPr>
        <p:spPr>
          <a:xfrm>
            <a:off x="4139953" y="4694798"/>
            <a:ext cx="1297204" cy="67841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Khay </a:t>
            </a:r>
          </a:p>
          <a:p>
            <a:pPr algn="ctr"/>
            <a:r>
              <a:rPr lang="en-US" sz="1000"/>
              <a:t>phục vụ </a:t>
            </a:r>
          </a:p>
          <a:p>
            <a:pPr algn="ctr"/>
            <a:r>
              <a:rPr lang="en-US" sz="1000"/>
              <a:t>học sinh</a:t>
            </a:r>
          </a:p>
        </p:txBody>
      </p:sp>
      <p:sp>
        <p:nvSpPr>
          <p:cNvPr id="14" name="Callout: Left Arrow 13">
            <a:extLst>
              <a:ext uri="{FF2B5EF4-FFF2-40B4-BE49-F238E27FC236}">
                <a16:creationId xmlns="" xmlns:a16="http://schemas.microsoft.com/office/drawing/2014/main" id="{F21BD4EA-BD80-4DBE-8B47-7E0A188195BC}"/>
              </a:ext>
            </a:extLst>
          </p:cNvPr>
          <p:cNvSpPr/>
          <p:nvPr/>
        </p:nvSpPr>
        <p:spPr>
          <a:xfrm>
            <a:off x="3707188" y="5472450"/>
            <a:ext cx="1297204" cy="67477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Xe chuyên dụng giữ nhiệt</a:t>
            </a:r>
          </a:p>
        </p:txBody>
      </p:sp>
    </p:spTree>
    <p:extLst>
      <p:ext uri="{BB962C8B-B14F-4D97-AF65-F5344CB8AC3E}">
        <p14:creationId xmlns:p14="http://schemas.microsoft.com/office/powerpoint/2010/main" val="7136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787844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9692" y="908720"/>
            <a:ext cx="69811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PHỤC VỤ CỦA 5SPRO.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</p:nvPr>
        </p:nvGraphicFramePr>
        <p:xfrm>
          <a:off x="2042192" y="103079"/>
          <a:ext cx="634623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959" y="3161113"/>
            <a:ext cx="1307781" cy="13343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4167" y="3705073"/>
            <a:ext cx="2077919" cy="1529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887" y="4711885"/>
            <a:ext cx="2312699" cy="1622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526" y="1728727"/>
            <a:ext cx="2662245" cy="1816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055" y="902684"/>
            <a:ext cx="2149566" cy="1633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6599" y="1867145"/>
            <a:ext cx="2245052" cy="1672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9948" y="3666284"/>
            <a:ext cx="2258395" cy="159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552086" y="2467894"/>
            <a:ext cx="90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/>
              <a:t>Hà Lan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993071" y="3388460"/>
            <a:ext cx="1360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/>
              <a:t>Hàn Quốc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085768" y="5281761"/>
            <a:ext cx="1175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Vietnam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19076" y="6164949"/>
            <a:ext cx="90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/>
              <a:t>Brazil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8872" y="5220942"/>
            <a:ext cx="90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/>
              <a:t>Pháp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973286" y="3338374"/>
            <a:ext cx="90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/>
              <a:t>Anh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838343" y="1255893"/>
            <a:ext cx="205488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latin typeface="+mj-lt"/>
              </a:rPr>
              <a:t>ĐIỂM CHUNG</a:t>
            </a:r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r>
              <a:rPr lang="vi-VN" sz="1600" dirty="0">
                <a:latin typeface="+mj-lt"/>
              </a:rPr>
              <a:t>Là mối quan tâm lớn  của cả xã hội ở các     cấp độ</a:t>
            </a:r>
            <a:endParaRPr lang="en-US" sz="1600" dirty="0">
              <a:latin typeface="+mj-lt"/>
            </a:endParaRPr>
          </a:p>
          <a:p>
            <a:pPr marL="342900" indent="-342900">
              <a:buAutoNum type="arabicPeriod"/>
            </a:pPr>
            <a:endParaRPr lang="en-US" sz="1600" dirty="0">
              <a:latin typeface="+mj-lt"/>
            </a:endParaRP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Cấp cơ bản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1600">
                <a:latin typeface="+mj-lt"/>
              </a:rPr>
              <a:t>An </a:t>
            </a:r>
            <a:r>
              <a:rPr lang="vi-VN" sz="1600" dirty="0">
                <a:latin typeface="+mj-lt"/>
              </a:rPr>
              <a:t>toàn,    chất lượng và số lượng</a:t>
            </a:r>
          </a:p>
          <a:p>
            <a:pPr marL="342900" indent="-342900">
              <a:buAutoNum type="arabicPeriod"/>
            </a:pPr>
            <a:endParaRPr lang="vi-VN" sz="1600" dirty="0">
              <a:latin typeface="+mj-lt"/>
            </a:endParaRP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Cấp độ trung bình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1600">
                <a:latin typeface="+mj-lt"/>
              </a:rPr>
              <a:t>Cân </a:t>
            </a:r>
            <a:r>
              <a:rPr lang="vi-VN" sz="1600" dirty="0">
                <a:latin typeface="+mj-lt"/>
              </a:rPr>
              <a:t>bằng  dinh    dưỡng</a:t>
            </a:r>
            <a:r>
              <a:rPr lang="vi-VN" sz="1600">
                <a:latin typeface="+mj-lt"/>
              </a:rPr>
              <a:t>, </a:t>
            </a:r>
            <a:r>
              <a:rPr lang="en-US" sz="1600">
                <a:latin typeface="+mj-lt"/>
              </a:rPr>
              <a:t>  </a:t>
            </a:r>
            <a:r>
              <a:rPr lang="vi-VN" sz="1600">
                <a:latin typeface="+mj-lt"/>
              </a:rPr>
              <a:t>có </a:t>
            </a:r>
            <a:r>
              <a:rPr lang="vi-VN" sz="1600" dirty="0">
                <a:latin typeface="+mj-lt"/>
              </a:rPr>
              <a:t>lợi   sức khỏe</a:t>
            </a:r>
          </a:p>
          <a:p>
            <a:endParaRPr lang="vi-VN" sz="1600" dirty="0">
              <a:latin typeface="+mj-lt"/>
            </a:endParaRP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Cấp độ cao</a:t>
            </a:r>
          </a:p>
          <a:p>
            <a:r>
              <a:rPr lang="vi-VN" sz="1600">
                <a:latin typeface="+mj-lt"/>
              </a:rPr>
              <a:t>Là hoạt động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gắn liền với </a:t>
            </a:r>
            <a:r>
              <a:rPr lang="vi-VN" sz="1600">
                <a:latin typeface="+mj-lt"/>
              </a:rPr>
              <a:t>giáo </a:t>
            </a:r>
            <a:r>
              <a:rPr lang="vi-VN" sz="1600" dirty="0">
                <a:latin typeface="+mj-lt"/>
              </a:rPr>
              <a:t>dục</a:t>
            </a:r>
          </a:p>
          <a:p>
            <a:pPr marL="342900" indent="-342900">
              <a:buAutoNum type="arabicPeriod"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61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621663" y="1988839"/>
            <a:ext cx="231812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411760" y="4437112"/>
            <a:ext cx="3482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 tooltip="https://youtu.be/RMghrFV2Hho"/>
              </a:rPr>
              <a:t>https://youtu.be/RMghrFV2Hho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040919" y="644782"/>
            <a:ext cx="5577019" cy="2952055"/>
            <a:chOff x="1778597" y="-2280162"/>
            <a:chExt cx="5577019" cy="2952055"/>
          </a:xfrm>
        </p:grpSpPr>
        <p:sp>
          <p:nvSpPr>
            <p:cNvPr id="9" name="Rectangle 8"/>
            <p:cNvSpPr/>
            <p:nvPr/>
          </p:nvSpPr>
          <p:spPr>
            <a:xfrm>
              <a:off x="1778597" y="336218"/>
              <a:ext cx="5062162" cy="3356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2293454" y="-2280162"/>
              <a:ext cx="5062162" cy="335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" tIns="24765" rIns="24765" bIns="24765" numCol="1" spcCol="1270" anchor="b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93319" y="824801"/>
            <a:ext cx="5341810" cy="2924436"/>
            <a:chOff x="1778597" y="-2252543"/>
            <a:chExt cx="5341810" cy="2924436"/>
          </a:xfrm>
        </p:grpSpPr>
        <p:sp>
          <p:nvSpPr>
            <p:cNvPr id="12" name="Rectangle 11"/>
            <p:cNvSpPr/>
            <p:nvPr/>
          </p:nvSpPr>
          <p:spPr>
            <a:xfrm>
              <a:off x="1778597" y="336218"/>
              <a:ext cx="5062162" cy="3356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2058245" y="-2252543"/>
              <a:ext cx="5062162" cy="335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" tIns="24765" rIns="24765" bIns="24765" numCol="1" spcCol="1270" anchor="b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VIDEO GIỚI THIỆU CHI TIẾT QUY TRÌNH PHỤC VỤ</a:t>
              </a:r>
              <a:endParaRPr lang="en-US" sz="130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66603F-1408-3123-FE35-1F0E688D1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916832"/>
            <a:ext cx="438956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vi-VN" altLang="ko-KR" sz="3200" dirty="0"/>
              <a:t>5SPRO JSC</a:t>
            </a:r>
            <a:endParaRPr lang="ko-KR" alt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568" y="2348880"/>
            <a:ext cx="8280920" cy="1296144"/>
          </a:xfrm>
        </p:spPr>
        <p:txBody>
          <a:bodyPr/>
          <a:lstStyle/>
          <a:p>
            <a:pPr lvl="0" algn="ctr"/>
            <a:r>
              <a:rPr lang="en-US" altLang="ko-KR" sz="5400" b="1" dirty="0"/>
              <a:t>TRÂN TRỌNG CẢM ƠN</a:t>
            </a:r>
          </a:p>
        </p:txBody>
      </p:sp>
      <p:pic>
        <p:nvPicPr>
          <p:cNvPr id="7" name="Picture 6" descr="5s Methodology and lean produ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2526208" cy="24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074" y="1495983"/>
            <a:ext cx="1737593" cy="1138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1613002" y="2899365"/>
            <a:ext cx="3463054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Việt Nam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742" y="1502322"/>
            <a:ext cx="1728107" cy="1132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701" y="1495983"/>
            <a:ext cx="1276350" cy="11715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0072" y="2899365"/>
            <a:ext cx="3744416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111111"/>
                </a:solidFill>
              </a:rPr>
              <a:t>Nhật</a:t>
            </a:r>
            <a:r>
              <a:rPr lang="en-US" sz="1600" dirty="0">
                <a:solidFill>
                  <a:srgbClr val="111111"/>
                </a:solidFill>
              </a:rPr>
              <a:t> Bản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1576408" y="3394790"/>
            <a:ext cx="3211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dirty="0">
                <a:latin typeface="+mj-lt"/>
              </a:rPr>
              <a:t>Cân bằng dinh dưỡng, dinh dưỡng có lợi, an toàn</a:t>
            </a:r>
            <a:endParaRPr lang="en-US" sz="12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20072" y="3394790"/>
            <a:ext cx="3678611" cy="21236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indent="-228600">
              <a:buAutoNum type="arabicPeriod"/>
            </a:pPr>
            <a:r>
              <a:rPr lang="vi-VN" sz="1200" dirty="0">
                <a:latin typeface="+mj-lt"/>
              </a:rPr>
              <a:t>Cung cấp thông tin và giúp học sinh tự quyết định, </a:t>
            </a:r>
            <a:r>
              <a:rPr lang="en-US" sz="1200" dirty="0">
                <a:latin typeface="+mj-lt"/>
              </a:rPr>
              <a:t>  </a:t>
            </a:r>
            <a:r>
              <a:rPr lang="vi-VN" sz="1200" dirty="0">
                <a:latin typeface="+mj-lt"/>
              </a:rPr>
              <a:t>lựa </a:t>
            </a:r>
            <a:r>
              <a:rPr lang="en-US" sz="1200" dirty="0">
                <a:latin typeface="+mj-lt"/>
              </a:rPr>
              <a:t> </a:t>
            </a:r>
            <a:r>
              <a:rPr lang="vi-VN" sz="1200" dirty="0">
                <a:latin typeface="+mj-lt"/>
              </a:rPr>
              <a:t>chọn loại thức ăn mong muốn tự giác.</a:t>
            </a:r>
            <a:endParaRPr lang="en-US" sz="1200" dirty="0">
              <a:latin typeface="+mj-lt"/>
            </a:endParaRPr>
          </a:p>
          <a:p>
            <a:pPr marL="228600" indent="-228600">
              <a:buFontTx/>
              <a:buAutoNum type="arabicPeriod"/>
            </a:pPr>
            <a:r>
              <a:rPr lang="vi-VN" sz="1200" dirty="0">
                <a:latin typeface="+mj-lt"/>
              </a:rPr>
              <a:t>Làm sinh động thời gian học tập và khuyến khích sự </a:t>
            </a:r>
            <a:r>
              <a:rPr lang="en-US" sz="1200" dirty="0">
                <a:latin typeface="+mj-lt"/>
              </a:rPr>
              <a:t>    </a:t>
            </a:r>
            <a:r>
              <a:rPr lang="vi-VN" sz="1200" dirty="0">
                <a:latin typeface="+mj-lt"/>
              </a:rPr>
              <a:t>quan tâm của học sinh với khoảng thời ăn trưa.</a:t>
            </a:r>
            <a:endParaRPr lang="en-US" sz="1200" dirty="0">
              <a:latin typeface="+mj-lt"/>
            </a:endParaRPr>
          </a:p>
          <a:p>
            <a:pPr marL="228600" indent="-228600">
              <a:buFontTx/>
              <a:buAutoNum type="arabicPeriod"/>
            </a:pPr>
            <a:r>
              <a:rPr lang="vi-VN" sz="1200" dirty="0">
                <a:latin typeface="+mj-lt"/>
              </a:rPr>
              <a:t>Giúp học sinh hiểu và trân trọng quà tặng của thiên </a:t>
            </a:r>
            <a:r>
              <a:rPr lang="en-US" sz="1200" dirty="0">
                <a:latin typeface="+mj-lt"/>
              </a:rPr>
              <a:t> </a:t>
            </a:r>
            <a:r>
              <a:rPr lang="vi-VN" sz="1200" dirty="0">
                <a:latin typeface="+mj-lt"/>
              </a:rPr>
              <a:t>nhiên</a:t>
            </a:r>
            <a:endParaRPr lang="en-US" sz="1200" dirty="0">
              <a:latin typeface="+mj-lt"/>
            </a:endParaRPr>
          </a:p>
          <a:p>
            <a:pPr marL="228600" indent="-228600">
              <a:buFontTx/>
              <a:buAutoNum type="arabicPeriod"/>
            </a:pPr>
            <a:r>
              <a:rPr lang="vi-VN" sz="1200" dirty="0">
                <a:latin typeface="+mj-lt"/>
              </a:rPr>
              <a:t>Hiểu sự vất vả của việc chế biến suất ăn thông qua </a:t>
            </a:r>
            <a:r>
              <a:rPr lang="en-US" sz="1200" dirty="0">
                <a:latin typeface="+mj-lt"/>
              </a:rPr>
              <a:t>  </a:t>
            </a:r>
            <a:r>
              <a:rPr lang="vi-VN" sz="1200" dirty="0">
                <a:latin typeface="+mj-lt"/>
              </a:rPr>
              <a:t>việc tham gia vào hoạt động cung cấp suất ăn trong </a:t>
            </a:r>
            <a:r>
              <a:rPr lang="en-US" sz="1200" dirty="0">
                <a:latin typeface="+mj-lt"/>
              </a:rPr>
              <a:t> </a:t>
            </a:r>
            <a:r>
              <a:rPr lang="vi-VN" sz="1200" dirty="0">
                <a:latin typeface="+mj-lt"/>
              </a:rPr>
              <a:t>lớp học.</a:t>
            </a:r>
            <a:endParaRPr lang="en-US" sz="1200" dirty="0">
              <a:latin typeface="+mj-lt"/>
            </a:endParaRPr>
          </a:p>
          <a:p>
            <a:pPr marL="228600" indent="-228600">
              <a:buFontTx/>
              <a:buAutoNum type="arabicPeriod"/>
            </a:pPr>
            <a:r>
              <a:rPr lang="vi-VN" sz="1200" dirty="0">
                <a:latin typeface="+mj-lt"/>
              </a:rPr>
              <a:t>Hiểu văn hóa truyền thống qua ẩm thực</a:t>
            </a:r>
            <a:endParaRPr lang="en-US" sz="1200" dirty="0">
              <a:latin typeface="+mj-lt"/>
            </a:endParaRPr>
          </a:p>
          <a:p>
            <a:pPr marL="228600" indent="-228600">
              <a:buFontTx/>
              <a:buAutoNum type="arabicPeriod"/>
            </a:pPr>
            <a:r>
              <a:rPr lang="vi-VN" sz="1200" dirty="0">
                <a:latin typeface="+mj-lt"/>
              </a:rPr>
              <a:t>Hiểu được chế chế sản xuất, chế biết, giao  nhận và </a:t>
            </a:r>
            <a:r>
              <a:rPr lang="en-US" sz="1200" dirty="0">
                <a:latin typeface="+mj-lt"/>
              </a:rPr>
              <a:t>  </a:t>
            </a:r>
            <a:r>
              <a:rPr lang="vi-VN" sz="1200" dirty="0">
                <a:latin typeface="+mj-lt"/>
              </a:rPr>
              <a:t>tiêu dùng sản phẩm.</a:t>
            </a:r>
            <a:endParaRPr lang="en-US" sz="1200" dirty="0">
              <a:latin typeface="+mj-lt"/>
            </a:endParaRPr>
          </a:p>
        </p:txBody>
      </p:sp>
      <p:sp>
        <p:nvSpPr>
          <p:cNvPr id="6" name="Callout: Up Arrow 5">
            <a:extLst>
              <a:ext uri="{FF2B5EF4-FFF2-40B4-BE49-F238E27FC236}">
                <a16:creationId xmlns="" xmlns:a16="http://schemas.microsoft.com/office/drawing/2014/main" id="{417D2BEE-1F7B-AD3B-1AC3-973915E1C58C}"/>
              </a:ext>
            </a:extLst>
          </p:cNvPr>
          <p:cNvSpPr/>
          <p:nvPr/>
        </p:nvSpPr>
        <p:spPr>
          <a:xfrm>
            <a:off x="2141920" y="5675319"/>
            <a:ext cx="6120680" cy="850025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5SPRO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dựng các 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</a:t>
            </a:r>
          </a:p>
        </p:txBody>
      </p:sp>
    </p:spTree>
    <p:extLst>
      <p:ext uri="{BB962C8B-B14F-4D97-AF65-F5344CB8AC3E}">
        <p14:creationId xmlns:p14="http://schemas.microsoft.com/office/powerpoint/2010/main" val="26394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B02A87-900B-4C17-865B-1ACBD1583617}"/>
              </a:ext>
            </a:extLst>
          </p:cNvPr>
          <p:cNvSpPr txBox="1"/>
          <p:nvPr/>
        </p:nvSpPr>
        <p:spPr>
          <a:xfrm>
            <a:off x="1971801" y="4149080"/>
            <a:ext cx="61285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ty:	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5SPRO</a:t>
            </a:r>
          </a:p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431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Long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KCN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ĐKKD:	0104104405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13/08/2009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Vốn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10,000,000,000 VND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Website:		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www.5spro.vn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Hotline:		+84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24 3872 8688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kinh doanh: 	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22000:2018</a:t>
            </a:r>
          </a:p>
          <a:p>
            <a:pPr>
              <a:lnSpc>
                <a:spcPct val="110000"/>
              </a:lnSpc>
            </a:pP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32,500 </a:t>
            </a: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A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658666"/>
              </p:ext>
            </p:extLst>
          </p:nvPr>
        </p:nvGraphicFramePr>
        <p:xfrm>
          <a:off x="2051720" y="24030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980728"/>
            <a:ext cx="6555142" cy="30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368497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75" y="2192341"/>
            <a:ext cx="3035734" cy="28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08275" y="1340768"/>
            <a:ext cx="3035734" cy="5539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chemeClr val="bg1"/>
                </a:solidFill>
                <a:latin typeface="+mj-lt"/>
              </a:rPr>
              <a:t>CÔNG TY CỔ PHẨN 5SPRO</a:t>
            </a:r>
          </a:p>
          <a:p>
            <a:pPr algn="ctr"/>
            <a:r>
              <a:rPr lang="vi-VN" sz="1400" i="1" dirty="0">
                <a:solidFill>
                  <a:srgbClr val="FF0000"/>
                </a:solidFill>
                <a:latin typeface="+mj-lt"/>
              </a:rPr>
              <a:t>Hoạt động gắn liền trách nhiệm xã hội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2976" y="5373110"/>
            <a:ext cx="2911033" cy="1286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94601"/>
            <a:ext cx="4010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Công ty 5SPRO t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2009 với triết 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lý sản xuất và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doanh 5S, KAIZEN Nhật Bản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1979412"/>
            <a:ext cx="43204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Seri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Sàng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lọc: </a:t>
            </a:r>
            <a:r>
              <a:rPr lang="vi-VN" sz="1200" kern="0" dirty="0"/>
              <a:t>Đầu vào chất lượng, nhận </a:t>
            </a:r>
            <a:r>
              <a:rPr lang="vi-VN" sz="1200" kern="0" dirty="0" smtClean="0"/>
              <a:t>diện</a:t>
            </a:r>
            <a:r>
              <a:rPr lang="en-US" sz="1200" kern="0" dirty="0" smtClean="0"/>
              <a:t>, </a:t>
            </a:r>
            <a:r>
              <a:rPr lang="vi-VN" sz="1200" kern="0" dirty="0" smtClean="0"/>
              <a:t>quản</a:t>
            </a:r>
            <a:r>
              <a:rPr lang="en-US" sz="1200" kern="0" dirty="0" smtClean="0"/>
              <a:t> </a:t>
            </a:r>
            <a:r>
              <a:rPr lang="vi-VN" sz="1200" kern="0" dirty="0" smtClean="0"/>
              <a:t> </a:t>
            </a:r>
            <a:r>
              <a:rPr lang="vi-VN" sz="1200" kern="0" dirty="0"/>
              <a:t>lý rủi ro.</a:t>
            </a:r>
          </a:p>
          <a:p>
            <a:endParaRPr lang="vi-VN" sz="1200" kern="0" dirty="0"/>
          </a:p>
          <a:p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Seiton – Sắp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xếp: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1200" kern="0" dirty="0" smtClean="0"/>
              <a:t>Công </a:t>
            </a:r>
            <a:r>
              <a:rPr lang="vi-VN" sz="1200" kern="0" dirty="0"/>
              <a:t>nghệ, trang thiết bị hiện </a:t>
            </a:r>
            <a:r>
              <a:rPr lang="vi-VN" sz="1200" kern="0" dirty="0" smtClean="0"/>
              <a:t>đại</a:t>
            </a:r>
            <a:r>
              <a:rPr lang="vi-VN" sz="1200" kern="0" dirty="0"/>
              <a:t>, </a:t>
            </a:r>
            <a:r>
              <a:rPr lang="en-US" sz="1200" kern="0" dirty="0" smtClean="0"/>
              <a:t>  </a:t>
            </a:r>
            <a:r>
              <a:rPr lang="vi-VN" sz="1200" kern="0" dirty="0" smtClean="0"/>
              <a:t>đúng </a:t>
            </a:r>
            <a:r>
              <a:rPr lang="vi-VN" sz="1200" kern="0" dirty="0"/>
              <a:t>quy </a:t>
            </a:r>
            <a:r>
              <a:rPr lang="vi-VN" sz="1200" kern="0" dirty="0" smtClean="0"/>
              <a:t>trình,</a:t>
            </a:r>
            <a:r>
              <a:rPr lang="en-US" sz="1200" kern="0" dirty="0" smtClean="0"/>
              <a:t> </a:t>
            </a:r>
            <a:r>
              <a:rPr lang="vi-VN" sz="1200" kern="0" dirty="0" smtClean="0"/>
              <a:t>thực </a:t>
            </a:r>
            <a:r>
              <a:rPr lang="vi-VN" sz="1200" kern="0" dirty="0"/>
              <a:t>hiện bài toán logistics khoa </a:t>
            </a:r>
            <a:r>
              <a:rPr lang="vi-VN" sz="1200" kern="0" dirty="0" smtClean="0"/>
              <a:t>học</a:t>
            </a:r>
            <a:r>
              <a:rPr lang="en-US" sz="1200" kern="0" dirty="0" smtClean="0"/>
              <a:t>.</a:t>
            </a:r>
            <a:r>
              <a:rPr lang="vi-VN" sz="1200" kern="0" dirty="0"/>
              <a:t>	    	</a:t>
            </a:r>
          </a:p>
          <a:p>
            <a:r>
              <a:rPr lang="vi-VN" sz="1200" kern="0" dirty="0"/>
              <a:t>		</a:t>
            </a:r>
          </a:p>
          <a:p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Seiso – Sạch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sẽ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1200" kern="0" dirty="0" smtClean="0"/>
              <a:t>Từ </a:t>
            </a:r>
            <a:r>
              <a:rPr lang="vi-VN" sz="1200" kern="0" dirty="0"/>
              <a:t>yếu tố hữu hình tới yếu tố vô hình.			</a:t>
            </a:r>
          </a:p>
          <a:p>
            <a:endParaRPr lang="vi-VN" sz="160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Seiketsu – Săn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sóc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1200" kern="0" dirty="0" smtClean="0"/>
              <a:t>Luôn </a:t>
            </a:r>
            <a:r>
              <a:rPr lang="vi-VN" sz="1200" kern="0" dirty="0"/>
              <a:t>lắng nghe, cầu </a:t>
            </a:r>
            <a:r>
              <a:rPr lang="vi-VN" sz="1200" kern="0" dirty="0" smtClean="0"/>
              <a:t>thị,</a:t>
            </a:r>
            <a:r>
              <a:rPr lang="en-US" sz="1200" kern="0" dirty="0" smtClean="0"/>
              <a:t> </a:t>
            </a:r>
            <a:r>
              <a:rPr lang="vi-VN" sz="1200" kern="0" dirty="0" smtClean="0"/>
              <a:t>không </a:t>
            </a:r>
            <a:r>
              <a:rPr lang="en-US" sz="1200" kern="0" dirty="0" smtClean="0"/>
              <a:t>  </a:t>
            </a:r>
            <a:r>
              <a:rPr lang="vi-VN" sz="1200" kern="0" dirty="0" smtClean="0"/>
              <a:t>chạy </a:t>
            </a:r>
            <a:r>
              <a:rPr lang="vi-VN" sz="1200" kern="0" dirty="0"/>
              <a:t>theo số lượng, không tự hài lòng với chính mình.	</a:t>
            </a:r>
          </a:p>
          <a:p>
            <a:endParaRPr lang="vi-VN" sz="160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</a:rPr>
              <a:t>Shitshuke – Sẵn 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sàng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1200" kern="0" dirty="0" smtClean="0"/>
              <a:t>Sẵn </a:t>
            </a:r>
            <a:r>
              <a:rPr lang="vi-VN" sz="1200" kern="0" dirty="0"/>
              <a:t>sàng cho cơ hội lớn </a:t>
            </a:r>
            <a:r>
              <a:rPr lang="vi-VN" sz="1200" kern="0" dirty="0" smtClean="0"/>
              <a:t>và </a:t>
            </a:r>
            <a:r>
              <a:rPr lang="en-US" sz="1200" kern="0" dirty="0" smtClean="0"/>
              <a:t>  </a:t>
            </a:r>
            <a:r>
              <a:rPr lang="vi-VN" sz="1200" kern="0" dirty="0" smtClean="0"/>
              <a:t>chủ </a:t>
            </a:r>
            <a:r>
              <a:rPr lang="vi-VN" sz="1200" kern="0" dirty="0"/>
              <a:t>động nâng tầm suất ăn Việt. 	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09840" y="569730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Kaizen hàng ngày tại mọi vị trí, mọi  công đoạn, mọi lúc, mọi nơi.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99338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52" y="214026"/>
            <a:ext cx="1017640" cy="9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19994920"/>
              </p:ext>
            </p:extLst>
          </p:nvPr>
        </p:nvGraphicFramePr>
        <p:xfrm>
          <a:off x="1643656" y="1635212"/>
          <a:ext cx="7113640" cy="472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021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332741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1598978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532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Thực phẩm đầu vào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316387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/>
              <a:t>Thực phẩm tươi loại 1, truy </a:t>
            </a:r>
            <a:r>
              <a:rPr lang="en-US" dirty="0" smtClean="0"/>
              <a:t>x</a:t>
            </a:r>
            <a:r>
              <a:rPr lang="vi-VN" dirty="0" smtClean="0"/>
              <a:t>uất </a:t>
            </a:r>
            <a:r>
              <a:rPr lang="vi-VN" dirty="0"/>
              <a:t>nguồn gốc rõ ràng</a:t>
            </a:r>
          </a:p>
          <a:p>
            <a:pPr marL="285750" indent="-285750">
              <a:buFontTx/>
              <a:buChar char="-"/>
            </a:pPr>
            <a:r>
              <a:rPr lang="vi-VN" dirty="0"/>
              <a:t>Hợp tác và giám sát nhà cung ứng thương hiệu, uy tín.</a:t>
            </a:r>
          </a:p>
          <a:p>
            <a:pPr marL="285750" indent="-285750">
              <a:buFontTx/>
              <a:buChar char="-"/>
            </a:pPr>
            <a:r>
              <a:rPr lang="vi-VN" dirty="0"/>
              <a:t>Tổ chức xây dựng chuỗi cung ứng thực  phẩm an </a:t>
            </a:r>
            <a:r>
              <a:rPr lang="en-US" dirty="0"/>
              <a:t> </a:t>
            </a:r>
            <a:r>
              <a:rPr lang="vi-VN" dirty="0"/>
              <a:t>toàn với những thực phẩm quan trọng.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26" name="Picture 2" descr="Trong hÃ¬nh áº£nh cÃ³ thá» cÃ³: thá»±c váº­t, cÃ¢y, hoa, ngoÃ i trá»i vÃ  thiÃªn nhiÃª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134" y="4903716"/>
            <a:ext cx="2884550" cy="16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ong hÃ¬nh áº£nh cÃ³ thá» cÃ³: 6 ngÆ°á»i, má»i ngÆ°á»i Äang cÆ°á»i, má»i ngÆ°á»i Äang Äá»©ng, hoa, thá»±c váº­t, báº§u trá»i, ngoÃ i trá»i vÃ  thiÃªn nhiÃª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69" y="2870510"/>
            <a:ext cx="2884550" cy="19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hÃ¬nh áº£nh cÃ³ thá» cÃ³: thá»±c váº­t, thiÃªn nhiÃªn vÃ  ngoÃ i trá»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6" y="4903716"/>
            <a:ext cx="3368510" cy="16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ng hÃ¬nh áº£nh cÃ³ thá» cÃ³: thá»±c váº­t, mÃ³n Än vÃ  ngoÃ i trá»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6" y="2870510"/>
            <a:ext cx="3368510" cy="190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598978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532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Thực phẩm đầu vào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316387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/>
              <a:t>Thực phẩm tươi loại 1, truy suất nguồn gốc rõ ràng</a:t>
            </a:r>
          </a:p>
          <a:p>
            <a:pPr marL="285750" indent="-285750">
              <a:buFontTx/>
              <a:buChar char="-"/>
            </a:pPr>
            <a:r>
              <a:rPr lang="vi-VN" dirty="0"/>
              <a:t>Hợp tác và giám sát nhà cung ứng thương hiệu, uy tín.</a:t>
            </a:r>
          </a:p>
          <a:p>
            <a:pPr marL="285750" indent="-285750">
              <a:buFontTx/>
              <a:buChar char="-"/>
            </a:pPr>
            <a:r>
              <a:rPr lang="vi-VN" dirty="0"/>
              <a:t>Tổ chức sản xuất, xây dựng chuỗi cung ứng thực  phẩm an toàn với những thực phẩm quan trọng.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0978" y="2853791"/>
            <a:ext cx="3111062" cy="189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7" y="4833395"/>
            <a:ext cx="3446851" cy="1907974"/>
          </a:xfrm>
          <a:prstGeom prst="rect">
            <a:avLst/>
          </a:prstGeom>
        </p:spPr>
      </p:pic>
      <p:graphicFrame>
        <p:nvGraphicFramePr>
          <p:cNvPr id="1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277348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5588" y="2853788"/>
            <a:ext cx="3446851" cy="1892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95" y="4833395"/>
            <a:ext cx="3099946" cy="19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8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395" y="89981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753799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91680" y="1316387"/>
            <a:ext cx="29523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err="1"/>
              <a:t>Bếp</a:t>
            </a:r>
            <a:r>
              <a:rPr lang="en-US" sz="1400" dirty="0"/>
              <a:t> </a:t>
            </a:r>
            <a:r>
              <a:rPr lang="en-US" sz="1400" dirty="0" err="1"/>
              <a:t>tổng</a:t>
            </a:r>
            <a:r>
              <a:rPr lang="en-US" sz="1400" dirty="0"/>
              <a:t> </a:t>
            </a:r>
            <a:r>
              <a:rPr lang="en-US" sz="1400" dirty="0" err="1"/>
              <a:t>hiện</a:t>
            </a:r>
            <a:r>
              <a:rPr lang="en-US" sz="1400" dirty="0"/>
              <a:t> </a:t>
            </a:r>
            <a:r>
              <a:rPr lang="en-US" sz="1400" dirty="0" err="1"/>
              <a:t>đại</a:t>
            </a:r>
            <a:r>
              <a:rPr lang="en-US" sz="1400" dirty="0"/>
              <a:t> </a:t>
            </a:r>
            <a:r>
              <a:rPr lang="en-US" sz="1400" dirty="0" err="1"/>
              <a:t>đạt</a:t>
            </a:r>
            <a:r>
              <a:rPr lang="en-US" sz="1400" dirty="0"/>
              <a:t> </a:t>
            </a:r>
            <a:r>
              <a:rPr lang="en-US" sz="1400" dirty="0" err="1"/>
              <a:t>chuẩn</a:t>
            </a:r>
            <a:r>
              <a:rPr lang="en-US" sz="1400" dirty="0"/>
              <a:t> </a:t>
            </a:r>
            <a:r>
              <a:rPr lang="en-US" sz="1400" dirty="0" err="1"/>
              <a:t>cao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vệ</a:t>
            </a:r>
            <a:r>
              <a:rPr lang="en-US" sz="1400" dirty="0" smtClean="0"/>
              <a:t> </a:t>
            </a:r>
            <a:r>
              <a:rPr lang="en-US" sz="1400" dirty="0" err="1" smtClean="0"/>
              <a:t>sinh</a:t>
            </a:r>
            <a:r>
              <a:rPr lang="en-US" sz="1400" dirty="0" smtClean="0"/>
              <a:t> ATTP       ISO 22000:2018</a:t>
            </a: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err="1"/>
              <a:t>Quy</a:t>
            </a:r>
            <a:r>
              <a:rPr lang="en-US" sz="1400" dirty="0"/>
              <a:t> </a:t>
            </a:r>
            <a:r>
              <a:rPr lang="en-US" sz="1400" dirty="0" err="1"/>
              <a:t>mô</a:t>
            </a:r>
            <a:r>
              <a:rPr lang="en-US" sz="1400" dirty="0"/>
              <a:t> 1200m2</a:t>
            </a:r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34" y="3329244"/>
            <a:ext cx="7008713" cy="347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008" y="1328547"/>
            <a:ext cx="3887265" cy="18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30278</TotalTime>
  <Words>1010</Words>
  <Application>Microsoft Office PowerPoint</Application>
  <PresentationFormat>On-screen Show (4:3)</PresentationFormat>
  <Paragraphs>211</Paragraphs>
  <Slides>21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5SPRO JSC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158</cp:revision>
  <cp:lastPrinted>2017-07-24T03:56:17Z</cp:lastPrinted>
  <dcterms:created xsi:type="dcterms:W3CDTF">2014-04-01T16:35:38Z</dcterms:created>
  <dcterms:modified xsi:type="dcterms:W3CDTF">2022-06-17T04:08:38Z</dcterms:modified>
</cp:coreProperties>
</file>