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84" r:id="rId2"/>
    <p:sldId id="258" r:id="rId3"/>
    <p:sldId id="260" r:id="rId4"/>
    <p:sldId id="261" r:id="rId5"/>
    <p:sldId id="262" r:id="rId6"/>
    <p:sldId id="263" r:id="rId7"/>
    <p:sldId id="279" r:id="rId8"/>
    <p:sldId id="267" r:id="rId9"/>
    <p:sldId id="280" r:id="rId10"/>
    <p:sldId id="271" r:id="rId11"/>
    <p:sldId id="283" r:id="rId12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66"/>
    <a:srgbClr val="006600"/>
    <a:srgbClr val="800000"/>
    <a:srgbClr val="660066"/>
    <a:srgbClr val="663300"/>
    <a:srgbClr val="333300"/>
    <a:srgbClr val="000099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81166-6834-4761-91D3-403A3BA60232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4" name="Chỗ dành sẵn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33872-C4BF-4CE3-AE00-78DC9038E74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32387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êu đề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vi-VN" smtClean="0"/>
              <a:t>Bấm &amp; sửa kiểu tiêu đề</a:t>
            </a:r>
            <a:endParaRPr kumimoji="0" lang="en-US"/>
          </a:p>
        </p:txBody>
      </p:sp>
      <p:sp>
        <p:nvSpPr>
          <p:cNvPr id="28" name="Chỗ dành sẵn cho Ngày tháng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7FA5-58BD-41C0-B469-1DE609FECF73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17" name="Chỗ dành sẵn cho Chân trang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29" name="Chỗ dành sẵn cho Số hiệu Bản chiế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2A7-11FA-4F80-84A2-D89560086D8C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9" name="Tiêu đề phụ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vi-VN" smtClean="0"/>
              <a:t>Bấm &amp; sửa kiểu phụ đề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vi-VN" smtClean="0"/>
              <a:t>Bấm &amp; sửa kiểu tiêu đề</a:t>
            </a:r>
            <a:endParaRPr kumimoji="0"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vi-VN" smtClean="0"/>
              <a:t>Bấm &amp; sửa kiểu tiêu đề</a:t>
            </a:r>
          </a:p>
          <a:p>
            <a:pPr lvl="1" eaLnBrk="1" latinLnBrk="0" hangingPunct="1"/>
            <a:r>
              <a:rPr lang="vi-VN" smtClean="0"/>
              <a:t>Mức hai</a:t>
            </a:r>
          </a:p>
          <a:p>
            <a:pPr lvl="2" eaLnBrk="1" latinLnBrk="0" hangingPunct="1"/>
            <a:r>
              <a:rPr lang="vi-VN" smtClean="0"/>
              <a:t>Mức ba</a:t>
            </a:r>
          </a:p>
          <a:p>
            <a:pPr lvl="3" eaLnBrk="1" latinLnBrk="0" hangingPunct="1"/>
            <a:r>
              <a:rPr lang="vi-VN" smtClean="0"/>
              <a:t>Mức bốn</a:t>
            </a:r>
          </a:p>
          <a:p>
            <a:pPr lvl="4" eaLnBrk="1" latinLnBrk="0" hangingPunct="1"/>
            <a:r>
              <a:rPr lang="vi-VN" smtClean="0"/>
              <a:t>Mức năm</a:t>
            </a:r>
            <a:endParaRPr kumimoji="0"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7FA5-58BD-41C0-B469-1DE609FECF73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2A7-11FA-4F80-84A2-D89560086D8C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vi-VN" smtClean="0"/>
              <a:t>Bấm &amp; sửa kiểu tiêu đề</a:t>
            </a:r>
            <a:endParaRPr kumimoji="0"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vi-VN" smtClean="0"/>
              <a:t>Bấm &amp; sửa kiểu tiêu đề</a:t>
            </a:r>
          </a:p>
          <a:p>
            <a:pPr lvl="1" eaLnBrk="1" latinLnBrk="0" hangingPunct="1"/>
            <a:r>
              <a:rPr lang="vi-VN" smtClean="0"/>
              <a:t>Mức hai</a:t>
            </a:r>
          </a:p>
          <a:p>
            <a:pPr lvl="2" eaLnBrk="1" latinLnBrk="0" hangingPunct="1"/>
            <a:r>
              <a:rPr lang="vi-VN" smtClean="0"/>
              <a:t>Mức ba</a:t>
            </a:r>
          </a:p>
          <a:p>
            <a:pPr lvl="3" eaLnBrk="1" latinLnBrk="0" hangingPunct="1"/>
            <a:r>
              <a:rPr lang="vi-VN" smtClean="0"/>
              <a:t>Mức bốn</a:t>
            </a:r>
          </a:p>
          <a:p>
            <a:pPr lvl="4" eaLnBrk="1" latinLnBrk="0" hangingPunct="1"/>
            <a:r>
              <a:rPr lang="vi-VN" smtClean="0"/>
              <a:t>Mức năm</a:t>
            </a:r>
            <a:endParaRPr kumimoji="0"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7FA5-58BD-41C0-B469-1DE609FECF73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2A7-11FA-4F80-84A2-D89560086D8C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vi-VN" smtClean="0"/>
              <a:t>Bấm &amp; sửa kiểu tiêu đề</a:t>
            </a:r>
            <a:endParaRPr kumimoji="0"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vi-VN" smtClean="0"/>
              <a:t>Bấm &amp; sửa kiểu tiêu đề</a:t>
            </a:r>
          </a:p>
          <a:p>
            <a:pPr lvl="1" eaLnBrk="1" latinLnBrk="0" hangingPunct="1"/>
            <a:r>
              <a:rPr lang="vi-VN" smtClean="0"/>
              <a:t>Mức hai</a:t>
            </a:r>
          </a:p>
          <a:p>
            <a:pPr lvl="2" eaLnBrk="1" latinLnBrk="0" hangingPunct="1"/>
            <a:r>
              <a:rPr lang="vi-VN" smtClean="0"/>
              <a:t>Mức ba</a:t>
            </a:r>
          </a:p>
          <a:p>
            <a:pPr lvl="3" eaLnBrk="1" latinLnBrk="0" hangingPunct="1"/>
            <a:r>
              <a:rPr lang="vi-VN" smtClean="0"/>
              <a:t>Mức bốn</a:t>
            </a:r>
          </a:p>
          <a:p>
            <a:pPr lvl="4" eaLnBrk="1" latinLnBrk="0" hangingPunct="1"/>
            <a:r>
              <a:rPr lang="vi-VN" smtClean="0"/>
              <a:t>Mức năm</a:t>
            </a:r>
            <a:endParaRPr kumimoji="0"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7FA5-58BD-41C0-B469-1DE609FECF73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2A7-11FA-4F80-84A2-D89560086D8C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vi-VN" smtClean="0"/>
              <a:t>Bấm &amp; sửa kiểu tiêu đề</a:t>
            </a:r>
            <a:endParaRPr kumimoji="0"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vi-VN" smtClean="0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7FA5-58BD-41C0-B469-1DE609FECF73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C75E2A7-11FA-4F80-84A2-D89560086D8C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vi-VN" smtClean="0"/>
              <a:t>Bấm &amp; sửa kiểu tiêu đề</a:t>
            </a:r>
            <a:endParaRPr kumimoji="0"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vi-VN" smtClean="0"/>
              <a:t>Bấm &amp; sửa kiểu tiêu đề</a:t>
            </a:r>
          </a:p>
          <a:p>
            <a:pPr lvl="1" eaLnBrk="1" latinLnBrk="0" hangingPunct="1"/>
            <a:r>
              <a:rPr lang="vi-VN" smtClean="0"/>
              <a:t>Mức hai</a:t>
            </a:r>
          </a:p>
          <a:p>
            <a:pPr lvl="2" eaLnBrk="1" latinLnBrk="0" hangingPunct="1"/>
            <a:r>
              <a:rPr lang="vi-VN" smtClean="0"/>
              <a:t>Mức ba</a:t>
            </a:r>
          </a:p>
          <a:p>
            <a:pPr lvl="3" eaLnBrk="1" latinLnBrk="0" hangingPunct="1"/>
            <a:r>
              <a:rPr lang="vi-VN" smtClean="0"/>
              <a:t>Mức bốn</a:t>
            </a:r>
          </a:p>
          <a:p>
            <a:pPr lvl="4" eaLnBrk="1" latinLnBrk="0" hangingPunct="1"/>
            <a:r>
              <a:rPr lang="vi-VN" smtClean="0"/>
              <a:t>Mức năm</a:t>
            </a:r>
            <a:endParaRPr kumimoji="0"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vi-VN" smtClean="0"/>
              <a:t>Bấm &amp; sửa kiểu tiêu đề</a:t>
            </a:r>
          </a:p>
          <a:p>
            <a:pPr lvl="1" eaLnBrk="1" latinLnBrk="0" hangingPunct="1"/>
            <a:r>
              <a:rPr lang="vi-VN" smtClean="0"/>
              <a:t>Mức hai</a:t>
            </a:r>
          </a:p>
          <a:p>
            <a:pPr lvl="2" eaLnBrk="1" latinLnBrk="0" hangingPunct="1"/>
            <a:r>
              <a:rPr lang="vi-VN" smtClean="0"/>
              <a:t>Mức ba</a:t>
            </a:r>
          </a:p>
          <a:p>
            <a:pPr lvl="3" eaLnBrk="1" latinLnBrk="0" hangingPunct="1"/>
            <a:r>
              <a:rPr lang="vi-VN" smtClean="0"/>
              <a:t>Mức bốn</a:t>
            </a:r>
          </a:p>
          <a:p>
            <a:pPr lvl="4" eaLnBrk="1" latinLnBrk="0" hangingPunct="1"/>
            <a:r>
              <a:rPr lang="vi-VN" smtClean="0"/>
              <a:t>Mức năm</a:t>
            </a:r>
            <a:endParaRPr kumimoji="0" lang="en-US"/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7FA5-58BD-41C0-B469-1DE609FECF73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2A7-11FA-4F80-84A2-D89560086D8C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vi-VN" smtClean="0"/>
              <a:t>Bấm &amp; sửa kiểu tiêu đề</a:t>
            </a:r>
            <a:endParaRPr kumimoji="0"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vi-VN" smtClean="0"/>
              <a:t>Bấm &amp; sửa kiểu tiêu đề</a:t>
            </a:r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vi-VN" smtClean="0"/>
              <a:t>Bấm &amp; sửa kiểu tiêu đề</a:t>
            </a:r>
          </a:p>
        </p:txBody>
      </p:sp>
      <p:sp>
        <p:nvSpPr>
          <p:cNvPr id="5" name="Chỗ dành sẵn cho Nội dung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vi-VN" smtClean="0"/>
              <a:t>Bấm &amp; sửa kiểu tiêu đề</a:t>
            </a:r>
          </a:p>
          <a:p>
            <a:pPr lvl="1" eaLnBrk="1" latinLnBrk="0" hangingPunct="1"/>
            <a:r>
              <a:rPr lang="vi-VN" smtClean="0"/>
              <a:t>Mức hai</a:t>
            </a:r>
          </a:p>
          <a:p>
            <a:pPr lvl="2" eaLnBrk="1" latinLnBrk="0" hangingPunct="1"/>
            <a:r>
              <a:rPr lang="vi-VN" smtClean="0"/>
              <a:t>Mức ba</a:t>
            </a:r>
          </a:p>
          <a:p>
            <a:pPr lvl="3" eaLnBrk="1" latinLnBrk="0" hangingPunct="1"/>
            <a:r>
              <a:rPr lang="vi-VN" smtClean="0"/>
              <a:t>Mức bốn</a:t>
            </a:r>
          </a:p>
          <a:p>
            <a:pPr lvl="4" eaLnBrk="1" latinLnBrk="0" hangingPunct="1"/>
            <a:r>
              <a:rPr lang="vi-VN" smtClean="0"/>
              <a:t>Mức năm</a:t>
            </a:r>
            <a:endParaRPr kumimoji="0" lang="en-US"/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vi-VN" smtClean="0"/>
              <a:t>Bấm &amp; sửa kiểu tiêu đề</a:t>
            </a:r>
          </a:p>
          <a:p>
            <a:pPr lvl="1" eaLnBrk="1" latinLnBrk="0" hangingPunct="1"/>
            <a:r>
              <a:rPr lang="vi-VN" smtClean="0"/>
              <a:t>Mức hai</a:t>
            </a:r>
          </a:p>
          <a:p>
            <a:pPr lvl="2" eaLnBrk="1" latinLnBrk="0" hangingPunct="1"/>
            <a:r>
              <a:rPr lang="vi-VN" smtClean="0"/>
              <a:t>Mức ba</a:t>
            </a:r>
          </a:p>
          <a:p>
            <a:pPr lvl="3" eaLnBrk="1" latinLnBrk="0" hangingPunct="1"/>
            <a:r>
              <a:rPr lang="vi-VN" smtClean="0"/>
              <a:t>Mức bốn</a:t>
            </a:r>
          </a:p>
          <a:p>
            <a:pPr lvl="4" eaLnBrk="1" latinLnBrk="0" hangingPunct="1"/>
            <a:r>
              <a:rPr lang="vi-VN" smtClean="0"/>
              <a:t>Mức năm</a:t>
            </a:r>
            <a:endParaRPr kumimoji="0" lang="en-US"/>
          </a:p>
        </p:txBody>
      </p:sp>
      <p:sp>
        <p:nvSpPr>
          <p:cNvPr id="7" name="Chỗ dành sẵn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7FA5-58BD-41C0-B469-1DE609FECF73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2A7-11FA-4F80-84A2-D89560086D8C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vi-VN" smtClean="0"/>
              <a:t>Bấm &amp; sửa kiểu tiêu đề</a:t>
            </a:r>
            <a:endParaRPr kumimoji="0" lang="en-US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7FA5-58BD-41C0-B469-1DE609FECF73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2A7-11FA-4F80-84A2-D89560086D8C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7FA5-58BD-41C0-B469-1DE609FECF73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2A7-11FA-4F80-84A2-D89560086D8C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vi-VN" smtClean="0"/>
              <a:t>Bấm &amp; sửa kiểu tiêu đề</a:t>
            </a:r>
            <a:endParaRPr kumimoji="0"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vi-VN" smtClean="0"/>
              <a:t>Bấm &amp; sửa kiểu tiêu đề</a:t>
            </a:r>
          </a:p>
          <a:p>
            <a:pPr lvl="1" eaLnBrk="1" latinLnBrk="0" hangingPunct="1"/>
            <a:r>
              <a:rPr lang="vi-VN" smtClean="0"/>
              <a:t>Mức hai</a:t>
            </a:r>
          </a:p>
          <a:p>
            <a:pPr lvl="2" eaLnBrk="1" latinLnBrk="0" hangingPunct="1"/>
            <a:r>
              <a:rPr lang="vi-VN" smtClean="0"/>
              <a:t>Mức ba</a:t>
            </a:r>
          </a:p>
          <a:p>
            <a:pPr lvl="3" eaLnBrk="1" latinLnBrk="0" hangingPunct="1"/>
            <a:r>
              <a:rPr lang="vi-VN" smtClean="0"/>
              <a:t>Mức bốn</a:t>
            </a:r>
          </a:p>
          <a:p>
            <a:pPr lvl="4" eaLnBrk="1" latinLnBrk="0" hangingPunct="1"/>
            <a:r>
              <a:rPr lang="vi-VN" smtClean="0"/>
              <a:t>Mức năm</a:t>
            </a:r>
            <a:endParaRPr kumimoji="0" lang="en-US"/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7FA5-58BD-41C0-B469-1DE609FECF73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2A7-11FA-4F80-84A2-D89560086D8C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vi-VN" smtClean="0"/>
              <a:t>Bấm &amp; sửa kiểu tiêu đề</a:t>
            </a:r>
            <a:endParaRPr kumimoji="0"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vi-VN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Bấm biểu tượng để thêm hình ảnh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7FA5-58BD-41C0-B469-1DE609FECF73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2A7-11FA-4F80-84A2-D89560086D8C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4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hỗ dành sẵn cho Tiêu đề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vi-VN" smtClean="0"/>
              <a:t>Bấm &amp; sửa kiểu tiêu đề</a:t>
            </a:r>
            <a:endParaRPr kumimoji="0" lang="en-US"/>
          </a:p>
        </p:txBody>
      </p:sp>
      <p:sp>
        <p:nvSpPr>
          <p:cNvPr id="13" name="Chỗ dành sẵn cho Văn bản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vi-VN" smtClean="0"/>
              <a:t>Bấm &amp; sửa kiểu tiêu đề</a:t>
            </a:r>
          </a:p>
          <a:p>
            <a:pPr lvl="1" eaLnBrk="1" latinLnBrk="0" hangingPunct="1"/>
            <a:r>
              <a:rPr kumimoji="0" lang="vi-VN" smtClean="0"/>
              <a:t>Mức hai</a:t>
            </a:r>
          </a:p>
          <a:p>
            <a:pPr lvl="2" eaLnBrk="1" latinLnBrk="0" hangingPunct="1"/>
            <a:r>
              <a:rPr kumimoji="0" lang="vi-VN" smtClean="0"/>
              <a:t>Mức ba</a:t>
            </a:r>
          </a:p>
          <a:p>
            <a:pPr lvl="3" eaLnBrk="1" latinLnBrk="0" hangingPunct="1"/>
            <a:r>
              <a:rPr kumimoji="0" lang="vi-VN" smtClean="0"/>
              <a:t>Mức bốn</a:t>
            </a:r>
          </a:p>
          <a:p>
            <a:pPr lvl="4" eaLnBrk="1" latinLnBrk="0" hangingPunct="1"/>
            <a:r>
              <a:rPr kumimoji="0" lang="vi-VN" smtClean="0"/>
              <a:t>Mức năm</a:t>
            </a:r>
            <a:endParaRPr kumimoji="0" lang="en-US"/>
          </a:p>
        </p:txBody>
      </p:sp>
      <p:sp>
        <p:nvSpPr>
          <p:cNvPr id="14" name="Chỗ dành sẵn cho Ngày tháng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3C87FA5-58BD-41C0-B469-1DE609FECF73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23" name="Chỗ dành sẵn cho Số hiệu Bản chiế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75E2A7-11FA-4F80-84A2-D89560086D8C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1315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447800" y="2877864"/>
            <a:ext cx="1066800" cy="4572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403726" y="3057525"/>
            <a:ext cx="1123950" cy="4381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6311900" y="5041900"/>
            <a:ext cx="533400" cy="533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5410200" y="5582227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V="1">
            <a:off x="1981200" y="20574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1905000" y="2641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3048000" y="3886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5029200" y="3276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5638800" y="3200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6311900" y="3200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V="1">
            <a:off x="6680200" y="4241800"/>
            <a:ext cx="14478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7137400" y="4889500"/>
            <a:ext cx="76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7620000" y="4521200"/>
            <a:ext cx="76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V="1">
            <a:off x="7061200" y="4848514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26" name="Freeform 18"/>
          <p:cNvSpPr>
            <a:spLocks/>
          </p:cNvSpPr>
          <p:nvPr/>
        </p:nvSpPr>
        <p:spPr bwMode="auto">
          <a:xfrm>
            <a:off x="7391400" y="5288632"/>
            <a:ext cx="88900" cy="228600"/>
          </a:xfrm>
          <a:custGeom>
            <a:avLst/>
            <a:gdLst>
              <a:gd name="T0" fmla="*/ 0 w 56"/>
              <a:gd name="T1" fmla="*/ 0 h 144"/>
              <a:gd name="T2" fmla="*/ 48 w 56"/>
              <a:gd name="T3" fmla="*/ 48 h 144"/>
              <a:gd name="T4" fmla="*/ 48 w 56"/>
              <a:gd name="T5" fmla="*/ 96 h 144"/>
              <a:gd name="T6" fmla="*/ 48 w 56"/>
              <a:gd name="T7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144">
                <a:moveTo>
                  <a:pt x="0" y="0"/>
                </a:moveTo>
                <a:cubicBezTo>
                  <a:pt x="20" y="16"/>
                  <a:pt x="40" y="32"/>
                  <a:pt x="48" y="48"/>
                </a:cubicBezTo>
                <a:cubicBezTo>
                  <a:pt x="56" y="64"/>
                  <a:pt x="48" y="80"/>
                  <a:pt x="48" y="96"/>
                </a:cubicBezTo>
                <a:cubicBezTo>
                  <a:pt x="48" y="112"/>
                  <a:pt x="48" y="128"/>
                  <a:pt x="48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7461250" y="5085184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</a:rPr>
              <a:t>30</a:t>
            </a:r>
            <a:r>
              <a:rPr lang="en-US" b="1" baseline="30000">
                <a:solidFill>
                  <a:srgbClr val="006600"/>
                </a:solidFill>
              </a:rPr>
              <a:t>0</a:t>
            </a:r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1619672" y="4653136"/>
            <a:ext cx="564728" cy="2046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/>
            <a:tailEnd type="oval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1581944" y="47184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</a:rPr>
              <a:t>10N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4953000" y="2819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1600200" y="28194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6553200" y="4876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1981200" y="1752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F</a:t>
            </a:r>
            <a:r>
              <a:rPr lang="en-US" sz="2000" b="1" baseline="-25000"/>
              <a:t>1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6629400" y="2743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F</a:t>
            </a:r>
            <a:r>
              <a:rPr lang="en-US" sz="2000" b="1" baseline="-25000"/>
              <a:t>2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7467600" y="3886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F</a:t>
            </a:r>
            <a:r>
              <a:rPr lang="en-US" sz="2000" b="1" baseline="-25000"/>
              <a:t>3</a:t>
            </a:r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>
            <a:off x="2032000" y="1778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6705600" y="2768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41" name="Line 33"/>
          <p:cNvSpPr>
            <a:spLocks noChangeShapeType="1"/>
          </p:cNvSpPr>
          <p:nvPr/>
        </p:nvSpPr>
        <p:spPr bwMode="auto">
          <a:xfrm>
            <a:off x="7493000" y="3911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" name="Hình chữ nhật 1"/>
          <p:cNvSpPr/>
          <p:nvPr/>
        </p:nvSpPr>
        <p:spPr>
          <a:xfrm>
            <a:off x="0" y="83671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u="sng" dirty="0">
                <a:solidFill>
                  <a:srgbClr val="006600"/>
                </a:solidFill>
              </a:rPr>
              <a:t>C3</a:t>
            </a:r>
            <a:r>
              <a:rPr lang="vi-VN" sz="2400" b="1" dirty="0" smtClean="0">
                <a:solidFill>
                  <a:srgbClr val="006600"/>
                </a:solidFill>
              </a:rPr>
              <a:t>: </a:t>
            </a:r>
            <a:r>
              <a:rPr lang="vi-VN" sz="2400" b="1" dirty="0" err="1" smtClean="0">
                <a:solidFill>
                  <a:srgbClr val="C00000"/>
                </a:solidFill>
              </a:rPr>
              <a:t>Diễn</a:t>
            </a:r>
            <a:r>
              <a:rPr lang="vi-VN" sz="2400" b="1" dirty="0" smtClean="0">
                <a:solidFill>
                  <a:srgbClr val="C00000"/>
                </a:solidFill>
              </a:rPr>
              <a:t> </a:t>
            </a:r>
            <a:r>
              <a:rPr lang="vi-VN" sz="2400" b="1" dirty="0" err="1">
                <a:solidFill>
                  <a:srgbClr val="C00000"/>
                </a:solidFill>
              </a:rPr>
              <a:t>tả</a:t>
            </a:r>
            <a:r>
              <a:rPr lang="vi-VN" sz="2400" b="1" dirty="0">
                <a:solidFill>
                  <a:srgbClr val="C00000"/>
                </a:solidFill>
              </a:rPr>
              <a:t> </a:t>
            </a:r>
            <a:r>
              <a:rPr lang="vi-VN" sz="2400" b="1" dirty="0" err="1">
                <a:solidFill>
                  <a:srgbClr val="C00000"/>
                </a:solidFill>
              </a:rPr>
              <a:t>bằng</a:t>
            </a:r>
            <a:r>
              <a:rPr lang="vi-VN" sz="2400" b="1" dirty="0">
                <a:solidFill>
                  <a:srgbClr val="C00000"/>
                </a:solidFill>
              </a:rPr>
              <a:t> </a:t>
            </a:r>
            <a:r>
              <a:rPr lang="vi-VN" sz="2400" b="1" dirty="0" err="1">
                <a:solidFill>
                  <a:srgbClr val="C00000"/>
                </a:solidFill>
              </a:rPr>
              <a:t>lời</a:t>
            </a:r>
            <a:r>
              <a:rPr lang="vi-VN" sz="2400" b="1" dirty="0">
                <a:solidFill>
                  <a:srgbClr val="C00000"/>
                </a:solidFill>
              </a:rPr>
              <a:t> </a:t>
            </a:r>
            <a:r>
              <a:rPr lang="vi-VN" sz="2400" b="1" dirty="0" err="1">
                <a:solidFill>
                  <a:srgbClr val="C00000"/>
                </a:solidFill>
              </a:rPr>
              <a:t>các</a:t>
            </a:r>
            <a:r>
              <a:rPr lang="vi-VN" sz="2400" b="1" dirty="0">
                <a:solidFill>
                  <a:srgbClr val="C00000"/>
                </a:solidFill>
              </a:rPr>
              <a:t> </a:t>
            </a:r>
            <a:r>
              <a:rPr lang="vi-VN" sz="2400" b="1" dirty="0" err="1">
                <a:solidFill>
                  <a:srgbClr val="C00000"/>
                </a:solidFill>
              </a:rPr>
              <a:t>yếu</a:t>
            </a:r>
            <a:r>
              <a:rPr lang="vi-VN" sz="2400" b="1" dirty="0">
                <a:solidFill>
                  <a:srgbClr val="C00000"/>
                </a:solidFill>
              </a:rPr>
              <a:t> </a:t>
            </a:r>
            <a:r>
              <a:rPr lang="vi-VN" sz="2400" b="1" dirty="0" err="1">
                <a:solidFill>
                  <a:srgbClr val="C00000"/>
                </a:solidFill>
              </a:rPr>
              <a:t>tố</a:t>
            </a:r>
            <a:r>
              <a:rPr lang="vi-VN" sz="2400" b="1" dirty="0">
                <a:solidFill>
                  <a:srgbClr val="C00000"/>
                </a:solidFill>
              </a:rPr>
              <a:t> </a:t>
            </a:r>
            <a:r>
              <a:rPr lang="vi-VN" sz="2400" b="1" dirty="0" err="1">
                <a:solidFill>
                  <a:srgbClr val="C00000"/>
                </a:solidFill>
              </a:rPr>
              <a:t>của</a:t>
            </a:r>
            <a:r>
              <a:rPr lang="vi-VN" sz="2400" b="1" dirty="0">
                <a:solidFill>
                  <a:srgbClr val="C00000"/>
                </a:solidFill>
              </a:rPr>
              <a:t> </a:t>
            </a:r>
            <a:r>
              <a:rPr lang="vi-VN" sz="2400" b="1" dirty="0" err="1">
                <a:solidFill>
                  <a:srgbClr val="C00000"/>
                </a:solidFill>
              </a:rPr>
              <a:t>lực</a:t>
            </a:r>
            <a:r>
              <a:rPr lang="vi-VN" sz="2400" b="1" dirty="0">
                <a:solidFill>
                  <a:srgbClr val="C00000"/>
                </a:solidFill>
              </a:rPr>
              <a:t> trong </a:t>
            </a:r>
            <a:r>
              <a:rPr lang="vi-VN" sz="2400" b="1" dirty="0" err="1">
                <a:solidFill>
                  <a:srgbClr val="C00000"/>
                </a:solidFill>
              </a:rPr>
              <a:t>các</a:t>
            </a:r>
            <a:r>
              <a:rPr lang="vi-VN" sz="2400" b="1" dirty="0">
                <a:solidFill>
                  <a:srgbClr val="C00000"/>
                </a:solidFill>
              </a:rPr>
              <a:t> </a:t>
            </a:r>
            <a:r>
              <a:rPr lang="vi-VN" sz="2400" b="1" dirty="0" err="1">
                <a:solidFill>
                  <a:srgbClr val="C00000"/>
                </a:solidFill>
              </a:rPr>
              <a:t>hình</a:t>
            </a:r>
            <a:r>
              <a:rPr lang="vi-VN" sz="2400" b="1" dirty="0">
                <a:solidFill>
                  <a:srgbClr val="C00000"/>
                </a:solidFill>
              </a:rPr>
              <a:t> sau: </a:t>
            </a:r>
          </a:p>
        </p:txBody>
      </p:sp>
      <p:sp>
        <p:nvSpPr>
          <p:cNvPr id="34" name="Hộp_Văn_Bản 33"/>
          <p:cNvSpPr txBox="1"/>
          <p:nvPr/>
        </p:nvSpPr>
        <p:spPr>
          <a:xfrm>
            <a:off x="2816098" y="30769"/>
            <a:ext cx="3600666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400" b="1" i="1" u="sng" dirty="0" err="1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Tiết</a:t>
            </a:r>
            <a:r>
              <a:rPr lang="en-US" sz="2400" b="1" i="1" u="sng" dirty="0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4</a:t>
            </a:r>
            <a:r>
              <a:rPr lang="en-US" sz="2400" b="1" i="1" dirty="0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: </a:t>
            </a:r>
            <a:r>
              <a:rPr lang="en-US" sz="2400" b="1" dirty="0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BIỂU DIỄN LỰC</a:t>
            </a:r>
            <a:endParaRPr lang="vi-VN" sz="2400" b="1" dirty="0">
              <a:ln w="11430"/>
              <a:solidFill>
                <a:srgbClr val="0000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5" name="Hình chữ nhật 34"/>
          <p:cNvSpPr/>
          <p:nvPr/>
        </p:nvSpPr>
        <p:spPr>
          <a:xfrm>
            <a:off x="-36512" y="404664"/>
            <a:ext cx="2026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660066"/>
                </a:solidFill>
              </a:rPr>
              <a:t>III.Vận</a:t>
            </a:r>
            <a:r>
              <a:rPr lang="en-US" sz="2400" b="1" dirty="0" smtClean="0">
                <a:solidFill>
                  <a:srgbClr val="660066"/>
                </a:solidFill>
              </a:rPr>
              <a:t> </a:t>
            </a:r>
            <a:r>
              <a:rPr lang="en-US" sz="2400" b="1" dirty="0" err="1">
                <a:solidFill>
                  <a:srgbClr val="660066"/>
                </a:solidFill>
              </a:rPr>
              <a:t>dụng</a:t>
            </a:r>
            <a:r>
              <a:rPr lang="en-US" sz="2400" b="1" dirty="0">
                <a:solidFill>
                  <a:srgbClr val="660066"/>
                </a:solidFill>
              </a:rPr>
              <a:t>:</a:t>
            </a:r>
            <a:endParaRPr lang="vi-VN" sz="2400" b="1" dirty="0"/>
          </a:p>
        </p:txBody>
      </p:sp>
    </p:spTree>
    <p:extLst>
      <p:ext uri="{BB962C8B-B14F-4D97-AF65-F5344CB8AC3E}">
        <p14:creationId xmlns:p14="http://schemas.microsoft.com/office/powerpoint/2010/main" val="1468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4400" dirty="0" smtClean="0">
                <a:solidFill>
                  <a:srgbClr val="0000CC"/>
                </a:solidFill>
              </a:rPr>
              <a:t>HDVN</a:t>
            </a:r>
            <a:endParaRPr lang="vi-VN" sz="4400" dirty="0">
              <a:solidFill>
                <a:srgbClr val="0000CC"/>
              </a:solidFill>
            </a:endParaRP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3200" b="1" dirty="0" smtClean="0">
                <a:solidFill>
                  <a:srgbClr val="0000FF"/>
                </a:solidFill>
              </a:rPr>
              <a:t>* </a:t>
            </a:r>
            <a:r>
              <a:rPr lang="en-US" sz="3200" b="1" dirty="0" err="1" smtClean="0">
                <a:solidFill>
                  <a:srgbClr val="0000FF"/>
                </a:solidFill>
              </a:rPr>
              <a:t>Học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thuộc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ghi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nhớ</a:t>
            </a:r>
            <a:r>
              <a:rPr lang="en-US" sz="3200" b="1" dirty="0">
                <a:solidFill>
                  <a:srgbClr val="0000FF"/>
                </a:solidFill>
              </a:rPr>
              <a:t>.</a:t>
            </a:r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* </a:t>
            </a:r>
            <a:r>
              <a:rPr lang="en-US" sz="3200" b="1" dirty="0" err="1" smtClean="0">
                <a:solidFill>
                  <a:srgbClr val="C00000"/>
                </a:solidFill>
              </a:rPr>
              <a:t>Làm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các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bài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tập</a:t>
            </a:r>
            <a:r>
              <a:rPr lang="en-US" sz="3200" b="1" dirty="0" smtClean="0">
                <a:solidFill>
                  <a:srgbClr val="C00000"/>
                </a:solidFill>
              </a:rPr>
              <a:t>: </a:t>
            </a:r>
            <a:r>
              <a:rPr lang="en-US" sz="3200" b="1" dirty="0">
                <a:solidFill>
                  <a:srgbClr val="C00000"/>
                </a:solidFill>
              </a:rPr>
              <a:t>4.1, 4.2, 4.3, 4.4 -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>
                <a:solidFill>
                  <a:srgbClr val="C00000"/>
                </a:solidFill>
              </a:rPr>
              <a:t>SBT</a:t>
            </a:r>
            <a:r>
              <a:rPr lang="en-US" sz="3200" b="1" dirty="0" smtClean="0">
                <a:solidFill>
                  <a:srgbClr val="C00000"/>
                </a:solidFill>
              </a:rPr>
              <a:t>.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15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1500174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err="1">
                <a:solidFill>
                  <a:srgbClr val="006600"/>
                </a:solidFill>
              </a:rPr>
              <a:t>Câu</a:t>
            </a:r>
            <a:r>
              <a:rPr lang="en-US" sz="2400" b="1" u="sng" dirty="0">
                <a:solidFill>
                  <a:srgbClr val="006600"/>
                </a:solidFill>
              </a:rPr>
              <a:t> 2.</a:t>
            </a:r>
            <a:r>
              <a:rPr lang="en-US" sz="2400" b="1" dirty="0"/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Một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người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đi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 smtClean="0">
                <a:solidFill>
                  <a:srgbClr val="990000"/>
                </a:solidFill>
              </a:rPr>
              <a:t>được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r>
              <a:rPr lang="en-US" sz="2400" b="1" dirty="0" err="1" smtClean="0">
                <a:solidFill>
                  <a:srgbClr val="990000"/>
                </a:solidFill>
              </a:rPr>
              <a:t>quãng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đường</a:t>
            </a:r>
            <a:r>
              <a:rPr lang="en-US" sz="2400" b="1" dirty="0">
                <a:solidFill>
                  <a:srgbClr val="990000"/>
                </a:solidFill>
              </a:rPr>
              <a:t> S</a:t>
            </a:r>
            <a:r>
              <a:rPr lang="en-US" sz="2400" b="1" baseline="-25000" dirty="0">
                <a:solidFill>
                  <a:srgbClr val="990000"/>
                </a:solidFill>
              </a:rPr>
              <a:t>1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trong</a:t>
            </a:r>
            <a:r>
              <a:rPr lang="en-US" sz="2400" b="1" dirty="0">
                <a:solidFill>
                  <a:srgbClr val="990000"/>
                </a:solidFill>
              </a:rPr>
              <a:t> t</a:t>
            </a:r>
            <a:r>
              <a:rPr lang="en-US" sz="2400" b="1" baseline="-25000" dirty="0">
                <a:solidFill>
                  <a:srgbClr val="990000"/>
                </a:solidFill>
              </a:rPr>
              <a:t>1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giây</a:t>
            </a:r>
            <a:r>
              <a:rPr lang="en-US" sz="2400" b="1" dirty="0">
                <a:solidFill>
                  <a:srgbClr val="990000"/>
                </a:solidFill>
              </a:rPr>
              <a:t>, </a:t>
            </a:r>
            <a:r>
              <a:rPr lang="en-US" sz="2400" b="1" dirty="0" err="1">
                <a:solidFill>
                  <a:srgbClr val="990000"/>
                </a:solidFill>
              </a:rPr>
              <a:t>đi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tiếp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quãng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đường</a:t>
            </a:r>
            <a:r>
              <a:rPr lang="en-US" sz="2400" b="1" dirty="0">
                <a:solidFill>
                  <a:srgbClr val="990000"/>
                </a:solidFill>
              </a:rPr>
              <a:t> S</a:t>
            </a:r>
            <a:r>
              <a:rPr lang="en-US" sz="2400" b="1" baseline="-25000" dirty="0">
                <a:solidFill>
                  <a:srgbClr val="990000"/>
                </a:solidFill>
              </a:rPr>
              <a:t>2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trong</a:t>
            </a:r>
            <a:r>
              <a:rPr lang="en-US" sz="2400" b="1" dirty="0">
                <a:solidFill>
                  <a:srgbClr val="990000"/>
                </a:solidFill>
              </a:rPr>
              <a:t> t</a:t>
            </a:r>
            <a:r>
              <a:rPr lang="en-US" sz="2400" b="1" baseline="-25000" dirty="0">
                <a:solidFill>
                  <a:srgbClr val="990000"/>
                </a:solidFill>
              </a:rPr>
              <a:t>2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giây.Công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thức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nào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sau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đây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được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dùng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để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tính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vận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tốc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trung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bình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của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người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đó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trên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cả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quãng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đường</a:t>
            </a:r>
            <a:r>
              <a:rPr lang="en-US" sz="2400" b="1" dirty="0">
                <a:solidFill>
                  <a:srgbClr val="990000"/>
                </a:solidFill>
              </a:rPr>
              <a:t>?</a:t>
            </a:r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95004"/>
              </p:ext>
            </p:extLst>
          </p:nvPr>
        </p:nvGraphicFramePr>
        <p:xfrm>
          <a:off x="1223963" y="3006328"/>
          <a:ext cx="2068512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3" imgW="901440" imgH="444240" progId="Equation.DSMT4">
                  <p:embed/>
                </p:oleObj>
              </mc:Choice>
              <mc:Fallback>
                <p:oleObj name="Equation" r:id="rId3" imgW="901440" imgH="44424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963" y="3006328"/>
                        <a:ext cx="2068512" cy="103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14348" y="4286256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6600"/>
                </a:solidFill>
              </a:rPr>
              <a:t>B.</a:t>
            </a:r>
          </a:p>
        </p:txBody>
      </p:sp>
      <p:graphicFrame>
        <p:nvGraphicFramePr>
          <p:cNvPr id="30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901656"/>
              </p:ext>
            </p:extLst>
          </p:nvPr>
        </p:nvGraphicFramePr>
        <p:xfrm>
          <a:off x="1286718" y="3942432"/>
          <a:ext cx="1989138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5" imgW="901440" imgH="444240" progId="Equation.DSMT4">
                  <p:embed/>
                </p:oleObj>
              </mc:Choice>
              <mc:Fallback>
                <p:oleObj name="Equation" r:id="rId5" imgW="901440" imgH="444240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6718" y="3942432"/>
                        <a:ext cx="1989138" cy="1033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788024" y="3101664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6600"/>
                </a:solidFill>
              </a:rPr>
              <a:t>C.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88024" y="4166096"/>
            <a:ext cx="3657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006600"/>
                </a:solidFill>
              </a:rPr>
              <a:t>D</a:t>
            </a:r>
            <a:r>
              <a:rPr lang="en-US" sz="2400" b="1" dirty="0" smtClean="0"/>
              <a:t>. </a:t>
            </a:r>
            <a:r>
              <a:rPr lang="en-US" sz="2400" b="1" dirty="0" err="1">
                <a:solidFill>
                  <a:srgbClr val="0000CC"/>
                </a:solidFill>
              </a:rPr>
              <a:t>Các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r>
              <a:rPr lang="en-US" sz="2400" b="1" dirty="0" err="1">
                <a:solidFill>
                  <a:srgbClr val="0000CC"/>
                </a:solidFill>
              </a:rPr>
              <a:t>công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r>
              <a:rPr lang="en-US" sz="2400" b="1" dirty="0" err="1">
                <a:solidFill>
                  <a:srgbClr val="0000CC"/>
                </a:solidFill>
              </a:rPr>
              <a:t>thức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r>
              <a:rPr lang="en-US" sz="2400" b="1" dirty="0" err="1">
                <a:solidFill>
                  <a:srgbClr val="0000CC"/>
                </a:solidFill>
              </a:rPr>
              <a:t>trên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r>
              <a:rPr lang="en-US" sz="2400" b="1" dirty="0" err="1">
                <a:solidFill>
                  <a:srgbClr val="0000CC"/>
                </a:solidFill>
              </a:rPr>
              <a:t>đều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r>
              <a:rPr lang="en-US" sz="2400" b="1" dirty="0" err="1">
                <a:solidFill>
                  <a:srgbClr val="0000CC"/>
                </a:solidFill>
              </a:rPr>
              <a:t>đúng</a:t>
            </a:r>
            <a:r>
              <a:rPr lang="en-US" sz="2400" b="1" dirty="0">
                <a:solidFill>
                  <a:srgbClr val="0000CC"/>
                </a:solidFill>
              </a:rPr>
              <a:t>.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683568" y="3277752"/>
            <a:ext cx="53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6600"/>
                </a:solidFill>
              </a:rPr>
              <a:t>A.</a:t>
            </a:r>
          </a:p>
        </p:txBody>
      </p:sp>
      <p:graphicFrame>
        <p:nvGraphicFramePr>
          <p:cNvPr id="308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168512"/>
              </p:ext>
            </p:extLst>
          </p:nvPr>
        </p:nvGraphicFramePr>
        <p:xfrm>
          <a:off x="5257800" y="2718296"/>
          <a:ext cx="25146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7" imgW="774364" imgH="431613" progId="Equation.3">
                  <p:embed/>
                </p:oleObj>
              </mc:Choice>
              <mc:Fallback>
                <p:oleObj name="Equation" r:id="rId7" imgW="774364" imgH="431613" progId="Equation.3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718296"/>
                        <a:ext cx="2514600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Hộp_Văn_Bản 14"/>
          <p:cNvSpPr txBox="1"/>
          <p:nvPr/>
        </p:nvSpPr>
        <p:spPr>
          <a:xfrm>
            <a:off x="2585686" y="10602"/>
            <a:ext cx="3611643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/>
                <a:solidFill>
                  <a:schemeClr val="accent3"/>
                </a:solidFill>
              </a:rPr>
              <a:t>KIỂM TRA BÀI CŨ</a:t>
            </a:r>
            <a:endParaRPr lang="vi-VN" sz="2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2" name="Nổ 1 1"/>
          <p:cNvSpPr/>
          <p:nvPr/>
        </p:nvSpPr>
        <p:spPr>
          <a:xfrm>
            <a:off x="467544" y="4086448"/>
            <a:ext cx="914400" cy="914400"/>
          </a:xfrm>
          <a:prstGeom prst="irregularSeal1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-68240" y="642918"/>
            <a:ext cx="9144000" cy="79208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sz="2400" b="1" u="sng" dirty="0" smtClean="0">
                <a:solidFill>
                  <a:srgbClr val="006600"/>
                </a:solidFill>
              </a:rPr>
              <a:t>Câu1</a:t>
            </a:r>
            <a:r>
              <a:rPr lang="en-US" sz="2400" b="1" dirty="0" smtClean="0"/>
              <a:t>: </a:t>
            </a:r>
            <a:r>
              <a:rPr lang="en-US" sz="2400" b="1" dirty="0" err="1" smtClean="0">
                <a:solidFill>
                  <a:srgbClr val="990000"/>
                </a:solidFill>
              </a:rPr>
              <a:t>Thế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r>
              <a:rPr lang="en-US" sz="2400" b="1" dirty="0" err="1" smtClean="0">
                <a:solidFill>
                  <a:srgbClr val="990000"/>
                </a:solidFill>
              </a:rPr>
              <a:t>nào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r>
              <a:rPr lang="en-US" sz="2400" b="1" dirty="0" err="1" smtClean="0">
                <a:solidFill>
                  <a:srgbClr val="990000"/>
                </a:solidFill>
              </a:rPr>
              <a:t>là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r>
              <a:rPr lang="en-US" sz="2400" b="1" dirty="0" err="1" smtClean="0">
                <a:solidFill>
                  <a:srgbClr val="990000"/>
                </a:solidFill>
              </a:rPr>
              <a:t>chuyển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r>
              <a:rPr lang="en-US" sz="2400" b="1" dirty="0" err="1" smtClean="0">
                <a:solidFill>
                  <a:srgbClr val="990000"/>
                </a:solidFill>
              </a:rPr>
              <a:t>động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r>
              <a:rPr lang="en-US" sz="2400" b="1" dirty="0" err="1" smtClean="0">
                <a:solidFill>
                  <a:srgbClr val="990000"/>
                </a:solidFill>
              </a:rPr>
              <a:t>đều</a:t>
            </a:r>
            <a:r>
              <a:rPr lang="en-US" sz="2400" b="1" dirty="0" smtClean="0">
                <a:solidFill>
                  <a:srgbClr val="990000"/>
                </a:solidFill>
              </a:rPr>
              <a:t>? </a:t>
            </a:r>
            <a:r>
              <a:rPr lang="en-US" sz="2400" b="1" dirty="0" err="1" smtClean="0">
                <a:solidFill>
                  <a:srgbClr val="990000"/>
                </a:solidFill>
              </a:rPr>
              <a:t>Chuyển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r>
              <a:rPr lang="en-US" sz="2400" b="1" dirty="0" err="1" smtClean="0">
                <a:solidFill>
                  <a:srgbClr val="990000"/>
                </a:solidFill>
              </a:rPr>
              <a:t>động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r>
              <a:rPr lang="en-US" sz="2400" b="1" dirty="0" err="1" smtClean="0">
                <a:solidFill>
                  <a:srgbClr val="990000"/>
                </a:solidFill>
              </a:rPr>
              <a:t>không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r>
              <a:rPr lang="en-US" sz="2400" b="1" dirty="0" err="1" smtClean="0">
                <a:solidFill>
                  <a:srgbClr val="990000"/>
                </a:solidFill>
              </a:rPr>
              <a:t>đều</a:t>
            </a:r>
            <a:r>
              <a:rPr lang="en-US" sz="2400" b="1" dirty="0" smtClean="0">
                <a:solidFill>
                  <a:srgbClr val="990000"/>
                </a:solidFill>
              </a:rPr>
              <a:t>?</a:t>
            </a:r>
            <a:endParaRPr lang="en-US" sz="2400" b="1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0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80" grpId="0"/>
      <p:bldP spid="3082" grpId="0"/>
      <p:bldP spid="3085" grpId="0"/>
      <p:bldP spid="3086" grpId="0"/>
      <p:bldP spid="2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6705600" y="3962400"/>
            <a:ext cx="3048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4100" name="Rectangle 4" descr="Granite"/>
          <p:cNvSpPr>
            <a:spLocks noChangeArrowheads="1"/>
          </p:cNvSpPr>
          <p:nvPr/>
        </p:nvSpPr>
        <p:spPr bwMode="auto">
          <a:xfrm>
            <a:off x="0" y="4495800"/>
            <a:ext cx="9144000" cy="6858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4101" name="AutoShape 5" descr="Green marble"/>
          <p:cNvSpPr>
            <a:spLocks noChangeArrowheads="1"/>
          </p:cNvSpPr>
          <p:nvPr/>
        </p:nvSpPr>
        <p:spPr bwMode="auto">
          <a:xfrm>
            <a:off x="3276600" y="3276600"/>
            <a:ext cx="1447800" cy="914400"/>
          </a:xfrm>
          <a:prstGeom prst="flowChartPunchedCard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3581400" y="4191000"/>
            <a:ext cx="304800" cy="3048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4114800" y="4191000"/>
            <a:ext cx="304800" cy="3048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5029200" y="3581400"/>
            <a:ext cx="1676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6934200" y="3581400"/>
            <a:ext cx="1676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5181600" y="4191000"/>
            <a:ext cx="304800" cy="3048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4107" name="Oval 11"/>
          <p:cNvSpPr>
            <a:spLocks noChangeArrowheads="1"/>
          </p:cNvSpPr>
          <p:nvPr/>
        </p:nvSpPr>
        <p:spPr bwMode="auto">
          <a:xfrm>
            <a:off x="6096000" y="4191000"/>
            <a:ext cx="304800" cy="3048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>
            <a:off x="7162800" y="4191000"/>
            <a:ext cx="304800" cy="3048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4109" name="Oval 13"/>
          <p:cNvSpPr>
            <a:spLocks noChangeArrowheads="1"/>
          </p:cNvSpPr>
          <p:nvPr/>
        </p:nvSpPr>
        <p:spPr bwMode="auto">
          <a:xfrm>
            <a:off x="8001000" y="4191000"/>
            <a:ext cx="304800" cy="3048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4724400" y="3962400"/>
            <a:ext cx="3048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0" y="25689"/>
            <a:ext cx="90364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990000"/>
                </a:solidFill>
              </a:rPr>
              <a:t>Một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đầu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tàu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kéo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các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toa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với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một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lực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kéo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smtClean="0">
                <a:solidFill>
                  <a:srgbClr val="9900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990000"/>
                </a:solidFill>
              </a:rPr>
              <a:t>6</a:t>
            </a:r>
            <a:r>
              <a:rPr lang="en-US" sz="2400" b="1" dirty="0" smtClean="0">
                <a:solidFill>
                  <a:srgbClr val="990000"/>
                </a:solidFill>
              </a:rPr>
              <a:t>N, </a:t>
            </a:r>
            <a:r>
              <a:rPr lang="en-US" sz="2400" b="1" dirty="0" err="1">
                <a:solidFill>
                  <a:srgbClr val="990000"/>
                </a:solidFill>
              </a:rPr>
              <a:t>biểu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diễn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lực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này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như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thế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nào</a:t>
            </a:r>
            <a:r>
              <a:rPr lang="en-US" sz="2400" b="1" dirty="0">
                <a:solidFill>
                  <a:srgbClr val="990000"/>
                </a:solidFill>
              </a:rPr>
              <a:t>?</a:t>
            </a:r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0" y="4495800"/>
            <a:ext cx="914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8732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333 0 " pathEditMode="relative" ptsTypes="AA">
                                      <p:cBhvr>
                                        <p:cTn id="51" dur="5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333 0 " pathEditMode="relative" ptsTypes="AA">
                                      <p:cBhvr>
                                        <p:cTn id="53" dur="5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333 0 " pathEditMode="relative" ptsTypes="AA">
                                      <p:cBhvr>
                                        <p:cTn id="55" dur="5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333 0 " pathEditMode="relative" ptsTypes="AA">
                                      <p:cBhvr>
                                        <p:cTn id="57" dur="5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333 0 " pathEditMode="relative" ptsTypes="AA">
                                      <p:cBhvr>
                                        <p:cTn id="59" dur="5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333 0 " pathEditMode="relative" ptsTypes="AA">
                                      <p:cBhvr>
                                        <p:cTn id="61" dur="5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333 0 " pathEditMode="relative" ptsTypes="AA">
                                      <p:cBhvr>
                                        <p:cTn id="63" dur="5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333 0 " pathEditMode="relative" ptsTypes="AA">
                                      <p:cBhvr>
                                        <p:cTn id="65" dur="5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333 0 " pathEditMode="relative" ptsTypes="AA">
                                      <p:cBhvr>
                                        <p:cTn id="67" dur="5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333 0 " pathEditMode="relative" ptsTypes="AA">
                                      <p:cBhvr>
                                        <p:cTn id="69" dur="5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333 0 " pathEditMode="relative" ptsTypes="AA">
                                      <p:cBhvr>
                                        <p:cTn id="71" dur="5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 animBg="1"/>
      <p:bldP spid="4111" grpId="1" animBg="1"/>
      <p:bldP spid="4100" grpId="0" animBg="1"/>
      <p:bldP spid="4101" grpId="0" animBg="1"/>
      <p:bldP spid="4101" grpId="1" animBg="1"/>
      <p:bldP spid="4102" grpId="0" animBg="1"/>
      <p:bldP spid="4102" grpId="1" animBg="1"/>
      <p:bldP spid="4103" grpId="0" animBg="1"/>
      <p:bldP spid="4103" grpId="1" animBg="1"/>
      <p:bldP spid="4104" grpId="0" animBg="1"/>
      <p:bldP spid="4104" grpId="1" animBg="1"/>
      <p:bldP spid="4105" grpId="0" animBg="1"/>
      <p:bldP spid="4105" grpId="1" animBg="1"/>
      <p:bldP spid="4106" grpId="0" animBg="1"/>
      <p:bldP spid="4106" grpId="1" animBg="1"/>
      <p:bldP spid="4107" grpId="0" animBg="1"/>
      <p:bldP spid="4107" grpId="1" animBg="1"/>
      <p:bldP spid="4108" grpId="0" animBg="1"/>
      <p:bldP spid="4108" grpId="1" animBg="1"/>
      <p:bldP spid="4109" grpId="0" animBg="1"/>
      <p:bldP spid="4109" grpId="1" animBg="1"/>
      <p:bldP spid="4110" grpId="0" animBg="1"/>
      <p:bldP spid="4110" grpId="1" animBg="1"/>
      <p:bldP spid="4112" grpId="0"/>
      <p:bldP spid="41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2" y="692696"/>
            <a:ext cx="9180512" cy="1143000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 smtClean="0">
                <a:solidFill>
                  <a:srgbClr val="C00000"/>
                </a:solidFill>
                <a:effectLst/>
              </a:rPr>
              <a:t>Mô</a:t>
            </a:r>
            <a:r>
              <a:rPr lang="en-US" sz="24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</a:rPr>
              <a:t>tả</a:t>
            </a:r>
            <a:r>
              <a:rPr lang="en-US" sz="24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</a:rPr>
              <a:t>thí</a:t>
            </a:r>
            <a:r>
              <a:rPr lang="en-US" sz="2400" dirty="0">
                <a:solidFill>
                  <a:srgbClr val="C00000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</a:rPr>
              <a:t>nghiệm</a:t>
            </a:r>
            <a:r>
              <a:rPr lang="en-US" sz="2400" dirty="0" smtClean="0">
                <a:solidFill>
                  <a:srgbClr val="C00000"/>
                </a:solidFill>
                <a:effectLst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effectLst/>
              </a:rPr>
              <a:t>trong</a:t>
            </a:r>
            <a:r>
              <a:rPr lang="en-US" sz="24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</a:rPr>
              <a:t>trường</a:t>
            </a:r>
            <a:r>
              <a:rPr lang="en-US" sz="2400" dirty="0">
                <a:solidFill>
                  <a:srgbClr val="C00000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</a:rPr>
              <a:t>hợp</a:t>
            </a:r>
            <a:r>
              <a:rPr lang="en-US" sz="2400" dirty="0">
                <a:solidFill>
                  <a:srgbClr val="C00000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</a:rPr>
              <a:t>này</a:t>
            </a:r>
            <a:r>
              <a:rPr lang="en-US" sz="2400" dirty="0">
                <a:solidFill>
                  <a:srgbClr val="C00000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C00000"/>
                </a:solidFill>
                <a:effectLst/>
              </a:rPr>
              <a:t>lực</a:t>
            </a:r>
            <a:r>
              <a:rPr lang="en-US" sz="2400" dirty="0">
                <a:solidFill>
                  <a:srgbClr val="C00000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</a:rPr>
              <a:t>đã</a:t>
            </a:r>
            <a:r>
              <a:rPr lang="en-US" sz="2400" dirty="0">
                <a:solidFill>
                  <a:srgbClr val="C00000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</a:rPr>
              <a:t>gây</a:t>
            </a:r>
            <a:r>
              <a:rPr lang="en-US" sz="2400" dirty="0">
                <a:solidFill>
                  <a:srgbClr val="C00000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</a:rPr>
              <a:t>tác</a:t>
            </a:r>
            <a:r>
              <a:rPr lang="en-US" sz="2400" dirty="0">
                <a:solidFill>
                  <a:srgbClr val="C00000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</a:rPr>
              <a:t>dụng</a:t>
            </a:r>
            <a:r>
              <a:rPr lang="en-US" sz="2400" dirty="0">
                <a:solidFill>
                  <a:srgbClr val="C00000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</a:rPr>
              <a:t>gì</a:t>
            </a:r>
            <a:r>
              <a:rPr lang="en-US" sz="2400" dirty="0">
                <a:solidFill>
                  <a:srgbClr val="C00000"/>
                </a:solidFill>
                <a:effectLst/>
              </a:rPr>
              <a:t>?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143000" y="4800600"/>
            <a:ext cx="1371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371600" y="2286000"/>
            <a:ext cx="762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371600" y="4267200"/>
            <a:ext cx="10668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362200" y="4267200"/>
            <a:ext cx="685800" cy="228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048000" y="4267200"/>
            <a:ext cx="6858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6153" name="Rectangle 9" descr="Brown marble"/>
          <p:cNvSpPr>
            <a:spLocks noChangeArrowheads="1"/>
          </p:cNvSpPr>
          <p:nvPr/>
        </p:nvSpPr>
        <p:spPr bwMode="auto">
          <a:xfrm>
            <a:off x="5257800" y="4267200"/>
            <a:ext cx="685800" cy="2286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4953000" y="4495800"/>
            <a:ext cx="1676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5257800" y="4724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6019800" y="4724400"/>
            <a:ext cx="3048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838200" y="5029200"/>
            <a:ext cx="609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334000" y="3886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Sắt</a:t>
            </a:r>
            <a:endParaRPr lang="en-US" dirty="0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-20216" y="1628800"/>
            <a:ext cx="624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99"/>
                </a:solidFill>
              </a:rPr>
              <a:t>Lực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làm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thay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đổi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chuyển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động</a:t>
            </a:r>
            <a:r>
              <a:rPr lang="en-US" sz="2400" b="1" dirty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15" name="Hộp_Văn_Bản 14"/>
          <p:cNvSpPr txBox="1"/>
          <p:nvPr/>
        </p:nvSpPr>
        <p:spPr>
          <a:xfrm>
            <a:off x="2816098" y="30769"/>
            <a:ext cx="3600666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400" b="1" i="1" u="sng" dirty="0" err="1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Tiết</a:t>
            </a:r>
            <a:r>
              <a:rPr lang="en-US" sz="2400" b="1" i="1" u="sng" dirty="0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4</a:t>
            </a:r>
            <a:r>
              <a:rPr lang="en-US" sz="2400" b="1" i="1" dirty="0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: </a:t>
            </a:r>
            <a:r>
              <a:rPr lang="en-US" sz="2400" b="1" dirty="0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BIỂU DIỄN LỰC</a:t>
            </a:r>
            <a:endParaRPr lang="vi-VN" sz="2400" b="1" dirty="0">
              <a:ln w="11430"/>
              <a:solidFill>
                <a:srgbClr val="0000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7554" y="4255762"/>
            <a:ext cx="285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</a:t>
            </a:r>
            <a:endParaRPr lang="vi-VN" sz="1200" dirty="0"/>
          </a:p>
        </p:txBody>
      </p:sp>
      <p:sp>
        <p:nvSpPr>
          <p:cNvPr id="19" name="TextBox 18"/>
          <p:cNvSpPr txBox="1"/>
          <p:nvPr/>
        </p:nvSpPr>
        <p:spPr>
          <a:xfrm flipH="1">
            <a:off x="2571736" y="4236935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</a:t>
            </a:r>
            <a:endParaRPr lang="vi-VN" sz="1400" dirty="0"/>
          </a:p>
        </p:txBody>
      </p:sp>
    </p:spTree>
    <p:extLst>
      <p:ext uri="{BB962C8B-B14F-4D97-AF65-F5344CB8AC3E}">
        <p14:creationId xmlns:p14="http://schemas.microsoft.com/office/powerpoint/2010/main" val="208548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6667 0 " pathEditMode="relative" ptsTypes="AA">
                                      <p:cBhvr>
                                        <p:cTn id="22" dur="5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6667 0 " pathEditMode="relative" ptsTypes="AA">
                                      <p:cBhvr>
                                        <p:cTn id="24" dur="5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6667 0 " pathEditMode="relative" ptsTypes="AA">
                                      <p:cBhvr>
                                        <p:cTn id="26" dur="5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6667 0 " pathEditMode="relative" ptsTypes="AA">
                                      <p:cBhvr>
                                        <p:cTn id="28" dur="5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3" grpId="0" animBg="1"/>
      <p:bldP spid="6154" grpId="0" animBg="1"/>
      <p:bldP spid="6155" grpId="0" animBg="1"/>
      <p:bldP spid="6156" grpId="0" animBg="1"/>
      <p:bldP spid="6158" grpId="0"/>
      <p:bldP spid="6159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7175" name="Picture 7" descr="TennisMarketMrCuo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94" y="1040521"/>
            <a:ext cx="7896691" cy="547127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621893" y="5297393"/>
            <a:ext cx="7896691" cy="121573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21894" y="5296064"/>
            <a:ext cx="78966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</a:rPr>
              <a:t>Lực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làm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vật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bị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biến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dạng</a:t>
            </a:r>
            <a:r>
              <a:rPr lang="en-US" sz="2400" b="1" dirty="0">
                <a:solidFill>
                  <a:srgbClr val="663300"/>
                </a:solidFill>
              </a:rPr>
              <a:t>.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195736" y="5612169"/>
            <a:ext cx="502159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6600"/>
                </a:solidFill>
              </a:rPr>
              <a:t>Lực</a:t>
            </a:r>
            <a:r>
              <a:rPr lang="en-US" sz="2400" b="1" dirty="0">
                <a:solidFill>
                  <a:srgbClr val="006600"/>
                </a:solidFill>
              </a:rPr>
              <a:t> </a:t>
            </a:r>
            <a:r>
              <a:rPr lang="en-US" sz="2400" b="1" dirty="0" err="1">
                <a:solidFill>
                  <a:srgbClr val="006600"/>
                </a:solidFill>
              </a:rPr>
              <a:t>được</a:t>
            </a:r>
            <a:r>
              <a:rPr lang="en-US" sz="2400" b="1" dirty="0">
                <a:solidFill>
                  <a:srgbClr val="006600"/>
                </a:solidFill>
              </a:rPr>
              <a:t> </a:t>
            </a:r>
            <a:r>
              <a:rPr lang="en-US" sz="2400" b="1" dirty="0" err="1">
                <a:solidFill>
                  <a:srgbClr val="006600"/>
                </a:solidFill>
              </a:rPr>
              <a:t>kí</a:t>
            </a:r>
            <a:r>
              <a:rPr lang="en-US" sz="2400" b="1" dirty="0">
                <a:solidFill>
                  <a:srgbClr val="006600"/>
                </a:solidFill>
              </a:rPr>
              <a:t> </a:t>
            </a:r>
            <a:r>
              <a:rPr lang="en-US" sz="2400" b="1" dirty="0" err="1">
                <a:solidFill>
                  <a:srgbClr val="006600"/>
                </a:solidFill>
              </a:rPr>
              <a:t>hiệu</a:t>
            </a:r>
            <a:r>
              <a:rPr lang="en-US" sz="2400" b="1" dirty="0">
                <a:solidFill>
                  <a:srgbClr val="006600"/>
                </a:solidFill>
              </a:rPr>
              <a:t> </a:t>
            </a:r>
            <a:r>
              <a:rPr lang="en-US" sz="2400" b="1" dirty="0" err="1">
                <a:solidFill>
                  <a:srgbClr val="006600"/>
                </a:solidFill>
              </a:rPr>
              <a:t>là</a:t>
            </a:r>
            <a:r>
              <a:rPr lang="en-US" sz="2400" b="1" dirty="0">
                <a:solidFill>
                  <a:srgbClr val="006600"/>
                </a:solidFill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</a:rPr>
              <a:t>chữ</a:t>
            </a:r>
            <a:r>
              <a:rPr lang="en-US" sz="2400" b="1" dirty="0" smtClean="0">
                <a:solidFill>
                  <a:srgbClr val="006600"/>
                </a:solidFill>
              </a:rPr>
              <a:t>?                                                             </a:t>
            </a:r>
            <a:r>
              <a:rPr lang="en-US" sz="2400" b="1" dirty="0" err="1" smtClean="0">
                <a:solidFill>
                  <a:srgbClr val="006600"/>
                </a:solidFill>
              </a:rPr>
              <a:t>Đơn</a:t>
            </a:r>
            <a:r>
              <a:rPr lang="en-US" sz="2400" b="1" dirty="0" smtClean="0">
                <a:solidFill>
                  <a:srgbClr val="006600"/>
                </a:solidFill>
              </a:rPr>
              <a:t> </a:t>
            </a:r>
            <a:r>
              <a:rPr lang="en-US" sz="2400" b="1" dirty="0" err="1">
                <a:solidFill>
                  <a:srgbClr val="006600"/>
                </a:solidFill>
              </a:rPr>
              <a:t>vị</a:t>
            </a:r>
            <a:r>
              <a:rPr lang="en-US" sz="2400" b="1" dirty="0">
                <a:solidFill>
                  <a:srgbClr val="006600"/>
                </a:solidFill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</a:rPr>
              <a:t>là</a:t>
            </a:r>
            <a:r>
              <a:rPr lang="en-US" sz="2400" b="1" dirty="0" smtClean="0">
                <a:solidFill>
                  <a:srgbClr val="006600"/>
                </a:solidFill>
              </a:rPr>
              <a:t>?</a:t>
            </a:r>
            <a:endParaRPr lang="en-US" sz="2400" b="1" dirty="0">
              <a:solidFill>
                <a:srgbClr val="006600"/>
              </a:solidFill>
            </a:endParaRPr>
          </a:p>
        </p:txBody>
      </p:sp>
      <p:sp>
        <p:nvSpPr>
          <p:cNvPr id="2" name="Khuung Chú Thích Chữ Nhật Góc Tròn 1"/>
          <p:cNvSpPr/>
          <p:nvPr/>
        </p:nvSpPr>
        <p:spPr>
          <a:xfrm>
            <a:off x="621894" y="1040521"/>
            <a:ext cx="4536504" cy="2429406"/>
          </a:xfrm>
          <a:prstGeom prst="wedgeRoundRectCallout">
            <a:avLst>
              <a:gd name="adj1" fmla="val 71250"/>
              <a:gd name="adj2" fmla="val 1351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</a:rPr>
              <a:t>Trong </a:t>
            </a:r>
            <a:r>
              <a:rPr lang="vi-VN" sz="2800" b="1" dirty="0" err="1" smtClean="0">
                <a:solidFill>
                  <a:srgbClr val="FF0000"/>
                </a:solidFill>
              </a:rPr>
              <a:t>trường</a:t>
            </a:r>
            <a:r>
              <a:rPr lang="vi-VN" sz="2800" b="1" dirty="0" smtClean="0">
                <a:solidFill>
                  <a:srgbClr val="FF0000"/>
                </a:solidFill>
              </a:rPr>
              <a:t> </a:t>
            </a:r>
            <a:r>
              <a:rPr lang="vi-VN" sz="2800" b="1" dirty="0" err="1" smtClean="0">
                <a:solidFill>
                  <a:srgbClr val="FF0000"/>
                </a:solidFill>
              </a:rPr>
              <a:t>hợp</a:t>
            </a:r>
            <a:r>
              <a:rPr lang="vi-VN" sz="2800" b="1" dirty="0" smtClean="0">
                <a:solidFill>
                  <a:srgbClr val="FF0000"/>
                </a:solidFill>
              </a:rPr>
              <a:t> </a:t>
            </a:r>
            <a:r>
              <a:rPr lang="vi-VN" sz="2800" b="1" dirty="0" err="1" smtClean="0">
                <a:solidFill>
                  <a:srgbClr val="FF0000"/>
                </a:solidFill>
              </a:rPr>
              <a:t>này</a:t>
            </a:r>
            <a:r>
              <a:rPr lang="vi-VN" sz="2800" b="1" dirty="0" smtClean="0">
                <a:solidFill>
                  <a:srgbClr val="FF0000"/>
                </a:solidFill>
              </a:rPr>
              <a:t>, </a:t>
            </a:r>
            <a:r>
              <a:rPr lang="vi-VN" sz="2800" b="1" dirty="0" err="1" smtClean="0">
                <a:solidFill>
                  <a:srgbClr val="FF0000"/>
                </a:solidFill>
              </a:rPr>
              <a:t>lực</a:t>
            </a:r>
            <a:r>
              <a:rPr lang="vi-VN" sz="2800" b="1" dirty="0" smtClean="0">
                <a:solidFill>
                  <a:srgbClr val="FF0000"/>
                </a:solidFill>
              </a:rPr>
              <a:t> </a:t>
            </a:r>
            <a:r>
              <a:rPr lang="vi-VN" sz="2800" b="1" dirty="0" err="1" smtClean="0">
                <a:solidFill>
                  <a:srgbClr val="FF0000"/>
                </a:solidFill>
              </a:rPr>
              <a:t>đã</a:t>
            </a:r>
            <a:r>
              <a:rPr lang="vi-VN" sz="2800" b="1" dirty="0" smtClean="0">
                <a:solidFill>
                  <a:srgbClr val="FF0000"/>
                </a:solidFill>
              </a:rPr>
              <a:t> gây </a:t>
            </a:r>
            <a:r>
              <a:rPr lang="vi-VN" sz="2800" b="1" dirty="0" err="1" smtClean="0">
                <a:solidFill>
                  <a:srgbClr val="FF0000"/>
                </a:solidFill>
              </a:rPr>
              <a:t>tác</a:t>
            </a:r>
            <a:r>
              <a:rPr lang="vi-VN" sz="2800" b="1" dirty="0" smtClean="0">
                <a:solidFill>
                  <a:srgbClr val="FF0000"/>
                </a:solidFill>
              </a:rPr>
              <a:t> </a:t>
            </a:r>
            <a:r>
              <a:rPr lang="vi-VN" sz="2800" b="1" dirty="0" err="1" smtClean="0">
                <a:solidFill>
                  <a:srgbClr val="FF0000"/>
                </a:solidFill>
              </a:rPr>
              <a:t>dụng</a:t>
            </a:r>
            <a:r>
              <a:rPr lang="vi-VN" sz="2800" b="1" dirty="0" smtClean="0">
                <a:solidFill>
                  <a:srgbClr val="FF0000"/>
                </a:solidFill>
              </a:rPr>
              <a:t> gi?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3" name="Hình chữ nhật 2"/>
          <p:cNvSpPr/>
          <p:nvPr/>
        </p:nvSpPr>
        <p:spPr>
          <a:xfrm>
            <a:off x="6442364" y="5639766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endParaRPr lang="vi-VN" sz="2400" dirty="0"/>
          </a:p>
        </p:txBody>
      </p:sp>
      <p:sp>
        <p:nvSpPr>
          <p:cNvPr id="4" name="Hình chữ nhật 3"/>
          <p:cNvSpPr/>
          <p:nvPr/>
        </p:nvSpPr>
        <p:spPr>
          <a:xfrm>
            <a:off x="4366310" y="6063679"/>
            <a:ext cx="1787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 smtClean="0">
                <a:solidFill>
                  <a:srgbClr val="FF0000"/>
                </a:solidFill>
              </a:rPr>
              <a:t>Niutơn</a:t>
            </a:r>
            <a:r>
              <a:rPr lang="en-US" sz="2400" b="1" dirty="0" smtClean="0">
                <a:solidFill>
                  <a:srgbClr val="FF0000"/>
                </a:solidFill>
              </a:rPr>
              <a:t>  </a:t>
            </a:r>
            <a:r>
              <a:rPr lang="en-US" sz="2400" b="1" dirty="0" smtClean="0"/>
              <a:t>(N)</a:t>
            </a:r>
            <a:endParaRPr lang="en-US" sz="2400" b="1" dirty="0">
              <a:solidFill>
                <a:srgbClr val="006600"/>
              </a:solidFill>
            </a:endParaRPr>
          </a:p>
        </p:txBody>
      </p:sp>
      <p:sp>
        <p:nvSpPr>
          <p:cNvPr id="14" name="Hộp_Văn_Bản 13"/>
          <p:cNvSpPr txBox="1"/>
          <p:nvPr/>
        </p:nvSpPr>
        <p:spPr>
          <a:xfrm>
            <a:off x="2816098" y="30769"/>
            <a:ext cx="3600666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400" b="1" i="1" u="sng" dirty="0" err="1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Tiết</a:t>
            </a:r>
            <a:r>
              <a:rPr lang="en-US" sz="2400" b="1" i="1" u="sng" dirty="0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4</a:t>
            </a:r>
            <a:r>
              <a:rPr lang="en-US" sz="2400" b="1" i="1" dirty="0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: </a:t>
            </a:r>
            <a:r>
              <a:rPr lang="en-US" sz="2400" b="1" dirty="0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BIỂU DIỄN LỰC</a:t>
            </a:r>
            <a:endParaRPr lang="vi-VN" sz="2400" b="1" dirty="0">
              <a:ln w="11430"/>
              <a:solidFill>
                <a:srgbClr val="0000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Hình chữ nhật 14"/>
          <p:cNvSpPr/>
          <p:nvPr/>
        </p:nvSpPr>
        <p:spPr>
          <a:xfrm>
            <a:off x="5114" y="470133"/>
            <a:ext cx="3772186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err="1">
                <a:solidFill>
                  <a:srgbClr val="660066"/>
                </a:solidFill>
              </a:rPr>
              <a:t>I</a:t>
            </a:r>
            <a:r>
              <a:rPr lang="en-US" sz="2400" b="1" dirty="0" err="1" smtClean="0">
                <a:solidFill>
                  <a:srgbClr val="660066"/>
                </a:solidFill>
              </a:rPr>
              <a:t>.Ôn</a:t>
            </a:r>
            <a:r>
              <a:rPr lang="en-US" sz="2400" b="1" dirty="0" smtClean="0">
                <a:solidFill>
                  <a:srgbClr val="660066"/>
                </a:solidFill>
              </a:rPr>
              <a:t> </a:t>
            </a:r>
            <a:r>
              <a:rPr lang="en-US" sz="2400" b="1" dirty="0" err="1" smtClean="0">
                <a:solidFill>
                  <a:srgbClr val="660066"/>
                </a:solidFill>
              </a:rPr>
              <a:t>lại</a:t>
            </a:r>
            <a:r>
              <a:rPr lang="en-US" sz="2400" b="1" dirty="0" smtClean="0">
                <a:solidFill>
                  <a:srgbClr val="660066"/>
                </a:solidFill>
              </a:rPr>
              <a:t> </a:t>
            </a:r>
            <a:r>
              <a:rPr lang="en-US" sz="2400" b="1" dirty="0" err="1" smtClean="0">
                <a:solidFill>
                  <a:srgbClr val="660066"/>
                </a:solidFill>
              </a:rPr>
              <a:t>kiến</a:t>
            </a:r>
            <a:r>
              <a:rPr lang="en-US" sz="2400" b="1" dirty="0" smtClean="0">
                <a:solidFill>
                  <a:srgbClr val="660066"/>
                </a:solidFill>
              </a:rPr>
              <a:t> </a:t>
            </a:r>
            <a:r>
              <a:rPr lang="en-US" sz="2400" b="1" dirty="0" err="1" smtClean="0">
                <a:solidFill>
                  <a:srgbClr val="660066"/>
                </a:solidFill>
              </a:rPr>
              <a:t>thức</a:t>
            </a:r>
            <a:r>
              <a:rPr lang="en-US" sz="2400" b="1" dirty="0" smtClean="0">
                <a:solidFill>
                  <a:srgbClr val="660066"/>
                </a:solidFill>
              </a:rPr>
              <a:t> </a:t>
            </a:r>
            <a:r>
              <a:rPr lang="en-US" sz="2400" b="1" dirty="0" err="1" smtClean="0">
                <a:solidFill>
                  <a:srgbClr val="660066"/>
                </a:solidFill>
              </a:rPr>
              <a:t>về</a:t>
            </a:r>
            <a:r>
              <a:rPr lang="en-US" sz="2400" b="1" dirty="0" smtClean="0">
                <a:solidFill>
                  <a:srgbClr val="660066"/>
                </a:solidFill>
              </a:rPr>
              <a:t> </a:t>
            </a:r>
            <a:r>
              <a:rPr lang="en-US" sz="2400" b="1" dirty="0" err="1" smtClean="0">
                <a:solidFill>
                  <a:srgbClr val="660066"/>
                </a:solidFill>
              </a:rPr>
              <a:t>lực</a:t>
            </a:r>
            <a:r>
              <a:rPr lang="en-US" sz="2400" b="1" dirty="0" smtClean="0">
                <a:solidFill>
                  <a:srgbClr val="660066"/>
                </a:solidFill>
              </a:rPr>
              <a:t>:</a:t>
            </a:r>
            <a:endParaRPr lang="en-US" sz="24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5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/>
      <p:bldP spid="7182" grpId="0"/>
      <p:bldP spid="2" grpId="0" animBg="1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053" y="1167135"/>
            <a:ext cx="48264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3300"/>
                </a:solidFill>
              </a:rPr>
              <a:t>a. </a:t>
            </a:r>
            <a:r>
              <a:rPr lang="en-US" sz="2400" b="1" dirty="0" err="1">
                <a:solidFill>
                  <a:srgbClr val="003300"/>
                </a:solidFill>
              </a:rPr>
              <a:t>Lực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là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một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đại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lượng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Véc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</a:rPr>
              <a:t>tơ</a:t>
            </a:r>
            <a:r>
              <a:rPr lang="en-US" sz="2400" b="1" dirty="0" smtClean="0">
                <a:solidFill>
                  <a:srgbClr val="003300"/>
                </a:solidFill>
              </a:rPr>
              <a:t>:</a:t>
            </a:r>
            <a:endParaRPr lang="en-US" sz="2400" b="1" dirty="0">
              <a:solidFill>
                <a:srgbClr val="003300"/>
              </a:solidFill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053" y="792414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 smtClean="0">
                <a:solidFill>
                  <a:srgbClr val="660066"/>
                </a:solidFill>
              </a:rPr>
              <a:t>II.Biểu</a:t>
            </a:r>
            <a:r>
              <a:rPr lang="en-US" sz="2400" b="1" dirty="0" smtClean="0">
                <a:solidFill>
                  <a:srgbClr val="660066"/>
                </a:solidFill>
              </a:rPr>
              <a:t> </a:t>
            </a:r>
            <a:r>
              <a:rPr lang="en-US" sz="2400" b="1" dirty="0" err="1">
                <a:solidFill>
                  <a:srgbClr val="660066"/>
                </a:solidFill>
              </a:rPr>
              <a:t>diễn</a:t>
            </a:r>
            <a:r>
              <a:rPr lang="en-US" sz="2400" b="1" dirty="0">
                <a:solidFill>
                  <a:srgbClr val="660066"/>
                </a:solidFill>
              </a:rPr>
              <a:t> </a:t>
            </a:r>
            <a:r>
              <a:rPr lang="en-US" sz="2400" b="1" dirty="0" err="1">
                <a:solidFill>
                  <a:srgbClr val="660066"/>
                </a:solidFill>
              </a:rPr>
              <a:t>lực</a:t>
            </a:r>
            <a:r>
              <a:rPr lang="en-US" sz="2400" b="1" dirty="0">
                <a:solidFill>
                  <a:srgbClr val="660066"/>
                </a:solidFill>
              </a:rPr>
              <a:t>.</a:t>
            </a:r>
          </a:p>
        </p:txBody>
      </p:sp>
      <p:sp>
        <p:nvSpPr>
          <p:cNvPr id="8" name="Hộp_Văn_Bản 7"/>
          <p:cNvSpPr txBox="1"/>
          <p:nvPr/>
        </p:nvSpPr>
        <p:spPr>
          <a:xfrm>
            <a:off x="2816098" y="30769"/>
            <a:ext cx="3600666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400" b="1" i="1" u="sng" dirty="0" err="1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Tiết</a:t>
            </a:r>
            <a:r>
              <a:rPr lang="en-US" sz="2400" b="1" i="1" u="sng" dirty="0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4</a:t>
            </a:r>
            <a:r>
              <a:rPr lang="en-US" sz="2400" b="1" i="1" dirty="0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: </a:t>
            </a:r>
            <a:r>
              <a:rPr lang="en-US" sz="2400" b="1" dirty="0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BIỂU DIỄN LỰC</a:t>
            </a:r>
            <a:endParaRPr lang="vi-VN" sz="2400" b="1" dirty="0">
              <a:ln w="11430"/>
              <a:solidFill>
                <a:srgbClr val="0000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Hình chữ nhật 8"/>
          <p:cNvSpPr/>
          <p:nvPr/>
        </p:nvSpPr>
        <p:spPr>
          <a:xfrm>
            <a:off x="5114" y="470133"/>
            <a:ext cx="3772186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err="1">
                <a:solidFill>
                  <a:srgbClr val="660066"/>
                </a:solidFill>
              </a:rPr>
              <a:t>I</a:t>
            </a:r>
            <a:r>
              <a:rPr lang="en-US" sz="2400" b="1" dirty="0" err="1" smtClean="0">
                <a:solidFill>
                  <a:srgbClr val="660066"/>
                </a:solidFill>
              </a:rPr>
              <a:t>.Ôn</a:t>
            </a:r>
            <a:r>
              <a:rPr lang="en-US" sz="2400" b="1" dirty="0" smtClean="0">
                <a:solidFill>
                  <a:srgbClr val="660066"/>
                </a:solidFill>
              </a:rPr>
              <a:t> </a:t>
            </a:r>
            <a:r>
              <a:rPr lang="en-US" sz="2400" b="1" dirty="0" err="1" smtClean="0">
                <a:solidFill>
                  <a:srgbClr val="660066"/>
                </a:solidFill>
              </a:rPr>
              <a:t>lại</a:t>
            </a:r>
            <a:r>
              <a:rPr lang="en-US" sz="2400" b="1" dirty="0" smtClean="0">
                <a:solidFill>
                  <a:srgbClr val="660066"/>
                </a:solidFill>
              </a:rPr>
              <a:t> </a:t>
            </a:r>
            <a:r>
              <a:rPr lang="en-US" sz="2400" b="1" dirty="0" err="1" smtClean="0">
                <a:solidFill>
                  <a:srgbClr val="660066"/>
                </a:solidFill>
              </a:rPr>
              <a:t>kiến</a:t>
            </a:r>
            <a:r>
              <a:rPr lang="en-US" sz="2400" b="1" dirty="0" smtClean="0">
                <a:solidFill>
                  <a:srgbClr val="660066"/>
                </a:solidFill>
              </a:rPr>
              <a:t> </a:t>
            </a:r>
            <a:r>
              <a:rPr lang="en-US" sz="2400" b="1" dirty="0" err="1" smtClean="0">
                <a:solidFill>
                  <a:srgbClr val="660066"/>
                </a:solidFill>
              </a:rPr>
              <a:t>thức</a:t>
            </a:r>
            <a:r>
              <a:rPr lang="en-US" sz="2400" b="1" dirty="0" smtClean="0">
                <a:solidFill>
                  <a:srgbClr val="660066"/>
                </a:solidFill>
              </a:rPr>
              <a:t> </a:t>
            </a:r>
            <a:r>
              <a:rPr lang="en-US" sz="2400" b="1" dirty="0" err="1" smtClean="0">
                <a:solidFill>
                  <a:srgbClr val="660066"/>
                </a:solidFill>
              </a:rPr>
              <a:t>về</a:t>
            </a:r>
            <a:r>
              <a:rPr lang="en-US" sz="2400" b="1" dirty="0" smtClean="0">
                <a:solidFill>
                  <a:srgbClr val="660066"/>
                </a:solidFill>
              </a:rPr>
              <a:t> </a:t>
            </a:r>
            <a:r>
              <a:rPr lang="en-US" sz="2400" b="1" dirty="0" err="1" smtClean="0">
                <a:solidFill>
                  <a:srgbClr val="660066"/>
                </a:solidFill>
              </a:rPr>
              <a:t>lực</a:t>
            </a:r>
            <a:r>
              <a:rPr lang="en-US" sz="2400" b="1" dirty="0" smtClean="0">
                <a:solidFill>
                  <a:srgbClr val="660066"/>
                </a:solidFill>
              </a:rPr>
              <a:t>:</a:t>
            </a:r>
            <a:endParaRPr lang="en-US" sz="2400" b="1" dirty="0">
              <a:solidFill>
                <a:srgbClr val="660066"/>
              </a:solidFill>
            </a:endParaRPr>
          </a:p>
        </p:txBody>
      </p:sp>
      <p:sp>
        <p:nvSpPr>
          <p:cNvPr id="2" name="Hình chữ nhật 1"/>
          <p:cNvSpPr/>
          <p:nvPr/>
        </p:nvSpPr>
        <p:spPr>
          <a:xfrm>
            <a:off x="5114" y="1556792"/>
            <a:ext cx="91388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err="1">
                <a:solidFill>
                  <a:srgbClr val="660066"/>
                </a:solidFill>
              </a:rPr>
              <a:t>Đại</a:t>
            </a:r>
            <a:r>
              <a:rPr lang="vi-VN" sz="2400" b="1" dirty="0">
                <a:solidFill>
                  <a:srgbClr val="660066"/>
                </a:solidFill>
              </a:rPr>
              <a:t> </a:t>
            </a:r>
            <a:r>
              <a:rPr lang="vi-VN" sz="2400" b="1" dirty="0" err="1">
                <a:solidFill>
                  <a:srgbClr val="660066"/>
                </a:solidFill>
              </a:rPr>
              <a:t>lượng</a:t>
            </a:r>
            <a:r>
              <a:rPr lang="vi-VN" sz="2400" b="1" dirty="0">
                <a:solidFill>
                  <a:srgbClr val="660066"/>
                </a:solidFill>
              </a:rPr>
              <a:t> </a:t>
            </a:r>
            <a:r>
              <a:rPr lang="vi-VN" sz="2400" b="1" dirty="0" err="1">
                <a:solidFill>
                  <a:srgbClr val="660066"/>
                </a:solidFill>
              </a:rPr>
              <a:t>véc</a:t>
            </a:r>
            <a:r>
              <a:rPr lang="vi-VN" sz="2400" b="1" dirty="0">
                <a:solidFill>
                  <a:srgbClr val="660066"/>
                </a:solidFill>
              </a:rPr>
              <a:t> tơ </a:t>
            </a:r>
            <a:r>
              <a:rPr lang="vi-VN" sz="2400" b="1" dirty="0" err="1">
                <a:solidFill>
                  <a:srgbClr val="660066"/>
                </a:solidFill>
              </a:rPr>
              <a:t>là</a:t>
            </a:r>
            <a:r>
              <a:rPr lang="vi-VN" sz="2400" b="1" dirty="0">
                <a:solidFill>
                  <a:srgbClr val="660066"/>
                </a:solidFill>
              </a:rPr>
              <a:t> </a:t>
            </a:r>
            <a:r>
              <a:rPr lang="vi-VN" sz="2400" b="1" dirty="0" err="1">
                <a:solidFill>
                  <a:srgbClr val="660066"/>
                </a:solidFill>
              </a:rPr>
              <a:t>đại</a:t>
            </a:r>
            <a:r>
              <a:rPr lang="vi-VN" sz="2400" b="1" dirty="0">
                <a:solidFill>
                  <a:srgbClr val="660066"/>
                </a:solidFill>
              </a:rPr>
              <a:t> </a:t>
            </a:r>
            <a:r>
              <a:rPr lang="vi-VN" sz="2400" b="1" dirty="0" err="1">
                <a:solidFill>
                  <a:srgbClr val="660066"/>
                </a:solidFill>
              </a:rPr>
              <a:t>lượng</a:t>
            </a:r>
            <a:r>
              <a:rPr lang="vi-VN" sz="2400" b="1" dirty="0">
                <a:solidFill>
                  <a:srgbClr val="660066"/>
                </a:solidFill>
              </a:rPr>
              <a:t> </a:t>
            </a:r>
            <a:r>
              <a:rPr lang="vi-VN" sz="2400" b="1" dirty="0" err="1" smtClean="0">
                <a:solidFill>
                  <a:srgbClr val="660066"/>
                </a:solidFill>
              </a:rPr>
              <a:t>vừa</a:t>
            </a:r>
            <a:r>
              <a:rPr lang="vi-VN" sz="2400" b="1" dirty="0" smtClean="0">
                <a:solidFill>
                  <a:srgbClr val="660066"/>
                </a:solidFill>
              </a:rPr>
              <a:t> </a:t>
            </a:r>
            <a:r>
              <a:rPr lang="vi-VN" sz="2400" b="1" dirty="0" err="1" smtClean="0">
                <a:solidFill>
                  <a:srgbClr val="660066"/>
                </a:solidFill>
              </a:rPr>
              <a:t>có</a:t>
            </a:r>
            <a:r>
              <a:rPr lang="vi-VN" sz="2400" b="1" dirty="0" smtClean="0">
                <a:solidFill>
                  <a:srgbClr val="660066"/>
                </a:solidFill>
              </a:rPr>
              <a:t> </a:t>
            </a:r>
            <a:r>
              <a:rPr lang="vi-VN" sz="2400" b="1" dirty="0" err="1" smtClean="0">
                <a:solidFill>
                  <a:srgbClr val="660066"/>
                </a:solidFill>
              </a:rPr>
              <a:t>độ</a:t>
            </a:r>
            <a:r>
              <a:rPr lang="vi-VN" sz="2400" b="1" dirty="0" smtClean="0">
                <a:solidFill>
                  <a:srgbClr val="660066"/>
                </a:solidFill>
              </a:rPr>
              <a:t> </a:t>
            </a:r>
            <a:r>
              <a:rPr lang="vi-VN" sz="2400" b="1" dirty="0" err="1" smtClean="0">
                <a:solidFill>
                  <a:srgbClr val="660066"/>
                </a:solidFill>
              </a:rPr>
              <a:t>lớn</a:t>
            </a:r>
            <a:r>
              <a:rPr lang="vi-VN" sz="2400" b="1" dirty="0" smtClean="0">
                <a:solidFill>
                  <a:srgbClr val="660066"/>
                </a:solidFill>
              </a:rPr>
              <a:t> </a:t>
            </a:r>
            <a:r>
              <a:rPr lang="vi-VN" sz="2400" b="1" dirty="0" err="1" smtClean="0">
                <a:solidFill>
                  <a:srgbClr val="660066"/>
                </a:solidFill>
              </a:rPr>
              <a:t>vừa</a:t>
            </a:r>
            <a:r>
              <a:rPr lang="vi-VN" sz="2400" b="1" dirty="0" smtClean="0">
                <a:solidFill>
                  <a:srgbClr val="660066"/>
                </a:solidFill>
              </a:rPr>
              <a:t> </a:t>
            </a:r>
            <a:r>
              <a:rPr lang="vi-VN" sz="2400" b="1" dirty="0" err="1" smtClean="0">
                <a:solidFill>
                  <a:srgbClr val="660066"/>
                </a:solidFill>
              </a:rPr>
              <a:t>có</a:t>
            </a:r>
            <a:r>
              <a:rPr lang="vi-VN" sz="2400" b="1" dirty="0">
                <a:solidFill>
                  <a:srgbClr val="660066"/>
                </a:solidFill>
              </a:rPr>
              <a:t> </a:t>
            </a:r>
            <a:r>
              <a:rPr lang="vi-VN" sz="2400" b="1" dirty="0" smtClean="0">
                <a:solidFill>
                  <a:srgbClr val="660066"/>
                </a:solidFill>
              </a:rPr>
              <a:t>phương </a:t>
            </a:r>
            <a:r>
              <a:rPr lang="vi-VN" sz="2400" b="1" dirty="0" err="1" smtClean="0">
                <a:solidFill>
                  <a:srgbClr val="660066"/>
                </a:solidFill>
              </a:rPr>
              <a:t>và</a:t>
            </a:r>
            <a:r>
              <a:rPr lang="vi-VN" sz="2400" b="1" dirty="0" smtClean="0">
                <a:solidFill>
                  <a:srgbClr val="660066"/>
                </a:solidFill>
              </a:rPr>
              <a:t> </a:t>
            </a:r>
            <a:r>
              <a:rPr lang="vi-VN" sz="2400" b="1" dirty="0" err="1" smtClean="0">
                <a:solidFill>
                  <a:srgbClr val="660066"/>
                </a:solidFill>
              </a:rPr>
              <a:t>chiều</a:t>
            </a:r>
            <a:r>
              <a:rPr lang="vi-VN" sz="2400" b="1" dirty="0" smtClean="0">
                <a:solidFill>
                  <a:srgbClr val="660066"/>
                </a:solidFill>
              </a:rPr>
              <a:t>.  </a:t>
            </a:r>
            <a:endParaRPr lang="vi-VN" sz="2400" b="1" dirty="0">
              <a:solidFill>
                <a:srgbClr val="660066"/>
              </a:solidFill>
            </a:endParaRPr>
          </a:p>
        </p:txBody>
      </p:sp>
      <p:sp>
        <p:nvSpPr>
          <p:cNvPr id="3" name="Hình chữ nhật 2"/>
          <p:cNvSpPr/>
          <p:nvPr/>
        </p:nvSpPr>
        <p:spPr>
          <a:xfrm>
            <a:off x="-394" y="2350621"/>
            <a:ext cx="91443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err="1">
                <a:solidFill>
                  <a:srgbClr val="000099"/>
                </a:solidFill>
              </a:rPr>
              <a:t>Lực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là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một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đại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lượng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vừa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có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độ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lớn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vừa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có</a:t>
            </a:r>
            <a:r>
              <a:rPr lang="vi-VN" sz="2400" b="1" dirty="0">
                <a:solidFill>
                  <a:srgbClr val="000099"/>
                </a:solidFill>
              </a:rPr>
              <a:t> phương </a:t>
            </a:r>
            <a:r>
              <a:rPr lang="vi-VN" sz="2400" b="1" dirty="0" err="1">
                <a:solidFill>
                  <a:srgbClr val="000099"/>
                </a:solidFill>
              </a:rPr>
              <a:t>và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chiều</a:t>
            </a:r>
            <a:r>
              <a:rPr lang="vi-VN" sz="2400" b="1" dirty="0">
                <a:solidFill>
                  <a:srgbClr val="000099"/>
                </a:solidFill>
              </a:rPr>
              <a:t> nên </a:t>
            </a:r>
            <a:r>
              <a:rPr lang="vi-VN" sz="2400" b="1" dirty="0" err="1">
                <a:solidFill>
                  <a:srgbClr val="000099"/>
                </a:solidFill>
              </a:rPr>
              <a:t>gọi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lực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là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đại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lượng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véctơ</a:t>
            </a:r>
            <a:r>
              <a:rPr lang="vi-VN" sz="2400" b="1" dirty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459354" y="4576150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 </a:t>
            </a:r>
            <a:r>
              <a:rPr lang="vi-VN" sz="2800" dirty="0" smtClean="0">
                <a:solidFill>
                  <a:srgbClr val="0000CC"/>
                </a:solidFill>
              </a:rPr>
              <a:t>P=10m</a:t>
            </a:r>
            <a:endParaRPr lang="vi-VN" sz="2800" dirty="0">
              <a:solidFill>
                <a:srgbClr val="0000CC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8596" y="3286124"/>
            <a:ext cx="32861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Ví dụ: </a:t>
            </a:r>
            <a:r>
              <a:rPr lang="vi-VN" sz="2800" dirty="0" smtClean="0">
                <a:solidFill>
                  <a:srgbClr val="0000CC"/>
                </a:solidFill>
              </a:rPr>
              <a:t>Trọng lực</a:t>
            </a:r>
          </a:p>
          <a:p>
            <a:r>
              <a:rPr lang="vi-VN" sz="2800" dirty="0" smtClean="0">
                <a:solidFill>
                  <a:srgbClr val="FF0000"/>
                </a:solidFill>
              </a:rPr>
              <a:t>     + Phương : </a:t>
            </a:r>
            <a:endParaRPr lang="vi-VN" sz="2800" dirty="0" smtClean="0">
              <a:solidFill>
                <a:srgbClr val="0000CC"/>
              </a:solidFill>
            </a:endParaRPr>
          </a:p>
          <a:p>
            <a:r>
              <a:rPr lang="vi-VN" sz="2800" dirty="0" smtClean="0">
                <a:solidFill>
                  <a:srgbClr val="FF0000"/>
                </a:solidFill>
              </a:rPr>
              <a:t>     + Chiều : </a:t>
            </a:r>
            <a:endParaRPr lang="vi-VN" sz="2800" dirty="0" smtClean="0">
              <a:solidFill>
                <a:srgbClr val="0000CC"/>
              </a:solidFill>
            </a:endParaRPr>
          </a:p>
          <a:p>
            <a:r>
              <a:rPr lang="vi-VN" sz="2800" dirty="0" smtClean="0">
                <a:solidFill>
                  <a:srgbClr val="FF0000"/>
                </a:solidFill>
              </a:rPr>
              <a:t>     + Độ lớn : </a:t>
            </a:r>
            <a:endParaRPr lang="vi-VN" sz="2800" dirty="0">
              <a:solidFill>
                <a:srgbClr val="0000CC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71224" y="4167478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     </a:t>
            </a:r>
            <a:r>
              <a:rPr lang="vi-VN" sz="2800" dirty="0" smtClean="0">
                <a:solidFill>
                  <a:srgbClr val="0000CC"/>
                </a:solidFill>
              </a:rPr>
              <a:t>Từ trên xuống</a:t>
            </a:r>
            <a:endParaRPr lang="vi-VN" sz="2800" dirty="0">
              <a:solidFill>
                <a:srgbClr val="0000CC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94568" y="3714752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 </a:t>
            </a:r>
            <a:r>
              <a:rPr lang="vi-VN" sz="2800" dirty="0" smtClean="0">
                <a:solidFill>
                  <a:srgbClr val="0000CC"/>
                </a:solidFill>
              </a:rPr>
              <a:t>Thẳng đứng</a:t>
            </a:r>
            <a:r>
              <a:rPr lang="vi-VN" sz="2800" dirty="0" smtClean="0">
                <a:solidFill>
                  <a:srgbClr val="FF0000"/>
                </a:solidFill>
              </a:rPr>
              <a:t>    </a:t>
            </a:r>
            <a:endParaRPr lang="vi-VN" sz="28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71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tmFilter="0,0; .5, 1; 1, 1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2" grpId="0"/>
      <p:bldP spid="2" grpId="0"/>
      <p:bldP spid="3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3536" y="888395"/>
            <a:ext cx="48264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3300"/>
                </a:solidFill>
              </a:rPr>
              <a:t>a. </a:t>
            </a:r>
            <a:r>
              <a:rPr lang="en-US" sz="2400" b="1" dirty="0" err="1">
                <a:solidFill>
                  <a:srgbClr val="003300"/>
                </a:solidFill>
              </a:rPr>
              <a:t>Lực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là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một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đại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lượng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Véc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</a:rPr>
              <a:t>tơ</a:t>
            </a:r>
            <a:r>
              <a:rPr lang="en-US" sz="2400" b="1" dirty="0" smtClean="0">
                <a:solidFill>
                  <a:srgbClr val="003300"/>
                </a:solidFill>
              </a:rPr>
              <a:t>:</a:t>
            </a:r>
            <a:endParaRPr lang="en-US" sz="2400" b="1" dirty="0">
              <a:solidFill>
                <a:srgbClr val="003300"/>
              </a:solidFill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0" y="504466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 smtClean="0">
                <a:solidFill>
                  <a:srgbClr val="660066"/>
                </a:solidFill>
              </a:rPr>
              <a:t>II.Biểu</a:t>
            </a:r>
            <a:r>
              <a:rPr lang="en-US" sz="2400" b="1" dirty="0" smtClean="0">
                <a:solidFill>
                  <a:srgbClr val="660066"/>
                </a:solidFill>
              </a:rPr>
              <a:t> </a:t>
            </a:r>
            <a:r>
              <a:rPr lang="en-US" sz="2400" b="1" dirty="0" err="1">
                <a:solidFill>
                  <a:srgbClr val="660066"/>
                </a:solidFill>
              </a:rPr>
              <a:t>diễn</a:t>
            </a:r>
            <a:r>
              <a:rPr lang="en-US" sz="2400" b="1" dirty="0">
                <a:solidFill>
                  <a:srgbClr val="660066"/>
                </a:solidFill>
              </a:rPr>
              <a:t> </a:t>
            </a:r>
            <a:r>
              <a:rPr lang="en-US" sz="2400" b="1" dirty="0" err="1">
                <a:solidFill>
                  <a:srgbClr val="660066"/>
                </a:solidFill>
              </a:rPr>
              <a:t>lực</a:t>
            </a:r>
            <a:r>
              <a:rPr lang="en-US" sz="2400" b="1" dirty="0">
                <a:solidFill>
                  <a:srgbClr val="660066"/>
                </a:solidFill>
              </a:rPr>
              <a:t>.</a:t>
            </a:r>
          </a:p>
        </p:txBody>
      </p:sp>
      <p:sp>
        <p:nvSpPr>
          <p:cNvPr id="8" name="Hộp_Văn_Bản 7"/>
          <p:cNvSpPr txBox="1"/>
          <p:nvPr/>
        </p:nvSpPr>
        <p:spPr>
          <a:xfrm>
            <a:off x="2816098" y="30769"/>
            <a:ext cx="3600666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400" b="1" i="1" u="sng" dirty="0" err="1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Tiết</a:t>
            </a:r>
            <a:r>
              <a:rPr lang="en-US" sz="2400" b="1" i="1" u="sng" dirty="0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4</a:t>
            </a:r>
            <a:r>
              <a:rPr lang="en-US" sz="2400" b="1" i="1" dirty="0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: </a:t>
            </a:r>
            <a:r>
              <a:rPr lang="en-US" sz="2400" b="1" dirty="0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BIỂU DIỄN LỰC</a:t>
            </a:r>
            <a:endParaRPr lang="vi-VN" sz="2400" b="1" dirty="0">
              <a:ln w="11430"/>
              <a:solidFill>
                <a:srgbClr val="0000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Hình chữ nhật 3"/>
          <p:cNvSpPr/>
          <p:nvPr/>
        </p:nvSpPr>
        <p:spPr>
          <a:xfrm>
            <a:off x="33536" y="1334295"/>
            <a:ext cx="59218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003300"/>
                </a:solidFill>
              </a:rPr>
              <a:t>b. </a:t>
            </a:r>
            <a:r>
              <a:rPr lang="vi-VN" sz="2400" b="1" dirty="0" err="1">
                <a:solidFill>
                  <a:srgbClr val="003300"/>
                </a:solidFill>
              </a:rPr>
              <a:t>Cách</a:t>
            </a:r>
            <a:r>
              <a:rPr lang="vi-VN" sz="2400" b="1" dirty="0">
                <a:solidFill>
                  <a:srgbClr val="003300"/>
                </a:solidFill>
              </a:rPr>
              <a:t> </a:t>
            </a:r>
            <a:r>
              <a:rPr lang="vi-VN" sz="2400" b="1" dirty="0" err="1">
                <a:solidFill>
                  <a:srgbClr val="003300"/>
                </a:solidFill>
              </a:rPr>
              <a:t>biểu</a:t>
            </a:r>
            <a:r>
              <a:rPr lang="vi-VN" sz="2400" b="1" dirty="0">
                <a:solidFill>
                  <a:srgbClr val="003300"/>
                </a:solidFill>
              </a:rPr>
              <a:t> </a:t>
            </a:r>
            <a:r>
              <a:rPr lang="vi-VN" sz="2400" b="1" dirty="0" err="1">
                <a:solidFill>
                  <a:srgbClr val="003300"/>
                </a:solidFill>
              </a:rPr>
              <a:t>diễn</a:t>
            </a:r>
            <a:r>
              <a:rPr lang="vi-VN" sz="2400" b="1" dirty="0">
                <a:solidFill>
                  <a:srgbClr val="003300"/>
                </a:solidFill>
              </a:rPr>
              <a:t> </a:t>
            </a:r>
            <a:r>
              <a:rPr lang="vi-VN" sz="2400" b="1" dirty="0" err="1">
                <a:solidFill>
                  <a:srgbClr val="003300"/>
                </a:solidFill>
              </a:rPr>
              <a:t>và</a:t>
            </a:r>
            <a:r>
              <a:rPr lang="vi-VN" sz="2400" b="1" dirty="0">
                <a:solidFill>
                  <a:srgbClr val="003300"/>
                </a:solidFill>
              </a:rPr>
              <a:t> </a:t>
            </a:r>
            <a:r>
              <a:rPr lang="vi-VN" sz="2400" b="1" dirty="0" err="1">
                <a:solidFill>
                  <a:srgbClr val="003300"/>
                </a:solidFill>
              </a:rPr>
              <a:t>kí</a:t>
            </a:r>
            <a:r>
              <a:rPr lang="vi-VN" sz="2400" b="1" dirty="0">
                <a:solidFill>
                  <a:srgbClr val="003300"/>
                </a:solidFill>
              </a:rPr>
              <a:t> </a:t>
            </a:r>
            <a:r>
              <a:rPr lang="vi-VN" sz="2400" b="1" dirty="0" err="1">
                <a:solidFill>
                  <a:srgbClr val="003300"/>
                </a:solidFill>
              </a:rPr>
              <a:t>hiệu</a:t>
            </a:r>
            <a:r>
              <a:rPr lang="vi-VN" sz="2400" b="1" dirty="0">
                <a:solidFill>
                  <a:srgbClr val="003300"/>
                </a:solidFill>
              </a:rPr>
              <a:t> </a:t>
            </a:r>
            <a:r>
              <a:rPr lang="vi-VN" sz="2400" b="1" dirty="0" err="1">
                <a:solidFill>
                  <a:srgbClr val="003300"/>
                </a:solidFill>
              </a:rPr>
              <a:t>Véc</a:t>
            </a:r>
            <a:r>
              <a:rPr lang="vi-VN" sz="2400" b="1" dirty="0">
                <a:solidFill>
                  <a:srgbClr val="003300"/>
                </a:solidFill>
              </a:rPr>
              <a:t> tơ </a:t>
            </a:r>
            <a:r>
              <a:rPr lang="vi-VN" sz="2400" b="1" dirty="0" err="1" smtClean="0">
                <a:solidFill>
                  <a:srgbClr val="003300"/>
                </a:solidFill>
              </a:rPr>
              <a:t>lực</a:t>
            </a:r>
            <a:r>
              <a:rPr lang="vi-VN" sz="2400" b="1" dirty="0" smtClean="0">
                <a:solidFill>
                  <a:srgbClr val="003300"/>
                </a:solidFill>
              </a:rPr>
              <a:t>:</a:t>
            </a:r>
            <a:endParaRPr lang="vi-VN" sz="2400" b="1" dirty="0">
              <a:solidFill>
                <a:srgbClr val="003300"/>
              </a:solidFill>
            </a:endParaRPr>
          </a:p>
        </p:txBody>
      </p:sp>
      <p:sp>
        <p:nvSpPr>
          <p:cNvPr id="5" name="Hình chữ nhật 4"/>
          <p:cNvSpPr/>
          <p:nvPr/>
        </p:nvSpPr>
        <p:spPr>
          <a:xfrm>
            <a:off x="13664" y="1764986"/>
            <a:ext cx="914439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err="1">
                <a:solidFill>
                  <a:srgbClr val="000099"/>
                </a:solidFill>
              </a:rPr>
              <a:t>Lực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là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một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đại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lượng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véctơ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được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biểu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diễn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bằng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một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mũi</a:t>
            </a:r>
            <a:r>
              <a:rPr lang="vi-VN" sz="2400" b="1" dirty="0">
                <a:solidFill>
                  <a:srgbClr val="000099"/>
                </a:solidFill>
              </a:rPr>
              <a:t> tên </a:t>
            </a:r>
            <a:r>
              <a:rPr lang="vi-VN" sz="2400" b="1" dirty="0" err="1">
                <a:solidFill>
                  <a:srgbClr val="000099"/>
                </a:solidFill>
              </a:rPr>
              <a:t>có</a:t>
            </a:r>
            <a:r>
              <a:rPr lang="vi-VN" sz="2400" b="1" dirty="0">
                <a:solidFill>
                  <a:srgbClr val="000099"/>
                </a:solidFill>
              </a:rPr>
              <a:t>:</a:t>
            </a:r>
          </a:p>
          <a:p>
            <a:r>
              <a:rPr lang="vi-VN" sz="2400" b="1" dirty="0">
                <a:solidFill>
                  <a:srgbClr val="000099"/>
                </a:solidFill>
              </a:rPr>
              <a:t>+ </a:t>
            </a:r>
            <a:r>
              <a:rPr lang="vi-VN" sz="2400" b="1" dirty="0" err="1">
                <a:solidFill>
                  <a:srgbClr val="000099"/>
                </a:solidFill>
              </a:rPr>
              <a:t>Gốc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là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điểm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đặt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của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lực</a:t>
            </a:r>
            <a:r>
              <a:rPr lang="vi-VN" sz="2400" b="1" dirty="0">
                <a:solidFill>
                  <a:srgbClr val="000099"/>
                </a:solidFill>
              </a:rPr>
              <a:t>.</a:t>
            </a:r>
          </a:p>
          <a:p>
            <a:r>
              <a:rPr lang="vi-VN" sz="2400" b="1" dirty="0">
                <a:solidFill>
                  <a:srgbClr val="000099"/>
                </a:solidFill>
              </a:rPr>
              <a:t>+ Phương </a:t>
            </a:r>
            <a:r>
              <a:rPr lang="vi-VN" sz="2400" b="1" dirty="0" err="1">
                <a:solidFill>
                  <a:srgbClr val="000099"/>
                </a:solidFill>
              </a:rPr>
              <a:t>và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chiều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trùng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với</a:t>
            </a:r>
            <a:r>
              <a:rPr lang="vi-VN" sz="2400" b="1" dirty="0">
                <a:solidFill>
                  <a:srgbClr val="000099"/>
                </a:solidFill>
              </a:rPr>
              <a:t> phương </a:t>
            </a:r>
            <a:r>
              <a:rPr lang="vi-VN" sz="2400" b="1" dirty="0" err="1">
                <a:solidFill>
                  <a:srgbClr val="000099"/>
                </a:solidFill>
              </a:rPr>
              <a:t>và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chiều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của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lực</a:t>
            </a:r>
            <a:r>
              <a:rPr lang="vi-VN" sz="2400" b="1" dirty="0">
                <a:solidFill>
                  <a:srgbClr val="000099"/>
                </a:solidFill>
              </a:rPr>
              <a:t>.</a:t>
            </a:r>
          </a:p>
          <a:p>
            <a:r>
              <a:rPr lang="vi-VN" sz="2400" b="1" dirty="0">
                <a:solidFill>
                  <a:srgbClr val="000099"/>
                </a:solidFill>
              </a:rPr>
              <a:t>+ </a:t>
            </a:r>
            <a:r>
              <a:rPr lang="vi-VN" sz="2400" b="1" dirty="0" err="1">
                <a:solidFill>
                  <a:srgbClr val="000099"/>
                </a:solidFill>
              </a:rPr>
              <a:t>Độ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dài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biểu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thị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cường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độ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của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lực</a:t>
            </a:r>
            <a:r>
              <a:rPr lang="vi-VN" sz="2400" b="1" dirty="0">
                <a:solidFill>
                  <a:srgbClr val="000099"/>
                </a:solidFill>
              </a:rPr>
              <a:t> theo </a:t>
            </a:r>
            <a:r>
              <a:rPr lang="vi-VN" sz="2400" b="1" dirty="0" err="1">
                <a:solidFill>
                  <a:srgbClr val="000099"/>
                </a:solidFill>
              </a:rPr>
              <a:t>tỉ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xích</a:t>
            </a:r>
            <a:r>
              <a:rPr lang="vi-VN" sz="2400" b="1" dirty="0">
                <a:solidFill>
                  <a:srgbClr val="000099"/>
                </a:solidFill>
              </a:rPr>
              <a:t> cho </a:t>
            </a:r>
            <a:r>
              <a:rPr lang="vi-VN" sz="2400" b="1" dirty="0" err="1">
                <a:solidFill>
                  <a:srgbClr val="000099"/>
                </a:solidFill>
              </a:rPr>
              <a:t>trước</a:t>
            </a:r>
            <a:r>
              <a:rPr lang="vi-VN" sz="2400" b="1" dirty="0">
                <a:solidFill>
                  <a:srgbClr val="000099"/>
                </a:solidFill>
              </a:rPr>
              <a:t>. </a:t>
            </a:r>
          </a:p>
        </p:txBody>
      </p:sp>
      <p:grpSp>
        <p:nvGrpSpPr>
          <p:cNvPr id="11" name="Group 1"/>
          <p:cNvGrpSpPr>
            <a:grpSpLocks noChangeAspect="1"/>
          </p:cNvGrpSpPr>
          <p:nvPr/>
        </p:nvGrpSpPr>
        <p:grpSpPr bwMode="auto">
          <a:xfrm>
            <a:off x="2546449" y="3933056"/>
            <a:ext cx="4041775" cy="2006600"/>
            <a:chOff x="1418" y="1134"/>
            <a:chExt cx="6364" cy="3161"/>
          </a:xfrm>
        </p:grpSpPr>
        <p:sp>
          <p:nvSpPr>
            <p:cNvPr id="12" name="AutoShape 4"/>
            <p:cNvSpPr>
              <a:spLocks noChangeAspect="1" noChangeArrowheads="1" noTextEdit="1"/>
            </p:cNvSpPr>
            <p:nvPr/>
          </p:nvSpPr>
          <p:spPr bwMode="auto">
            <a:xfrm>
              <a:off x="1418" y="1134"/>
              <a:ext cx="6364" cy="31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dirty="0"/>
            </a:p>
          </p:txBody>
        </p:sp>
        <p:sp>
          <p:nvSpPr>
            <p:cNvPr id="13" name="AutoShape 3"/>
            <p:cNvSpPr>
              <a:spLocks noChangeShapeType="1"/>
            </p:cNvSpPr>
            <p:nvPr/>
          </p:nvSpPr>
          <p:spPr bwMode="auto">
            <a:xfrm>
              <a:off x="2878" y="2731"/>
              <a:ext cx="2750" cy="1"/>
            </a:xfrm>
            <a:prstGeom prst="straightConnector1">
              <a:avLst/>
            </a:prstGeom>
            <a:noFill/>
            <a:ln w="47625">
              <a:solidFill>
                <a:srgbClr val="FF0000"/>
              </a:solidFill>
              <a:round/>
              <a:headEnd type="oval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4" name="AutoShape 2"/>
            <p:cNvSpPr>
              <a:spLocks noChangeShapeType="1"/>
            </p:cNvSpPr>
            <p:nvPr/>
          </p:nvSpPr>
          <p:spPr bwMode="auto">
            <a:xfrm flipV="1">
              <a:off x="1603" y="2719"/>
              <a:ext cx="6060" cy="13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</p:grpSp>
      <p:sp>
        <p:nvSpPr>
          <p:cNvPr id="6" name="Hộp_Văn_Bản 5"/>
          <p:cNvSpPr txBox="1"/>
          <p:nvPr/>
        </p:nvSpPr>
        <p:spPr>
          <a:xfrm>
            <a:off x="-396" y="374577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663300"/>
                </a:solidFill>
              </a:rPr>
              <a:t>VD: </a:t>
            </a:r>
            <a:endParaRPr lang="vi-VN" sz="2400" b="1" dirty="0">
              <a:solidFill>
                <a:srgbClr val="663300"/>
              </a:solidFill>
            </a:endParaRPr>
          </a:p>
        </p:txBody>
      </p:sp>
      <p:sp>
        <p:nvSpPr>
          <p:cNvPr id="7" name="Khuung Chú Thích Chữ Nhật Góc Tròn 6"/>
          <p:cNvSpPr/>
          <p:nvPr/>
        </p:nvSpPr>
        <p:spPr>
          <a:xfrm>
            <a:off x="4074408" y="3775677"/>
            <a:ext cx="1862881" cy="857799"/>
          </a:xfrm>
          <a:prstGeom prst="wedgeRoundRectCallout">
            <a:avLst>
              <a:gd name="adj1" fmla="val -81641"/>
              <a:gd name="adj2" fmla="val 80001"/>
              <a:gd name="adj3" fmla="val 16667"/>
            </a:avLst>
          </a:prstGeom>
          <a:solidFill>
            <a:schemeClr val="accent6">
              <a:lumMod val="40000"/>
              <a:lumOff val="60000"/>
              <a:alpha val="7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err="1">
                <a:solidFill>
                  <a:srgbClr val="663300"/>
                </a:solidFill>
              </a:rPr>
              <a:t>Điểm</a:t>
            </a:r>
            <a:r>
              <a:rPr lang="vi-VN" sz="2400" b="1" dirty="0">
                <a:solidFill>
                  <a:srgbClr val="663300"/>
                </a:solidFill>
              </a:rPr>
              <a:t> </a:t>
            </a:r>
            <a:r>
              <a:rPr lang="vi-VN" sz="2400" b="1" dirty="0" err="1">
                <a:solidFill>
                  <a:srgbClr val="663300"/>
                </a:solidFill>
              </a:rPr>
              <a:t>đặt</a:t>
            </a:r>
            <a:endParaRPr lang="vi-VN" sz="2400" b="1" dirty="0">
              <a:solidFill>
                <a:srgbClr val="663300"/>
              </a:solidFill>
            </a:endParaRPr>
          </a:p>
        </p:txBody>
      </p:sp>
      <p:sp>
        <p:nvSpPr>
          <p:cNvPr id="16" name="Khuung Chú Thích Chữ Nhật Góc Tròn 15"/>
          <p:cNvSpPr/>
          <p:nvPr/>
        </p:nvSpPr>
        <p:spPr>
          <a:xfrm>
            <a:off x="681721" y="4011361"/>
            <a:ext cx="2291033" cy="857799"/>
          </a:xfrm>
          <a:prstGeom prst="wedgeRoundRectCallout">
            <a:avLst>
              <a:gd name="adj1" fmla="val 62759"/>
              <a:gd name="adj2" fmla="val 57727"/>
              <a:gd name="adj3" fmla="val 16667"/>
            </a:avLst>
          </a:prstGeom>
          <a:solidFill>
            <a:schemeClr val="accent6">
              <a:lumMod val="40000"/>
              <a:lumOff val="60000"/>
              <a:alpha val="7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rgbClr val="663300"/>
                </a:solidFill>
              </a:rPr>
              <a:t>Phương </a:t>
            </a:r>
            <a:r>
              <a:rPr lang="vi-VN" sz="2400" b="1" dirty="0" err="1" smtClean="0">
                <a:solidFill>
                  <a:srgbClr val="663300"/>
                </a:solidFill>
              </a:rPr>
              <a:t>nằm</a:t>
            </a:r>
            <a:r>
              <a:rPr lang="vi-VN" sz="2400" b="1" dirty="0" smtClean="0">
                <a:solidFill>
                  <a:srgbClr val="663300"/>
                </a:solidFill>
              </a:rPr>
              <a:t> ngang</a:t>
            </a:r>
            <a:endParaRPr lang="vi-VN" sz="2400" b="1" dirty="0">
              <a:solidFill>
                <a:srgbClr val="663300"/>
              </a:solidFill>
            </a:endParaRPr>
          </a:p>
        </p:txBody>
      </p:sp>
      <p:sp>
        <p:nvSpPr>
          <p:cNvPr id="17" name="Khuung Chú Thích Chữ Nhật Góc Tròn 16"/>
          <p:cNvSpPr/>
          <p:nvPr/>
        </p:nvSpPr>
        <p:spPr>
          <a:xfrm>
            <a:off x="6513306" y="3811512"/>
            <a:ext cx="2348540" cy="1100886"/>
          </a:xfrm>
          <a:prstGeom prst="wedgeRoundRectCallout">
            <a:avLst>
              <a:gd name="adj1" fmla="val -109087"/>
              <a:gd name="adj2" fmla="val 52865"/>
              <a:gd name="adj3" fmla="val 16667"/>
            </a:avLst>
          </a:prstGeom>
          <a:solidFill>
            <a:schemeClr val="accent6">
              <a:lumMod val="40000"/>
              <a:lumOff val="60000"/>
              <a:alpha val="7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err="1" smtClean="0">
                <a:solidFill>
                  <a:srgbClr val="663300"/>
                </a:solidFill>
              </a:rPr>
              <a:t>Mũi</a:t>
            </a:r>
            <a:r>
              <a:rPr lang="vi-VN" sz="2400" b="1" dirty="0" smtClean="0">
                <a:solidFill>
                  <a:srgbClr val="663300"/>
                </a:solidFill>
              </a:rPr>
              <a:t> tên </a:t>
            </a:r>
            <a:r>
              <a:rPr lang="vi-VN" sz="2400" b="1" dirty="0" err="1" smtClean="0">
                <a:solidFill>
                  <a:srgbClr val="663300"/>
                </a:solidFill>
              </a:rPr>
              <a:t>chỉ</a:t>
            </a:r>
            <a:r>
              <a:rPr lang="vi-VN" sz="2400" b="1" dirty="0" smtClean="0">
                <a:solidFill>
                  <a:srgbClr val="663300"/>
                </a:solidFill>
              </a:rPr>
              <a:t> </a:t>
            </a:r>
            <a:r>
              <a:rPr lang="vi-VN" sz="2400" b="1" dirty="0" err="1" smtClean="0">
                <a:solidFill>
                  <a:srgbClr val="663300"/>
                </a:solidFill>
              </a:rPr>
              <a:t>chiều</a:t>
            </a:r>
            <a:r>
              <a:rPr lang="vi-VN" sz="2400" b="1" dirty="0" smtClean="0">
                <a:solidFill>
                  <a:srgbClr val="663300"/>
                </a:solidFill>
              </a:rPr>
              <a:t> </a:t>
            </a:r>
            <a:r>
              <a:rPr lang="vi-VN" sz="2400" b="1" dirty="0" err="1" smtClean="0">
                <a:solidFill>
                  <a:srgbClr val="663300"/>
                </a:solidFill>
              </a:rPr>
              <a:t>của</a:t>
            </a:r>
            <a:r>
              <a:rPr lang="vi-VN" sz="2400" b="1" dirty="0" smtClean="0">
                <a:solidFill>
                  <a:srgbClr val="663300"/>
                </a:solidFill>
              </a:rPr>
              <a:t> </a:t>
            </a:r>
            <a:r>
              <a:rPr lang="vi-VN" sz="2400" b="1" dirty="0" err="1" smtClean="0">
                <a:solidFill>
                  <a:srgbClr val="663300"/>
                </a:solidFill>
              </a:rPr>
              <a:t>lực</a:t>
            </a:r>
            <a:endParaRPr lang="vi-VN" sz="2400" b="1" dirty="0">
              <a:solidFill>
                <a:srgbClr val="663300"/>
              </a:solidFill>
            </a:endParaRPr>
          </a:p>
        </p:txBody>
      </p:sp>
      <p:sp>
        <p:nvSpPr>
          <p:cNvPr id="18" name="Khuung Chú Thích Chữ Nhật Góc Tròn 17"/>
          <p:cNvSpPr/>
          <p:nvPr/>
        </p:nvSpPr>
        <p:spPr>
          <a:xfrm>
            <a:off x="103977" y="5148421"/>
            <a:ext cx="2744884" cy="1100886"/>
          </a:xfrm>
          <a:prstGeom prst="wedgeRoundRectCallout">
            <a:avLst>
              <a:gd name="adj1" fmla="val 73342"/>
              <a:gd name="adj2" fmla="val -32675"/>
              <a:gd name="adj3" fmla="val 16667"/>
            </a:avLst>
          </a:prstGeom>
          <a:solidFill>
            <a:schemeClr val="accent6">
              <a:lumMod val="40000"/>
              <a:lumOff val="60000"/>
              <a:alpha val="7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err="1" smtClean="0">
                <a:solidFill>
                  <a:srgbClr val="663300"/>
                </a:solidFill>
              </a:rPr>
              <a:t>Độ</a:t>
            </a:r>
            <a:r>
              <a:rPr lang="vi-VN" sz="2400" b="1" dirty="0" smtClean="0">
                <a:solidFill>
                  <a:srgbClr val="663300"/>
                </a:solidFill>
              </a:rPr>
              <a:t> </a:t>
            </a:r>
            <a:r>
              <a:rPr lang="vi-VN" sz="2400" b="1" dirty="0" err="1" smtClean="0">
                <a:solidFill>
                  <a:srgbClr val="663300"/>
                </a:solidFill>
              </a:rPr>
              <a:t>lớn</a:t>
            </a:r>
            <a:r>
              <a:rPr lang="vi-VN" sz="2400" b="1" dirty="0" smtClean="0">
                <a:solidFill>
                  <a:srgbClr val="663300"/>
                </a:solidFill>
              </a:rPr>
              <a:t> (</a:t>
            </a:r>
            <a:r>
              <a:rPr lang="vi-VN" sz="2400" b="1" dirty="0" err="1" smtClean="0">
                <a:solidFill>
                  <a:srgbClr val="663300"/>
                </a:solidFill>
              </a:rPr>
              <a:t>cường</a:t>
            </a:r>
            <a:r>
              <a:rPr lang="vi-VN" sz="2400" b="1" dirty="0" smtClean="0">
                <a:solidFill>
                  <a:srgbClr val="663300"/>
                </a:solidFill>
              </a:rPr>
              <a:t> </a:t>
            </a:r>
            <a:r>
              <a:rPr lang="vi-VN" sz="2400" b="1" dirty="0" err="1" smtClean="0">
                <a:solidFill>
                  <a:srgbClr val="663300"/>
                </a:solidFill>
              </a:rPr>
              <a:t>độ</a:t>
            </a:r>
            <a:r>
              <a:rPr lang="vi-VN" sz="2400" b="1" dirty="0" smtClean="0">
                <a:solidFill>
                  <a:srgbClr val="663300"/>
                </a:solidFill>
              </a:rPr>
              <a:t>) </a:t>
            </a:r>
            <a:r>
              <a:rPr lang="vi-VN" sz="2400" b="1" dirty="0" err="1" smtClean="0">
                <a:solidFill>
                  <a:srgbClr val="663300"/>
                </a:solidFill>
              </a:rPr>
              <a:t>của</a:t>
            </a:r>
            <a:r>
              <a:rPr lang="vi-VN" sz="2400" b="1" dirty="0" smtClean="0">
                <a:solidFill>
                  <a:srgbClr val="663300"/>
                </a:solidFill>
              </a:rPr>
              <a:t> </a:t>
            </a:r>
            <a:r>
              <a:rPr lang="vi-VN" sz="2400" b="1" dirty="0" err="1" smtClean="0">
                <a:solidFill>
                  <a:srgbClr val="663300"/>
                </a:solidFill>
              </a:rPr>
              <a:t>lực</a:t>
            </a:r>
            <a:endParaRPr lang="vi-VN" sz="2400" b="1" dirty="0">
              <a:solidFill>
                <a:srgbClr val="663300"/>
              </a:solidFill>
            </a:endParaRPr>
          </a:p>
        </p:txBody>
      </p:sp>
      <p:graphicFrame>
        <p:nvGraphicFramePr>
          <p:cNvPr id="10" name="Đối tượng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667077"/>
              </p:ext>
            </p:extLst>
          </p:nvPr>
        </p:nvGraphicFramePr>
        <p:xfrm>
          <a:off x="4860032" y="5075342"/>
          <a:ext cx="451369" cy="513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3" imgW="164880" imgH="203040" progId="Equation.DSMT4">
                  <p:embed/>
                </p:oleObj>
              </mc:Choice>
              <mc:Fallback>
                <p:oleObj name="Equation" r:id="rId3" imgW="164880" imgH="2030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5075342"/>
                        <a:ext cx="451369" cy="5138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Khuung Chú Thích Chữ Nhật Góc Tròn 20"/>
          <p:cNvSpPr/>
          <p:nvPr/>
        </p:nvSpPr>
        <p:spPr>
          <a:xfrm>
            <a:off x="6668063" y="5157192"/>
            <a:ext cx="2193783" cy="863140"/>
          </a:xfrm>
          <a:prstGeom prst="wedgeRoundRectCallout">
            <a:avLst>
              <a:gd name="adj1" fmla="val -111317"/>
              <a:gd name="adj2" fmla="val -28871"/>
              <a:gd name="adj3" fmla="val 16667"/>
            </a:avLst>
          </a:prstGeom>
          <a:solidFill>
            <a:schemeClr val="accent6">
              <a:lumMod val="40000"/>
              <a:lumOff val="60000"/>
              <a:alpha val="7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err="1" smtClean="0">
                <a:solidFill>
                  <a:srgbClr val="663300"/>
                </a:solidFill>
              </a:rPr>
              <a:t>Ký</a:t>
            </a:r>
            <a:r>
              <a:rPr lang="vi-VN" sz="2400" b="1" dirty="0">
                <a:solidFill>
                  <a:srgbClr val="663300"/>
                </a:solidFill>
              </a:rPr>
              <a:t> </a:t>
            </a:r>
            <a:r>
              <a:rPr lang="vi-VN" sz="2400" b="1" dirty="0" err="1" smtClean="0">
                <a:solidFill>
                  <a:srgbClr val="663300"/>
                </a:solidFill>
              </a:rPr>
              <a:t>hiệu</a:t>
            </a:r>
            <a:r>
              <a:rPr lang="vi-VN" sz="2400" b="1" dirty="0" smtClean="0">
                <a:solidFill>
                  <a:srgbClr val="663300"/>
                </a:solidFill>
              </a:rPr>
              <a:t> </a:t>
            </a:r>
            <a:r>
              <a:rPr lang="vi-VN" sz="2400" b="1" dirty="0" err="1" smtClean="0">
                <a:solidFill>
                  <a:srgbClr val="663300"/>
                </a:solidFill>
              </a:rPr>
              <a:t>Véc</a:t>
            </a:r>
            <a:r>
              <a:rPr lang="vi-VN" sz="2400" b="1" dirty="0" smtClean="0">
                <a:solidFill>
                  <a:srgbClr val="663300"/>
                </a:solidFill>
              </a:rPr>
              <a:t> </a:t>
            </a:r>
            <a:r>
              <a:rPr lang="vi-VN" sz="2400" b="1" dirty="0">
                <a:solidFill>
                  <a:srgbClr val="663300"/>
                </a:solidFill>
              </a:rPr>
              <a:t>tơ </a:t>
            </a:r>
            <a:r>
              <a:rPr lang="vi-VN" sz="2400" b="1" dirty="0" err="1">
                <a:solidFill>
                  <a:srgbClr val="663300"/>
                </a:solidFill>
              </a:rPr>
              <a:t>lực</a:t>
            </a:r>
            <a:r>
              <a:rPr lang="vi-VN" sz="2400" b="1" dirty="0">
                <a:solidFill>
                  <a:srgbClr val="663300"/>
                </a:solidFill>
              </a:rPr>
              <a:t> </a:t>
            </a:r>
          </a:p>
        </p:txBody>
      </p:sp>
      <p:cxnSp>
        <p:nvCxnSpPr>
          <p:cNvPr id="20" name="Đường kết nối Thẳng 19"/>
          <p:cNvCxnSpPr/>
          <p:nvPr/>
        </p:nvCxnSpPr>
        <p:spPr>
          <a:xfrm>
            <a:off x="3863863" y="5732300"/>
            <a:ext cx="483094" cy="0"/>
          </a:xfrm>
          <a:prstGeom prst="line">
            <a:avLst/>
          </a:prstGeom>
          <a:ln w="22225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Hộp_Văn_Bản 25"/>
          <p:cNvSpPr txBox="1"/>
          <p:nvPr/>
        </p:nvSpPr>
        <p:spPr>
          <a:xfrm>
            <a:off x="3473695" y="5795972"/>
            <a:ext cx="219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b="1" dirty="0" smtClean="0"/>
              <a:t>1 </a:t>
            </a:r>
            <a:r>
              <a:rPr lang="vi-VN" b="1" dirty="0"/>
              <a:t>c</a:t>
            </a:r>
            <a:r>
              <a:rPr lang="vi-VN" b="1" dirty="0" smtClean="0"/>
              <a:t>m </a:t>
            </a:r>
            <a:r>
              <a:rPr lang="en-US" b="1" dirty="0" err="1" smtClean="0"/>
              <a:t>ứng</a:t>
            </a:r>
            <a:r>
              <a:rPr lang="en-US" b="1" dirty="0" smtClean="0"/>
              <a:t> </a:t>
            </a:r>
            <a:r>
              <a:rPr lang="en-US" b="1" dirty="0" err="1" smtClean="0"/>
              <a:t>với</a:t>
            </a:r>
            <a:r>
              <a:rPr lang="vi-VN" b="1" dirty="0" smtClean="0"/>
              <a:t> 10 N</a:t>
            </a:r>
            <a:endParaRPr lang="vi-VN" b="1" dirty="0"/>
          </a:p>
        </p:txBody>
      </p:sp>
      <p:sp>
        <p:nvSpPr>
          <p:cNvPr id="29" name="Khuung Chú Thích Chữ Nhật Góc Tròn 28"/>
          <p:cNvSpPr/>
          <p:nvPr/>
        </p:nvSpPr>
        <p:spPr>
          <a:xfrm>
            <a:off x="6012160" y="6093296"/>
            <a:ext cx="2039025" cy="648072"/>
          </a:xfrm>
          <a:prstGeom prst="wedgeRoundRectCallout">
            <a:avLst>
              <a:gd name="adj1" fmla="val -112041"/>
              <a:gd name="adj2" fmla="val -76797"/>
              <a:gd name="adj3" fmla="val 16667"/>
            </a:avLst>
          </a:prstGeom>
          <a:solidFill>
            <a:schemeClr val="accent6">
              <a:lumMod val="40000"/>
              <a:lumOff val="60000"/>
              <a:alpha val="7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err="1" smtClean="0">
                <a:solidFill>
                  <a:srgbClr val="663300"/>
                </a:solidFill>
              </a:rPr>
              <a:t>Tỉ</a:t>
            </a:r>
            <a:r>
              <a:rPr lang="vi-VN" sz="2400" b="1" dirty="0" smtClean="0">
                <a:solidFill>
                  <a:srgbClr val="663300"/>
                </a:solidFill>
              </a:rPr>
              <a:t> </a:t>
            </a:r>
            <a:r>
              <a:rPr lang="vi-VN" sz="2400" b="1" dirty="0" err="1" smtClean="0">
                <a:solidFill>
                  <a:srgbClr val="663300"/>
                </a:solidFill>
              </a:rPr>
              <a:t>xích</a:t>
            </a:r>
            <a:endParaRPr lang="vi-VN" sz="2400" b="1" dirty="0">
              <a:solidFill>
                <a:srgbClr val="663300"/>
              </a:solidFill>
            </a:endParaRPr>
          </a:p>
        </p:txBody>
      </p:sp>
      <p:sp>
        <p:nvSpPr>
          <p:cNvPr id="27" name="Hộp_Văn_Bản 26"/>
          <p:cNvSpPr txBox="1"/>
          <p:nvPr/>
        </p:nvSpPr>
        <p:spPr>
          <a:xfrm>
            <a:off x="3563888" y="5117122"/>
            <a:ext cx="11691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i="1" dirty="0" smtClean="0"/>
              <a:t>F = 30 N</a:t>
            </a:r>
            <a:endParaRPr lang="vi-VN" sz="2000" i="1" dirty="0"/>
          </a:p>
        </p:txBody>
      </p:sp>
      <p:sp>
        <p:nvSpPr>
          <p:cNvPr id="28" name="Hộp_Văn_Bản 27"/>
          <p:cNvSpPr txBox="1"/>
          <p:nvPr/>
        </p:nvSpPr>
        <p:spPr>
          <a:xfrm>
            <a:off x="3275856" y="450912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/>
              <a:t>A</a:t>
            </a:r>
            <a:endParaRPr lang="vi-VN" sz="2000" dirty="0"/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3983650" y="4942846"/>
            <a:ext cx="14287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4525454" y="4942052"/>
            <a:ext cx="14287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87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16" grpId="0" animBg="1"/>
      <p:bldP spid="17" grpId="0" animBg="1"/>
      <p:bldP spid="18" grpId="0" animBg="1"/>
      <p:bldP spid="21" grpId="0" animBg="1"/>
      <p:bldP spid="26" grpId="0"/>
      <p:bldP spid="29" grpId="0" animBg="1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26756" y="42391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-62345" y="153566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err="1">
                <a:solidFill>
                  <a:srgbClr val="006600"/>
                </a:solidFill>
              </a:rPr>
              <a:t>Ví</a:t>
            </a:r>
            <a:r>
              <a:rPr lang="en-US" sz="2400" b="1" u="sng" dirty="0">
                <a:solidFill>
                  <a:srgbClr val="006600"/>
                </a:solidFill>
              </a:rPr>
              <a:t> </a:t>
            </a:r>
            <a:r>
              <a:rPr lang="en-US" sz="2400" b="1" u="sng" dirty="0" err="1">
                <a:solidFill>
                  <a:srgbClr val="006600"/>
                </a:solidFill>
              </a:rPr>
              <a:t>dụ</a:t>
            </a:r>
            <a:r>
              <a:rPr lang="en-US" sz="2400" b="1" u="sng" dirty="0">
                <a:solidFill>
                  <a:srgbClr val="006600"/>
                </a:solidFill>
              </a:rPr>
              <a:t>:</a:t>
            </a:r>
            <a:r>
              <a:rPr lang="en-US" sz="2400" b="1" dirty="0">
                <a:solidFill>
                  <a:srgbClr val="006600"/>
                </a:solidFill>
              </a:rPr>
              <a:t>  </a:t>
            </a:r>
            <a:r>
              <a:rPr lang="en-US" sz="2400" b="1" dirty="0" err="1">
                <a:solidFill>
                  <a:srgbClr val="C00000"/>
                </a:solidFill>
              </a:rPr>
              <a:t>Hãy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biểu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diễn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một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lực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</a:rPr>
              <a:t>15N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tác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dụng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lên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xe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lăn</a:t>
            </a:r>
            <a:r>
              <a:rPr lang="en-US" sz="2400" b="1" dirty="0">
                <a:solidFill>
                  <a:srgbClr val="C00000"/>
                </a:solidFill>
              </a:rPr>
              <a:t> B </a:t>
            </a:r>
            <a:r>
              <a:rPr lang="en-US" sz="2400" b="1" dirty="0" err="1">
                <a:solidFill>
                  <a:srgbClr val="C00000"/>
                </a:solidFill>
              </a:rPr>
              <a:t>theo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0000CC"/>
                </a:solidFill>
              </a:rPr>
              <a:t>phương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r>
              <a:rPr lang="en-US" sz="2400" b="1" dirty="0" err="1">
                <a:solidFill>
                  <a:srgbClr val="0000CC"/>
                </a:solidFill>
              </a:rPr>
              <a:t>ngang</a:t>
            </a:r>
            <a:r>
              <a:rPr lang="en-US" sz="2400" b="1" dirty="0">
                <a:solidFill>
                  <a:srgbClr val="C00000"/>
                </a:solidFill>
              </a:rPr>
              <a:t>, </a:t>
            </a:r>
            <a:r>
              <a:rPr lang="en-US" sz="2400" b="1" dirty="0" err="1">
                <a:solidFill>
                  <a:srgbClr val="C00000"/>
                </a:solidFill>
              </a:rPr>
              <a:t>chiều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từ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0000CC"/>
                </a:solidFill>
              </a:rPr>
              <a:t>trái</a:t>
            </a:r>
            <a:r>
              <a:rPr lang="en-US" sz="2400" b="1" dirty="0">
                <a:solidFill>
                  <a:srgbClr val="0000CC"/>
                </a:solidFill>
              </a:rPr>
              <a:t> sang </a:t>
            </a:r>
            <a:r>
              <a:rPr lang="en-US" sz="2400" b="1" dirty="0" err="1">
                <a:solidFill>
                  <a:srgbClr val="0000CC"/>
                </a:solidFill>
              </a:rPr>
              <a:t>phải</a:t>
            </a:r>
            <a:r>
              <a:rPr lang="en-US" sz="2400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3082280" y="3733800"/>
            <a:ext cx="2209800" cy="457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3332" name="AutoShape 20"/>
          <p:cNvSpPr>
            <a:spLocks noChangeArrowheads="1"/>
          </p:cNvSpPr>
          <p:nvPr/>
        </p:nvSpPr>
        <p:spPr bwMode="auto">
          <a:xfrm>
            <a:off x="3390900" y="4177723"/>
            <a:ext cx="1752600" cy="228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3333" name="Oval 21"/>
          <p:cNvSpPr>
            <a:spLocks noChangeArrowheads="1"/>
          </p:cNvSpPr>
          <p:nvPr/>
        </p:nvSpPr>
        <p:spPr bwMode="auto">
          <a:xfrm>
            <a:off x="3458398" y="4284517"/>
            <a:ext cx="533400" cy="5334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3334" name="Oval 22"/>
          <p:cNvSpPr>
            <a:spLocks noChangeArrowheads="1"/>
          </p:cNvSpPr>
          <p:nvPr/>
        </p:nvSpPr>
        <p:spPr bwMode="auto">
          <a:xfrm>
            <a:off x="4775200" y="4267199"/>
            <a:ext cx="533400" cy="5334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2092325" y="4814454"/>
            <a:ext cx="7543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6831658" y="39243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</a:rPr>
              <a:t>B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381000" y="48768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</a:rPr>
              <a:t>Cho 1cm ứng với 5N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5041900" y="5181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990000"/>
                </a:solidFill>
              </a:rPr>
              <a:t>5N</a:t>
            </a:r>
            <a:endParaRPr lang="en-US" sz="2400" dirty="0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4191000" y="3962400"/>
            <a:ext cx="25225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5041900" y="5105400"/>
            <a:ext cx="8223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5880100" y="5029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5041900" y="5029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5029200" y="39624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>
            <a:off x="5867400" y="3886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>
            <a:off x="5029200" y="3886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>
            <a:off x="4191000" y="39624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>
            <a:off x="5029200" y="3886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>
            <a:off x="4191000" y="3886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6324600" y="3352800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6600"/>
                </a:solidFill>
              </a:rPr>
              <a:t>F</a:t>
            </a:r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>
            <a:off x="6324600" y="3429000"/>
            <a:ext cx="390525" cy="1588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4708376" y="34290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990000"/>
                </a:solidFill>
              </a:rPr>
              <a:t>F = 15N</a:t>
            </a:r>
            <a:endParaRPr lang="en-US" sz="2400" dirty="0"/>
          </a:p>
        </p:txBody>
      </p:sp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381000" y="5334000"/>
            <a:ext cx="388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6600"/>
                </a:solidFill>
              </a:rPr>
              <a:t>15N </a:t>
            </a:r>
            <a:r>
              <a:rPr lang="en-US" sz="2400" b="1" dirty="0" err="1">
                <a:solidFill>
                  <a:srgbClr val="006600"/>
                </a:solidFill>
              </a:rPr>
              <a:t>sẽ</a:t>
            </a:r>
            <a:r>
              <a:rPr lang="en-US" sz="2400" b="1" dirty="0">
                <a:solidFill>
                  <a:srgbClr val="006600"/>
                </a:solidFill>
              </a:rPr>
              <a:t> </a:t>
            </a:r>
            <a:r>
              <a:rPr lang="en-US" sz="2400" b="1" dirty="0" err="1">
                <a:solidFill>
                  <a:srgbClr val="006600"/>
                </a:solidFill>
              </a:rPr>
              <a:t>ứng</a:t>
            </a:r>
            <a:r>
              <a:rPr lang="en-US" sz="2400" b="1" dirty="0">
                <a:solidFill>
                  <a:srgbClr val="006600"/>
                </a:solidFill>
              </a:rPr>
              <a:t> </a:t>
            </a:r>
            <a:r>
              <a:rPr lang="en-US" sz="2400" b="1" dirty="0" err="1">
                <a:solidFill>
                  <a:srgbClr val="006600"/>
                </a:solidFill>
              </a:rPr>
              <a:t>với</a:t>
            </a:r>
            <a:r>
              <a:rPr lang="en-US" sz="2400" b="1" dirty="0">
                <a:solidFill>
                  <a:srgbClr val="0066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….</a:t>
            </a:r>
            <a:r>
              <a:rPr lang="en-US" sz="2400" b="1" dirty="0">
                <a:solidFill>
                  <a:srgbClr val="006600"/>
                </a:solidFill>
              </a:rPr>
              <a:t>cm</a:t>
            </a:r>
          </a:p>
        </p:txBody>
      </p:sp>
      <p:sp>
        <p:nvSpPr>
          <p:cNvPr id="13356" name="Text Box 44"/>
          <p:cNvSpPr txBox="1">
            <a:spLocks noChangeArrowheads="1"/>
          </p:cNvSpPr>
          <p:nvPr/>
        </p:nvSpPr>
        <p:spPr bwMode="auto">
          <a:xfrm>
            <a:off x="2777712" y="5242848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5" name="Hộp_Văn_Bản 34"/>
          <p:cNvSpPr txBox="1"/>
          <p:nvPr/>
        </p:nvSpPr>
        <p:spPr>
          <a:xfrm>
            <a:off x="2816098" y="30769"/>
            <a:ext cx="3600666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400" b="1" i="1" u="sng" dirty="0" err="1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Tiết</a:t>
            </a:r>
            <a:r>
              <a:rPr lang="en-US" sz="2400" b="1" i="1" u="sng" dirty="0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4</a:t>
            </a:r>
            <a:r>
              <a:rPr lang="en-US" sz="2400" b="1" i="1" dirty="0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: </a:t>
            </a:r>
            <a:r>
              <a:rPr lang="en-US" sz="2400" b="1" dirty="0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BIỂU DIỄN LỰC</a:t>
            </a:r>
            <a:endParaRPr lang="vi-VN" sz="2400" b="1" dirty="0">
              <a:ln w="11430"/>
              <a:solidFill>
                <a:srgbClr val="0000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7" name="Hình chữ nhật 36"/>
          <p:cNvSpPr/>
          <p:nvPr/>
        </p:nvSpPr>
        <p:spPr>
          <a:xfrm>
            <a:off x="-20782" y="997845"/>
            <a:ext cx="59218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003300"/>
                </a:solidFill>
              </a:rPr>
              <a:t>b. </a:t>
            </a:r>
            <a:r>
              <a:rPr lang="vi-VN" sz="2400" b="1" dirty="0" err="1">
                <a:solidFill>
                  <a:srgbClr val="003300"/>
                </a:solidFill>
              </a:rPr>
              <a:t>Cách</a:t>
            </a:r>
            <a:r>
              <a:rPr lang="vi-VN" sz="2400" b="1" dirty="0">
                <a:solidFill>
                  <a:srgbClr val="003300"/>
                </a:solidFill>
              </a:rPr>
              <a:t> </a:t>
            </a:r>
            <a:r>
              <a:rPr lang="vi-VN" sz="2400" b="1" dirty="0" err="1">
                <a:solidFill>
                  <a:srgbClr val="003300"/>
                </a:solidFill>
              </a:rPr>
              <a:t>biểu</a:t>
            </a:r>
            <a:r>
              <a:rPr lang="vi-VN" sz="2400" b="1" dirty="0">
                <a:solidFill>
                  <a:srgbClr val="003300"/>
                </a:solidFill>
              </a:rPr>
              <a:t> </a:t>
            </a:r>
            <a:r>
              <a:rPr lang="vi-VN" sz="2400" b="1" dirty="0" err="1">
                <a:solidFill>
                  <a:srgbClr val="003300"/>
                </a:solidFill>
              </a:rPr>
              <a:t>diễn</a:t>
            </a:r>
            <a:r>
              <a:rPr lang="vi-VN" sz="2400" b="1" dirty="0">
                <a:solidFill>
                  <a:srgbClr val="003300"/>
                </a:solidFill>
              </a:rPr>
              <a:t> </a:t>
            </a:r>
            <a:r>
              <a:rPr lang="vi-VN" sz="2400" b="1" dirty="0" err="1">
                <a:solidFill>
                  <a:srgbClr val="003300"/>
                </a:solidFill>
              </a:rPr>
              <a:t>và</a:t>
            </a:r>
            <a:r>
              <a:rPr lang="vi-VN" sz="2400" b="1" dirty="0">
                <a:solidFill>
                  <a:srgbClr val="003300"/>
                </a:solidFill>
              </a:rPr>
              <a:t> </a:t>
            </a:r>
            <a:r>
              <a:rPr lang="vi-VN" sz="2400" b="1" dirty="0" err="1">
                <a:solidFill>
                  <a:srgbClr val="003300"/>
                </a:solidFill>
              </a:rPr>
              <a:t>kí</a:t>
            </a:r>
            <a:r>
              <a:rPr lang="vi-VN" sz="2400" b="1" dirty="0">
                <a:solidFill>
                  <a:srgbClr val="003300"/>
                </a:solidFill>
              </a:rPr>
              <a:t> </a:t>
            </a:r>
            <a:r>
              <a:rPr lang="vi-VN" sz="2400" b="1" dirty="0" err="1">
                <a:solidFill>
                  <a:srgbClr val="003300"/>
                </a:solidFill>
              </a:rPr>
              <a:t>hiệu</a:t>
            </a:r>
            <a:r>
              <a:rPr lang="vi-VN" sz="2400" b="1" dirty="0">
                <a:solidFill>
                  <a:srgbClr val="003300"/>
                </a:solidFill>
              </a:rPr>
              <a:t> </a:t>
            </a:r>
            <a:r>
              <a:rPr lang="vi-VN" sz="2400" b="1" dirty="0" err="1">
                <a:solidFill>
                  <a:srgbClr val="003300"/>
                </a:solidFill>
              </a:rPr>
              <a:t>Véc</a:t>
            </a:r>
            <a:r>
              <a:rPr lang="vi-VN" sz="2400" b="1" dirty="0">
                <a:solidFill>
                  <a:srgbClr val="003300"/>
                </a:solidFill>
              </a:rPr>
              <a:t> tơ </a:t>
            </a:r>
            <a:r>
              <a:rPr lang="vi-VN" sz="2400" b="1" dirty="0" err="1" smtClean="0">
                <a:solidFill>
                  <a:srgbClr val="003300"/>
                </a:solidFill>
              </a:rPr>
              <a:t>lực</a:t>
            </a:r>
            <a:r>
              <a:rPr lang="vi-VN" sz="2400" b="1" dirty="0" smtClean="0">
                <a:solidFill>
                  <a:srgbClr val="003300"/>
                </a:solidFill>
              </a:rPr>
              <a:t>:</a:t>
            </a:r>
            <a:endParaRPr lang="vi-VN" sz="2400" b="1" dirty="0">
              <a:solidFill>
                <a:srgbClr val="003300"/>
              </a:solidFill>
            </a:endParaRPr>
          </a:p>
        </p:txBody>
      </p:sp>
      <p:sp>
        <p:nvSpPr>
          <p:cNvPr id="4" name="Hộp_Văn_Bản 3"/>
          <p:cNvSpPr txBox="1"/>
          <p:nvPr/>
        </p:nvSpPr>
        <p:spPr>
          <a:xfrm>
            <a:off x="4164516" y="347139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660066"/>
                </a:solidFill>
              </a:rPr>
              <a:t>A</a:t>
            </a:r>
            <a:endParaRPr lang="vi-VN" sz="24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15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13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3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3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3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10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10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1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10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10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10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3333 " pathEditMode="relative" ptsTypes="AA">
                                      <p:cBhvr>
                                        <p:cTn id="90" dur="20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3333 " pathEditMode="relative" ptsTypes="AA">
                                      <p:cBhvr>
                                        <p:cTn id="92" dur="2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4.44444E-6 L -0.00139 -0.13333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667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3333 " pathEditMode="relative" ptsTypes="AA">
                                      <p:cBhvr>
                                        <p:cTn id="96" dur="20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800" decel="1000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800" decel="1000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800" decel="100000"/>
                                        <p:tgtEl>
                                          <p:spTgt spid="13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13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13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13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13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0" grpId="0"/>
      <p:bldP spid="13331" grpId="0" animBg="1"/>
      <p:bldP spid="13332" grpId="0" animBg="1"/>
      <p:bldP spid="13333" grpId="0" animBg="1"/>
      <p:bldP spid="13334" grpId="0" animBg="1"/>
      <p:bldP spid="13335" grpId="0" animBg="1"/>
      <p:bldP spid="13336" grpId="0"/>
      <p:bldP spid="13337" grpId="0"/>
      <p:bldP spid="13339" grpId="0"/>
      <p:bldP spid="13339" grpId="1"/>
      <p:bldP spid="13341" grpId="0" animBg="1"/>
      <p:bldP spid="13342" grpId="0" animBg="1"/>
      <p:bldP spid="13342" grpId="1" animBg="1"/>
      <p:bldP spid="13344" grpId="0" animBg="1"/>
      <p:bldP spid="13344" grpId="1" animBg="1"/>
      <p:bldP spid="13345" grpId="0" animBg="1"/>
      <p:bldP spid="13345" grpId="1" animBg="1"/>
      <p:bldP spid="13346" grpId="0" animBg="1"/>
      <p:bldP spid="13347" grpId="0" animBg="1"/>
      <p:bldP spid="13348" grpId="0" animBg="1"/>
      <p:bldP spid="13349" grpId="0" animBg="1"/>
      <p:bldP spid="13350" grpId="0" animBg="1"/>
      <p:bldP spid="13351" grpId="0" animBg="1"/>
      <p:bldP spid="13352" grpId="0"/>
      <p:bldP spid="13353" grpId="0" animBg="1"/>
      <p:bldP spid="13354" grpId="0" build="allAtOnce"/>
      <p:bldP spid="13355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-161552" y="-44825"/>
            <a:ext cx="9501254" cy="7143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Hình chữ nhật 6"/>
          <p:cNvSpPr/>
          <p:nvPr/>
        </p:nvSpPr>
        <p:spPr>
          <a:xfrm>
            <a:off x="3831367" y="-24"/>
            <a:ext cx="2026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660066"/>
                </a:solidFill>
              </a:rPr>
              <a:t>III.Vận</a:t>
            </a:r>
            <a:r>
              <a:rPr lang="en-US" sz="2400" b="1" dirty="0" smtClean="0">
                <a:solidFill>
                  <a:srgbClr val="660066"/>
                </a:solidFill>
              </a:rPr>
              <a:t> </a:t>
            </a:r>
            <a:r>
              <a:rPr lang="en-US" sz="2400" b="1" dirty="0" err="1">
                <a:solidFill>
                  <a:srgbClr val="660066"/>
                </a:solidFill>
              </a:rPr>
              <a:t>dụng</a:t>
            </a:r>
            <a:r>
              <a:rPr lang="en-US" sz="2400" b="1" dirty="0">
                <a:solidFill>
                  <a:srgbClr val="660066"/>
                </a:solidFill>
              </a:rPr>
              <a:t>:</a:t>
            </a:r>
            <a:endParaRPr lang="vi-VN" sz="2400" b="1" dirty="0"/>
          </a:p>
        </p:txBody>
      </p:sp>
      <p:sp>
        <p:nvSpPr>
          <p:cNvPr id="8" name="Hình chữ nhật 7"/>
          <p:cNvSpPr/>
          <p:nvPr/>
        </p:nvSpPr>
        <p:spPr>
          <a:xfrm>
            <a:off x="-22864" y="869200"/>
            <a:ext cx="91805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/>
              <a:t>+ Trọng </a:t>
            </a:r>
            <a:r>
              <a:rPr lang="vi-VN" sz="2400" b="1" dirty="0"/>
              <a:t>lực của một vật có khối lượng 5 kg( tỉ xích 0,5cm ứng với 10N)</a:t>
            </a:r>
          </a:p>
        </p:txBody>
      </p:sp>
      <p:sp>
        <p:nvSpPr>
          <p:cNvPr id="9" name="Hình chữ nhật 8"/>
          <p:cNvSpPr/>
          <p:nvPr/>
        </p:nvSpPr>
        <p:spPr>
          <a:xfrm>
            <a:off x="15470" y="454568"/>
            <a:ext cx="4647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u="sng" dirty="0">
                <a:solidFill>
                  <a:srgbClr val="006600"/>
                </a:solidFill>
              </a:rPr>
              <a:t>C2</a:t>
            </a:r>
            <a:r>
              <a:rPr lang="vi-VN" sz="2400" b="1" dirty="0">
                <a:solidFill>
                  <a:srgbClr val="006600"/>
                </a:solidFill>
              </a:rPr>
              <a:t>: </a:t>
            </a:r>
            <a:r>
              <a:rPr lang="vi-VN" sz="2400" b="1" dirty="0" err="1">
                <a:solidFill>
                  <a:srgbClr val="C00000"/>
                </a:solidFill>
              </a:rPr>
              <a:t>Biểu</a:t>
            </a:r>
            <a:r>
              <a:rPr lang="vi-VN" sz="2400" b="1" dirty="0">
                <a:solidFill>
                  <a:srgbClr val="C00000"/>
                </a:solidFill>
              </a:rPr>
              <a:t> </a:t>
            </a:r>
            <a:r>
              <a:rPr lang="vi-VN" sz="2400" b="1" dirty="0" err="1">
                <a:solidFill>
                  <a:srgbClr val="C00000"/>
                </a:solidFill>
              </a:rPr>
              <a:t>diễn</a:t>
            </a:r>
            <a:r>
              <a:rPr lang="vi-VN" sz="2400" b="1" dirty="0">
                <a:solidFill>
                  <a:srgbClr val="C00000"/>
                </a:solidFill>
              </a:rPr>
              <a:t> </a:t>
            </a:r>
            <a:r>
              <a:rPr lang="vi-VN" sz="2400" b="1" dirty="0" err="1">
                <a:solidFill>
                  <a:srgbClr val="C00000"/>
                </a:solidFill>
              </a:rPr>
              <a:t>các</a:t>
            </a:r>
            <a:r>
              <a:rPr lang="vi-VN" sz="2400" b="1" dirty="0">
                <a:solidFill>
                  <a:srgbClr val="C00000"/>
                </a:solidFill>
              </a:rPr>
              <a:t> </a:t>
            </a:r>
            <a:r>
              <a:rPr lang="vi-VN" sz="2400" b="1" dirty="0" err="1">
                <a:solidFill>
                  <a:srgbClr val="C00000"/>
                </a:solidFill>
              </a:rPr>
              <a:t>lực</a:t>
            </a:r>
            <a:r>
              <a:rPr lang="vi-VN" sz="2400" b="1" dirty="0">
                <a:solidFill>
                  <a:srgbClr val="C00000"/>
                </a:solidFill>
              </a:rPr>
              <a:t> sau đây:</a:t>
            </a:r>
          </a:p>
        </p:txBody>
      </p:sp>
      <p:sp>
        <p:nvSpPr>
          <p:cNvPr id="11" name="Hình chữ nhật 10"/>
          <p:cNvSpPr/>
          <p:nvPr/>
        </p:nvSpPr>
        <p:spPr>
          <a:xfrm>
            <a:off x="-8181" y="1561984"/>
            <a:ext cx="91285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>
                <a:solidFill>
                  <a:srgbClr val="0000CC"/>
                </a:solidFill>
              </a:rPr>
              <a:t>+ Lực </a:t>
            </a:r>
            <a:r>
              <a:rPr lang="vi-VN" sz="2400" b="1" dirty="0">
                <a:solidFill>
                  <a:srgbClr val="0000CC"/>
                </a:solidFill>
              </a:rPr>
              <a:t>kéo 15000N theo phương nằm ngang, chiều từ trái sang phải( tỉ xích 1cm ứng với 5000N)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14" name="AutoShape 11"/>
          <p:cNvSpPr>
            <a:spLocks noChangeAspect="1" noChangeArrowheads="1" noTextEdit="1"/>
          </p:cNvSpPr>
          <p:nvPr/>
        </p:nvSpPr>
        <p:spPr bwMode="auto">
          <a:xfrm>
            <a:off x="3143240" y="3527063"/>
            <a:ext cx="2891670" cy="3330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42" name="Rectangle 3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43" name="Rectangle 39"/>
          <p:cNvSpPr>
            <a:spLocks noChangeArrowheads="1"/>
          </p:cNvSpPr>
          <p:nvPr/>
        </p:nvSpPr>
        <p:spPr bwMode="auto">
          <a:xfrm>
            <a:off x="152400" y="1524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0822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o điểm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ổ điể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ao điểm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799</TotalTime>
  <Words>561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Wingdings</vt:lpstr>
      <vt:lpstr>Wingdings 2</vt:lpstr>
      <vt:lpstr>Wingdings 3</vt:lpstr>
      <vt:lpstr>Cao điểm</vt:lpstr>
      <vt:lpstr>Equation</vt:lpstr>
      <vt:lpstr>PowerPoint Presentation</vt:lpstr>
      <vt:lpstr>PowerPoint Presentation</vt:lpstr>
      <vt:lpstr>PowerPoint Presentation</vt:lpstr>
      <vt:lpstr>Mô tả thí nghiệm, trong trường hợp này, lực đã gây tác dụng gì?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HDVN</vt:lpstr>
    </vt:vector>
  </TitlesOfParts>
  <Company>Thị trấn Đà Bắc - Hòa Bình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Bản trình bày của PowerPoint</dc:title>
  <dc:creator>VHC Computer</dc:creator>
  <cp:lastModifiedBy>PyLee</cp:lastModifiedBy>
  <cp:revision>89</cp:revision>
  <dcterms:created xsi:type="dcterms:W3CDTF">2013-09-06T08:09:39Z</dcterms:created>
  <dcterms:modified xsi:type="dcterms:W3CDTF">2021-10-05T08:00:44Z</dcterms:modified>
</cp:coreProperties>
</file>