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9"/>
  </p:notesMasterIdLst>
  <p:sldIdLst>
    <p:sldId id="409" r:id="rId2"/>
    <p:sldId id="447" r:id="rId3"/>
    <p:sldId id="452" r:id="rId4"/>
    <p:sldId id="451" r:id="rId5"/>
    <p:sldId id="453" r:id="rId6"/>
    <p:sldId id="373" r:id="rId7"/>
    <p:sldId id="448" r:id="rId8"/>
    <p:sldId id="415" r:id="rId9"/>
    <p:sldId id="416" r:id="rId10"/>
    <p:sldId id="417" r:id="rId11"/>
    <p:sldId id="440" r:id="rId12"/>
    <p:sldId id="441" r:id="rId13"/>
    <p:sldId id="455" r:id="rId14"/>
    <p:sldId id="433" r:id="rId15"/>
    <p:sldId id="454" r:id="rId16"/>
    <p:sldId id="445" r:id="rId17"/>
    <p:sldId id="418" r:id="rId18"/>
    <p:sldId id="446" r:id="rId19"/>
    <p:sldId id="422" r:id="rId20"/>
    <p:sldId id="420" r:id="rId21"/>
    <p:sldId id="421" r:id="rId22"/>
    <p:sldId id="423" r:id="rId23"/>
    <p:sldId id="365" r:id="rId24"/>
    <p:sldId id="430" r:id="rId25"/>
    <p:sldId id="437" r:id="rId26"/>
    <p:sldId id="405" r:id="rId27"/>
    <p:sldId id="427" r:id="rId28"/>
    <p:sldId id="295" r:id="rId29"/>
    <p:sldId id="424" r:id="rId30"/>
    <p:sldId id="439" r:id="rId31"/>
    <p:sldId id="402" r:id="rId32"/>
    <p:sldId id="414" r:id="rId33"/>
    <p:sldId id="412" r:id="rId34"/>
    <p:sldId id="413" r:id="rId35"/>
    <p:sldId id="449" r:id="rId36"/>
    <p:sldId id="450" r:id="rId37"/>
    <p:sldId id="425" r:id="rId38"/>
    <p:sldId id="428" r:id="rId39"/>
    <p:sldId id="442" r:id="rId40"/>
    <p:sldId id="432" r:id="rId41"/>
    <p:sldId id="383" r:id="rId42"/>
    <p:sldId id="444" r:id="rId43"/>
    <p:sldId id="456" r:id="rId44"/>
    <p:sldId id="457" r:id="rId45"/>
    <p:sldId id="458" r:id="rId46"/>
    <p:sldId id="459" r:id="rId47"/>
    <p:sldId id="460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CCCCFF"/>
    <a:srgbClr val="990033"/>
    <a:srgbClr val="66FFFF"/>
    <a:srgbClr val="FF99FF"/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6" autoAdjust="0"/>
    <p:restoredTop sz="94563" autoAdjust="0"/>
  </p:normalViewPr>
  <p:slideViewPr>
    <p:cSldViewPr>
      <p:cViewPr varScale="1">
        <p:scale>
          <a:sx n="69" d="100"/>
          <a:sy n="69" d="100"/>
        </p:scale>
        <p:origin x="-11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77C349A2-6DB9-436D-BDE4-B13E53103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56791-2510-4C5C-84F9-E5AAC5C3E63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26D8D-8E5C-4B4C-9FB3-F5557D4CA0F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6D73E-61E7-4CBA-B918-0A144B4D006E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4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5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5D11E-AE72-42E5-ABC4-5058FB2BA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blinds dir="vert"/>
    <p:sndAc>
      <p:stSnd>
        <p:snd r:embed="rId1" name="Tad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20EFF-C85B-4C94-820F-671B6219C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blinds dir="vert"/>
    <p:sndAc>
      <p:stSnd>
        <p:snd r:embed="rId1" name="Tad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F41D9-9DE3-4BB5-A0EA-97FFC08BF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blinds dir="vert"/>
    <p:sndAc>
      <p:stSnd>
        <p:snd r:embed="rId1" name="Tad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029FF-7460-47AE-9FDD-74C22E3A0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blinds dir="vert"/>
    <p:sndAc>
      <p:stSnd>
        <p:snd r:embed="rId1" name="Tad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7E65-502A-4992-A544-D67CC704B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blinds dir="vert"/>
    <p:sndAc>
      <p:stSnd>
        <p:snd r:embed="rId1" name="Tad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0664E-5475-4D30-B80A-DF49F72C1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blinds dir="vert"/>
    <p:sndAc>
      <p:stSnd>
        <p:snd r:embed="rId1" name="Tad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81872-1983-44D2-945A-8739F7AEC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blinds dir="vert"/>
    <p:sndAc>
      <p:stSnd>
        <p:snd r:embed="rId1" name="Tad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67211-86C8-4A7C-8823-B9A98F51F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blinds dir="vert"/>
    <p:sndAc>
      <p:stSnd>
        <p:snd r:embed="rId1" name="Tad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848B1-DB72-4DE5-B1C1-9C7E5A1CDC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blinds dir="vert"/>
    <p:sndAc>
      <p:stSnd>
        <p:snd r:embed="rId1" name="Tad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4ED03-602C-4BBB-AF2D-807D608CE8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blinds dir="vert"/>
    <p:sndAc>
      <p:stSnd>
        <p:snd r:embed="rId1" name="Tad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495BA-38DB-43EA-9861-AC463AA1CA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blinds dir="vert"/>
    <p:sndAc>
      <p:stSnd>
        <p:snd r:embed="rId1" name="Tad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AFEE9-D90E-4502-9D33-21255BD56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blinds dir="vert"/>
    <p:sndAc>
      <p:stSnd>
        <p:snd r:embed="rId1" name="Tad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C0B48-5815-44D0-9114-C896FB82DA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blinds dir="vert"/>
    <p:sndAc>
      <p:stSnd>
        <p:snd r:embed="rId1" name="Tad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068A8-9F6A-428D-8496-E4B6DDADA5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blinds dir="vert"/>
    <p:sndAc>
      <p:stSnd>
        <p:snd r:embed="rId1" name="Tad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F3779701-9A85-481A-9D4B-BFC2E8DF3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831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ransition>
    <p:blinds dir="vert"/>
    <p:sndAc>
      <p:stSnd>
        <p:snd r:embed="rId16" name="Tada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421"/>
          <p:cNvSpPr>
            <a:spLocks noChangeShapeType="1"/>
          </p:cNvSpPr>
          <p:nvPr/>
        </p:nvSpPr>
        <p:spPr bwMode="auto">
          <a:xfrm>
            <a:off x="8153400" y="3429000"/>
            <a:ext cx="304800" cy="1371600"/>
          </a:xfrm>
          <a:prstGeom prst="line">
            <a:avLst/>
          </a:prstGeom>
          <a:noFill/>
          <a:ln w="38100">
            <a:pattFill prst="zigZag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22"/>
          <p:cNvGrpSpPr>
            <a:grpSpLocks/>
          </p:cNvGrpSpPr>
          <p:nvPr/>
        </p:nvGrpSpPr>
        <p:grpSpPr bwMode="auto">
          <a:xfrm>
            <a:off x="5867400" y="4419600"/>
            <a:ext cx="2819400" cy="469900"/>
            <a:chOff x="193" y="2064"/>
            <a:chExt cx="2543" cy="576"/>
          </a:xfrm>
        </p:grpSpPr>
        <p:sp>
          <p:nvSpPr>
            <p:cNvPr id="3094" name="AutoShape 423"/>
            <p:cNvSpPr>
              <a:spLocks noChangeArrowheads="1"/>
            </p:cNvSpPr>
            <p:nvPr/>
          </p:nvSpPr>
          <p:spPr bwMode="auto">
            <a:xfrm>
              <a:off x="768" y="2064"/>
              <a:ext cx="1392" cy="432"/>
            </a:xfrm>
            <a:prstGeom prst="flowChartAlternateProcess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FF99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" name="AutoShape 424"/>
            <p:cNvSpPr>
              <a:spLocks noChangeArrowheads="1"/>
            </p:cNvSpPr>
            <p:nvPr/>
          </p:nvSpPr>
          <p:spPr bwMode="auto">
            <a:xfrm rot="5274706" flipH="1" flipV="1">
              <a:off x="1249" y="1152"/>
              <a:ext cx="432" cy="2543"/>
            </a:xfrm>
            <a:prstGeom prst="moon">
              <a:avLst>
                <a:gd name="adj" fmla="val 47009"/>
              </a:avLst>
            </a:prstGeom>
            <a:gradFill rotWithShape="1">
              <a:gsLst>
                <a:gs pos="0">
                  <a:srgbClr val="341A00"/>
                </a:gs>
                <a:gs pos="50000">
                  <a:srgbClr val="CC6600"/>
                </a:gs>
                <a:gs pos="100000">
                  <a:srgbClr val="341A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6" name="Oval 425"/>
          <p:cNvSpPr>
            <a:spLocks noChangeArrowheads="1"/>
          </p:cNvSpPr>
          <p:nvPr/>
        </p:nvSpPr>
        <p:spPr bwMode="auto">
          <a:xfrm>
            <a:off x="1219200" y="304800"/>
            <a:ext cx="1371600" cy="13716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E3E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386" name="AutoShape 426"/>
          <p:cNvSpPr>
            <a:spLocks noChangeArrowheads="1"/>
          </p:cNvSpPr>
          <p:nvPr/>
        </p:nvSpPr>
        <p:spPr bwMode="auto">
          <a:xfrm>
            <a:off x="2362200" y="457200"/>
            <a:ext cx="1905000" cy="381000"/>
          </a:xfrm>
          <a:prstGeom prst="cloudCallout">
            <a:avLst>
              <a:gd name="adj1" fmla="val -58167"/>
              <a:gd name="adj2" fmla="val -5833"/>
            </a:avLst>
          </a:prstGeom>
          <a:gradFill rotWithShape="1">
            <a:gsLst>
              <a:gs pos="0">
                <a:srgbClr val="004488"/>
              </a:gs>
              <a:gs pos="50000">
                <a:srgbClr val="0066CC"/>
              </a:gs>
              <a:gs pos="100000">
                <a:srgbClr val="004488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1800">
              <a:latin typeface="Tahoma" pitchFamily="34" charset="0"/>
            </a:endParaRPr>
          </a:p>
        </p:txBody>
      </p:sp>
      <p:sp>
        <p:nvSpPr>
          <p:cNvPr id="3078" name="AutoShape 470"/>
          <p:cNvSpPr>
            <a:spLocks noChangeArrowheads="1"/>
          </p:cNvSpPr>
          <p:nvPr/>
        </p:nvSpPr>
        <p:spPr bwMode="auto">
          <a:xfrm>
            <a:off x="457200" y="1447800"/>
            <a:ext cx="2057400" cy="304800"/>
          </a:xfrm>
          <a:prstGeom prst="cloudCallout">
            <a:avLst>
              <a:gd name="adj1" fmla="val 72917"/>
              <a:gd name="adj2" fmla="val -24477"/>
            </a:avLst>
          </a:prstGeom>
          <a:gradFill rotWithShape="1">
            <a:gsLst>
              <a:gs pos="0">
                <a:srgbClr val="002041"/>
              </a:gs>
              <a:gs pos="50000">
                <a:srgbClr val="0066CC"/>
              </a:gs>
              <a:gs pos="100000">
                <a:srgbClr val="00204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1800">
              <a:latin typeface="Tahoma" pitchFamily="34" charset="0"/>
            </a:endParaRPr>
          </a:p>
        </p:txBody>
      </p:sp>
      <p:sp>
        <p:nvSpPr>
          <p:cNvPr id="169431" name="Oval 471"/>
          <p:cNvSpPr>
            <a:spLocks noChangeArrowheads="1"/>
          </p:cNvSpPr>
          <p:nvPr/>
        </p:nvSpPr>
        <p:spPr bwMode="auto">
          <a:xfrm rot="-5400000">
            <a:off x="7810500" y="4533900"/>
            <a:ext cx="76200" cy="914400"/>
          </a:xfrm>
          <a:prstGeom prst="ellipse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432" name="Oval 472"/>
          <p:cNvSpPr>
            <a:spLocks noChangeArrowheads="1"/>
          </p:cNvSpPr>
          <p:nvPr/>
        </p:nvSpPr>
        <p:spPr bwMode="auto">
          <a:xfrm rot="-5400000">
            <a:off x="6667500" y="4457700"/>
            <a:ext cx="76200" cy="914400"/>
          </a:xfrm>
          <a:prstGeom prst="ellipse">
            <a:avLst/>
          </a:prstGeom>
          <a:solidFill>
            <a:srgbClr val="CC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433" name="Oval 473"/>
          <p:cNvSpPr>
            <a:spLocks noChangeArrowheads="1"/>
          </p:cNvSpPr>
          <p:nvPr/>
        </p:nvSpPr>
        <p:spPr bwMode="auto">
          <a:xfrm rot="-5400000">
            <a:off x="6286500" y="5143500"/>
            <a:ext cx="76200" cy="304800"/>
          </a:xfrm>
          <a:prstGeom prst="ellipse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434" name="Oval 474"/>
          <p:cNvSpPr>
            <a:spLocks noChangeArrowheads="1"/>
          </p:cNvSpPr>
          <p:nvPr/>
        </p:nvSpPr>
        <p:spPr bwMode="auto">
          <a:xfrm rot="-5400000">
            <a:off x="8153400" y="5105400"/>
            <a:ext cx="76200" cy="533400"/>
          </a:xfrm>
          <a:prstGeom prst="ellipse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435" name="Oval 475"/>
          <p:cNvSpPr>
            <a:spLocks noChangeArrowheads="1"/>
          </p:cNvSpPr>
          <p:nvPr/>
        </p:nvSpPr>
        <p:spPr bwMode="auto">
          <a:xfrm rot="-5400000">
            <a:off x="5981700" y="4610100"/>
            <a:ext cx="76200" cy="914400"/>
          </a:xfrm>
          <a:prstGeom prst="ellipse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436" name="Oval 476"/>
          <p:cNvSpPr>
            <a:spLocks noChangeArrowheads="1"/>
          </p:cNvSpPr>
          <p:nvPr/>
        </p:nvSpPr>
        <p:spPr bwMode="auto">
          <a:xfrm rot="-5400000">
            <a:off x="7429500" y="4914900"/>
            <a:ext cx="76200" cy="914400"/>
          </a:xfrm>
          <a:prstGeom prst="ellipse">
            <a:avLst/>
          </a:prstGeom>
          <a:solidFill>
            <a:srgbClr val="CC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Oval 477"/>
          <p:cNvSpPr>
            <a:spLocks noChangeArrowheads="1"/>
          </p:cNvSpPr>
          <p:nvPr/>
        </p:nvSpPr>
        <p:spPr bwMode="auto">
          <a:xfrm flipV="1">
            <a:off x="6096000" y="5105400"/>
            <a:ext cx="2667000" cy="76200"/>
          </a:xfrm>
          <a:prstGeom prst="ellipse">
            <a:avLst/>
          </a:prstGeom>
          <a:solidFill>
            <a:srgbClr val="33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Oval 478"/>
          <p:cNvSpPr>
            <a:spLocks noChangeArrowheads="1"/>
          </p:cNvSpPr>
          <p:nvPr/>
        </p:nvSpPr>
        <p:spPr bwMode="auto">
          <a:xfrm flipV="1">
            <a:off x="6096000" y="5410200"/>
            <a:ext cx="990600" cy="76200"/>
          </a:xfrm>
          <a:prstGeom prst="ellipse">
            <a:avLst/>
          </a:prstGeom>
          <a:solidFill>
            <a:srgbClr val="33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Oval 479"/>
          <p:cNvSpPr>
            <a:spLocks noChangeArrowheads="1"/>
          </p:cNvSpPr>
          <p:nvPr/>
        </p:nvSpPr>
        <p:spPr bwMode="auto">
          <a:xfrm>
            <a:off x="7010400" y="5029200"/>
            <a:ext cx="381000" cy="76200"/>
          </a:xfrm>
          <a:prstGeom prst="ellipse">
            <a:avLst/>
          </a:prstGeom>
          <a:solidFill>
            <a:srgbClr val="33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440" name="Oval 480"/>
          <p:cNvSpPr>
            <a:spLocks noChangeArrowheads="1"/>
          </p:cNvSpPr>
          <p:nvPr/>
        </p:nvSpPr>
        <p:spPr bwMode="auto">
          <a:xfrm flipV="1">
            <a:off x="8382000" y="4953000"/>
            <a:ext cx="533400" cy="762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441" name="Oval 481"/>
          <p:cNvSpPr>
            <a:spLocks noChangeArrowheads="1"/>
          </p:cNvSpPr>
          <p:nvPr/>
        </p:nvSpPr>
        <p:spPr bwMode="auto">
          <a:xfrm flipV="1">
            <a:off x="6324600" y="5562600"/>
            <a:ext cx="533400" cy="762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442" name="Oval 482"/>
          <p:cNvSpPr>
            <a:spLocks noChangeArrowheads="1"/>
          </p:cNvSpPr>
          <p:nvPr/>
        </p:nvSpPr>
        <p:spPr bwMode="auto">
          <a:xfrm flipV="1">
            <a:off x="8153400" y="4800600"/>
            <a:ext cx="533400" cy="762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443" name="Oval 483"/>
          <p:cNvSpPr>
            <a:spLocks noChangeArrowheads="1"/>
          </p:cNvSpPr>
          <p:nvPr/>
        </p:nvSpPr>
        <p:spPr bwMode="auto">
          <a:xfrm flipV="1">
            <a:off x="7010400" y="5562600"/>
            <a:ext cx="838200" cy="76200"/>
          </a:xfrm>
          <a:prstGeom prst="ellipse">
            <a:avLst/>
          </a:prstGeom>
          <a:solidFill>
            <a:srgbClr val="33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444" name="Oval 484"/>
          <p:cNvSpPr>
            <a:spLocks noChangeArrowheads="1"/>
          </p:cNvSpPr>
          <p:nvPr/>
        </p:nvSpPr>
        <p:spPr bwMode="auto">
          <a:xfrm flipV="1">
            <a:off x="6781800" y="5715000"/>
            <a:ext cx="1066800" cy="762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WordArt 494"/>
          <p:cNvSpPr>
            <a:spLocks noChangeArrowheads="1" noChangeShapeType="1" noTextEdit="1"/>
          </p:cNvSpPr>
          <p:nvPr/>
        </p:nvSpPr>
        <p:spPr bwMode="auto">
          <a:xfrm>
            <a:off x="0" y="1752600"/>
            <a:ext cx="9144000" cy="25146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fromWordArt="1">
            <a:prstTxWarp prst="textPlain">
              <a:avLst>
                <a:gd name="adj" fmla="val 51029"/>
              </a:avLst>
            </a:prstTxWarp>
          </a:bodyPr>
          <a:lstStyle/>
          <a:p>
            <a:pPr>
              <a:defRPr/>
            </a:pPr>
            <a:r>
              <a:rPr lang="en-US" sz="1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               </a:t>
            </a:r>
            <a:r>
              <a:rPr lang="en-US" sz="1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TỔ CHỨC DẠY HỌC</a:t>
            </a:r>
          </a:p>
          <a:p>
            <a:pPr algn="just">
              <a:defRPr/>
            </a:pPr>
            <a:r>
              <a:rPr lang="en-US" sz="1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 DỰA TRÊN NGHIÊN CỨU BÀI HỌC</a:t>
            </a:r>
          </a:p>
        </p:txBody>
      </p:sp>
    </p:spTree>
  </p:cSld>
  <p:clrMapOvr>
    <a:masterClrMapping/>
  </p:clrMapOvr>
  <p:transition>
    <p:comb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utoRev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34 2.25434E-6 L -0.00625 -0.00856 C -0.00573 -0.01087 -0.00504 -0.01203 -0.00434 -0.01203 C -0.00348 -0.01203 -0.00278 -0.01087 -0.00243 -0.00856 L 3.33333E-6 2.25434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65 -0.02774 L -0.2875 -1.79191E-6 " pathEditMode="relative" rAng="0" ptsTypes="AA">
                                      <p:cBhvr>
                                        <p:cTn id="8" dur="80000" fill="hold"/>
                                        <p:tgtEl>
                                          <p:spTgt spid="169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4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44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944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4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4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44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944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4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4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44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944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4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44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944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4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animClr clrSpc="rgb" dir="cw">
                                      <p:cBhvr>
                                        <p:cTn id="43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44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3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3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8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6943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4" presetClass="emph" presetSubtype="0" repeatCount="indefinite" grpId="0" nodeType="withEffect">
                                  <p:stCondLst>
                                    <p:cond delay="2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0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51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52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3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3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6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6943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4" presetClass="emph" presetSubtype="0" repeatCount="indefinite" grpId="0" nodeType="withEffect">
                                  <p:stCondLst>
                                    <p:cond delay="2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animClr clrSpc="rgb" dir="cw">
                                      <p:cBhvr>
                                        <p:cTn id="5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60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3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3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4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6943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4" presetClass="emph" presetSubtype="0" repeatCount="indefinite" grpId="0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animClr clrSpc="rgb" dir="cw">
                                      <p:cBhvr>
                                        <p:cTn id="6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6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3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3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2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6943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4" presetClass="emph" presetSubtype="0" repeatCount="indefinite" grpId="0" nodeType="withEffect">
                                  <p:stCondLst>
                                    <p:cond delay="5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4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animClr clrSpc="rgb" dir="cw">
                                      <p:cBhvr>
                                        <p:cTn id="75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7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3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3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0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6943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4" presetClass="emph" presetSubtype="0" repeatCount="indefinite" grpId="0" nodeType="withEffect">
                                  <p:stCondLst>
                                    <p:cond delay="6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2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83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84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9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3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3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8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6943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4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44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9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944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386" grpId="0" animBg="1"/>
      <p:bldP spid="169431" grpId="0" animBg="1"/>
      <p:bldP spid="169432" grpId="0" animBg="1"/>
      <p:bldP spid="169433" grpId="0" animBg="1"/>
      <p:bldP spid="169434" grpId="0" animBg="1"/>
      <p:bldP spid="169435" grpId="0" animBg="1"/>
      <p:bldP spid="169436" grpId="0" animBg="1"/>
      <p:bldP spid="169440" grpId="0" animBg="1"/>
      <p:bldP spid="169441" grpId="0" animBg="1"/>
      <p:bldP spid="169442" grpId="0" animBg="1"/>
      <p:bldP spid="169443" grpId="0" animBg="1"/>
      <p:bldP spid="1694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52400" y="0"/>
            <a:ext cx="8991600" cy="18161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1" i="1" dirty="0" err="1">
                <a:solidFill>
                  <a:srgbClr val="FF0000"/>
                </a:solidFill>
                <a:cs typeface="Times New Roman" pitchFamily="18" charset="0"/>
              </a:rPr>
              <a:t>Nhóm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 3: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Động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cơ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nào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thúc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đẩy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Nguyễn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Hải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Thoại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có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suy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nghĩ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hành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động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sáng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tạo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để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phát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triển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tổng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công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ty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xây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dựng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Thăng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Long?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Động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cơ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đó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thể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phẩm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chất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gì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anh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0" y="1981200"/>
            <a:ext cx="9144000" cy="28003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  <a:latin typeface="Arial" charset="0"/>
              </a:rPr>
              <a:t>Trả</a:t>
            </a:r>
            <a:r>
              <a:rPr lang="en-US" sz="3600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" charset="0"/>
              </a:rPr>
              <a:t>lời</a:t>
            </a:r>
            <a:r>
              <a:rPr lang="en-US" sz="3600" b="1" dirty="0">
                <a:solidFill>
                  <a:srgbClr val="FF0066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>
                <a:latin typeface="Arial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Động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cơ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thúc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đẩy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Hải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Thoại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là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phát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triển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công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ty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ngang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tầm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với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sự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nghiệp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đổi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mới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đất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nước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Động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cơ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đó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biểu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anh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là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người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“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sống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có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đạo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đức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tuân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theo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pháp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luật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”.</a:t>
            </a:r>
          </a:p>
        </p:txBody>
      </p:sp>
    </p:spTree>
  </p:cSld>
  <p:clrMapOvr>
    <a:masterClrMapping/>
  </p:clrMapOvr>
  <p:transition>
    <p:cover dir="rd"/>
    <p:sndAc>
      <p:stSnd>
        <p:snd r:embed="rId2" name="Tad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915400" cy="58674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?	</a:t>
            </a:r>
            <a:r>
              <a:rPr lang="en-US" dirty="0" smtClean="0"/>
              <a:t>			</a:t>
            </a:r>
            <a:endParaRPr lang="en-US" u="sng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u="sng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FF0066"/>
                </a:solidFill>
              </a:rPr>
              <a:t>                          TRẢ LỜI.</a:t>
            </a:r>
          </a:p>
          <a:p>
            <a:pPr marL="0" indent="4572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4572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over dir="rd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BÀI 18</a:t>
            </a:r>
            <a:b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SỐNG CÓ ĐẠO ĐỨC VÀ TUÂN THEO PHÁP LUẬT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181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I. ĐẶT VẤN ĐỀ: SGK-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: 66-67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eaLnBrk="1" hangingPunct="1"/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eaLnBrk="1" hangingPunct="1">
              <a:buFontTx/>
              <a:buNone/>
            </a:pP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endParaRPr lang="en-US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ru"/>
    <p:sndAc>
      <p:stSnd>
        <p:snd r:embed="rId2" name="Tad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819400" y="28194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3048000" y="30480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0" y="2743200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5127625" y="3040063"/>
            <a:ext cx="3330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810000" y="27432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6705600" y="2590800"/>
            <a:ext cx="6096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467600" y="2209800"/>
            <a:ext cx="1676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6705600" y="3124200"/>
            <a:ext cx="5334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7315200" y="35052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9" grpId="0"/>
      <p:bldP spid="20490" grpId="0" animBg="1"/>
      <p:bldP spid="20491" grpId="0"/>
      <p:bldP spid="20492" grpId="0" animBg="1"/>
      <p:bldP spid="204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8903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00FF"/>
                </a:solidFill>
              </a:rPr>
              <a:t>BÀI 18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SỐNG CÓ ĐẠO ĐỨC VÀ TUÂN THEO PHÁP LUẬT</a:t>
            </a:r>
            <a:r>
              <a:rPr lang="en-US" sz="3200" b="1" dirty="0" smtClean="0">
                <a:solidFill>
                  <a:srgbClr val="0000FF"/>
                </a:solidFill>
              </a:rPr>
              <a:t/>
            </a:r>
            <a:br>
              <a:rPr lang="en-US" sz="3200" b="1" dirty="0" smtClean="0">
                <a:solidFill>
                  <a:srgbClr val="0000FF"/>
                </a:solidFill>
              </a:rPr>
            </a:br>
            <a:endParaRPr lang="en-US" sz="3200" b="1" dirty="0" smtClean="0">
              <a:solidFill>
                <a:srgbClr val="0000FF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II. NỘI DUNG BÀI HỌC: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 eaLnBrk="1" hangingPunct="1"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 eaLnBrk="1" hangingPunct="1">
              <a:buFontTx/>
              <a:buNone/>
              <a:defRPr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*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blinds dir="vert"/>
    <p:sndAc>
      <p:stSnd>
        <p:snd r:embed="rId2" name="Tad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Hienm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49438"/>
            <a:ext cx="4419600" cy="3322637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66565" name="Picture 5" descr="ng quang sangbatcuop12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868488"/>
            <a:ext cx="4267200" cy="331311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0" y="57150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Hiến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máu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nhân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đạo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724400" y="5334000"/>
            <a:ext cx="426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Anh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Nguyễn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Quang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Sáng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tham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gia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bắt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cướp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>
    <p:blinds dir="vert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  <p:bldP spid="665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562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349250" algn="just" eaLnBrk="1" hangingPunct="1">
              <a:buFont typeface="Wingdings" pitchFamily="2" charset="2"/>
              <a:buNone/>
            </a:pP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 	</a:t>
            </a:r>
          </a:p>
          <a:p>
            <a:pPr marL="0" indent="349250" algn="just" eaLnBrk="1" hangingPunct="1">
              <a:buFont typeface="Wingdings" pitchFamily="2" charset="2"/>
              <a:buNone/>
            </a:pP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349250" algn="just" eaLnBrk="1" hangingPunct="1">
              <a:buFont typeface="Wingdings" pitchFamily="2" charset="2"/>
              <a:buNone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9250" algn="just" eaLnBrk="1" hangingPunct="1">
              <a:buFont typeface="Wingdings" pitchFamily="2" charset="2"/>
              <a:buNone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349250" algn="just" eaLnBrk="1" hangingPunct="1">
              <a:buFont typeface="Wingdings" pitchFamily="2" charset="2"/>
              <a:buNone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checker dir="vert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BÀI 18</a:t>
            </a:r>
          </a:p>
          <a:p>
            <a:pPr algn="ctr"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SỐNG CÓ ĐẠO ĐỨC VÀ TUÂN THEO PHÁP LUẬT</a:t>
            </a: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0" y="1143000"/>
            <a:ext cx="9144000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1.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Thế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sống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đạo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đức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tuân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theo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Pháp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luật</a:t>
            </a: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2400" b="1" u="sng" dirty="0">
              <a:solidFill>
                <a:srgbClr val="0000FF"/>
              </a:solidFill>
            </a:endParaRPr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0" y="2971800"/>
            <a:ext cx="9144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 i="1" dirty="0">
                <a:solidFill>
                  <a:srgbClr val="990033"/>
                </a:solidFill>
                <a:cs typeface="Times New Roman" pitchFamily="18" charset="0"/>
              </a:rPr>
              <a:t>+ </a:t>
            </a:r>
            <a:r>
              <a:rPr lang="en-US" sz="3600" b="1" i="1" dirty="0" err="1">
                <a:solidFill>
                  <a:srgbClr val="990033"/>
                </a:solidFill>
                <a:cs typeface="Times New Roman" pitchFamily="18" charset="0"/>
              </a:rPr>
              <a:t>Sống</a:t>
            </a:r>
            <a:r>
              <a:rPr lang="en-US" sz="3600" b="1" i="1" dirty="0">
                <a:solidFill>
                  <a:srgbClr val="990033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990033"/>
                </a:solidFill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rgbClr val="990033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990033"/>
                </a:solidFill>
                <a:cs typeface="Times New Roman" pitchFamily="18" charset="0"/>
              </a:rPr>
              <a:t>đạo</a:t>
            </a:r>
            <a:r>
              <a:rPr lang="en-US" sz="3600" b="1" i="1" dirty="0">
                <a:solidFill>
                  <a:srgbClr val="990033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990033"/>
                </a:solidFill>
                <a:cs typeface="Times New Roman" pitchFamily="18" charset="0"/>
              </a:rPr>
              <a:t>đức</a:t>
            </a:r>
            <a:r>
              <a:rPr lang="en-US" sz="3600" b="1" i="1" dirty="0">
                <a:solidFill>
                  <a:srgbClr val="990033"/>
                </a:solidFill>
                <a:cs typeface="Times New Roman" pitchFamily="18" charset="0"/>
              </a:rPr>
              <a:t>:</a:t>
            </a:r>
            <a:r>
              <a:rPr lang="en-US" sz="3600" i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là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suy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nghĩ</a:t>
            </a:r>
            <a:r>
              <a:rPr lang="en-US" sz="3600" b="1" dirty="0">
                <a:cs typeface="Times New Roman" pitchFamily="18" charset="0"/>
              </a:rPr>
              <a:t>, </a:t>
            </a:r>
            <a:r>
              <a:rPr lang="en-US" sz="3600" b="1" dirty="0" err="1">
                <a:cs typeface="Times New Roman" pitchFamily="18" charset="0"/>
              </a:rPr>
              <a:t>hành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động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theo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những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chuẩn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mực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đạo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đức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của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xã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hội</a:t>
            </a:r>
            <a:r>
              <a:rPr lang="en-US" sz="3600" b="1" dirty="0">
                <a:cs typeface="Times New Roman" pitchFamily="18" charset="0"/>
              </a:rPr>
              <a:t>.</a:t>
            </a:r>
            <a:endParaRPr lang="en-US" sz="36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0" y="4648200"/>
            <a:ext cx="91440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990033"/>
                </a:solidFill>
                <a:cs typeface="Times New Roman" pitchFamily="18" charset="0"/>
              </a:rPr>
              <a:t>+ </a:t>
            </a:r>
            <a:r>
              <a:rPr lang="en-US" sz="3600" b="1" i="1" dirty="0" err="1">
                <a:solidFill>
                  <a:srgbClr val="990033"/>
                </a:solidFill>
                <a:cs typeface="Times New Roman" pitchFamily="18" charset="0"/>
              </a:rPr>
              <a:t>Tuân</a:t>
            </a:r>
            <a:r>
              <a:rPr lang="en-US" sz="3600" b="1" i="1" dirty="0">
                <a:solidFill>
                  <a:srgbClr val="990033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990033"/>
                </a:solidFill>
                <a:cs typeface="Times New Roman" pitchFamily="18" charset="0"/>
              </a:rPr>
              <a:t>theo</a:t>
            </a:r>
            <a:r>
              <a:rPr lang="en-US" sz="3600" b="1" i="1" dirty="0">
                <a:solidFill>
                  <a:srgbClr val="990033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990033"/>
                </a:solidFill>
                <a:cs typeface="Times New Roman" pitchFamily="18" charset="0"/>
              </a:rPr>
              <a:t>pháp</a:t>
            </a:r>
            <a:r>
              <a:rPr lang="en-US" sz="3600" b="1" i="1" dirty="0">
                <a:solidFill>
                  <a:srgbClr val="990033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990033"/>
                </a:solidFill>
                <a:cs typeface="Times New Roman" pitchFamily="18" charset="0"/>
              </a:rPr>
              <a:t>luật</a:t>
            </a:r>
            <a:r>
              <a:rPr lang="en-US" sz="3600" b="1" i="1" dirty="0">
                <a:solidFill>
                  <a:srgbClr val="990033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990033"/>
                </a:solidFill>
                <a:cs typeface="Times New Roman" pitchFamily="18" charset="0"/>
              </a:rPr>
              <a:t>là</a:t>
            </a:r>
            <a:r>
              <a:rPr lang="en-US" sz="3600" b="1" i="1" dirty="0">
                <a:solidFill>
                  <a:srgbClr val="990033"/>
                </a:solidFill>
                <a:cs typeface="Times New Roman" pitchFamily="18" charset="0"/>
              </a:rPr>
              <a:t>:</a:t>
            </a:r>
            <a:r>
              <a:rPr lang="en-US" sz="3600" b="1" i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là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sống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và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hành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động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theo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định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của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pháp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luật</a:t>
            </a:r>
            <a:r>
              <a:rPr lang="en-US" sz="3600" b="1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omb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9" grpId="0" animBg="1"/>
      <p:bldP spid="1792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5791200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0" indent="511175" eaLnBrk="1" hangingPunct="1">
              <a:buFont typeface="Wingdings" pitchFamily="2" charset="2"/>
              <a:buNone/>
              <a:defRPr/>
            </a:pP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511175" algn="ctr" eaLnBrk="1" hangingPunct="1">
              <a:buFont typeface="Wingdings" pitchFamily="2" charset="2"/>
              <a:buNone/>
              <a:defRPr/>
            </a:pP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511175" eaLnBrk="1" hangingPunct="1">
              <a:buFont typeface="Wingdings" pitchFamily="2" charset="2"/>
              <a:buNone/>
              <a:defRPr/>
            </a:pP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511175" eaLnBrk="1" hangingPunct="1">
              <a:buFont typeface="Wingdings" pitchFamily="2" charset="2"/>
              <a:buNone/>
              <a:defRPr/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511175" eaLnBrk="1" hangingPunct="1">
              <a:buFont typeface="Wingdings" pitchFamily="2" charset="2"/>
              <a:buNone/>
              <a:defRPr/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511175" eaLnBrk="1" hangingPunct="1">
              <a:buFont typeface="Wingdings" pitchFamily="2" charset="2"/>
              <a:buNone/>
              <a:defRPr/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511175" eaLnBrk="1" hangingPunct="1">
              <a:buFont typeface="Wingdings" pitchFamily="2" charset="2"/>
              <a:buNone/>
              <a:defRPr/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randomBar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 descr="10%"/>
          <p:cNvSpPr txBox="1">
            <a:spLocks noChangeArrowheads="1"/>
          </p:cNvSpPr>
          <p:nvPr/>
        </p:nvSpPr>
        <p:spPr bwMode="auto">
          <a:xfrm>
            <a:off x="0" y="0"/>
            <a:ext cx="9144000" cy="147796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b="1" i="1" dirty="0" smtClean="0">
                <a:solidFill>
                  <a:srgbClr val="C00000"/>
                </a:solidFill>
                <a:cs typeface="Times New Roman" pitchFamily="18" charset="0"/>
              </a:rPr>
              <a:t>BT2. </a:t>
            </a:r>
            <a:r>
              <a:rPr lang="en-US" sz="3000" b="1" i="1" dirty="0" err="1" smtClean="0">
                <a:solidFill>
                  <a:srgbClr val="C00000"/>
                </a:solidFill>
                <a:cs typeface="Times New Roman" pitchFamily="18" charset="0"/>
              </a:rPr>
              <a:t>Trong</a:t>
            </a:r>
            <a:r>
              <a:rPr lang="en-US" sz="3000" b="1" i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cs typeface="Times New Roman" pitchFamily="18" charset="0"/>
              </a:rPr>
              <a:t>những</a:t>
            </a:r>
            <a:r>
              <a:rPr lang="en-US" sz="30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cs typeface="Times New Roman" pitchFamily="18" charset="0"/>
              </a:rPr>
              <a:t>hành</a:t>
            </a:r>
            <a:r>
              <a:rPr lang="en-US" sz="3000" b="1" i="1" dirty="0">
                <a:solidFill>
                  <a:srgbClr val="C00000"/>
                </a:solidFill>
                <a:cs typeface="Times New Roman" pitchFamily="18" charset="0"/>
              </a:rPr>
              <a:t> vi </a:t>
            </a:r>
            <a:r>
              <a:rPr lang="en-US" sz="3000" b="1" i="1" dirty="0" err="1">
                <a:solidFill>
                  <a:srgbClr val="C00000"/>
                </a:solidFill>
                <a:cs typeface="Times New Roman" pitchFamily="18" charset="0"/>
              </a:rPr>
              <a:t>sau</a:t>
            </a:r>
            <a:r>
              <a:rPr lang="en-US" sz="30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cs typeface="Times New Roman" pitchFamily="18" charset="0"/>
              </a:rPr>
              <a:t>đây</a:t>
            </a:r>
            <a:r>
              <a:rPr lang="en-US" sz="3000" b="1" i="1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C00000"/>
                </a:solidFill>
                <a:cs typeface="Times New Roman" pitchFamily="18" charset="0"/>
              </a:rPr>
              <a:t>hành</a:t>
            </a:r>
            <a:r>
              <a:rPr lang="en-US" sz="3000" b="1" i="1" dirty="0">
                <a:solidFill>
                  <a:srgbClr val="C00000"/>
                </a:solidFill>
                <a:cs typeface="Times New Roman" pitchFamily="18" charset="0"/>
              </a:rPr>
              <a:t> vi </a:t>
            </a:r>
            <a:r>
              <a:rPr lang="en-US" sz="3000" b="1" i="1" dirty="0" err="1">
                <a:solidFill>
                  <a:srgbClr val="C00000"/>
                </a:solidFill>
                <a:cs typeface="Times New Roman" pitchFamily="18" charset="0"/>
              </a:rPr>
              <a:t>nào</a:t>
            </a:r>
            <a:r>
              <a:rPr lang="en-US" sz="30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cs typeface="Times New Roman" pitchFamily="18" charset="0"/>
              </a:rPr>
              <a:t>thể</a:t>
            </a:r>
            <a:r>
              <a:rPr lang="en-US" sz="30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cs typeface="Times New Roman" pitchFamily="18" charset="0"/>
              </a:rPr>
              <a:t>hiện</a:t>
            </a:r>
            <a:r>
              <a:rPr lang="en-US" sz="30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cs typeface="Times New Roman" pitchFamily="18" charset="0"/>
              </a:rPr>
              <a:t>là</a:t>
            </a:r>
            <a:r>
              <a:rPr lang="en-US" sz="30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cs typeface="Times New Roman" pitchFamily="18" charset="0"/>
              </a:rPr>
              <a:t>người</a:t>
            </a:r>
            <a:r>
              <a:rPr lang="en-US" sz="30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cs typeface="Times New Roman" pitchFamily="18" charset="0"/>
              </a:rPr>
              <a:t>có</a:t>
            </a:r>
            <a:r>
              <a:rPr lang="en-US" sz="30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cs typeface="Times New Roman" pitchFamily="18" charset="0"/>
              </a:rPr>
              <a:t>đạo</a:t>
            </a:r>
            <a:r>
              <a:rPr lang="en-US" sz="30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cs typeface="Times New Roman" pitchFamily="18" charset="0"/>
              </a:rPr>
              <a:t>đức</a:t>
            </a:r>
            <a:r>
              <a:rPr lang="en-US" sz="3000" b="1" i="1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0000FF"/>
                </a:solidFill>
                <a:cs typeface="Times New Roman" pitchFamily="18" charset="0"/>
              </a:rPr>
              <a:t>hành</a:t>
            </a:r>
            <a:r>
              <a:rPr lang="en-US" sz="3000" b="1" i="1" dirty="0">
                <a:solidFill>
                  <a:srgbClr val="0000FF"/>
                </a:solidFill>
                <a:cs typeface="Times New Roman" pitchFamily="18" charset="0"/>
              </a:rPr>
              <a:t> vi </a:t>
            </a:r>
            <a:r>
              <a:rPr lang="en-US" sz="3000" b="1" i="1" dirty="0" err="1">
                <a:solidFill>
                  <a:srgbClr val="0000FF"/>
                </a:solidFill>
                <a:cs typeface="Times New Roman" pitchFamily="18" charset="0"/>
              </a:rPr>
              <a:t>nào</a:t>
            </a:r>
            <a:r>
              <a:rPr lang="en-US" sz="30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cs typeface="Times New Roman" pitchFamily="18" charset="0"/>
              </a:rPr>
              <a:t>thể</a:t>
            </a:r>
            <a:r>
              <a:rPr lang="en-US" sz="30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cs typeface="Times New Roman" pitchFamily="18" charset="0"/>
              </a:rPr>
              <a:t>hiện</a:t>
            </a:r>
            <a:r>
              <a:rPr lang="en-US" sz="30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cs typeface="Times New Roman" pitchFamily="18" charset="0"/>
              </a:rPr>
              <a:t>tuân</a:t>
            </a:r>
            <a:r>
              <a:rPr lang="en-US" sz="30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cs typeface="Times New Roman" pitchFamily="18" charset="0"/>
              </a:rPr>
              <a:t>theo</a:t>
            </a:r>
            <a:r>
              <a:rPr lang="en-US" sz="30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cs typeface="Times New Roman" pitchFamily="18" charset="0"/>
              </a:rPr>
              <a:t>pháp</a:t>
            </a:r>
            <a:r>
              <a:rPr lang="en-US" sz="30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cs typeface="Times New Roman" pitchFamily="18" charset="0"/>
              </a:rPr>
              <a:t>luật</a:t>
            </a:r>
            <a:r>
              <a:rPr lang="en-US" sz="3000" b="1" i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0" y="1447800"/>
            <a:ext cx="9144000" cy="56007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eriod"/>
              <a:defRPr/>
            </a:pPr>
            <a:r>
              <a:rPr lang="en-US" sz="2400" b="1" dirty="0" err="1">
                <a:cs typeface="Times New Roman" pitchFamily="18" charset="0"/>
              </a:rPr>
              <a:t>Chăm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sóc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ông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bà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lúc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ốm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đau</a:t>
            </a:r>
            <a:r>
              <a:rPr lang="en-US" sz="2400" b="1" dirty="0"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  <a:defRPr/>
            </a:pP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Làm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việc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nhà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giúp</a:t>
            </a:r>
            <a:r>
              <a:rPr lang="en-US" sz="2400" b="1" dirty="0">
                <a:cs typeface="Times New Roman" pitchFamily="18" charset="0"/>
              </a:rPr>
              <a:t> cha </a:t>
            </a:r>
            <a:r>
              <a:rPr lang="en-US" sz="2400" b="1" dirty="0" err="1">
                <a:cs typeface="Times New Roman" pitchFamily="18" charset="0"/>
              </a:rPr>
              <a:t>mẹ</a:t>
            </a:r>
            <a:r>
              <a:rPr lang="en-US" sz="2400" b="1" dirty="0"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  <a:defRPr/>
            </a:pP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Giúp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em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học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tập</a:t>
            </a:r>
            <a:r>
              <a:rPr lang="en-US" sz="2400" b="1" dirty="0">
                <a:cs typeface="Times New Roman" pitchFamily="18" charset="0"/>
              </a:rPr>
              <a:t> ở </a:t>
            </a:r>
            <a:r>
              <a:rPr lang="en-US" sz="2400" b="1" dirty="0" err="1">
                <a:cs typeface="Times New Roman" pitchFamily="18" charset="0"/>
              </a:rPr>
              <a:t>nhà</a:t>
            </a:r>
            <a:r>
              <a:rPr lang="en-US" sz="2400" b="1" dirty="0"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  <a:defRPr/>
            </a:pP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Tham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gia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tích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cực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các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công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việc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của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lớp</a:t>
            </a:r>
            <a:r>
              <a:rPr lang="en-US" sz="2400" b="1" dirty="0"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  <a:defRPr/>
            </a:pP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Rủ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nhau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đến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thăm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hỏi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thầy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cô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giáo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cũ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nhân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ngày</a:t>
            </a:r>
            <a:r>
              <a:rPr lang="en-US" sz="2400" b="1" dirty="0">
                <a:cs typeface="Times New Roman" pitchFamily="18" charset="0"/>
              </a:rPr>
              <a:t> 20/11.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  <a:defRPr/>
            </a:pP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Tham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gia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hiến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máu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nhân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đạo</a:t>
            </a:r>
            <a:r>
              <a:rPr lang="en-US" sz="2400" b="1" dirty="0"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  <a:defRPr/>
            </a:pP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Không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đua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xe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máy</a:t>
            </a:r>
            <a:r>
              <a:rPr lang="en-US" sz="2400" b="1" dirty="0"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  <a:defRPr/>
            </a:pPr>
            <a:r>
              <a:rPr lang="en-US" sz="2400" b="1" dirty="0" err="1">
                <a:cs typeface="Times New Roman" pitchFamily="18" charset="0"/>
              </a:rPr>
              <a:t>Không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tàn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trữ</a:t>
            </a:r>
            <a:r>
              <a:rPr lang="en-US" sz="2400" b="1" dirty="0">
                <a:cs typeface="Times New Roman" pitchFamily="18" charset="0"/>
              </a:rPr>
              <a:t>, </a:t>
            </a:r>
            <a:r>
              <a:rPr lang="en-US" sz="2400" b="1" dirty="0" err="1">
                <a:cs typeface="Times New Roman" pitchFamily="18" charset="0"/>
              </a:rPr>
              <a:t>vận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chuyển</a:t>
            </a:r>
            <a:r>
              <a:rPr lang="en-US" sz="2400" b="1" dirty="0">
                <a:cs typeface="Times New Roman" pitchFamily="18" charset="0"/>
              </a:rPr>
              <a:t>, </a:t>
            </a:r>
            <a:r>
              <a:rPr lang="en-US" sz="2400" b="1" dirty="0" err="1">
                <a:cs typeface="Times New Roman" pitchFamily="18" charset="0"/>
              </a:rPr>
              <a:t>sử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dụng</a:t>
            </a:r>
            <a:r>
              <a:rPr lang="en-US" sz="2400" b="1" dirty="0">
                <a:cs typeface="Times New Roman" pitchFamily="18" charset="0"/>
              </a:rPr>
              <a:t> ma </a:t>
            </a:r>
            <a:r>
              <a:rPr lang="en-US" sz="2400" b="1" dirty="0" err="1">
                <a:cs typeface="Times New Roman" pitchFamily="18" charset="0"/>
              </a:rPr>
              <a:t>túy</a:t>
            </a:r>
            <a:r>
              <a:rPr lang="en-US" sz="2400" b="1" dirty="0"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  <a:defRPr/>
            </a:pP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Không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vượt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đèn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đỏ</a:t>
            </a:r>
            <a:r>
              <a:rPr lang="en-US" sz="2400" b="1" dirty="0">
                <a:cs typeface="Times New Roman" pitchFamily="18" charset="0"/>
              </a:rPr>
              <a:t>, </a:t>
            </a:r>
            <a:r>
              <a:rPr lang="en-US" sz="2400" b="1" dirty="0" err="1">
                <a:cs typeface="Times New Roman" pitchFamily="18" charset="0"/>
              </a:rPr>
              <a:t>không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đi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đường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ngược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chiều</a:t>
            </a:r>
            <a:r>
              <a:rPr lang="en-US" sz="2400" b="1" dirty="0"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  <a:defRPr/>
            </a:pP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Giúp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các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nhà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chức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trách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ngăn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chặn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các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hành</a:t>
            </a:r>
            <a:r>
              <a:rPr lang="en-US" sz="2400" b="1" dirty="0">
                <a:cs typeface="Times New Roman" pitchFamily="18" charset="0"/>
              </a:rPr>
              <a:t> vi </a:t>
            </a:r>
            <a:r>
              <a:rPr lang="en-US" sz="2400" b="1" dirty="0" err="1">
                <a:cs typeface="Times New Roman" pitchFamily="18" charset="0"/>
              </a:rPr>
              <a:t>phạm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pháp</a:t>
            </a:r>
            <a:r>
              <a:rPr lang="en-US" sz="2400" b="1" dirty="0">
                <a:cs typeface="Times New Roman" pitchFamily="18" charset="0"/>
              </a:rPr>
              <a:t>.</a:t>
            </a:r>
          </a:p>
        </p:txBody>
      </p:sp>
      <p:sp>
        <p:nvSpPr>
          <p:cNvPr id="183302" name="Oval 6"/>
          <p:cNvSpPr>
            <a:spLocks noChangeArrowheads="1"/>
          </p:cNvSpPr>
          <p:nvPr/>
        </p:nvSpPr>
        <p:spPr bwMode="auto">
          <a:xfrm>
            <a:off x="0" y="1600200"/>
            <a:ext cx="381000" cy="3048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304" name="Oval 8"/>
          <p:cNvSpPr>
            <a:spLocks noChangeArrowheads="1"/>
          </p:cNvSpPr>
          <p:nvPr/>
        </p:nvSpPr>
        <p:spPr bwMode="auto">
          <a:xfrm>
            <a:off x="0" y="2133600"/>
            <a:ext cx="381000" cy="3048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305" name="Oval 9"/>
          <p:cNvSpPr>
            <a:spLocks noChangeArrowheads="1"/>
          </p:cNvSpPr>
          <p:nvPr/>
        </p:nvSpPr>
        <p:spPr bwMode="auto">
          <a:xfrm>
            <a:off x="0" y="2667000"/>
            <a:ext cx="381000" cy="3048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306" name="Oval 10"/>
          <p:cNvSpPr>
            <a:spLocks noChangeArrowheads="1"/>
          </p:cNvSpPr>
          <p:nvPr/>
        </p:nvSpPr>
        <p:spPr bwMode="auto">
          <a:xfrm>
            <a:off x="0" y="3200400"/>
            <a:ext cx="381000" cy="3048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Oval 11"/>
          <p:cNvSpPr>
            <a:spLocks noChangeArrowheads="1"/>
          </p:cNvSpPr>
          <p:nvPr/>
        </p:nvSpPr>
        <p:spPr bwMode="auto">
          <a:xfrm>
            <a:off x="0" y="3733800"/>
            <a:ext cx="381000" cy="3048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308" name="Oval 12"/>
          <p:cNvSpPr>
            <a:spLocks noChangeArrowheads="1"/>
          </p:cNvSpPr>
          <p:nvPr/>
        </p:nvSpPr>
        <p:spPr bwMode="auto">
          <a:xfrm>
            <a:off x="0" y="4267200"/>
            <a:ext cx="381000" cy="3048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309" name="Oval 13"/>
          <p:cNvSpPr>
            <a:spLocks noChangeArrowheads="1"/>
          </p:cNvSpPr>
          <p:nvPr/>
        </p:nvSpPr>
        <p:spPr bwMode="auto">
          <a:xfrm>
            <a:off x="0" y="4876800"/>
            <a:ext cx="381000" cy="3048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310" name="Oval 14"/>
          <p:cNvSpPr>
            <a:spLocks noChangeArrowheads="1"/>
          </p:cNvSpPr>
          <p:nvPr/>
        </p:nvSpPr>
        <p:spPr bwMode="auto">
          <a:xfrm>
            <a:off x="0" y="5257800"/>
            <a:ext cx="381000" cy="4572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311" name="Oval 15"/>
          <p:cNvSpPr>
            <a:spLocks noChangeArrowheads="1"/>
          </p:cNvSpPr>
          <p:nvPr/>
        </p:nvSpPr>
        <p:spPr bwMode="auto">
          <a:xfrm>
            <a:off x="0" y="5943600"/>
            <a:ext cx="381000" cy="3048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312" name="Oval 16"/>
          <p:cNvSpPr>
            <a:spLocks noChangeArrowheads="1"/>
          </p:cNvSpPr>
          <p:nvPr/>
        </p:nvSpPr>
        <p:spPr bwMode="auto">
          <a:xfrm>
            <a:off x="0" y="6400800"/>
            <a:ext cx="381000" cy="4572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blinds dir="vert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animBg="1"/>
      <p:bldP spid="183302" grpId="0" animBg="1"/>
      <p:bldP spid="183304" grpId="0" animBg="1"/>
      <p:bldP spid="183305" grpId="0" animBg="1"/>
      <p:bldP spid="183306" grpId="0" animBg="1"/>
      <p:bldP spid="183307" grpId="0" animBg="1"/>
      <p:bldP spid="183308" grpId="0" animBg="1"/>
      <p:bldP spid="183309" grpId="0" animBg="1"/>
      <p:bldP spid="183310" grpId="0" animBg="1"/>
      <p:bldP spid="183311" grpId="0" animBg="1"/>
      <p:bldP spid="1833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4419600"/>
          </a:xfrm>
          <a:solidFill>
            <a:schemeClr val="accent3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403225" algn="just" eaLnBrk="1" hangingPunct="1">
              <a:buFont typeface="Wingdings" pitchFamily="2" charset="2"/>
              <a:buNone/>
              <a:defRPr/>
            </a:pP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403225" algn="just" eaLnBrk="1" hangingPunct="1">
              <a:buFont typeface="Wingdings" pitchFamily="2" charset="2"/>
              <a:buNone/>
              <a:defRPr/>
            </a:pP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a.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chấp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hành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lệnh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gọi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nhập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ngũ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0" indent="403225" algn="just" eaLnBrk="1" hangingPunct="1">
              <a:buFont typeface="Wingdings" pitchFamily="2" charset="2"/>
              <a:buNone/>
              <a:defRPr/>
            </a:pP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b.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Đăng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kí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nghĩa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vụ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quân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sự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đến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tuổi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quy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định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0" indent="403225" algn="just" eaLnBrk="1" hangingPunct="1">
              <a:buFont typeface="Wingdings" pitchFamily="2" charset="2"/>
              <a:buNone/>
              <a:defRPr/>
            </a:pP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c.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Báo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cơ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trách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nhiệm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phát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hiện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hành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nguy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hại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đến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an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ninh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quốc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gia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0" indent="403225" algn="just" eaLnBrk="1" hangingPunct="1">
              <a:buFont typeface="Wingdings" pitchFamily="2" charset="2"/>
              <a:buNone/>
              <a:defRPr/>
            </a:pP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d.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Tham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gia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luyện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tập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ở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cơ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trường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1"/>
            <a:ext cx="9144000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/>
            <a:r>
              <a:rPr lang="en-US" sz="3200" b="1" i="1" dirty="0">
                <a:solidFill>
                  <a:srgbClr val="002060"/>
                </a:solidFill>
              </a:rPr>
              <a:t>?. </a:t>
            </a:r>
            <a:r>
              <a:rPr lang="en-US" sz="3200" b="1" i="1" dirty="0" err="1">
                <a:solidFill>
                  <a:srgbClr val="002060"/>
                </a:solidFill>
              </a:rPr>
              <a:t>Những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hành</a:t>
            </a:r>
            <a:r>
              <a:rPr lang="en-US" sz="3200" b="1" i="1" dirty="0">
                <a:solidFill>
                  <a:srgbClr val="002060"/>
                </a:solidFill>
              </a:rPr>
              <a:t> vi, </a:t>
            </a:r>
            <a:r>
              <a:rPr lang="en-US" sz="3200" b="1" i="1" dirty="0" err="1">
                <a:solidFill>
                  <a:srgbClr val="002060"/>
                </a:solidFill>
              </a:rPr>
              <a:t>việc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làm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nào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trong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hành</a:t>
            </a:r>
            <a:r>
              <a:rPr lang="en-US" sz="3200" b="1" i="1" dirty="0">
                <a:solidFill>
                  <a:srgbClr val="002060"/>
                </a:solidFill>
              </a:rPr>
              <a:t> vi, </a:t>
            </a:r>
            <a:r>
              <a:rPr lang="en-US" sz="3200" b="1" i="1" dirty="0" err="1">
                <a:solidFill>
                  <a:srgbClr val="002060"/>
                </a:solidFill>
              </a:rPr>
              <a:t>việc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làm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dưới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đây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là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thực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hiện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nghĩa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vụ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bảo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vệ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Tổ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quốc</a:t>
            </a:r>
            <a:r>
              <a:rPr lang="en-US" sz="3200" b="1" i="1" dirty="0">
                <a:solidFill>
                  <a:srgbClr val="002060"/>
                </a:solidFill>
              </a:rPr>
              <a:t>?</a:t>
            </a:r>
            <a:br>
              <a:rPr lang="en-US" sz="3200" b="1" i="1" dirty="0">
                <a:solidFill>
                  <a:srgbClr val="002060"/>
                </a:solidFill>
              </a:rPr>
            </a:b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mb dir="vert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28600" algn="just">
              <a:spcBef>
                <a:spcPct val="50000"/>
              </a:spcBef>
            </a:pPr>
            <a:r>
              <a:rPr lang="en-US" b="1" dirty="0" err="1">
                <a:solidFill>
                  <a:srgbClr val="C00000"/>
                </a:solidFill>
                <a:cs typeface="Times New Roman" pitchFamily="18" charset="0"/>
              </a:rPr>
              <a:t>Tình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itchFamily="18" charset="0"/>
              </a:rPr>
              <a:t>huống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.</a:t>
            </a:r>
          </a:p>
          <a:p>
            <a:pPr indent="228600" algn="just">
              <a:spcBef>
                <a:spcPct val="50000"/>
              </a:spcBef>
            </a:pPr>
            <a:r>
              <a:rPr lang="en-US" sz="3200" b="1" i="1" dirty="0" err="1">
                <a:cs typeface="Times New Roman" pitchFamily="18" charset="0"/>
              </a:rPr>
              <a:t>Việt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là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một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học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sinh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lớp</a:t>
            </a:r>
            <a:r>
              <a:rPr lang="en-US" sz="3200" b="1" i="1" dirty="0">
                <a:cs typeface="Times New Roman" pitchFamily="18" charset="0"/>
              </a:rPr>
              <a:t> 11 ham </a:t>
            </a:r>
            <a:r>
              <a:rPr lang="en-US" sz="3200" b="1" i="1" dirty="0" err="1">
                <a:cs typeface="Times New Roman" pitchFamily="18" charset="0"/>
              </a:rPr>
              <a:t>chơi</a:t>
            </a:r>
            <a:r>
              <a:rPr lang="en-US" sz="3200" b="1" i="1" dirty="0">
                <a:cs typeface="Times New Roman" pitchFamily="18" charset="0"/>
              </a:rPr>
              <a:t>, </a:t>
            </a:r>
            <a:r>
              <a:rPr lang="en-US" sz="3200" b="1" i="1" dirty="0" err="1">
                <a:cs typeface="Times New Roman" pitchFamily="18" charset="0"/>
              </a:rPr>
              <a:t>lơ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là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học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tập</a:t>
            </a:r>
            <a:r>
              <a:rPr lang="en-US" sz="3200" b="1" i="1" dirty="0">
                <a:cs typeface="Times New Roman" pitchFamily="18" charset="0"/>
              </a:rPr>
              <a:t>. </a:t>
            </a:r>
            <a:r>
              <a:rPr lang="en-US" sz="3200" b="1" i="1" dirty="0" err="1">
                <a:cs typeface="Times New Roman" pitchFamily="18" charset="0"/>
              </a:rPr>
              <a:t>Thường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ngày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Việt</a:t>
            </a:r>
            <a:r>
              <a:rPr lang="en-US" sz="3200" b="1" i="1" dirty="0">
                <a:cs typeface="Times New Roman" pitchFamily="18" charset="0"/>
              </a:rPr>
              <a:t> hay </a:t>
            </a:r>
            <a:r>
              <a:rPr lang="en-US" sz="3200" b="1" i="1" dirty="0" err="1">
                <a:cs typeface="Times New Roman" pitchFamily="18" charset="0"/>
              </a:rPr>
              <a:t>bỏ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tiết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để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theo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nhóm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bạn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xấu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chơi</a:t>
            </a:r>
            <a:r>
              <a:rPr lang="en-US" sz="3200" b="1" i="1" dirty="0">
                <a:cs typeface="Times New Roman" pitchFamily="18" charset="0"/>
              </a:rPr>
              <a:t> Game. Do </a:t>
            </a:r>
            <a:r>
              <a:rPr lang="en-US" sz="3200" b="1" i="1" dirty="0" err="1">
                <a:cs typeface="Times New Roman" pitchFamily="18" charset="0"/>
              </a:rPr>
              <a:t>cá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độ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nên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Việt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đã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mắc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nợ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tiền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của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bà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chủ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và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nhóm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bạn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rất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nhiều</a:t>
            </a:r>
            <a:r>
              <a:rPr lang="en-US" sz="3200" b="1" i="1" dirty="0">
                <a:cs typeface="Times New Roman" pitchFamily="18" charset="0"/>
              </a:rPr>
              <a:t>. </a:t>
            </a:r>
            <a:r>
              <a:rPr lang="en-US" sz="3200" b="1" i="1" dirty="0" err="1">
                <a:cs typeface="Times New Roman" pitchFamily="18" charset="0"/>
              </a:rPr>
              <a:t>Để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có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tiền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trả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nợ</a:t>
            </a:r>
            <a:r>
              <a:rPr lang="en-US" sz="3200" b="1" i="1" dirty="0">
                <a:cs typeface="Times New Roman" pitchFamily="18" charset="0"/>
              </a:rPr>
              <a:t>, </a:t>
            </a:r>
            <a:r>
              <a:rPr lang="en-US" sz="3200" b="1" i="1" dirty="0" err="1">
                <a:cs typeface="Times New Roman" pitchFamily="18" charset="0"/>
              </a:rPr>
              <a:t>Việt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đã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khống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chế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bà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nội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để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lấy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tiền</a:t>
            </a:r>
            <a:r>
              <a:rPr lang="en-US" sz="3200" b="1" i="1" dirty="0">
                <a:cs typeface="Times New Roman" pitchFamily="18" charset="0"/>
              </a:rPr>
              <a:t>, </a:t>
            </a:r>
            <a:r>
              <a:rPr lang="en-US" sz="3200" b="1" i="1" dirty="0" err="1">
                <a:cs typeface="Times New Roman" pitchFamily="18" charset="0"/>
              </a:rPr>
              <a:t>bị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bà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phản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kháng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quyết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liệt</a:t>
            </a:r>
            <a:r>
              <a:rPr lang="en-US" sz="3200" b="1" i="1" dirty="0">
                <a:cs typeface="Times New Roman" pitchFamily="18" charset="0"/>
              </a:rPr>
              <a:t>, </a:t>
            </a:r>
            <a:r>
              <a:rPr lang="en-US" sz="3200" b="1" i="1" dirty="0" err="1">
                <a:cs typeface="Times New Roman" pitchFamily="18" charset="0"/>
              </a:rPr>
              <a:t>Việt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đã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dùng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cây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đánh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vào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đầu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của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bà</a:t>
            </a:r>
            <a:r>
              <a:rPr lang="en-US" sz="3200" b="1" i="1" dirty="0">
                <a:cs typeface="Times New Roman" pitchFamily="18" charset="0"/>
              </a:rPr>
              <a:t>, </a:t>
            </a:r>
            <a:r>
              <a:rPr lang="en-US" sz="3200" b="1" i="1" dirty="0" err="1">
                <a:cs typeface="Times New Roman" pitchFamily="18" charset="0"/>
              </a:rPr>
              <a:t>làm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bà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chết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tại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chỗ</a:t>
            </a:r>
            <a:r>
              <a:rPr lang="en-US" sz="3200" b="1" i="1" dirty="0">
                <a:cs typeface="Times New Roman" pitchFamily="18" charset="0"/>
              </a:rPr>
              <a:t>, </a:t>
            </a:r>
            <a:r>
              <a:rPr lang="en-US" sz="3200" b="1" i="1" dirty="0" err="1">
                <a:cs typeface="Times New Roman" pitchFamily="18" charset="0"/>
              </a:rPr>
              <a:t>Việt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bị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công</a:t>
            </a:r>
            <a:r>
              <a:rPr lang="en-US" sz="3200" b="1" i="1" dirty="0">
                <a:cs typeface="Times New Roman" pitchFamily="18" charset="0"/>
              </a:rPr>
              <a:t> an </a:t>
            </a:r>
            <a:r>
              <a:rPr lang="en-US" sz="3200" b="1" i="1" dirty="0" err="1">
                <a:cs typeface="Times New Roman" pitchFamily="18" charset="0"/>
              </a:rPr>
              <a:t>bắt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và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chờ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ngày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truy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tố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trước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pháp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luật</a:t>
            </a:r>
            <a:r>
              <a:rPr lang="en-US" sz="3200" b="1" i="1" dirty="0">
                <a:cs typeface="Times New Roman" pitchFamily="18" charset="0"/>
              </a:rPr>
              <a:t>.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0" y="4876800"/>
            <a:ext cx="9144000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3200" b="1" i="1" u="sng" dirty="0" err="1">
                <a:solidFill>
                  <a:srgbClr val="002060"/>
                </a:solidFill>
                <a:cs typeface="Times New Roman" pitchFamily="18" charset="0"/>
              </a:rPr>
              <a:t>Hỏi</a:t>
            </a:r>
            <a:r>
              <a:rPr lang="en-US" sz="3200" b="1" i="1" u="sng" dirty="0">
                <a:solidFill>
                  <a:srgbClr val="002060"/>
                </a:solidFill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Hãy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cho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biết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hành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vi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Việt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vi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phạm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pháp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luật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đạo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đức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không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?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sao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ransition>
    <p:cover dir="rd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304800" y="0"/>
            <a:ext cx="8763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Arial" charset="0"/>
              </a:rPr>
              <a:t>	Trả lời.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3140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03225" algn="just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vi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vi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phạm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đạo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đức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vi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phạm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.</a:t>
            </a:r>
          </a:p>
          <a:p>
            <a:pPr indent="403225" algn="just"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Vi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phạm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đạo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đức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hiếu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khống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chế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Vi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phạm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dẫn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chết</a:t>
            </a: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Nếu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huống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?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en-US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0" y="4114800"/>
            <a:ext cx="9144000" cy="12001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975">
              <a:spcBef>
                <a:spcPct val="50000"/>
              </a:spcBef>
              <a:defRPr/>
            </a:pPr>
            <a:r>
              <a:rPr lang="en-US" sz="2400" b="1" dirty="0">
                <a:cs typeface="Times New Roman" pitchFamily="18" charset="0"/>
              </a:rPr>
              <a:t>2.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Nếu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em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là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Việt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trong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tình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huống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đó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em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sẽ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hành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động</a:t>
            </a:r>
            <a:r>
              <a:rPr lang="en-US" sz="2400" b="1" dirty="0">
                <a:cs typeface="Times New Roman" pitchFamily="18" charset="0"/>
              </a:rPr>
              <a:t>: </a:t>
            </a:r>
            <a:r>
              <a:rPr lang="en-US" sz="2400" b="1" dirty="0" err="1">
                <a:cs typeface="Times New Roman" pitchFamily="18" charset="0"/>
              </a:rPr>
              <a:t>Nói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thật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với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gia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đình</a:t>
            </a:r>
            <a:r>
              <a:rPr lang="en-US" sz="2400" b="1" dirty="0">
                <a:cs typeface="Times New Roman" pitchFamily="18" charset="0"/>
              </a:rPr>
              <a:t>, </a:t>
            </a:r>
            <a:r>
              <a:rPr lang="en-US" sz="2400" b="1" dirty="0" err="1">
                <a:cs typeface="Times New Roman" pitchFamily="18" charset="0"/>
              </a:rPr>
              <a:t>để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có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hướng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giải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quyết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êm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đẹp</a:t>
            </a:r>
            <a:r>
              <a:rPr lang="en-US" sz="2400" b="1" dirty="0">
                <a:cs typeface="Times New Roman" pitchFamily="18" charset="0"/>
              </a:rPr>
              <a:t>, </a:t>
            </a:r>
            <a:r>
              <a:rPr lang="en-US" sz="2400" b="1" dirty="0" err="1">
                <a:cs typeface="Times New Roman" pitchFamily="18" charset="0"/>
              </a:rPr>
              <a:t>và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hứa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sẽ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không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tái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phạm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nữa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và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sẽ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cố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gắng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học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tập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tốt</a:t>
            </a:r>
            <a:r>
              <a:rPr lang="en-US" sz="2400" b="1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over dir="ru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BÀI 18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SỐNG CÓ ĐẠO ĐỨC VÀ TUÂN THEO PHÁP LUẬT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04800" y="1066800"/>
            <a:ext cx="8839200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00FF"/>
                </a:solidFill>
                <a:cs typeface="Times New Roman" pitchFamily="18" charset="0"/>
              </a:rPr>
              <a:t>2. Mối quan hệ giữa đạo đức và pháp luật: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0" y="2133600"/>
            <a:ext cx="8915400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Arial" charset="0"/>
              </a:rPr>
              <a:t>  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Sống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đạo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đức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phải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tuân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theo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pháp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luật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ngược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lại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việc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sống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tuân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theo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pháp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luật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cũng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thực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hiện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theo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giá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trị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chuẩn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mực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đạo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đức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xã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hội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checker dir="vert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400" b="1">
              <a:solidFill>
                <a:srgbClr val="CC3300"/>
              </a:solidFill>
              <a:latin typeface="VNI-Times" pitchFamily="2" charset="0"/>
            </a:endParaRPr>
          </a:p>
        </p:txBody>
      </p:sp>
      <p:pic>
        <p:nvPicPr>
          <p:cNvPr id="107533" name="Picture 13" descr="hien mau nhan d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4038600" cy="35052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07534" name="Picture 14" descr="an toan giao th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4114800" cy="35052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07535" name="Rectangle 15"/>
          <p:cNvSpPr>
            <a:spLocks noChangeArrowheads="1"/>
          </p:cNvSpPr>
          <p:nvPr/>
        </p:nvSpPr>
        <p:spPr bwMode="auto">
          <a:xfrm>
            <a:off x="0" y="1066800"/>
            <a:ext cx="9144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i="1" dirty="0">
                <a:solidFill>
                  <a:srgbClr val="0000FF"/>
                </a:solidFill>
                <a:latin typeface="VNI-Times" pitchFamily="2" charset="0"/>
              </a:rPr>
              <a:t>? </a:t>
            </a:r>
            <a:r>
              <a:rPr lang="en-US" sz="3600" b="1" i="1" dirty="0" err="1">
                <a:solidFill>
                  <a:srgbClr val="0000FF"/>
                </a:solidFill>
                <a:latin typeface="VNI-Times" pitchFamily="2" charset="0"/>
              </a:rPr>
              <a:t>Quan</a:t>
            </a:r>
            <a:r>
              <a:rPr lang="en-US" sz="36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VNI-Times" pitchFamily="2" charset="0"/>
              </a:rPr>
              <a:t>saùt</a:t>
            </a:r>
            <a:r>
              <a:rPr lang="en-US" sz="36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VNI-Times" pitchFamily="2" charset="0"/>
              </a:rPr>
              <a:t>aûnh</a:t>
            </a:r>
            <a:r>
              <a:rPr lang="en-US" sz="3600" b="1" i="1" dirty="0">
                <a:solidFill>
                  <a:srgbClr val="0000FF"/>
                </a:solidFill>
                <a:latin typeface="VNI-Times" pitchFamily="2" charset="0"/>
              </a:rPr>
              <a:t>: </a:t>
            </a:r>
            <a:endParaRPr lang="en-US" sz="3600" b="1" i="1" dirty="0" smtClean="0">
              <a:solidFill>
                <a:srgbClr val="0000FF"/>
              </a:solidFill>
              <a:latin typeface="VNI-Times" pitchFamily="2" charset="0"/>
            </a:endParaRPr>
          </a:p>
          <a:p>
            <a:pPr>
              <a:defRPr/>
            </a:pPr>
            <a:r>
              <a:rPr lang="en-US" sz="3600" b="1" i="1" dirty="0" err="1" smtClean="0">
                <a:latin typeface="VNI-Times" pitchFamily="2" charset="0"/>
              </a:rPr>
              <a:t>Neâu</a:t>
            </a:r>
            <a:r>
              <a:rPr lang="en-US" sz="3600" b="1" i="1" dirty="0" smtClean="0">
                <a:latin typeface="VNI-Times" pitchFamily="2" charset="0"/>
              </a:rPr>
              <a:t> </a:t>
            </a:r>
            <a:r>
              <a:rPr lang="en-US" sz="3600" b="1" i="1" dirty="0" err="1">
                <a:latin typeface="VNI-Times" pitchFamily="2" charset="0"/>
              </a:rPr>
              <a:t>söï</a:t>
            </a:r>
            <a:r>
              <a:rPr lang="en-US" sz="3600" b="1" i="1" dirty="0">
                <a:latin typeface="VNI-Times" pitchFamily="2" charset="0"/>
              </a:rPr>
              <a:t> </a:t>
            </a:r>
            <a:r>
              <a:rPr lang="en-US" sz="3600" b="1" i="1" dirty="0" err="1">
                <a:latin typeface="VNI-Times" pitchFamily="2" charset="0"/>
              </a:rPr>
              <a:t>khaùc</a:t>
            </a:r>
            <a:r>
              <a:rPr lang="en-US" sz="3600" b="1" i="1" dirty="0">
                <a:latin typeface="VNI-Times" pitchFamily="2" charset="0"/>
              </a:rPr>
              <a:t> </a:t>
            </a:r>
            <a:r>
              <a:rPr lang="en-US" sz="3600" b="1" i="1" dirty="0" err="1">
                <a:latin typeface="VNI-Times" pitchFamily="2" charset="0"/>
              </a:rPr>
              <a:t>nhau</a:t>
            </a:r>
            <a:r>
              <a:rPr lang="en-US" sz="3600" b="1" i="1" dirty="0">
                <a:latin typeface="VNI-Times" pitchFamily="2" charset="0"/>
              </a:rPr>
              <a:t> </a:t>
            </a:r>
            <a:r>
              <a:rPr lang="en-US" sz="3600" b="1" i="1" dirty="0" err="1">
                <a:latin typeface="VNI-Times" pitchFamily="2" charset="0"/>
              </a:rPr>
              <a:t>giöõa</a:t>
            </a:r>
            <a:r>
              <a:rPr lang="en-US" sz="3600" b="1" i="1" dirty="0">
                <a:latin typeface="VNI-Times" pitchFamily="2" charset="0"/>
              </a:rPr>
              <a:t> </a:t>
            </a:r>
            <a:r>
              <a:rPr lang="en-US" sz="3600" b="1" i="1" dirty="0" err="1">
                <a:latin typeface="VNI-Times" pitchFamily="2" charset="0"/>
              </a:rPr>
              <a:t>ñaïo</a:t>
            </a:r>
            <a:r>
              <a:rPr lang="en-US" sz="3600" b="1" i="1" dirty="0">
                <a:latin typeface="VNI-Times" pitchFamily="2" charset="0"/>
              </a:rPr>
              <a:t> </a:t>
            </a:r>
            <a:r>
              <a:rPr lang="en-US" sz="3600" b="1" i="1" dirty="0" err="1">
                <a:latin typeface="VNI-Times" pitchFamily="2" charset="0"/>
              </a:rPr>
              <a:t>ñöùc</a:t>
            </a:r>
            <a:r>
              <a:rPr lang="en-US" sz="3600" b="1" i="1" dirty="0">
                <a:latin typeface="VNI-Times" pitchFamily="2" charset="0"/>
              </a:rPr>
              <a:t> </a:t>
            </a:r>
            <a:r>
              <a:rPr lang="en-US" sz="3600" b="1" i="1" dirty="0" err="1">
                <a:latin typeface="VNI-Times" pitchFamily="2" charset="0"/>
              </a:rPr>
              <a:t>vaø</a:t>
            </a:r>
            <a:r>
              <a:rPr lang="en-US" sz="3600" b="1" i="1" dirty="0">
                <a:latin typeface="VNI-Times" pitchFamily="2" charset="0"/>
              </a:rPr>
              <a:t> </a:t>
            </a:r>
            <a:r>
              <a:rPr lang="en-US" sz="3600" b="1" i="1" dirty="0" err="1" smtClean="0">
                <a:latin typeface="VNI-Times" pitchFamily="2" charset="0"/>
              </a:rPr>
              <a:t>phaùp</a:t>
            </a:r>
            <a:r>
              <a:rPr lang="en-US" sz="3600" b="1" i="1" dirty="0">
                <a:latin typeface="VNI-Times" pitchFamily="2" charset="0"/>
              </a:rPr>
              <a:t> </a:t>
            </a:r>
            <a:r>
              <a:rPr lang="en-US" sz="3600" b="1" i="1" dirty="0" err="1" smtClean="0">
                <a:latin typeface="VNI-Times" pitchFamily="2" charset="0"/>
              </a:rPr>
              <a:t>luaät</a:t>
            </a:r>
            <a:r>
              <a:rPr lang="en-US" sz="3600" b="1" i="1" dirty="0">
                <a:latin typeface="VNI-Times" pitchFamily="2" charset="0"/>
              </a:rPr>
              <a:t>?</a:t>
            </a:r>
          </a:p>
        </p:txBody>
      </p:sp>
      <p:sp>
        <p:nvSpPr>
          <p:cNvPr id="25606" name="Rectangle 16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BÀI 18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SỐNG CÓ ĐẠO ĐỨC VÀ TUÂN THEO PHÁP LUẬT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5" grpId="0" animBg="1"/>
      <p:bldP spid="25606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3714750" y="106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nhau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01733" name="Picture 5" descr="an toan giao th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81000"/>
            <a:ext cx="3333750" cy="25146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201734" name="Picture 6" descr="hien mau nhan da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"/>
            <a:ext cx="3352800" cy="25146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graphicFrame>
        <p:nvGraphicFramePr>
          <p:cNvPr id="201755" name="Group 27"/>
          <p:cNvGraphicFramePr>
            <a:graphicFrameLocks noGrp="1"/>
          </p:cNvGraphicFramePr>
          <p:nvPr>
            <p:ph/>
          </p:nvPr>
        </p:nvGraphicFramePr>
        <p:xfrm>
          <a:off x="381000" y="3048000"/>
          <a:ext cx="8534400" cy="3368548"/>
        </p:xfrm>
        <a:graphic>
          <a:graphicData uri="http://schemas.openxmlformats.org/drawingml/2006/table">
            <a:tbl>
              <a:tblPr/>
              <a:tblGrid>
                <a:gridCol w="4114800"/>
                <a:gridCol w="4419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ĐẠO ĐỨC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 LUẬT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chỉnh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 con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nguyện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chỉnh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 con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buộc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01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 vi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phạm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Lương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cắn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rứt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 vi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phạm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xử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luật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phạt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cáo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phạt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phạt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tù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 dir="vert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BÀI 18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SỐNG CÓ ĐẠO ĐỨC VÀ TUÂN THEO PHÁP LUẬT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b="1" dirty="0">
                <a:solidFill>
                  <a:srgbClr val="0000FF"/>
                </a:solidFill>
              </a:rPr>
              <a:t>3. Ý </a:t>
            </a:r>
            <a:r>
              <a:rPr lang="en-US" b="1" dirty="0" err="1">
                <a:solidFill>
                  <a:srgbClr val="0000FF"/>
                </a:solidFill>
              </a:rPr>
              <a:t>nghĩa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của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sống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có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đạo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đức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tuân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theo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pháp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luật</a:t>
            </a:r>
            <a:r>
              <a:rPr lang="en-US" b="1" dirty="0">
                <a:solidFill>
                  <a:srgbClr val="0000FF"/>
                </a:solidFill>
              </a:rPr>
              <a:t>:</a:t>
            </a:r>
          </a:p>
        </p:txBody>
      </p:sp>
    </p:spTree>
  </p:cSld>
  <p:clrMapOvr>
    <a:masterClrMapping/>
  </p:clrMapOvr>
  <p:transition>
    <p:comb dir="vert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12954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just" eaLnBrk="1" hangingPunct="1">
              <a:defRPr/>
            </a:pP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2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túy</a:t>
            </a:r>
            <a:r>
              <a:rPr lang="en-U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)...? </a:t>
            </a:r>
            <a:endParaRPr lang="en-US" sz="33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477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họ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chỉ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nghĩ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đến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quyền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lợi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lợi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ích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bản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thân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coi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thường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tính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mạng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quyền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lợi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khác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Suy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nghĩ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hành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động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không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theo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chuẩn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mực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đạo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đức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xã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hội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- Do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sự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cám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dỗ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mặt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chất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đã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khiến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cho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nhiều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đánh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mất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mình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chạy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theo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đồng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tiền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…</a:t>
            </a:r>
          </a:p>
          <a:p>
            <a:pPr>
              <a:spcBef>
                <a:spcPct val="50000"/>
              </a:spcBef>
            </a:pPr>
            <a:endParaRPr lang="en-US" sz="32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0"/>
            <a:ext cx="32766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Arial" charset="0"/>
              </a:rPr>
              <a:t>Tình huống</a:t>
            </a:r>
            <a:r>
              <a:rPr lang="en-US" sz="3200">
                <a:solidFill>
                  <a:srgbClr val="FF0066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blinds dir="vert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47244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60604"/>
              </a:solidFill>
              <a:latin typeface="VNI-Times" pitchFamily="2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66800" y="13716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60604"/>
              </a:solidFill>
              <a:latin typeface="VNI-Times" pitchFamily="2" charset="0"/>
            </a:endParaRPr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228600" y="304800"/>
            <a:ext cx="4495800" cy="6124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Baùc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Hoà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daïy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: “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Ñieàu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gì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VNI-Times" pitchFamily="2" charset="0"/>
              </a:rPr>
              <a:t>Phaûi</a:t>
            </a:r>
            <a:r>
              <a:rPr lang="en-US" b="1" i="1" u="sng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thì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coá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gaéng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laøm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kì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ñöôïc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duø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laø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vieäc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nhoû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Ñieàu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gì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VNI-Times" pitchFamily="2" charset="0"/>
              </a:rPr>
              <a:t>Traùi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thì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heát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söùc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traùnh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duø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laø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ñieàu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traùi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nhoû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.</a:t>
            </a:r>
            <a:r>
              <a:rPr lang="en-US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Ngöôøi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naøo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chòu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reøn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luyeän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ñaïo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ñöùc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môùi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deã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taäp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thoùi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quen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tuaân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theo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phaùp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luaät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.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Ngöôïc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laïi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coù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hieåu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phaùp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luaät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vaø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tuaân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theo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phaùp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luaät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môùi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giöõ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vöõng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ñöôïc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ñaïo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ñöùc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.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Phaán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ñaáu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laøm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ngoan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troø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gioûi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ñoäi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vieân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chaêm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Ñoàng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thôøi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laø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coâng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daân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nhoû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tuoåi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coù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yù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thöùc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phaùp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luaät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”</a:t>
            </a:r>
          </a:p>
        </p:txBody>
      </p:sp>
      <p:pic>
        <p:nvPicPr>
          <p:cNvPr id="194565" name="imgb" descr="images1846484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04800"/>
            <a:ext cx="4419600" cy="6096000"/>
          </a:xfrm>
          <a:prstGeom prst="rect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/>
          </a:gradFill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blinds dir="vert"/>
    <p:sndAc>
      <p:stSnd>
        <p:snd r:embed="rId3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ng-ban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371600"/>
            <a:ext cx="3810000" cy="4267200"/>
          </a:xfrm>
          <a:noFill/>
          <a:ln w="38100">
            <a:solidFill>
              <a:srgbClr val="000099"/>
            </a:solidFill>
          </a:ln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98525" y="212725"/>
            <a:ext cx="2747963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VNI-Times" pitchFamily="2" charset="0"/>
              </a:rPr>
              <a:t>?. </a:t>
            </a:r>
            <a:r>
              <a:rPr lang="en-US" b="1" dirty="0" err="1">
                <a:solidFill>
                  <a:srgbClr val="0000FF"/>
                </a:solidFill>
                <a:latin typeface="VNI-Times" pitchFamily="2" charset="0"/>
              </a:rPr>
              <a:t>Quan</a:t>
            </a:r>
            <a:r>
              <a:rPr lang="en-US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VNI-Times" pitchFamily="2" charset="0"/>
              </a:rPr>
              <a:t>saùt</a:t>
            </a:r>
            <a:r>
              <a:rPr lang="en-US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VNI-Times" pitchFamily="2" charset="0"/>
              </a:rPr>
              <a:t>aûnh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447800" y="838200"/>
            <a:ext cx="670560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cs typeface="Times New Roman" pitchFamily="18" charset="0"/>
              </a:rPr>
              <a:t>ảnh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cs typeface="Times New Roman" pitchFamily="18" charset="0"/>
              </a:rPr>
              <a:t>này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cs typeface="Times New Roman" pitchFamily="18" charset="0"/>
              </a:rPr>
              <a:t>cho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cs typeface="Times New Roman" pitchFamily="18" charset="0"/>
              </a:rPr>
              <a:t>em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cs typeface="Times New Roman" pitchFamily="18" charset="0"/>
              </a:rPr>
              <a:t>hiểu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cs typeface="Times New Roman" pitchFamily="18" charset="0"/>
              </a:rPr>
              <a:t>được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cs typeface="Times New Roman" pitchFamily="18" charset="0"/>
              </a:rPr>
              <a:t>điều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cs typeface="Times New Roman" pitchFamily="18" charset="0"/>
              </a:rPr>
              <a:t>gì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0" y="5959475"/>
            <a:ext cx="914400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cs typeface="Times New Roman" pitchFamily="18" charset="0"/>
              </a:rPr>
              <a:t>Đây</a:t>
            </a:r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itchFamily="18" charset="0"/>
              </a:rPr>
              <a:t>hành</a:t>
            </a:r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 vi </a:t>
            </a:r>
            <a:r>
              <a:rPr lang="en-US" b="1" dirty="0" err="1">
                <a:solidFill>
                  <a:srgbClr val="0000FF"/>
                </a:solidFill>
                <a:cs typeface="Times New Roman" pitchFamily="18" charset="0"/>
              </a:rPr>
              <a:t>sống</a:t>
            </a:r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itchFamily="18" charset="0"/>
              </a:rPr>
              <a:t>đạo</a:t>
            </a:r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itchFamily="18" charset="0"/>
              </a:rPr>
              <a:t>đức</a:t>
            </a:r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itchFamily="18" charset="0"/>
              </a:rPr>
              <a:t>cần</a:t>
            </a:r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itchFamily="18" charset="0"/>
              </a:rPr>
              <a:t>noi</a:t>
            </a:r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itchFamily="18" charset="0"/>
              </a:rPr>
              <a:t>theo</a:t>
            </a:r>
            <a:endParaRPr lang="en-US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6" name="Picture 3" descr="cong-ban3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371600"/>
            <a:ext cx="3976688" cy="4267200"/>
          </a:xfrm>
          <a:noFill/>
          <a:ln w="38100">
            <a:solidFill>
              <a:srgbClr val="000099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743200" y="4800600"/>
            <a:ext cx="348524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Cõng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bạn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endParaRPr lang="en-US" b="1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22535" grpId="0" animBg="1"/>
      <p:bldP spid="22541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/>
              <a:t>BÀI 18</a:t>
            </a:r>
          </a:p>
          <a:p>
            <a:pPr algn="ctr"/>
            <a:r>
              <a:rPr lang="en-US" b="1" dirty="0"/>
              <a:t>SỐNG CÓ ĐẠO ĐỨC VÀ TUÂN THEO PHÁP LUẬT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rgbClr val="0000FF"/>
                </a:solidFill>
              </a:rPr>
              <a:t>3</a:t>
            </a:r>
            <a:r>
              <a:rPr lang="en-US" b="1" dirty="0" smtClean="0">
                <a:solidFill>
                  <a:srgbClr val="0000FF"/>
                </a:solidFill>
              </a:rPr>
              <a:t>. Ý </a:t>
            </a:r>
            <a:r>
              <a:rPr lang="en-US" b="1" dirty="0" err="1">
                <a:solidFill>
                  <a:srgbClr val="0000FF"/>
                </a:solidFill>
              </a:rPr>
              <a:t>nghĩa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của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sống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có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đạo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đức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tuân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theo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pháp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luật</a:t>
            </a:r>
            <a:r>
              <a:rPr lang="en-US" b="1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0" y="2286000"/>
            <a:ext cx="9144000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i="1" dirty="0">
                <a:cs typeface="Times New Roman" pitchFamily="18" charset="0"/>
              </a:rPr>
              <a:t>- </a:t>
            </a:r>
            <a:r>
              <a:rPr lang="en-US" sz="3200" b="1" i="1" dirty="0" err="1">
                <a:cs typeface="Times New Roman" pitchFamily="18" charset="0"/>
              </a:rPr>
              <a:t>Là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điều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kiện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để</a:t>
            </a:r>
            <a:r>
              <a:rPr lang="en-US" sz="3200" b="1" i="1" dirty="0">
                <a:cs typeface="Times New Roman" pitchFamily="18" charset="0"/>
              </a:rPr>
              <a:t> con </a:t>
            </a:r>
            <a:r>
              <a:rPr lang="en-US" sz="3200" b="1" i="1" dirty="0" err="1">
                <a:cs typeface="Times New Roman" pitchFamily="18" charset="0"/>
              </a:rPr>
              <a:t>người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phát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triển</a:t>
            </a:r>
            <a:r>
              <a:rPr lang="en-US" sz="3200" b="1" i="1" dirty="0">
                <a:cs typeface="Times New Roman" pitchFamily="18" charset="0"/>
              </a:rPr>
              <a:t>, </a:t>
            </a:r>
            <a:r>
              <a:rPr lang="en-US" sz="3200" b="1" i="1" dirty="0" err="1">
                <a:cs typeface="Times New Roman" pitchFamily="18" charset="0"/>
              </a:rPr>
              <a:t>tiến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bộ</a:t>
            </a:r>
            <a:r>
              <a:rPr lang="en-US" sz="3200" b="1" i="1" dirty="0">
                <a:cs typeface="Times New Roman" pitchFamily="18" charset="0"/>
              </a:rPr>
              <a:t>, </a:t>
            </a:r>
            <a:r>
              <a:rPr lang="en-US" sz="3200" b="1" i="1" dirty="0" err="1">
                <a:cs typeface="Times New Roman" pitchFamily="18" charset="0"/>
              </a:rPr>
              <a:t>trở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thành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người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có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ích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cho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gia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đình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và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xã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hội</a:t>
            </a:r>
            <a:r>
              <a:rPr lang="en-US" sz="3200" b="1" i="1" dirty="0">
                <a:cs typeface="Times New Roman" pitchFamily="18" charset="0"/>
              </a:rPr>
              <a:t>, </a:t>
            </a:r>
            <a:r>
              <a:rPr lang="en-US" sz="3200" b="1" i="1" dirty="0" err="1">
                <a:cs typeface="Times New Roman" pitchFamily="18" charset="0"/>
              </a:rPr>
              <a:t>được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mọi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người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kính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trọng</a:t>
            </a:r>
            <a:r>
              <a:rPr lang="en-US" sz="3200" b="1" i="1" dirty="0"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i="1" dirty="0">
                <a:cs typeface="Times New Roman" pitchFamily="18" charset="0"/>
              </a:rPr>
              <a:t>- </a:t>
            </a:r>
            <a:r>
              <a:rPr lang="en-US" sz="3200" b="1" i="1" dirty="0" err="1">
                <a:cs typeface="Times New Roman" pitchFamily="18" charset="0"/>
              </a:rPr>
              <a:t>Là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điều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kiện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để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xây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dựng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gia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đình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hạnh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phúc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thúc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đẩy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xã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hội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phát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triển</a:t>
            </a:r>
            <a:r>
              <a:rPr lang="en-US" sz="3200" b="1" i="1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blinds dir="vert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62000" y="32766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60604"/>
              </a:solidFill>
              <a:latin typeface="VNI-Times" pitchFamily="2" charset="0"/>
            </a:endParaRPr>
          </a:p>
        </p:txBody>
      </p:sp>
      <p:pic>
        <p:nvPicPr>
          <p:cNvPr id="192515" name="Picture 3" descr="cong-b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4114800" cy="57912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92516" name="Picture 4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4175" y="0"/>
            <a:ext cx="49498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0" y="59118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60604"/>
                </a:solidFill>
                <a:latin typeface="VNI-Times" pitchFamily="2" charset="0"/>
              </a:rPr>
              <a:t>Haønh</a:t>
            </a:r>
            <a:r>
              <a:rPr lang="en-US" b="1" dirty="0">
                <a:solidFill>
                  <a:srgbClr val="060604"/>
                </a:solidFill>
                <a:latin typeface="VNI-Times" pitchFamily="2" charset="0"/>
              </a:rPr>
              <a:t> vi qua </a:t>
            </a:r>
            <a:r>
              <a:rPr lang="en-US" b="1" dirty="0" err="1">
                <a:solidFill>
                  <a:srgbClr val="060604"/>
                </a:solidFill>
                <a:latin typeface="VNI-Times" pitchFamily="2" charset="0"/>
              </a:rPr>
              <a:t>hai</a:t>
            </a:r>
            <a:r>
              <a:rPr lang="en-US" b="1" dirty="0">
                <a:solidFill>
                  <a:srgbClr val="060604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60604"/>
                </a:solidFill>
                <a:latin typeface="VNI-Times" pitchFamily="2" charset="0"/>
              </a:rPr>
              <a:t>böùc</a:t>
            </a:r>
            <a:r>
              <a:rPr lang="en-US" b="1" dirty="0">
                <a:solidFill>
                  <a:srgbClr val="060604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60604"/>
                </a:solidFill>
                <a:latin typeface="VNI-Times" pitchFamily="2" charset="0"/>
              </a:rPr>
              <a:t>aûnh</a:t>
            </a:r>
            <a:r>
              <a:rPr lang="en-US" b="1" dirty="0">
                <a:solidFill>
                  <a:srgbClr val="060604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60604"/>
                </a:solidFill>
                <a:latin typeface="VNI-Times" pitchFamily="2" charset="0"/>
              </a:rPr>
              <a:t>theå</a:t>
            </a:r>
            <a:r>
              <a:rPr lang="en-US" b="1" dirty="0">
                <a:solidFill>
                  <a:srgbClr val="060604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60604"/>
                </a:solidFill>
                <a:latin typeface="VNI-Times" pitchFamily="2" charset="0"/>
              </a:rPr>
              <a:t>hieän</a:t>
            </a:r>
            <a:r>
              <a:rPr lang="en-US" b="1" dirty="0">
                <a:solidFill>
                  <a:srgbClr val="060604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60604"/>
                </a:solidFill>
                <a:latin typeface="VNI-Times" pitchFamily="2" charset="0"/>
              </a:rPr>
              <a:t>maët</a:t>
            </a:r>
            <a:r>
              <a:rPr lang="en-US" b="1" dirty="0">
                <a:solidFill>
                  <a:srgbClr val="060604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60604"/>
                </a:solidFill>
                <a:latin typeface="VNI-Times" pitchFamily="2" charset="0"/>
              </a:rPr>
              <a:t>naøo</a:t>
            </a:r>
            <a:r>
              <a:rPr lang="en-US" b="1" dirty="0">
                <a:solidFill>
                  <a:srgbClr val="060604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60604"/>
                </a:solidFill>
                <a:latin typeface="VNI-Times" pitchFamily="2" charset="0"/>
              </a:rPr>
              <a:t>cuûa</a:t>
            </a:r>
            <a:r>
              <a:rPr lang="en-US" b="1" dirty="0">
                <a:solidFill>
                  <a:srgbClr val="060604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060604"/>
                </a:solidFill>
                <a:latin typeface="VNI-Times" pitchFamily="2" charset="0"/>
              </a:rPr>
              <a:t>cuoäc</a:t>
            </a:r>
            <a:r>
              <a:rPr lang="en-US" b="1" dirty="0">
                <a:solidFill>
                  <a:srgbClr val="060604"/>
                </a:solidFill>
                <a:latin typeface="VNI-Times" pitchFamily="2" charset="0"/>
              </a:rPr>
              <a:t> </a:t>
            </a:r>
            <a:r>
              <a:rPr lang="en-US" b="1" dirty="0" err="1" smtClean="0">
                <a:solidFill>
                  <a:srgbClr val="060604"/>
                </a:solidFill>
                <a:latin typeface="VNI-Times" pitchFamily="2" charset="0"/>
              </a:rPr>
              <a:t>soáng</a:t>
            </a:r>
            <a:r>
              <a:rPr lang="en-US" b="1" dirty="0" smtClean="0">
                <a:solidFill>
                  <a:srgbClr val="060604"/>
                </a:solidFill>
                <a:latin typeface="VNI-Times" pitchFamily="2" charset="0"/>
              </a:rPr>
              <a:t>?</a:t>
            </a:r>
            <a:endParaRPr lang="en-US" b="1" dirty="0">
              <a:solidFill>
                <a:srgbClr val="060604"/>
              </a:solidFill>
              <a:latin typeface="VNI-Times" pitchFamily="2" charset="0"/>
            </a:endParaRPr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0" y="5791200"/>
            <a:ext cx="6096000" cy="1066800"/>
          </a:xfrm>
          <a:prstGeom prst="wedgeEllipseCallout">
            <a:avLst>
              <a:gd name="adj1" fmla="val -41241"/>
              <a:gd name="adj2" fmla="val -81398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ĐẠO ĐỨC</a:t>
            </a:r>
          </a:p>
        </p:txBody>
      </p:sp>
      <p:sp>
        <p:nvSpPr>
          <p:cNvPr id="192519" name="AutoShape 7"/>
          <p:cNvSpPr>
            <a:spLocks noChangeArrowheads="1"/>
          </p:cNvSpPr>
          <p:nvPr/>
        </p:nvSpPr>
        <p:spPr bwMode="auto">
          <a:xfrm>
            <a:off x="4572000" y="5791200"/>
            <a:ext cx="4724400" cy="1066800"/>
          </a:xfrm>
          <a:prstGeom prst="cloudCallout">
            <a:avLst>
              <a:gd name="adj1" fmla="val -18449"/>
              <a:gd name="adj2" fmla="val -127083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PHÁP LUẬT</a:t>
            </a:r>
          </a:p>
        </p:txBody>
      </p:sp>
    </p:spTree>
  </p:cSld>
  <p:clrMapOvr>
    <a:masterClrMapping/>
  </p:clrMapOvr>
  <p:transition spd="slow">
    <p:cover dir="r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/>
      <p:bldP spid="1925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/>
              <a:t>BÀI 18</a:t>
            </a:r>
          </a:p>
          <a:p>
            <a:pPr algn="ctr"/>
            <a:r>
              <a:rPr lang="en-US" b="1" dirty="0"/>
              <a:t>SỐNG CÓ ĐẠO ĐỨC VÀ TUÂN THEO PHÁP LUẬT</a:t>
            </a:r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0" y="1600200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4.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Trách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nhiệm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blinds dir="vert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4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19600" cy="5562600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33795" name="Picture 10" descr="30211117_Nam-cam21120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11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Năm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Cam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đồng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bọn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tội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danh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đánh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bạc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, </a:t>
            </a:r>
          </a:p>
          <a:p>
            <a:pPr algn="ctr"/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giết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hối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lộ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nhận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hối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lộ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blinds dir="vert"/>
    <p:sndAc>
      <p:stSnd>
        <p:snd r:embed="rId2" name="Tad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 w="11429" algn="ctr">
            <a:solidFill>
              <a:srgbClr val="5C9929"/>
            </a:solidFill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6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451475"/>
            <a:ext cx="91440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1429" algn="ctr">
            <a:solidFill>
              <a:srgbClr val="5C9929"/>
            </a:solidFill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>
                <a:solidFill>
                  <a:srgbClr val="FF0000"/>
                </a:solidFill>
                <a:sym typeface="Wingdings 2" pitchFamily="18" charset="2"/>
              </a:rPr>
              <a:t> 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b="1" i="1" dirty="0" err="1"/>
              <a:t>Bị</a:t>
            </a:r>
            <a:r>
              <a:rPr lang="en-US" b="1" i="1" dirty="0"/>
              <a:t> </a:t>
            </a:r>
            <a:r>
              <a:rPr lang="en-US" b="1" i="1" dirty="0" err="1"/>
              <a:t>cáo</a:t>
            </a:r>
            <a:r>
              <a:rPr lang="en-US" b="1" i="1" dirty="0"/>
              <a:t> </a:t>
            </a:r>
            <a:r>
              <a:rPr lang="en-US" b="1" i="1" dirty="0" err="1"/>
              <a:t>Nguyễn</a:t>
            </a:r>
            <a:r>
              <a:rPr lang="en-US" b="1" i="1" dirty="0"/>
              <a:t> </a:t>
            </a:r>
            <a:r>
              <a:rPr lang="en-US" b="1" i="1" dirty="0" err="1"/>
              <a:t>Thị</a:t>
            </a:r>
            <a:r>
              <a:rPr lang="en-US" b="1" i="1" dirty="0"/>
              <a:t> </a:t>
            </a:r>
            <a:r>
              <a:rPr lang="en-US" b="1" i="1" dirty="0" err="1"/>
              <a:t>Mỳ</a:t>
            </a:r>
            <a:r>
              <a:rPr lang="en-US" b="1" i="1" dirty="0"/>
              <a:t> (SN 1975) </a:t>
            </a:r>
            <a:r>
              <a:rPr lang="en-US" b="1" i="1" dirty="0" err="1"/>
              <a:t>dùng</a:t>
            </a:r>
            <a:r>
              <a:rPr lang="en-US" b="1" i="1" dirty="0"/>
              <a:t> </a:t>
            </a:r>
            <a:r>
              <a:rPr lang="en-US" b="1" i="1" dirty="0" err="1"/>
              <a:t>dao</a:t>
            </a:r>
            <a:r>
              <a:rPr lang="en-US" b="1" i="1" dirty="0"/>
              <a:t>, </a:t>
            </a:r>
            <a:r>
              <a:rPr lang="en-US" b="1" i="1" dirty="0" err="1"/>
              <a:t>kéo</a:t>
            </a:r>
            <a:r>
              <a:rPr lang="en-US" b="1" i="1" dirty="0"/>
              <a:t> </a:t>
            </a:r>
            <a:r>
              <a:rPr lang="en-US" b="1" i="1" dirty="0" err="1"/>
              <a:t>cắt</a:t>
            </a:r>
            <a:r>
              <a:rPr lang="en-US" b="1" i="1" dirty="0"/>
              <a:t> </a:t>
            </a:r>
            <a:r>
              <a:rPr lang="en-US" b="1" i="1" dirty="0" err="1"/>
              <a:t>gân</a:t>
            </a:r>
            <a:r>
              <a:rPr lang="en-US" b="1" i="1" dirty="0"/>
              <a:t> con </a:t>
            </a:r>
            <a:r>
              <a:rPr lang="en-US" b="1" i="1" dirty="0" err="1"/>
              <a:t>gái</a:t>
            </a:r>
            <a:r>
              <a:rPr lang="en-US" b="1" i="1" dirty="0"/>
              <a:t> </a:t>
            </a:r>
            <a:r>
              <a:rPr lang="en-US" b="1" i="1" dirty="0" err="1"/>
              <a:t>Nguyễn</a:t>
            </a:r>
            <a:r>
              <a:rPr lang="en-US" b="1" i="1" dirty="0"/>
              <a:t> </a:t>
            </a:r>
            <a:r>
              <a:rPr lang="en-US" b="1" i="1" dirty="0" err="1"/>
              <a:t>Thị</a:t>
            </a:r>
            <a:r>
              <a:rPr lang="en-US" b="1" i="1" dirty="0"/>
              <a:t> </a:t>
            </a:r>
            <a:r>
              <a:rPr lang="en-US" b="1" i="1" dirty="0" err="1"/>
              <a:t>Hảo</a:t>
            </a:r>
            <a:r>
              <a:rPr lang="en-US" b="1" i="1" dirty="0"/>
              <a:t> </a:t>
            </a:r>
            <a:r>
              <a:rPr lang="en-US" b="1" i="1" dirty="0" err="1"/>
              <a:t>mới</a:t>
            </a:r>
            <a:r>
              <a:rPr lang="en-US" b="1" i="1" dirty="0"/>
              <a:t> 4 </a:t>
            </a:r>
            <a:r>
              <a:rPr lang="en-US" b="1" i="1" dirty="0" err="1"/>
              <a:t>tuổi</a:t>
            </a:r>
            <a:r>
              <a:rPr lang="en-US" b="1" i="1" dirty="0"/>
              <a:t>, </a:t>
            </a:r>
            <a:r>
              <a:rPr lang="en-US" b="1" i="1" dirty="0" err="1"/>
              <a:t>khiến</a:t>
            </a:r>
            <a:r>
              <a:rPr lang="en-US" b="1" i="1" dirty="0"/>
              <a:t> </a:t>
            </a:r>
            <a:r>
              <a:rPr lang="en-US" b="1" i="1" dirty="0" err="1"/>
              <a:t>cháu</a:t>
            </a:r>
            <a:r>
              <a:rPr lang="en-US" b="1" i="1" dirty="0"/>
              <a:t> </a:t>
            </a:r>
            <a:r>
              <a:rPr lang="en-US" b="1" i="1" dirty="0" err="1"/>
              <a:t>Hảo</a:t>
            </a:r>
            <a:r>
              <a:rPr lang="en-US" b="1" i="1" dirty="0"/>
              <a:t> </a:t>
            </a:r>
            <a:r>
              <a:rPr lang="en-US" b="1" i="1" dirty="0" err="1"/>
              <a:t>bị</a:t>
            </a:r>
            <a:r>
              <a:rPr lang="en-US" b="1" i="1" dirty="0"/>
              <a:t> </a:t>
            </a:r>
            <a:r>
              <a:rPr lang="en-US" b="1" i="1" dirty="0" err="1"/>
              <a:t>thương</a:t>
            </a:r>
            <a:r>
              <a:rPr lang="en-US" b="1" i="1" dirty="0"/>
              <a:t> </a:t>
            </a:r>
            <a:r>
              <a:rPr lang="en-US" b="1" i="1" dirty="0" err="1"/>
              <a:t>tật</a:t>
            </a:r>
            <a:r>
              <a:rPr lang="en-US" b="1" i="1" dirty="0"/>
              <a:t> 40%. (</a:t>
            </a:r>
            <a:r>
              <a:rPr lang="en-US" b="1" i="1" dirty="0" err="1"/>
              <a:t>Bị</a:t>
            </a:r>
            <a:r>
              <a:rPr lang="en-US" b="1" i="1" dirty="0"/>
              <a:t> </a:t>
            </a:r>
            <a:r>
              <a:rPr lang="en-US" b="1" i="1" dirty="0" err="1"/>
              <a:t>phạt</a:t>
            </a:r>
            <a:r>
              <a:rPr lang="en-US" b="1" i="1" dirty="0"/>
              <a:t> 24 </a:t>
            </a:r>
            <a:r>
              <a:rPr lang="en-US" b="1" i="1" dirty="0" err="1"/>
              <a:t>tháng</a:t>
            </a:r>
            <a:r>
              <a:rPr lang="en-US" b="1" i="1" dirty="0"/>
              <a:t> </a:t>
            </a:r>
            <a:r>
              <a:rPr lang="en-US" b="1" i="1" dirty="0" err="1"/>
              <a:t>tù</a:t>
            </a:r>
            <a:r>
              <a:rPr lang="en-US" b="1" i="1" dirty="0"/>
              <a:t> </a:t>
            </a:r>
            <a:r>
              <a:rPr lang="en-US" b="1" i="1" dirty="0" err="1"/>
              <a:t>giam</a:t>
            </a:r>
            <a:r>
              <a:rPr lang="en-US" b="1" i="1" dirty="0"/>
              <a:t>)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7172" name="Picture 2" descr="images1699308_ba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63246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 l="-100000" b="-100000"/>
          </a:gradFill>
        </p:spPr>
        <p:txBody>
          <a:bodyPr/>
          <a:lstStyle/>
          <a:p>
            <a:pPr marL="53975" indent="349250"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                        </a:t>
            </a:r>
          </a:p>
          <a:p>
            <a:pPr marL="53975" indent="349250"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TÌNH HUỐNG: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3975" indent="349250"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blinds dir="vert"/>
    <p:sndAc>
      <p:stSnd>
        <p:snd r:embed="rId2" name="Tad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562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53975" indent="295275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3975" indent="2952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975" indent="2952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975" indent="295275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  <p:sndAc>
      <p:stSnd>
        <p:snd r:embed="rId2" name="Tada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indent="914400" algn="just" eaLnBrk="1" hangingPunct="1">
              <a:defRPr/>
            </a:pP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114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457200" algn="just" eaLnBrk="1" hangingPunct="1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chửi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0" indent="457200" algn="just" eaLnBrk="1" hangingPunct="1"/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phiền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sút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vi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</p:spTree>
  </p:cSld>
  <p:clrMapOvr>
    <a:masterClrMapping/>
  </p:clrMapOvr>
  <p:transition>
    <p:blinds dir="vert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610600" cy="1447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349250" eaLnBrk="1" hangingPunct="1">
              <a:buFont typeface="Wingdings" pitchFamily="2" charset="2"/>
              <a:buNone/>
              <a:defRPr/>
            </a:pP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349250" eaLnBrk="1" hangingPunct="1">
              <a:buFont typeface="Wingdings" pitchFamily="2" charset="2"/>
              <a:buNone/>
              <a:defRPr/>
            </a:pPr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  <p:sndAc>
      <p:stSnd>
        <p:snd r:embed="rId2" name="Tad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/>
              <a:t>BÀI 18</a:t>
            </a:r>
          </a:p>
          <a:p>
            <a:pPr algn="ctr"/>
            <a:r>
              <a:rPr lang="en-US" b="1" dirty="0"/>
              <a:t>SỐNG CÓ ĐẠO ĐỨC VÀ TUÂN THEO PHÁP LUẬT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0" y="160020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4.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Trách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sinh</a:t>
            </a:r>
            <a:endParaRPr lang="en-US" sz="36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0" y="2743200"/>
            <a:ext cx="891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Cần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thường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xuyên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tự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kiểm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tra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đánh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giá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hành</a:t>
            </a:r>
            <a:r>
              <a:rPr lang="en-US" sz="3200" b="1" dirty="0">
                <a:cs typeface="Times New Roman" pitchFamily="18" charset="0"/>
              </a:rPr>
              <a:t> vi </a:t>
            </a:r>
            <a:r>
              <a:rPr lang="en-US" sz="3200" b="1" dirty="0" err="1">
                <a:cs typeface="Times New Roman" pitchFamily="18" charset="0"/>
              </a:rPr>
              <a:t>của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bản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thân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trong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việc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sống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có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đạo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đức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và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tuân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theo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pháp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luật</a:t>
            </a:r>
            <a:r>
              <a:rPr lang="en-US" sz="3200" b="1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blinds dir="vert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Vedan_xa-nuoc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914400" y="6172200"/>
            <a:ext cx="76200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Nhaän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xeùt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haønh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 vi qua </a:t>
            </a:r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böùc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aûnh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?</a:t>
            </a:r>
          </a:p>
        </p:txBody>
      </p:sp>
      <p:pic>
        <p:nvPicPr>
          <p:cNvPr id="40964" name="Picture 10" descr="1288d3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95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  <p:sndAc>
      <p:stSnd>
        <p:snd r:embed="rId3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 18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/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SỐNG CÓ ĐẠO ĐỨC VÀ TUÂN THEO PHÁP LUẬT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III. BÀI TẬP: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</a:rPr>
              <a:t>      BÀI 4: SGK/68</a:t>
            </a:r>
          </a:p>
        </p:txBody>
      </p:sp>
    </p:spTree>
  </p:cSld>
  <p:clrMapOvr>
    <a:masterClrMapping/>
  </p:clrMapOvr>
  <p:transition>
    <p:blinds dir="vert"/>
    <p:sndAc>
      <p:stSnd>
        <p:snd r:embed="rId2" name="Tad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3982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?.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/>
          <a:lstStyle/>
          <a:p>
            <a:pPr marL="0" indent="403225" algn="just">
              <a:buFont typeface="Wingdings" pitchFamily="2" charset="2"/>
              <a:buNone/>
            </a:pPr>
            <a:r>
              <a:rPr lang="en-US" sz="3200" b="1" i="1" dirty="0" err="1" smtClean="0">
                <a:solidFill>
                  <a:srgbClr val="FF0000"/>
                </a:solidFill>
                <a:cs typeface="Times New Roman" pitchFamily="18" charset="0"/>
              </a:rPr>
              <a:t>Đạo</a:t>
            </a:r>
            <a:r>
              <a:rPr lang="en-US" sz="32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cs typeface="Times New Roman" pitchFamily="18" charset="0"/>
              </a:rPr>
              <a:t>đức</a:t>
            </a:r>
            <a:r>
              <a:rPr lang="en-US" sz="32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hệ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thống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bao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gồm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những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quy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tắc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và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chuẩn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mực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xã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hội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nhờ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đó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mà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con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người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tự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giác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điều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chỉnh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hành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vi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mình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cho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phù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hợp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với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lợi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ích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bản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thân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và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sự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tiến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bộ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chung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xã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hội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trong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mối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quan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hệ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giữa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con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người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với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con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người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và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con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người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với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tự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nhiên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hecker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457200"/>
            <a:ext cx="6553200" cy="914400"/>
          </a:xfrm>
        </p:spPr>
        <p:txBody>
          <a:bodyPr/>
          <a:lstStyle/>
          <a:p>
            <a:pPr algn="ctr" eaLnBrk="1" hangingPunct="1"/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</a:rPr>
              <a:t>ĐÁP ÁN BÀI 4</a:t>
            </a:r>
            <a:r>
              <a:rPr lang="en-US" sz="3300" b="1" dirty="0" smtClean="0">
                <a:solidFill>
                  <a:schemeClr val="tx1"/>
                </a:solidFill>
                <a:latin typeface="VNtimes new roman" pitchFamily="34" charset="0"/>
              </a:rPr>
              <a:t>	</a:t>
            </a:r>
            <a:endParaRPr lang="en-US" sz="4000" b="1" i="1" dirty="0" smtClean="0">
              <a:solidFill>
                <a:schemeClr val="tx1"/>
              </a:solidFill>
              <a:latin typeface="VNtimes new roman" pitchFamily="34" charset="0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2133600"/>
            <a:ext cx="8686800" cy="27432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34925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925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ransition>
    <p:blinds dir="vert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68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1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>
                <a:latin typeface="VNtimes new roman" pitchFamily="34" charset="0"/>
              </a:rPr>
              <a:t>	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2438400"/>
            <a:ext cx="4800600" cy="381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i="1" dirty="0" err="1">
                <a:cs typeface="Times New Roman" pitchFamily="18" charset="0"/>
              </a:rPr>
              <a:t>Thiếu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đạo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đức</a:t>
            </a:r>
            <a:r>
              <a:rPr lang="en-US" sz="3200" b="1" i="1" dirty="0">
                <a:cs typeface="Times New Roman" pitchFamily="18" charset="0"/>
              </a:rPr>
              <a:t>. </a:t>
            </a:r>
            <a:r>
              <a:rPr lang="en-US" sz="3200" b="1" i="1" dirty="0" err="1">
                <a:cs typeface="Times New Roman" pitchFamily="18" charset="0"/>
              </a:rPr>
              <a:t>Nếu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là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em</a:t>
            </a:r>
            <a:r>
              <a:rPr lang="en-US" sz="3200" b="1" i="1" dirty="0">
                <a:cs typeface="Times New Roman" pitchFamily="18" charset="0"/>
              </a:rPr>
              <a:t>,</a:t>
            </a:r>
          </a:p>
          <a:p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em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sẽ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giúp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đỡ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người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mù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 smtClean="0">
                <a:cs typeface="Times New Roman" pitchFamily="18" charset="0"/>
              </a:rPr>
              <a:t>và</a:t>
            </a:r>
            <a:endParaRPr lang="en-US" sz="3200" b="1" i="1" dirty="0" smtClean="0">
              <a:cs typeface="Times New Roman" pitchFamily="18" charset="0"/>
            </a:endParaRPr>
          </a:p>
          <a:p>
            <a:r>
              <a:rPr lang="en-US" sz="3200" b="1" i="1" dirty="0" smtClean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không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trêu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 smtClean="0">
                <a:cs typeface="Times New Roman" pitchFamily="18" charset="0"/>
              </a:rPr>
              <a:t>c</a:t>
            </a:r>
            <a:r>
              <a:rPr lang="en-US" sz="3200" b="1" i="1" dirty="0" err="1" smtClean="0">
                <a:cs typeface="Times New Roman" pitchFamily="18" charset="0"/>
              </a:rPr>
              <a:t>học</a:t>
            </a:r>
            <a:r>
              <a:rPr lang="en-US" sz="3200" b="1" i="1" dirty="0" smtClean="0">
                <a:cs typeface="Times New Roman" pitchFamily="18" charset="0"/>
              </a:rPr>
              <a:t> </a:t>
            </a:r>
            <a:r>
              <a:rPr lang="en-US" sz="3200" b="1" i="1" dirty="0" err="1" smtClean="0">
                <a:cs typeface="Times New Roman" pitchFamily="18" charset="0"/>
              </a:rPr>
              <a:t>họ</a:t>
            </a:r>
            <a:r>
              <a:rPr lang="en-US" sz="3200" b="1" i="1" dirty="0">
                <a:cs typeface="Times New Roman" pitchFamily="18" charset="0"/>
              </a:rPr>
              <a:t>. </a:t>
            </a:r>
          </a:p>
          <a:p>
            <a:r>
              <a:rPr lang="en-US" sz="3200" b="1" i="1" dirty="0" err="1">
                <a:cs typeface="Times New Roman" pitchFamily="18" charset="0"/>
              </a:rPr>
              <a:t>Đó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là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biểu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hiện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CC3300"/>
                </a:solidFill>
                <a:cs typeface="Times New Roman" pitchFamily="18" charset="0"/>
              </a:rPr>
              <a:t>tôn</a:t>
            </a:r>
            <a:r>
              <a:rPr lang="en-US" sz="3200" b="1" i="1" u="sng" dirty="0">
                <a:solidFill>
                  <a:srgbClr val="CC3300"/>
                </a:solidFill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CC3300"/>
                </a:solidFill>
                <a:cs typeface="Times New Roman" pitchFamily="18" charset="0"/>
              </a:rPr>
              <a:t>trọng</a:t>
            </a:r>
            <a:r>
              <a:rPr lang="en-US" sz="3200" b="1" i="1" u="sng" dirty="0">
                <a:solidFill>
                  <a:srgbClr val="CC3300"/>
                </a:solidFill>
                <a:cs typeface="Times New Roman" pitchFamily="18" charset="0"/>
              </a:rPr>
              <a:t> </a:t>
            </a:r>
          </a:p>
          <a:p>
            <a:r>
              <a:rPr lang="en-US" sz="3200" b="1" i="1" u="sng" dirty="0" err="1">
                <a:solidFill>
                  <a:srgbClr val="CC3300"/>
                </a:solidFill>
                <a:cs typeface="Times New Roman" pitchFamily="18" charset="0"/>
              </a:rPr>
              <a:t>người</a:t>
            </a:r>
            <a:r>
              <a:rPr lang="en-US" sz="3200" b="1" i="1" u="sng" dirty="0">
                <a:solidFill>
                  <a:srgbClr val="CC3300"/>
                </a:solidFill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CC3300"/>
                </a:solidFill>
                <a:cs typeface="Times New Roman" pitchFamily="18" charset="0"/>
              </a:rPr>
              <a:t>khác</a:t>
            </a:r>
            <a:r>
              <a:rPr lang="en-US" sz="3200" b="1" i="1" u="sng" dirty="0">
                <a:solidFill>
                  <a:srgbClr val="CC3300"/>
                </a:solidFill>
                <a:cs typeface="Times New Roman" pitchFamily="18" charset="0"/>
              </a:rPr>
              <a:t>,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và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là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người</a:t>
            </a:r>
            <a:r>
              <a:rPr lang="en-US" sz="3200" b="1" i="1" dirty="0">
                <a:cs typeface="Times New Roman" pitchFamily="18" charset="0"/>
              </a:rPr>
              <a:t> </a:t>
            </a:r>
          </a:p>
          <a:p>
            <a:r>
              <a:rPr lang="en-US" sz="3200" b="1" i="1" dirty="0" err="1">
                <a:cs typeface="Times New Roman" pitchFamily="18" charset="0"/>
              </a:rPr>
              <a:t>sống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có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đạo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đức</a:t>
            </a:r>
            <a:r>
              <a:rPr lang="en-US" sz="3200" b="1" i="1" dirty="0">
                <a:cs typeface="Times New Roman" pitchFamily="18" charset="0"/>
              </a:rPr>
              <a:t>.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1524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Chọc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ghẹo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mù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hành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vi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?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Nếu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hoàn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cảnh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đó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sẽ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xử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sự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thế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?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Đó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itchFamily="18" charset="0"/>
              </a:rPr>
              <a:t>chuẩn</a:t>
            </a:r>
            <a:endParaRPr lang="en-US" sz="3200" b="1" i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32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itchFamily="18" charset="0"/>
              </a:rPr>
              <a:t>mực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itchFamily="18" charset="0"/>
              </a:rPr>
              <a:t>gì</a:t>
            </a:r>
            <a:r>
              <a:rPr lang="en-US" sz="32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mà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đã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228600" y="152400"/>
            <a:ext cx="40386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chemeClr val="tx2"/>
                </a:solidFill>
                <a:cs typeface="Times New Roman" pitchFamily="18" charset="0"/>
              </a:rPr>
              <a:t>Bài</a:t>
            </a:r>
            <a:r>
              <a:rPr lang="en-US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cs typeface="Times New Roman" pitchFamily="18" charset="0"/>
              </a:rPr>
              <a:t>tập</a:t>
            </a:r>
            <a:r>
              <a:rPr lang="en-US" b="1" dirty="0">
                <a:solidFill>
                  <a:schemeClr val="tx2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31081" name="Picture 9" descr="crossr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590800"/>
            <a:ext cx="3505200" cy="40386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>
    <p:blinds dir="vert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3982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800" dirty="0" smtClean="0">
                <a:latin typeface="Times New Roman" pitchFamily="18" charset="0"/>
              </a:rPr>
              <a:t>				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BÀI 18</a:t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  SỐNG CÓ ĐẠO ĐỨC VÀ TUÂN THEO PHÁP LUẬT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282575" algn="just" eaLnBrk="1" hangingPunct="1">
              <a:buNone/>
              <a:defRPr/>
            </a:pP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1.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Thế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nào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sống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đạo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đức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tuân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theo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pháp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luật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?</a:t>
            </a:r>
          </a:p>
          <a:p>
            <a:pPr marL="0" indent="282575" algn="just" eaLnBrk="1" hangingPunct="1">
              <a:buNone/>
              <a:defRPr/>
            </a:pP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2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.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Mối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hệ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giữa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đạo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đức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pháp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luật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0" indent="282575" algn="just" eaLnBrk="1" hangingPunct="1">
              <a:buFont typeface="Wingdings" pitchFamily="2" charset="2"/>
              <a:buNone/>
              <a:defRPr/>
            </a:pP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3. Ý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nghĩa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sống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đạo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đức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tuân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theo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pháp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luật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0" indent="282575" algn="just" eaLnBrk="1" hangingPunct="1">
              <a:buFont typeface="Wingdings" pitchFamily="2" charset="2"/>
              <a:buNone/>
              <a:defRPr/>
            </a:pP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4.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Trách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nhiệm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công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dân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sinh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blinds dir="vert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2438400"/>
            <a:ext cx="3200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C00000"/>
                </a:solidFill>
              </a:rPr>
              <a:t>Sống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có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đạo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đức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3505200" y="1981200"/>
            <a:ext cx="5334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038600" y="990600"/>
            <a:ext cx="39624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suy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nghĩ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hành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chuẩn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mực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đạo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đức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xã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hội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b="1" u="sng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505200" y="2743200"/>
            <a:ext cx="609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114800" y="2743200"/>
            <a:ext cx="4191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</a:rPr>
              <a:t>Lấy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lợi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ích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của</a:t>
            </a:r>
            <a:r>
              <a:rPr lang="en-US" b="1" dirty="0" smtClean="0">
                <a:solidFill>
                  <a:srgbClr val="0000FF"/>
                </a:solidFill>
              </a:rPr>
              <a:t> XH, </a:t>
            </a:r>
            <a:r>
              <a:rPr lang="en-US" b="1" dirty="0" err="1" smtClean="0">
                <a:solidFill>
                  <a:srgbClr val="0000FF"/>
                </a:solidFill>
              </a:rPr>
              <a:t>của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dân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tộc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làm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mục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tiêu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sống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0" y="4419600"/>
            <a:ext cx="3505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 err="1" smtClean="0">
                <a:solidFill>
                  <a:srgbClr val="C00000"/>
                </a:solidFill>
              </a:rPr>
              <a:t>Tuân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theo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pháp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luật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V="1">
            <a:off x="3886200" y="4267200"/>
            <a:ext cx="4572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4648200" y="3886200"/>
            <a:ext cx="20574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</a:rPr>
              <a:t>Luôn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sống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3886200" y="4724400"/>
            <a:ext cx="3810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4648200" y="4953000"/>
            <a:ext cx="1981200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</a:rPr>
              <a:t>Hành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động</a:t>
            </a:r>
            <a:endParaRPr lang="en-US" b="1" dirty="0"/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6858000" y="3962400"/>
            <a:ext cx="2286000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Theo </a:t>
            </a:r>
            <a:r>
              <a:rPr lang="en-US" b="1" dirty="0" err="1" smtClean="0">
                <a:solidFill>
                  <a:srgbClr val="0000FF"/>
                </a:solidFill>
              </a:rPr>
              <a:t>những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quy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định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chung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của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pháp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luật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7675" name="AutoShape 27"/>
          <p:cNvSpPr>
            <a:spLocks/>
          </p:cNvSpPr>
          <p:nvPr/>
        </p:nvSpPr>
        <p:spPr bwMode="auto">
          <a:xfrm>
            <a:off x="6629400" y="4038600"/>
            <a:ext cx="152400" cy="1371600"/>
          </a:xfrm>
          <a:prstGeom prst="rightBrace">
            <a:avLst>
              <a:gd name="adj1" fmla="val 750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29"/>
          <p:cNvSpPr>
            <a:spLocks noChangeArrowheads="1"/>
          </p:cNvSpPr>
          <p:nvPr/>
        </p:nvSpPr>
        <p:spPr bwMode="auto">
          <a:xfrm>
            <a:off x="0" y="228600"/>
            <a:ext cx="1219200" cy="9906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1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 animBg="1"/>
      <p:bldP spid="27654" grpId="0" animBg="1"/>
      <p:bldP spid="27669" grpId="0" animBg="1"/>
      <p:bldP spid="27670" grpId="0" animBg="1"/>
      <p:bldP spid="27671" grpId="0" animBg="1"/>
      <p:bldP spid="27672" grpId="0" animBg="1"/>
      <p:bldP spid="27673" grpId="0" animBg="1"/>
      <p:bldP spid="27674" grpId="0" animBg="1"/>
      <p:bldP spid="2767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600200" y="609600"/>
            <a:ext cx="2743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C00000"/>
                </a:solidFill>
              </a:rPr>
              <a:t>Mối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quan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hệ</a:t>
            </a:r>
            <a:endParaRPr lang="en-US" sz="3600" b="1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1905000"/>
            <a:ext cx="3276600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C00000"/>
                </a:solidFill>
              </a:rPr>
              <a:t>Đạo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đức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là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động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lực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điều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chỉnh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419600" y="1143000"/>
            <a:ext cx="2286000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</a:rPr>
              <a:t>Nhận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thức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419600" y="1905000"/>
            <a:ext cx="2057400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</a:rPr>
              <a:t>Thái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độ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343400" y="2590800"/>
            <a:ext cx="2514600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</a:rPr>
              <a:t>Hành</a:t>
            </a:r>
            <a:r>
              <a:rPr lang="en-US" b="1" dirty="0" smtClean="0">
                <a:solidFill>
                  <a:srgbClr val="0000FF"/>
                </a:solidFill>
              </a:rPr>
              <a:t> vi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V="1">
            <a:off x="3657600" y="1524000"/>
            <a:ext cx="6858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3657600" y="22860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3657600" y="2286000"/>
            <a:ext cx="6858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AutoShape 12"/>
          <p:cNvSpPr>
            <a:spLocks/>
          </p:cNvSpPr>
          <p:nvPr/>
        </p:nvSpPr>
        <p:spPr bwMode="auto">
          <a:xfrm>
            <a:off x="6858000" y="1752600"/>
            <a:ext cx="381000" cy="1752600"/>
          </a:xfrm>
          <a:prstGeom prst="rightBrace">
            <a:avLst>
              <a:gd name="adj1" fmla="val 300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7391400" y="1981200"/>
            <a:ext cx="14478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</a:rPr>
              <a:t>Của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mỗi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người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457200" y="35814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3657600" y="2286000"/>
            <a:ext cx="6858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4343400" y="3124200"/>
            <a:ext cx="25146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đó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hành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vi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pháp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luật</a:t>
            </a:r>
            <a:endParaRPr lang="en-US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2544" name="Oval 19"/>
          <p:cNvSpPr>
            <a:spLocks noChangeArrowheads="1"/>
          </p:cNvSpPr>
          <p:nvPr/>
        </p:nvSpPr>
        <p:spPr bwMode="auto">
          <a:xfrm>
            <a:off x="0" y="228600"/>
            <a:ext cx="1295400" cy="10668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2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  <p:bldP spid="32783" grpId="0" animBg="1"/>
      <p:bldP spid="3278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168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28956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b="1" dirty="0" err="1" smtClean="0">
                <a:solidFill>
                  <a:srgbClr val="C00000"/>
                </a:solidFill>
              </a:rPr>
              <a:t>Sống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có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đạo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đức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và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tuân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theo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pháp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luật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là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V="1">
            <a:off x="4191000" y="1219200"/>
            <a:ext cx="609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4191000" y="1752600"/>
            <a:ext cx="609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800600" y="685800"/>
            <a:ext cx="2438400" cy="519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</a:rPr>
              <a:t>Một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điều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kiện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800600" y="1905000"/>
            <a:ext cx="2057400" cy="519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</a:rPr>
              <a:t>Một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yếu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tố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6632" name="AutoShape 8"/>
          <p:cNvSpPr>
            <a:spLocks/>
          </p:cNvSpPr>
          <p:nvPr/>
        </p:nvSpPr>
        <p:spPr bwMode="auto">
          <a:xfrm>
            <a:off x="7162800" y="990600"/>
            <a:ext cx="381000" cy="1447800"/>
          </a:xfrm>
          <a:prstGeom prst="rightBrace">
            <a:avLst>
              <a:gd name="adj1" fmla="val 28333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543800" y="990600"/>
            <a:ext cx="137160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</a:rPr>
              <a:t>Giúp</a:t>
            </a:r>
            <a:r>
              <a:rPr lang="en-US" b="1" dirty="0" smtClean="0">
                <a:solidFill>
                  <a:srgbClr val="0000FF"/>
                </a:solidFill>
              </a:rPr>
              <a:t> con </a:t>
            </a:r>
            <a:r>
              <a:rPr lang="en-US" b="1" dirty="0" err="1" smtClean="0">
                <a:solidFill>
                  <a:srgbClr val="0000FF"/>
                </a:solidFill>
              </a:rPr>
              <a:t>người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tiến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bộ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657600" y="17526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3"/>
          <p:cNvSpPr>
            <a:spLocks noChangeShapeType="1"/>
          </p:cNvSpPr>
          <p:nvPr/>
        </p:nvSpPr>
        <p:spPr bwMode="auto">
          <a:xfrm>
            <a:off x="3657600" y="1752600"/>
            <a:ext cx="609600" cy="281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3200400" y="4572000"/>
            <a:ext cx="2667000" cy="519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</a:rPr>
              <a:t>Được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mọi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người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6637" name="Line 15"/>
          <p:cNvSpPr>
            <a:spLocks noChangeShapeType="1"/>
          </p:cNvSpPr>
          <p:nvPr/>
        </p:nvSpPr>
        <p:spPr bwMode="auto">
          <a:xfrm flipV="1">
            <a:off x="5943600" y="4343400"/>
            <a:ext cx="3810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6"/>
          <p:cNvSpPr>
            <a:spLocks noChangeShapeType="1"/>
          </p:cNvSpPr>
          <p:nvPr/>
        </p:nvSpPr>
        <p:spPr bwMode="auto">
          <a:xfrm>
            <a:off x="5943600" y="4876800"/>
            <a:ext cx="381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Text Box 17"/>
          <p:cNvSpPr txBox="1">
            <a:spLocks noChangeArrowheads="1"/>
          </p:cNvSpPr>
          <p:nvPr/>
        </p:nvSpPr>
        <p:spPr bwMode="auto">
          <a:xfrm>
            <a:off x="6324600" y="4191000"/>
            <a:ext cx="1828800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</a:rPr>
              <a:t>Yêu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quý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6640" name="Text Box 18"/>
          <p:cNvSpPr txBox="1">
            <a:spLocks noChangeArrowheads="1"/>
          </p:cNvSpPr>
          <p:nvPr/>
        </p:nvSpPr>
        <p:spPr bwMode="auto">
          <a:xfrm>
            <a:off x="6324600" y="5181600"/>
            <a:ext cx="1981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</a:rPr>
              <a:t>Kính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trọng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6642" name="Oval 21"/>
          <p:cNvSpPr>
            <a:spLocks noChangeArrowheads="1"/>
          </p:cNvSpPr>
          <p:nvPr/>
        </p:nvSpPr>
        <p:spPr bwMode="auto">
          <a:xfrm>
            <a:off x="0" y="0"/>
            <a:ext cx="1066800" cy="9144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3</a:t>
            </a:r>
          </a:p>
        </p:txBody>
      </p:sp>
    </p:spTree>
  </p:cSld>
  <p:clrMapOvr>
    <a:masterClrMapping/>
  </p:clrMapOvr>
  <p:transition>
    <p:comb dir="vert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30" grpId="0" animBg="1"/>
      <p:bldP spid="26631" grpId="0" animBg="1"/>
      <p:bldP spid="26633" grpId="0" animBg="1"/>
      <p:bldP spid="26636" grpId="0" animBg="1"/>
      <p:bldP spid="26637" grpId="0" animBg="1"/>
      <p:bldP spid="26638" grpId="0" animBg="1"/>
      <p:bldP spid="26639" grpId="0" animBg="1"/>
      <p:bldP spid="2664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228600" y="228600"/>
            <a:ext cx="1066800" cy="9906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52400" y="2209800"/>
            <a:ext cx="4495800" cy="519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C00000"/>
                </a:solidFill>
              </a:rPr>
              <a:t>Học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sinh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cần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thường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xuyên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4572000" y="1905000"/>
            <a:ext cx="4572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572000" y="2514600"/>
            <a:ext cx="457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029200" y="1600200"/>
            <a:ext cx="1600200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</a:rPr>
              <a:t>Kiểm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tra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953000" y="2895600"/>
            <a:ext cx="1600200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</a:rPr>
              <a:t>Đánh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giá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1752" name="AutoShape 8"/>
          <p:cNvSpPr>
            <a:spLocks/>
          </p:cNvSpPr>
          <p:nvPr/>
        </p:nvSpPr>
        <p:spPr bwMode="auto">
          <a:xfrm>
            <a:off x="6553200" y="1828800"/>
            <a:ext cx="304800" cy="1371600"/>
          </a:xfrm>
          <a:prstGeom prst="rightBrace">
            <a:avLst>
              <a:gd name="adj1" fmla="val 375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010400" y="2209800"/>
            <a:ext cx="1676400" cy="519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</a:rPr>
              <a:t>Bản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thân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04800" y="4267200"/>
            <a:ext cx="2667000" cy="519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C00000"/>
                </a:solidFill>
              </a:rPr>
              <a:t>Trong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việc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sống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V="1">
            <a:off x="2971800" y="4114800"/>
            <a:ext cx="685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2971800" y="4495800"/>
            <a:ext cx="533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657600" y="3886200"/>
            <a:ext cx="2057400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</a:rPr>
              <a:t>Có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đạo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đức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581400" y="4876800"/>
            <a:ext cx="3352800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</a:rPr>
              <a:t>Tuân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theo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pháp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luật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Tada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609600" y="2209800"/>
            <a:ext cx="7848600" cy="261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Arial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sz="36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Arial" charset="0"/>
              </a:rPr>
              <a:t> 1; 5; 6 SGK /68</a:t>
            </a:r>
          </a:p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ngoại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khóa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1295400" y="0"/>
            <a:ext cx="66294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66"/>
                </a:solidFill>
                <a:latin typeface="Arial" charset="0"/>
              </a:rPr>
              <a:t>Dặn dò</a:t>
            </a:r>
          </a:p>
        </p:txBody>
      </p:sp>
    </p:spTree>
  </p:cSld>
  <p:clrMapOvr>
    <a:masterClrMapping/>
  </p:clrMapOvr>
  <p:transition>
    <p:blinds dir="vert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4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3982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?.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403225" algn="just">
              <a:buFont typeface="Wingdings" pitchFamily="2" charset="2"/>
              <a:buNone/>
              <a:defRPr/>
            </a:pPr>
            <a:r>
              <a:rPr lang="vi-VN" b="1" i="1" dirty="0" smtClean="0">
                <a:solidFill>
                  <a:srgbClr val="FF0000"/>
                </a:solidFill>
              </a:rPr>
              <a:t>Pháp luật</a:t>
            </a:r>
            <a:r>
              <a:rPr lang="vi-VN" b="1" i="1" dirty="0" smtClean="0">
                <a:solidFill>
                  <a:srgbClr val="0000FF"/>
                </a:solidFill>
              </a:rPr>
              <a:t> </a:t>
            </a:r>
            <a:r>
              <a:rPr lang="vi-VN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vi-VN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hệ thống những qui tắc xử sự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chung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vi-VN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mang tính bắt buộc do nhà nước ban hành hoặc th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ừ</a:t>
            </a:r>
            <a:r>
              <a:rPr lang="vi-VN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nhận và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nhà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vi-VN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đảm bảo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biện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pháp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giáo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dục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thuyết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phục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cưỡng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chế</a:t>
            </a:r>
            <a:r>
              <a:rPr lang="vi-VN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nó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vi-VN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thể hiện ý chí của giai cấp thống trị và là nhân tố điều chỉnh các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mối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vi-VN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quan hệ xã hội phá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vi-VN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triển phù hợp với lợi ích của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chung</a:t>
            </a:r>
            <a:r>
              <a:rPr lang="vi-VN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 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comb dir="vert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BÀI 18. </a:t>
            </a:r>
          </a:p>
          <a:p>
            <a:pPr algn="ctr"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SỐNG CÓ ĐẠO ĐỨC VÀ TUÂN THEO PHÁP LUẬT</a:t>
            </a: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0" y="2362200"/>
            <a:ext cx="4267200" cy="381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228600">
              <a:defRPr/>
            </a:pPr>
            <a:r>
              <a:rPr lang="en-US" b="1" dirty="0">
                <a:solidFill>
                  <a:srgbClr val="0000FF"/>
                </a:solidFill>
              </a:rPr>
              <a:t>I. ĐẶT VẤN ĐỀ: SGK/66-67</a:t>
            </a:r>
          </a:p>
          <a:p>
            <a:pPr indent="228600">
              <a:defRPr/>
            </a:pPr>
            <a:endParaRPr lang="en-US" sz="2400" b="1" u="sng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indent="228600">
              <a:defRPr/>
            </a:pPr>
            <a:r>
              <a:rPr lang="en-US" sz="36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Nguyễn</a:t>
            </a:r>
            <a:r>
              <a:rPr lang="en-US" sz="36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Hải</a:t>
            </a:r>
            <a:r>
              <a:rPr lang="en-US" sz="36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Thoại</a:t>
            </a:r>
            <a:r>
              <a:rPr lang="en-US" sz="36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– </a:t>
            </a:r>
          </a:p>
          <a:p>
            <a:pPr indent="228600">
              <a:defRPr/>
            </a:pPr>
            <a:r>
              <a:rPr lang="en-US" sz="36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tấm</a:t>
            </a:r>
            <a:r>
              <a:rPr lang="en-US" sz="36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gương</a:t>
            </a:r>
            <a:r>
              <a:rPr lang="en-US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về</a:t>
            </a:r>
            <a:endParaRPr lang="en-US" sz="3600" b="1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indent="228600">
              <a:defRPr/>
            </a:pPr>
            <a:r>
              <a:rPr lang="en-US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sống</a:t>
            </a:r>
            <a:r>
              <a:rPr lang="en-US" sz="36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36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đạo</a:t>
            </a:r>
            <a:r>
              <a:rPr lang="en-US" sz="36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đức</a:t>
            </a:r>
            <a:r>
              <a:rPr lang="en-US" sz="36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và</a:t>
            </a:r>
            <a:endParaRPr lang="en-US" sz="3600" b="1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indent="228600">
              <a:defRPr/>
            </a:pPr>
            <a:r>
              <a:rPr lang="en-US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36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việc</a:t>
            </a:r>
            <a:r>
              <a:rPr lang="en-US" sz="36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theo</a:t>
            </a:r>
            <a:r>
              <a:rPr lang="en-US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pháp</a:t>
            </a:r>
            <a:r>
              <a:rPr lang="en-US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</a:p>
          <a:p>
            <a:pPr indent="228600">
              <a:defRPr/>
            </a:pPr>
            <a:r>
              <a:rPr lang="en-US" sz="36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luật</a:t>
            </a:r>
            <a:r>
              <a:rPr lang="en-US" sz="36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>
              <a:defRPr/>
            </a:pPr>
            <a:endParaRPr lang="en-US" sz="2400" b="1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rgbClr val="990033"/>
              </a:solidFill>
            </a:endParaRPr>
          </a:p>
          <a:p>
            <a:pPr algn="ctr">
              <a:defRPr/>
            </a:pPr>
            <a:endParaRPr lang="en-US" sz="2400" b="1" u="sng" dirty="0">
              <a:solidFill>
                <a:srgbClr val="990033"/>
              </a:solidFill>
            </a:endParaRPr>
          </a:p>
          <a:p>
            <a:pPr algn="ctr">
              <a:defRPr/>
            </a:pPr>
            <a:endParaRPr lang="en-US" sz="2400" b="1" u="sng" dirty="0">
              <a:solidFill>
                <a:srgbClr val="990033"/>
              </a:solidFill>
            </a:endParaRPr>
          </a:p>
          <a:p>
            <a:pPr algn="ctr">
              <a:defRPr/>
            </a:pPr>
            <a:endParaRPr lang="en-US" sz="2400" b="1" u="sng" dirty="0">
              <a:solidFill>
                <a:srgbClr val="990033"/>
              </a:solidFill>
              <a:latin typeface="Arial" charset="0"/>
            </a:endParaRPr>
          </a:p>
        </p:txBody>
      </p:sp>
      <p:pic>
        <p:nvPicPr>
          <p:cNvPr id="119836" name="Picture 28" descr="anh hung Nguyen Hai Tho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668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37" name="Text Box 29"/>
          <p:cNvSpPr txBox="1">
            <a:spLocks noChangeArrowheads="1"/>
          </p:cNvSpPr>
          <p:nvPr/>
        </p:nvSpPr>
        <p:spPr bwMode="auto">
          <a:xfrm>
            <a:off x="4419600" y="6248400"/>
            <a:ext cx="47244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C00000"/>
                </a:solidFill>
                <a:cs typeface="Times New Roman" pitchFamily="18" charset="0"/>
              </a:rPr>
              <a:t>Nguyễn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itchFamily="18" charset="0"/>
              </a:rPr>
              <a:t>Hải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itchFamily="18" charset="0"/>
              </a:rPr>
              <a:t>Thoại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C00000"/>
                </a:solidFill>
                <a:cs typeface="Times New Roman" pitchFamily="18" charset="0"/>
              </a:rPr>
              <a:t>sinh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 1939</a:t>
            </a:r>
          </a:p>
        </p:txBody>
      </p:sp>
    </p:spTree>
  </p:cSld>
  <p:clrMapOvr>
    <a:masterClrMapping/>
  </p:clrMapOvr>
  <p:transition>
    <p:randomBar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" grpId="0" animBg="1"/>
      <p:bldP spid="1198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FF0066"/>
                </a:solidFill>
              </a:rPr>
              <a:t>      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THẢO LUẬN NHÓM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120650" indent="336550" eaLnBrk="1" hangingPunct="1">
              <a:buFont typeface="Wingdings" pitchFamily="2" charset="2"/>
              <a:buNone/>
            </a:pP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0" indent="336550" eaLnBrk="1" hangingPunct="1">
              <a:buFont typeface="Wingdings" pitchFamily="2" charset="2"/>
              <a:buNone/>
            </a:pPr>
            <a:endParaRPr lang="en-US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20650" indent="336550" eaLnBrk="1" hangingPunct="1">
              <a:buFont typeface="Wingdings" pitchFamily="2" charset="2"/>
              <a:buNone/>
            </a:pP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20650" indent="336550" eaLnBrk="1" hangingPunct="1">
              <a:buFont typeface="Wingdings" pitchFamily="2" charset="2"/>
              <a:buNone/>
            </a:pPr>
            <a:endParaRPr lang="en-US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20650" indent="336550" eaLnBrk="1" hangingPunct="1">
              <a:buFont typeface="Wingdings" pitchFamily="2" charset="2"/>
              <a:buNone/>
            </a:pP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Long?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20650" indent="336550" eaLnBrk="1" hangingPunct="1">
              <a:buFont typeface="Wingdings" pitchFamily="2" charset="2"/>
              <a:buNone/>
            </a:pPr>
            <a:endParaRPr lang="en-US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20650" indent="336550" eaLnBrk="1" hangingPunct="1">
              <a:buFont typeface="Wingdings" pitchFamily="2" charset="2"/>
              <a:buNone/>
            </a:pP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cover dir="rd"/>
    <p:sndAc>
      <p:stSnd>
        <p:snd r:embed="rId2" name="Tad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1143000"/>
            <a:ext cx="9144000" cy="4954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0066"/>
                </a:solidFill>
                <a:latin typeface="Arial" charset="0"/>
              </a:rPr>
              <a:t>Trả</a:t>
            </a:r>
            <a:r>
              <a:rPr lang="en-US" sz="3600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" charset="0"/>
              </a:rPr>
              <a:t>lời</a:t>
            </a:r>
            <a:r>
              <a:rPr lang="en-US" sz="3600" b="1" dirty="0">
                <a:solidFill>
                  <a:srgbClr val="FF0066"/>
                </a:solidFill>
                <a:latin typeface="Arial" charset="0"/>
              </a:rPr>
              <a:t>.</a:t>
            </a:r>
          </a:p>
          <a:p>
            <a:pPr marL="53975" indent="403225"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>
                <a:latin typeface="Arial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Biết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tự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trọng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tự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tin,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tự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lập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trung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thực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marL="53975" indent="403225">
              <a:spcBef>
                <a:spcPct val="50000"/>
              </a:spcBef>
              <a:buFontTx/>
              <a:buChar char="-"/>
              <a:defRPr/>
            </a:pP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Chăm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lo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đến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đời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sống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vật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chất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tinh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thần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cho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mọi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người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, (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ăn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, ở,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học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hành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vui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chơi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thể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thao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văn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hóa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văn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nghệ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).</a:t>
            </a:r>
          </a:p>
          <a:p>
            <a:pPr marL="53975" indent="403225">
              <a:spcBef>
                <a:spcPct val="50000"/>
              </a:spcBef>
              <a:buFontTx/>
              <a:buChar char="-"/>
              <a:defRPr/>
            </a:pP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Có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trách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nhiệm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năng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lực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sáng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tạo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bồi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dưỡng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đào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tạo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cán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                                                     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bộ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công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nhân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nâng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cao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trình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độ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kiến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thức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mở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rộng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sản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xuất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marL="53975" indent="403225">
              <a:spcBef>
                <a:spcPct val="50000"/>
              </a:spcBef>
              <a:buFontTx/>
              <a:buChar char="-"/>
              <a:defRPr/>
            </a:pP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Nâng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cao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uy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tín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đơn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vị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công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ty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 dirty="0" err="1">
                <a:solidFill>
                  <a:srgbClr val="FF0000"/>
                </a:solidFill>
                <a:cs typeface="Times New Roman" pitchFamily="18" charset="0"/>
              </a:rPr>
              <a:t>Nhóm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 1: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Những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chi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tiết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nào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thể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anh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hùng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lao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động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Nguyễn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Hải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Thoại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là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người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sống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có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đạo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đức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cover dir="rd"/>
    <p:sndAc>
      <p:stSnd>
        <p:snd r:embed="rId2" name="Tad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 dirty="0" err="1">
                <a:solidFill>
                  <a:srgbClr val="FF0000"/>
                </a:solidFill>
                <a:cs typeface="Times New Roman" pitchFamily="18" charset="0"/>
              </a:rPr>
              <a:t>Nhóm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 2: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Những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biểu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nào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chứng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tỏ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Nguyễn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Hải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Thoại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là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người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sống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tuân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theo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pháp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luật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9219" name="Text Box 13"/>
          <p:cNvSpPr txBox="1">
            <a:spLocks noChangeArrowheads="1"/>
          </p:cNvSpPr>
          <p:nvPr/>
        </p:nvSpPr>
        <p:spPr bwMode="auto">
          <a:xfrm>
            <a:off x="0" y="1219200"/>
            <a:ext cx="9144000" cy="43084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0066"/>
                </a:solidFill>
                <a:latin typeface="Arial" charset="0"/>
              </a:rPr>
              <a:t>Trả</a:t>
            </a:r>
            <a:r>
              <a:rPr lang="en-US" sz="3600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" charset="0"/>
              </a:rPr>
              <a:t>lời</a:t>
            </a:r>
            <a:r>
              <a:rPr lang="en-US" sz="3600" b="1" dirty="0">
                <a:solidFill>
                  <a:srgbClr val="FF0066"/>
                </a:solidFill>
                <a:latin typeface="Arial" charset="0"/>
              </a:rPr>
              <a:t>.</a:t>
            </a:r>
          </a:p>
          <a:p>
            <a:pPr indent="228600" algn="just">
              <a:spcBef>
                <a:spcPct val="50000"/>
              </a:spcBef>
              <a:defRPr/>
            </a:pP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-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Làm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theo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đúng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pháp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luật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(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hoàn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thành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quy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định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đóng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thuế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đóng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bảo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hiểm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thực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đúng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quy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trình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kĩ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thuật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kĩ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luật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lao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động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).</a:t>
            </a:r>
          </a:p>
          <a:p>
            <a:pPr indent="228600" algn="just">
              <a:spcBef>
                <a:spcPct val="50000"/>
              </a:spcBef>
              <a:buFontTx/>
              <a:buChar char="-"/>
              <a:defRPr/>
            </a:pP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Giáo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dục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mọi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người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ý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thức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chấp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hành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pháp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luật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thực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kĩ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luật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lao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động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indent="228600" algn="just">
              <a:spcBef>
                <a:spcPct val="50000"/>
              </a:spcBef>
              <a:buFontTx/>
              <a:buChar char="-"/>
              <a:defRPr/>
            </a:pP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Luôn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phản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đối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đấu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tranh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với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những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tượng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làm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ăn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phi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pháp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tiêu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cực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tham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nhũng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trốn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cs typeface="Times New Roman" pitchFamily="18" charset="0"/>
              </a:rPr>
              <a:t>thuế</a:t>
            </a:r>
            <a:r>
              <a:rPr lang="en-US" b="1" i="1" dirty="0">
                <a:solidFill>
                  <a:srgbClr val="002060"/>
                </a:solidFill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>
    <p:cover dir="rd"/>
    <p:sndAc>
      <p:stSnd>
        <p:snd r:embed="rId2" name="Tad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3089</TotalTime>
  <Words>2461</Words>
  <Application>Microsoft Office PowerPoint</Application>
  <PresentationFormat>On-screen Show (4:3)</PresentationFormat>
  <Paragraphs>236</Paragraphs>
  <Slides>47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Edge</vt:lpstr>
      <vt:lpstr>Slide 1</vt:lpstr>
      <vt:lpstr>Slide 2</vt:lpstr>
      <vt:lpstr>Slide 3</vt:lpstr>
      <vt:lpstr>?. Đạo đức là gì.</vt:lpstr>
      <vt:lpstr>?. Pháp luật là gì.</vt:lpstr>
      <vt:lpstr>Slide 6</vt:lpstr>
      <vt:lpstr>       THẢO LUẬN NHÓM </vt:lpstr>
      <vt:lpstr>Slide 8</vt:lpstr>
      <vt:lpstr>Slide 9</vt:lpstr>
      <vt:lpstr>Slide 10</vt:lpstr>
      <vt:lpstr>Slide 11</vt:lpstr>
      <vt:lpstr>BÀI 18 SỐNG CÓ ĐẠO ĐỨC VÀ TUÂN THEO PHÁP LUẬT</vt:lpstr>
      <vt:lpstr>Slide 13</vt:lpstr>
      <vt:lpstr>BÀI 18 SỐNG CÓ ĐẠO ĐỨC VÀ TUÂN THEO PHÁP LUẬT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    Tại sao một  số người cố tình làm những việc  dù biết rằng những việc đó là vi phạm pháp luật (làm hàng giả, buôn bán, vận chuyển ma túy)...? 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Hãy cho một số ví dụ về hành vi vi phạm đạo đức và pháp của học sinh? Hậu quả của những hành vi đó?</vt:lpstr>
      <vt:lpstr>Slide 36</vt:lpstr>
      <vt:lpstr>Slide 37</vt:lpstr>
      <vt:lpstr>Slide 38</vt:lpstr>
      <vt:lpstr>BÀI 18 SỐNG CÓ ĐẠO ĐỨC VÀ TUÂN THEO PHÁP LUẬT</vt:lpstr>
      <vt:lpstr>ĐÁP ÁN BÀI 4 </vt:lpstr>
      <vt:lpstr>Slide 41</vt:lpstr>
      <vt:lpstr>    BÀI 18    SỐNG CÓ ĐẠO ĐỨC VÀ TUÂN THEO PHÁP LUẬT</vt:lpstr>
      <vt:lpstr>Slide 43</vt:lpstr>
      <vt:lpstr>Slide 44</vt:lpstr>
      <vt:lpstr>Slide 45</vt:lpstr>
      <vt:lpstr>Slide 46</vt:lpstr>
      <vt:lpstr>Slide 47</vt:lpstr>
    </vt:vector>
  </TitlesOfParts>
  <Company>Thanh Nhan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huh</dc:creator>
  <cp:lastModifiedBy>FPTShop217</cp:lastModifiedBy>
  <cp:revision>454</cp:revision>
  <dcterms:created xsi:type="dcterms:W3CDTF">2006-04-10T05:59:01Z</dcterms:created>
  <dcterms:modified xsi:type="dcterms:W3CDTF">2018-04-12T17:04:54Z</dcterms:modified>
</cp:coreProperties>
</file>