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8562D-0361-495B-89C1-09127E32F772}" type="datetimeFigureOut">
              <a:rPr lang="en-US" smtClean="0"/>
              <a:t>17/2/2021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29E6A-463C-4956-A82E-7A0501DE6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62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0C5B01-3610-4D3E-808D-81334909865A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F6B15E-9EF0-4457-95A1-D5427624C00D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033D60-AAAD-4DCE-8000-B243443E160B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46EFF3-8B43-402F-B4CA-B7355A9832E1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30AD6D-5EEA-4BF1-8A32-3FCABD3593F5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C5CB1-6B5E-40F7-8AA1-1BA65363B0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564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412F7-8B6F-4423-9314-975FFF306F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562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C4547-AB1C-468F-B447-AED79DE14B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118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3A531D1-D378-48F7-AA26-ACDFD87B10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49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4E674-6A23-4DBB-ABED-20BEB1E276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757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CAEA2-96F2-4B4D-AEDE-9307C0A345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46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6ECCF-054F-4723-A73E-A0E7048423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45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38F69-7DF2-4633-95A8-039D7E536B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61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0F350-1DF3-450A-810C-1D92C7AD19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491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B0A8E-B368-4150-9034-6AEDA1DEB8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983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CFD1B-35E6-407D-A0CE-C1856FC4A44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6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EE6E2-61EC-49E5-8E7E-DF8505C14E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10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31BC2A-143E-457A-84E4-AAD49614C5F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65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1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9155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9155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1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9155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9155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1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9155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9155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1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9155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9155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1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9155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9155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w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6781800" cy="4800600"/>
          </a:xfrm>
        </p:spPr>
        <p:txBody>
          <a:bodyPr/>
          <a:lstStyle/>
          <a:p>
            <a:r>
              <a:rPr lang="en-US" sz="3600">
                <a:latin typeface="Times New Roman" pitchFamily="18" charset="0"/>
              </a:rPr>
              <a:t/>
            </a:r>
            <a:br>
              <a:rPr lang="en-US" sz="3600">
                <a:latin typeface="Times New Roman" pitchFamily="18" charset="0"/>
              </a:rPr>
            </a:br>
            <a:endParaRPr lang="en-US" sz="3600">
              <a:latin typeface="Times New Roman" pitchFamily="18" charset="0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657600" y="685800"/>
            <a:ext cx="3717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KIỂM TRA BÀI CŨ:</a:t>
            </a:r>
          </a:p>
        </p:txBody>
      </p:sp>
      <p:sp>
        <p:nvSpPr>
          <p:cNvPr id="54276" name="Oval 4"/>
          <p:cNvSpPr>
            <a:spLocks noChangeArrowheads="1"/>
          </p:cNvSpPr>
          <p:nvPr/>
        </p:nvSpPr>
        <p:spPr bwMode="auto">
          <a:xfrm>
            <a:off x="609600" y="2362200"/>
            <a:ext cx="8305800" cy="33528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u="sng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4000" b="1" u="sng" dirty="0">
                <a:solidFill>
                  <a:srgbClr val="0000FF"/>
                </a:solidFill>
                <a:latin typeface="Times New Roman" pitchFamily="18" charset="0"/>
              </a:rPr>
              <a:t> 1</a:t>
            </a:r>
            <a:r>
              <a:rPr lang="en-US" sz="4000" b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nêu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thể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loại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hát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đã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học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4277" name="AutoShape 5"/>
          <p:cNvSpPr>
            <a:spLocks noChangeArrowheads="1"/>
          </p:cNvSpPr>
          <p:nvPr/>
        </p:nvSpPr>
        <p:spPr bwMode="auto">
          <a:xfrm>
            <a:off x="565251" y="327819"/>
            <a:ext cx="2133600" cy="1295400"/>
          </a:xfrm>
          <a:prstGeom prst="smileyFace">
            <a:avLst>
              <a:gd name="adj" fmla="val 4653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222310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bannhac kcbm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5"/>
          <a:stretch>
            <a:fillRect/>
          </a:stretch>
        </p:blipFill>
        <p:spPr>
          <a:xfrm>
            <a:off x="0" y="1066800"/>
            <a:ext cx="9144000" cy="579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685800" y="16764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</a:t>
            </a:r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457200" y="32766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</a:t>
            </a:r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533400" y="40386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</a:t>
            </a:r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533400" y="48006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</a:t>
            </a:r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685800" y="56388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</a:t>
            </a:r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381000" y="64770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</a:t>
            </a:r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685800" y="48768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</a:t>
            </a:r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685800" y="16764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H¹t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   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n¾ng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h¹t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n¾ng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theo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mÑ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ra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®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ång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h¹t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m­</a:t>
            </a:r>
            <a:r>
              <a:rPr lang="vi-VN" b="1" i="1" dirty="0" smtClean="0">
                <a:solidFill>
                  <a:srgbClr val="0000FF"/>
                </a:solidFill>
                <a:latin typeface=".VnTime" pitchFamily="34" charset="0"/>
              </a:rPr>
              <a:t>ưa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 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h¹t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457200" y="32766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0066"/>
                </a:solidFill>
              </a:rPr>
              <a:t>  </a:t>
            </a:r>
            <a:r>
              <a:rPr lang="en-US" b="1" i="1" dirty="0" err="1" smtClean="0">
                <a:solidFill>
                  <a:srgbClr val="FF0066"/>
                </a:solidFill>
                <a:latin typeface=".VnTime" pitchFamily="34" charset="0"/>
              </a:rPr>
              <a:t>tr</a:t>
            </a:r>
            <a:r>
              <a:rPr lang="en-US" b="1" i="1" dirty="0" smtClean="0">
                <a:solidFill>
                  <a:srgbClr val="FF0066"/>
                </a:solidFill>
                <a:latin typeface=".VnTime" pitchFamily="34" charset="0"/>
              </a:rPr>
              <a:t>­</a:t>
            </a:r>
            <a:r>
              <a:rPr lang="vi-VN" b="1" i="1" dirty="0">
                <a:solidFill>
                  <a:srgbClr val="FF0066"/>
                </a:solidFill>
                <a:latin typeface=".VnTime" pitchFamily="34" charset="0"/>
              </a:rPr>
              <a:t>ư</a:t>
            </a:r>
            <a:r>
              <a:rPr lang="en-US" b="1" i="1" dirty="0" err="1" smtClean="0">
                <a:solidFill>
                  <a:srgbClr val="FF0066"/>
                </a:solidFill>
                <a:latin typeface=".VnTime" pitchFamily="34" charset="0"/>
              </a:rPr>
              <a:t>êng</a:t>
            </a:r>
            <a:r>
              <a:rPr lang="en-US" b="1" i="1" dirty="0" smtClean="0">
                <a:solidFill>
                  <a:srgbClr val="FF0066"/>
                </a:solidFill>
                <a:latin typeface=".VnTime" pitchFamily="34" charset="0"/>
              </a:rPr>
              <a:t>   </a:t>
            </a:r>
            <a:r>
              <a:rPr lang="en-US" b="1" i="1" dirty="0" err="1">
                <a:solidFill>
                  <a:srgbClr val="FF0066"/>
                </a:solidFill>
                <a:latin typeface=".VnTime" pitchFamily="34" charset="0"/>
              </a:rPr>
              <a:t>h¹t</a:t>
            </a:r>
            <a:r>
              <a:rPr lang="en-US" b="1" i="1" dirty="0">
                <a:solidFill>
                  <a:srgbClr val="FF0066"/>
                </a:solidFill>
                <a:latin typeface=".VnTime" pitchFamily="34" charset="0"/>
              </a:rPr>
              <a:t>       </a:t>
            </a:r>
            <a:r>
              <a:rPr lang="en-US" b="1" i="1" dirty="0" smtClean="0">
                <a:solidFill>
                  <a:srgbClr val="FF0066"/>
                </a:solidFill>
                <a:latin typeface=".VnTime" pitchFamily="34" charset="0"/>
              </a:rPr>
              <a:t>m­</a:t>
            </a:r>
            <a:r>
              <a:rPr lang="vi-VN" b="1" i="1" dirty="0" smtClean="0">
                <a:solidFill>
                  <a:srgbClr val="FF0066"/>
                </a:solidFill>
                <a:latin typeface=".VnTime" pitchFamily="34" charset="0"/>
              </a:rPr>
              <a:t>ưa</a:t>
            </a:r>
            <a:r>
              <a:rPr lang="en-US" b="1" i="1" dirty="0" smtClean="0">
                <a:solidFill>
                  <a:srgbClr val="FF0066"/>
                </a:solidFill>
                <a:latin typeface=".VnTime" pitchFamily="34" charset="0"/>
              </a:rPr>
              <a:t>    </a:t>
            </a:r>
            <a:r>
              <a:rPr lang="en-US" b="1" i="1" dirty="0" err="1">
                <a:solidFill>
                  <a:srgbClr val="FF0066"/>
                </a:solidFill>
                <a:latin typeface=".VnTime" pitchFamily="34" charset="0"/>
              </a:rPr>
              <a:t>h¹t</a:t>
            </a:r>
            <a:r>
              <a:rPr lang="en-US" b="1" i="1" dirty="0">
                <a:solidFill>
                  <a:srgbClr val="FF0066"/>
                </a:solidFill>
                <a:latin typeface=".VnTime" pitchFamily="34" charset="0"/>
              </a:rPr>
              <a:t>    </a:t>
            </a:r>
            <a:r>
              <a:rPr lang="en-US" b="1" i="1" dirty="0" smtClean="0">
                <a:solidFill>
                  <a:srgbClr val="FF0066"/>
                </a:solidFill>
                <a:latin typeface=".VnTime" pitchFamily="34" charset="0"/>
              </a:rPr>
              <a:t>m­</a:t>
            </a:r>
            <a:r>
              <a:rPr lang="vi-VN" b="1" i="1" dirty="0" smtClean="0">
                <a:solidFill>
                  <a:srgbClr val="FF0066"/>
                </a:solidFill>
                <a:latin typeface=".VnTime" pitchFamily="34" charset="0"/>
              </a:rPr>
              <a:t>ưa</a:t>
            </a:r>
            <a:r>
              <a:rPr lang="en-US" b="1" i="1" dirty="0" smtClean="0">
                <a:solidFill>
                  <a:srgbClr val="FF0066"/>
                </a:solidFill>
                <a:latin typeface=".VnTime" pitchFamily="34" charset="0"/>
              </a:rPr>
              <a:t>      </a:t>
            </a:r>
            <a:r>
              <a:rPr lang="en-US" b="1" i="1" dirty="0" err="1">
                <a:solidFill>
                  <a:srgbClr val="FF0066"/>
                </a:solidFill>
                <a:latin typeface=".VnTime" pitchFamily="34" charset="0"/>
              </a:rPr>
              <a:t>cho</a:t>
            </a:r>
            <a:r>
              <a:rPr lang="en-US" b="1" i="1" dirty="0">
                <a:solidFill>
                  <a:srgbClr val="FF0066"/>
                </a:solidFill>
                <a:latin typeface=".VnTime" pitchFamily="34" charset="0"/>
              </a:rPr>
              <a:t>     </a:t>
            </a:r>
            <a:r>
              <a:rPr lang="en-US" b="1" i="1" dirty="0" err="1">
                <a:solidFill>
                  <a:srgbClr val="FF0066"/>
                </a:solidFill>
                <a:latin typeface=".VnTime" pitchFamily="34" charset="0"/>
              </a:rPr>
              <a:t>c©y</a:t>
            </a:r>
            <a:r>
              <a:rPr lang="en-US" b="1" i="1" dirty="0">
                <a:solidFill>
                  <a:srgbClr val="FF0066"/>
                </a:solidFill>
                <a:latin typeface=".VnTime" pitchFamily="34" charset="0"/>
              </a:rPr>
              <a:t>   </a:t>
            </a:r>
            <a:r>
              <a:rPr lang="en-US" b="1" i="1" dirty="0" smtClean="0">
                <a:solidFill>
                  <a:srgbClr val="FF0066"/>
                </a:solidFill>
                <a:latin typeface=".VnTime" pitchFamily="34" charset="0"/>
              </a:rPr>
              <a:t>v­</a:t>
            </a:r>
            <a:r>
              <a:rPr lang="vi-VN" b="1" i="1" dirty="0">
                <a:solidFill>
                  <a:srgbClr val="FF0066"/>
                </a:solidFill>
                <a:latin typeface=".VnTime" pitchFamily="34" charset="0"/>
              </a:rPr>
              <a:t>ư</a:t>
            </a:r>
            <a:r>
              <a:rPr lang="en-US" b="1" i="1" dirty="0" err="1" smtClean="0">
                <a:solidFill>
                  <a:srgbClr val="FF0066"/>
                </a:solidFill>
                <a:latin typeface=".VnTime" pitchFamily="34" charset="0"/>
              </a:rPr>
              <a:t>ên</a:t>
            </a:r>
            <a:r>
              <a:rPr lang="en-US" b="1" i="1" dirty="0" smtClean="0">
                <a:solidFill>
                  <a:srgbClr val="FF0066"/>
                </a:solidFill>
                <a:latin typeface=".VnTime" pitchFamily="34" charset="0"/>
              </a:rPr>
              <a:t> </a:t>
            </a:r>
            <a:r>
              <a:rPr lang="en-US" b="1" i="1" dirty="0" err="1">
                <a:solidFill>
                  <a:srgbClr val="FF0066"/>
                </a:solidFill>
                <a:latin typeface=".VnTime" pitchFamily="34" charset="0"/>
              </a:rPr>
              <a:t>thªm</a:t>
            </a:r>
            <a:r>
              <a:rPr lang="en-US" b="1" i="1" dirty="0">
                <a:solidFill>
                  <a:srgbClr val="FF0066"/>
                </a:solidFill>
                <a:latin typeface=".VnTime" pitchFamily="34" charset="0"/>
              </a:rPr>
              <a:t>   </a:t>
            </a:r>
            <a:r>
              <a:rPr lang="en-US" b="1" i="1" dirty="0" err="1">
                <a:solidFill>
                  <a:srgbClr val="FF0066"/>
                </a:solidFill>
                <a:latin typeface=".VnTime" pitchFamily="34" charset="0"/>
              </a:rPr>
              <a:t>xanh</a:t>
            </a:r>
            <a:endParaRPr lang="en-US" b="1" i="1" dirty="0">
              <a:solidFill>
                <a:srgbClr val="FF0066"/>
              </a:solidFill>
            </a:endParaRP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457200" y="40386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000099"/>
                </a:solidFill>
                <a:latin typeface=".VnTime" pitchFamily="34" charset="0"/>
              </a:rPr>
              <a:t>Khi</a:t>
            </a:r>
            <a:r>
              <a:rPr lang="en-US" b="1" i="1" dirty="0">
                <a:solidFill>
                  <a:srgbClr val="000099"/>
                </a:solidFill>
                <a:latin typeface=".VnTime" pitchFamily="34" charset="0"/>
              </a:rPr>
              <a:t>  </a:t>
            </a:r>
            <a:r>
              <a:rPr lang="en-US" b="1" i="1" dirty="0" err="1">
                <a:solidFill>
                  <a:srgbClr val="000099"/>
                </a:solidFill>
                <a:latin typeface=".VnTime" pitchFamily="34" charset="0"/>
              </a:rPr>
              <a:t>trêi</a:t>
            </a:r>
            <a:r>
              <a:rPr lang="en-US" b="1" i="1" dirty="0">
                <a:solidFill>
                  <a:srgbClr val="000099"/>
                </a:solidFill>
                <a:latin typeface=".VnTime" pitchFamily="34" charset="0"/>
              </a:rPr>
              <a:t>  ®æ      </a:t>
            </a:r>
            <a:r>
              <a:rPr lang="en-US" b="1" i="1" dirty="0" err="1">
                <a:solidFill>
                  <a:srgbClr val="000099"/>
                </a:solidFill>
                <a:latin typeface=".VnTime" pitchFamily="34" charset="0"/>
              </a:rPr>
              <a:t>n¾ng</a:t>
            </a:r>
            <a:r>
              <a:rPr lang="en-US" b="1" i="1" dirty="0">
                <a:solidFill>
                  <a:srgbClr val="000099"/>
                </a:solidFill>
                <a:latin typeface=".VnTime" pitchFamily="34" charset="0"/>
              </a:rPr>
              <a:t>    </a:t>
            </a:r>
            <a:r>
              <a:rPr lang="en-US" b="1" i="1" dirty="0" err="1">
                <a:solidFill>
                  <a:srgbClr val="000099"/>
                </a:solidFill>
                <a:latin typeface=".VnTime" pitchFamily="34" charset="0"/>
              </a:rPr>
              <a:t>cã</a:t>
            </a:r>
            <a:r>
              <a:rPr lang="en-US" b="1" i="1" dirty="0">
                <a:solidFill>
                  <a:srgbClr val="000099"/>
                </a:solidFill>
                <a:latin typeface=".VnTime" pitchFamily="34" charset="0"/>
              </a:rPr>
              <a:t>        </a:t>
            </a:r>
            <a:r>
              <a:rPr lang="en-US" b="1" i="1" dirty="0" smtClean="0">
                <a:solidFill>
                  <a:srgbClr val="000099"/>
                </a:solidFill>
                <a:latin typeface=".VnTime" pitchFamily="34" charset="0"/>
              </a:rPr>
              <a:t>m­</a:t>
            </a:r>
            <a:r>
              <a:rPr lang="vi-VN" b="1" i="1" dirty="0" smtClean="0">
                <a:solidFill>
                  <a:srgbClr val="000099"/>
                </a:solidFill>
                <a:latin typeface=".VnTime" pitchFamily="34" charset="0"/>
              </a:rPr>
              <a:t>ưa </a:t>
            </a:r>
            <a:r>
              <a:rPr lang="en-US" b="1" i="1" dirty="0" err="1" smtClean="0">
                <a:solidFill>
                  <a:srgbClr val="000099"/>
                </a:solidFill>
                <a:latin typeface=".VnTime" pitchFamily="34" charset="0"/>
              </a:rPr>
              <a:t>vÒ</a:t>
            </a:r>
            <a:r>
              <a:rPr lang="en-US" b="1" i="1" dirty="0" smtClean="0">
                <a:solidFill>
                  <a:srgbClr val="000099"/>
                </a:solidFill>
                <a:latin typeface=".VnTime" pitchFamily="34" charset="0"/>
              </a:rPr>
              <a:t>   </a:t>
            </a:r>
            <a:r>
              <a:rPr lang="en-US" b="1" i="1" dirty="0" err="1">
                <a:solidFill>
                  <a:srgbClr val="000099"/>
                </a:solidFill>
                <a:latin typeface=".VnTime" pitchFamily="34" charset="0"/>
              </a:rPr>
              <a:t>dÞu</a:t>
            </a:r>
            <a:r>
              <a:rPr lang="en-US" b="1" i="1" dirty="0">
                <a:solidFill>
                  <a:srgbClr val="000099"/>
                </a:solidFill>
                <a:latin typeface=".VnTime" pitchFamily="34" charset="0"/>
              </a:rPr>
              <a:t>       </a:t>
            </a:r>
            <a:r>
              <a:rPr lang="en-US" b="1" i="1" dirty="0" err="1">
                <a:solidFill>
                  <a:srgbClr val="000099"/>
                </a:solidFill>
                <a:latin typeface=".VnTime" pitchFamily="34" charset="0"/>
              </a:rPr>
              <a:t>l¹i</a:t>
            </a:r>
            <a:r>
              <a:rPr lang="en-US" b="1" i="1" dirty="0">
                <a:solidFill>
                  <a:srgbClr val="000099"/>
                </a:solidFill>
                <a:latin typeface=".VnTime" pitchFamily="34" charset="0"/>
              </a:rPr>
              <a:t>                  </a:t>
            </a:r>
            <a:r>
              <a:rPr lang="en-US" b="1" i="1" dirty="0" err="1">
                <a:solidFill>
                  <a:srgbClr val="000099"/>
                </a:solidFill>
                <a:latin typeface=".VnTime" pitchFamily="34" charset="0"/>
              </a:rPr>
              <a:t>Khi</a:t>
            </a:r>
            <a:r>
              <a:rPr lang="en-US" b="1" i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b="1" i="1" dirty="0" err="1">
                <a:solidFill>
                  <a:srgbClr val="000099"/>
                </a:solidFill>
                <a:latin typeface=".VnTime" pitchFamily="34" charset="0"/>
              </a:rPr>
              <a:t>trêi</a:t>
            </a:r>
            <a:r>
              <a:rPr lang="en-US" b="1" i="1" dirty="0">
                <a:solidFill>
                  <a:srgbClr val="000099"/>
                </a:solidFill>
                <a:latin typeface=".VnTime" pitchFamily="34" charset="0"/>
              </a:rPr>
              <a:t> ®</a:t>
            </a:r>
            <a:r>
              <a:rPr lang="en-US" b="1" i="1" dirty="0" err="1">
                <a:solidFill>
                  <a:srgbClr val="000099"/>
                </a:solidFill>
                <a:latin typeface=".VnTime" pitchFamily="34" charset="0"/>
              </a:rPr>
              <a:t>Çy</a:t>
            </a:r>
            <a:r>
              <a:rPr lang="en-US" b="1" i="1" dirty="0">
                <a:solidFill>
                  <a:srgbClr val="000099"/>
                </a:solidFill>
                <a:latin typeface=".VnTime" pitchFamily="34" charset="0"/>
              </a:rPr>
              <a:t>      </a:t>
            </a:r>
            <a:r>
              <a:rPr lang="en-US" b="1" i="1" dirty="0" smtClean="0">
                <a:solidFill>
                  <a:srgbClr val="000099"/>
                </a:solidFill>
                <a:latin typeface=".VnTime" pitchFamily="34" charset="0"/>
              </a:rPr>
              <a:t>m­</a:t>
            </a:r>
            <a:r>
              <a:rPr lang="vi-VN" b="1" i="1" dirty="0" smtClean="0">
                <a:solidFill>
                  <a:srgbClr val="000099"/>
                </a:solidFill>
                <a:latin typeface=".VnTime" pitchFamily="34" charset="0"/>
              </a:rPr>
              <a:t>ưa</a:t>
            </a:r>
            <a:r>
              <a:rPr lang="en-US" b="1" i="1" dirty="0" smtClean="0">
                <a:solidFill>
                  <a:srgbClr val="000099"/>
                </a:solidFill>
                <a:latin typeface=".VnTime" pitchFamily="34" charset="0"/>
              </a:rPr>
              <a:t>      </a:t>
            </a:r>
            <a:r>
              <a:rPr lang="en-US" b="1" i="1" dirty="0" err="1">
                <a:solidFill>
                  <a:srgbClr val="000099"/>
                </a:solidFill>
                <a:latin typeface=".VnTime" pitchFamily="34" charset="0"/>
              </a:rPr>
              <a:t>cã</a:t>
            </a:r>
            <a:endParaRPr lang="en-US" b="1" i="1" dirty="0">
              <a:solidFill>
                <a:srgbClr val="000099"/>
              </a:solidFill>
            </a:endParaRPr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457200" y="64770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8080"/>
                </a:solidFill>
              </a:rPr>
              <a:t> </a:t>
            </a:r>
            <a:r>
              <a:rPr lang="en-US" b="1" i="1" dirty="0" err="1">
                <a:solidFill>
                  <a:srgbClr val="008080"/>
                </a:solidFill>
                <a:latin typeface=".VnTime" pitchFamily="34" charset="0"/>
              </a:rPr>
              <a:t>n¾ng</a:t>
            </a:r>
            <a:r>
              <a:rPr lang="en-US" b="1" i="1" dirty="0">
                <a:solidFill>
                  <a:srgbClr val="008080"/>
                </a:solidFill>
                <a:latin typeface=".VnTime" pitchFamily="34" charset="0"/>
              </a:rPr>
              <a:t> vµ </a:t>
            </a:r>
            <a:r>
              <a:rPr lang="en-US" b="1" i="1" dirty="0" err="1">
                <a:solidFill>
                  <a:srgbClr val="008080"/>
                </a:solidFill>
                <a:latin typeface=".VnTime" pitchFamily="34" charset="0"/>
              </a:rPr>
              <a:t>cã</a:t>
            </a:r>
            <a:r>
              <a:rPr lang="en-US" b="1" i="1" dirty="0">
                <a:solidFill>
                  <a:srgbClr val="008080"/>
                </a:solidFill>
                <a:latin typeface=".VnTime" pitchFamily="34" charset="0"/>
              </a:rPr>
              <a:t>    </a:t>
            </a:r>
            <a:r>
              <a:rPr lang="en-US" b="1" i="1" dirty="0" smtClean="0">
                <a:solidFill>
                  <a:srgbClr val="008080"/>
                </a:solidFill>
                <a:latin typeface=".VnTime" pitchFamily="34" charset="0"/>
              </a:rPr>
              <a:t>m­</a:t>
            </a:r>
            <a:r>
              <a:rPr lang="vi-VN" b="1" i="1" dirty="0" smtClean="0">
                <a:solidFill>
                  <a:srgbClr val="008080"/>
                </a:solidFill>
                <a:latin typeface=".VnTime" pitchFamily="34" charset="0"/>
              </a:rPr>
              <a:t>ưa</a:t>
            </a:r>
            <a:r>
              <a:rPr lang="en-US" b="1" i="1" dirty="0" smtClean="0">
                <a:solidFill>
                  <a:srgbClr val="008080"/>
                </a:solidFill>
                <a:latin typeface=".VnTime" pitchFamily="34" charset="0"/>
              </a:rPr>
              <a:t>              </a:t>
            </a:r>
            <a:r>
              <a:rPr lang="en-US" b="1" i="1" dirty="0" err="1">
                <a:solidFill>
                  <a:srgbClr val="008080"/>
                </a:solidFill>
                <a:latin typeface=".VnTime" pitchFamily="34" charset="0"/>
              </a:rPr>
              <a:t>Bèn</a:t>
            </a:r>
            <a:r>
              <a:rPr lang="en-US" b="1" i="1" dirty="0">
                <a:solidFill>
                  <a:srgbClr val="008080"/>
                </a:solidFill>
                <a:latin typeface=".VnTime" pitchFamily="34" charset="0"/>
              </a:rPr>
              <a:t>              </a:t>
            </a:r>
            <a:r>
              <a:rPr lang="en-US" b="1" i="1" dirty="0" err="1">
                <a:solidFill>
                  <a:srgbClr val="008080"/>
                </a:solidFill>
                <a:latin typeface=".VnTime" pitchFamily="34" charset="0"/>
              </a:rPr>
              <a:t>mïa</a:t>
            </a:r>
            <a:r>
              <a:rPr lang="en-US" b="1" i="1" dirty="0">
                <a:solidFill>
                  <a:srgbClr val="008080"/>
                </a:solidFill>
                <a:latin typeface=".VnTime" pitchFamily="34" charset="0"/>
              </a:rPr>
              <a:t>   </a:t>
            </a:r>
            <a:r>
              <a:rPr lang="en-US" b="1" i="1" dirty="0" err="1">
                <a:solidFill>
                  <a:srgbClr val="008080"/>
                </a:solidFill>
                <a:latin typeface=".VnTime" pitchFamily="34" charset="0"/>
              </a:rPr>
              <a:t>nhÞp</a:t>
            </a:r>
            <a:r>
              <a:rPr lang="en-US" b="1" i="1" dirty="0">
                <a:solidFill>
                  <a:srgbClr val="008080"/>
                </a:solidFill>
                <a:latin typeface=".VnTime" pitchFamily="34" charset="0"/>
              </a:rPr>
              <a:t>   ®</a:t>
            </a:r>
            <a:r>
              <a:rPr lang="en-US" b="1" i="1" dirty="0" err="1">
                <a:solidFill>
                  <a:srgbClr val="008080"/>
                </a:solidFill>
                <a:latin typeface=".VnTime" pitchFamily="34" charset="0"/>
              </a:rPr>
              <a:t>êi</a:t>
            </a:r>
            <a:r>
              <a:rPr lang="en-US" b="1" i="1" dirty="0">
                <a:solidFill>
                  <a:srgbClr val="008080"/>
                </a:solidFill>
                <a:latin typeface=".VnTime" pitchFamily="34" charset="0"/>
              </a:rPr>
              <a:t> </a:t>
            </a:r>
            <a:r>
              <a:rPr lang="en-US" b="1" i="1" dirty="0" err="1">
                <a:solidFill>
                  <a:srgbClr val="008080"/>
                </a:solidFill>
                <a:latin typeface=".VnTime" pitchFamily="34" charset="0"/>
              </a:rPr>
              <a:t>m·i</a:t>
            </a:r>
            <a:r>
              <a:rPr lang="en-US" b="1" i="1" dirty="0">
                <a:solidFill>
                  <a:srgbClr val="008080"/>
                </a:solidFill>
                <a:latin typeface=".VnTime" pitchFamily="34" charset="0"/>
              </a:rPr>
              <a:t> </a:t>
            </a:r>
            <a:r>
              <a:rPr lang="en-US" b="1" i="1" dirty="0" err="1">
                <a:solidFill>
                  <a:srgbClr val="008080"/>
                </a:solidFill>
                <a:latin typeface=".VnTime" pitchFamily="34" charset="0"/>
              </a:rPr>
              <a:t>sinh</a:t>
            </a:r>
            <a:r>
              <a:rPr lang="en-US" b="1" i="1" dirty="0">
                <a:solidFill>
                  <a:srgbClr val="008080"/>
                </a:solidFill>
                <a:latin typeface=".VnTime" pitchFamily="34" charset="0"/>
              </a:rPr>
              <a:t>     </a:t>
            </a:r>
            <a:r>
              <a:rPr lang="en-US" b="1" i="1" dirty="0" err="1">
                <a:solidFill>
                  <a:srgbClr val="008080"/>
                </a:solidFill>
                <a:latin typeface=".VnTime" pitchFamily="34" charset="0"/>
              </a:rPr>
              <a:t>s«i</a:t>
            </a:r>
            <a:r>
              <a:rPr lang="en-US" dirty="0">
                <a:solidFill>
                  <a:srgbClr val="006699"/>
                </a:solidFill>
                <a:latin typeface=".VnTime" pitchFamily="34" charset="0"/>
              </a:rPr>
              <a:t> </a:t>
            </a:r>
            <a:endParaRPr lang="en-US" b="1" i="1" dirty="0">
              <a:solidFill>
                <a:srgbClr val="006699"/>
              </a:solidFill>
            </a:endParaRPr>
          </a:p>
        </p:txBody>
      </p: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609600" y="2438400"/>
            <a:ext cx="8305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669925" y="2398713"/>
            <a:ext cx="34018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m­</a:t>
            </a:r>
            <a:r>
              <a:rPr lang="vi-VN" b="1" i="1" dirty="0" smtClean="0">
                <a:solidFill>
                  <a:srgbClr val="0000FF"/>
                </a:solidFill>
                <a:latin typeface=".VnTime" pitchFamily="34" charset="0"/>
              </a:rPr>
              <a:t>ưa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cho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c©y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lóa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træ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b«ng</a:t>
            </a:r>
            <a:endParaRPr lang="en-US" b="1" i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62480" name="Text Box 16"/>
          <p:cNvSpPr txBox="1">
            <a:spLocks noChangeArrowheads="1"/>
          </p:cNvSpPr>
          <p:nvPr/>
        </p:nvSpPr>
        <p:spPr bwMode="auto">
          <a:xfrm>
            <a:off x="4175125" y="2398713"/>
            <a:ext cx="474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FF0066"/>
                </a:solidFill>
                <a:latin typeface=".VnTime" pitchFamily="34" charset="0"/>
              </a:rPr>
              <a:t>H¹t    n¾ng    h¹t      n¾ng     trªn    vai   em   ®Õn</a:t>
            </a:r>
          </a:p>
        </p:txBody>
      </p:sp>
      <p:sp>
        <p:nvSpPr>
          <p:cNvPr id="62481" name="Text Box 17"/>
          <p:cNvSpPr txBox="1">
            <a:spLocks noChangeArrowheads="1"/>
          </p:cNvSpPr>
          <p:nvPr/>
        </p:nvSpPr>
        <p:spPr bwMode="auto">
          <a:xfrm>
            <a:off x="609600" y="4724400"/>
            <a:ext cx="21259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 err="1">
                <a:solidFill>
                  <a:srgbClr val="000099"/>
                </a:solidFill>
                <a:latin typeface=".VnTime" pitchFamily="34" charset="0"/>
              </a:rPr>
              <a:t>n¾ng</a:t>
            </a:r>
            <a:r>
              <a:rPr lang="en-US" b="1" i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b="1" i="1" dirty="0" err="1">
                <a:solidFill>
                  <a:srgbClr val="000099"/>
                </a:solidFill>
                <a:latin typeface=".VnTime" pitchFamily="34" charset="0"/>
              </a:rPr>
              <a:t>vÒ</a:t>
            </a:r>
            <a:r>
              <a:rPr lang="en-US" b="1" i="1" dirty="0">
                <a:solidFill>
                  <a:srgbClr val="000099"/>
                </a:solidFill>
                <a:latin typeface=".VnTime" pitchFamily="34" charset="0"/>
              </a:rPr>
              <a:t>  </a:t>
            </a:r>
            <a:r>
              <a:rPr lang="en-US" b="1" i="1" dirty="0" smtClean="0">
                <a:solidFill>
                  <a:srgbClr val="000099"/>
                </a:solidFill>
                <a:latin typeface=".VnTime" pitchFamily="34" charset="0"/>
              </a:rPr>
              <a:t>s</a:t>
            </a:r>
            <a:r>
              <a:rPr lang="vi-VN" b="1" i="1" dirty="0">
                <a:solidFill>
                  <a:srgbClr val="000099"/>
                </a:solidFill>
                <a:latin typeface=".VnTime" pitchFamily="34" charset="0"/>
              </a:rPr>
              <a:t>ư</a:t>
            </a:r>
            <a:r>
              <a:rPr lang="en-US" b="1" i="1" dirty="0" smtClean="0">
                <a:solidFill>
                  <a:srgbClr val="000099"/>
                </a:solidFill>
                <a:latin typeface=".VnTime" pitchFamily="34" charset="0"/>
              </a:rPr>
              <a:t>­</a:t>
            </a:r>
            <a:r>
              <a:rPr lang="en-US" b="1" i="1" dirty="0" err="1" smtClean="0">
                <a:solidFill>
                  <a:srgbClr val="000099"/>
                </a:solidFill>
                <a:latin typeface=".VnTime" pitchFamily="34" charset="0"/>
              </a:rPr>
              <a:t>ëi</a:t>
            </a:r>
            <a:r>
              <a:rPr lang="en-US" b="1" i="1" dirty="0" smtClean="0">
                <a:solidFill>
                  <a:srgbClr val="000099"/>
                </a:solidFill>
                <a:latin typeface=".VnTime" pitchFamily="34" charset="0"/>
              </a:rPr>
              <a:t>    </a:t>
            </a:r>
            <a:r>
              <a:rPr lang="en-US" b="1" i="1" dirty="0" err="1">
                <a:solidFill>
                  <a:srgbClr val="000099"/>
                </a:solidFill>
                <a:latin typeface=".VnTime" pitchFamily="34" charset="0"/>
              </a:rPr>
              <a:t>Êm</a:t>
            </a:r>
            <a:r>
              <a:rPr lang="en-US" b="1" i="1" dirty="0">
                <a:solidFill>
                  <a:srgbClr val="000099"/>
                </a:solidFill>
                <a:latin typeface=".VnTime" pitchFamily="34" charset="0"/>
              </a:rPr>
              <a:t>.</a:t>
            </a:r>
            <a:r>
              <a:rPr lang="en-US" b="1" i="1" dirty="0">
                <a:solidFill>
                  <a:srgbClr val="000000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62482" name="Text Box 18"/>
          <p:cNvSpPr txBox="1">
            <a:spLocks noChangeArrowheads="1"/>
          </p:cNvSpPr>
          <p:nvPr/>
        </p:nvSpPr>
        <p:spPr bwMode="auto">
          <a:xfrm>
            <a:off x="3413125" y="4684713"/>
            <a:ext cx="49151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 err="1">
                <a:solidFill>
                  <a:srgbClr val="CC00CC"/>
                </a:solidFill>
                <a:latin typeface=".VnTime" pitchFamily="34" charset="0"/>
              </a:rPr>
              <a:t>Bèn</a:t>
            </a:r>
            <a:r>
              <a:rPr lang="en-US" b="1" i="1" dirty="0">
                <a:solidFill>
                  <a:srgbClr val="CC00CC"/>
                </a:solidFill>
                <a:latin typeface=".VnTime" pitchFamily="34" charset="0"/>
              </a:rPr>
              <a:t>                 </a:t>
            </a:r>
            <a:r>
              <a:rPr lang="en-US" b="1" i="1" dirty="0" err="1">
                <a:solidFill>
                  <a:srgbClr val="CC00CC"/>
                </a:solidFill>
                <a:latin typeface=".VnTime" pitchFamily="34" charset="0"/>
              </a:rPr>
              <a:t>mïa</a:t>
            </a:r>
            <a:r>
              <a:rPr lang="en-US" b="1" i="1" dirty="0">
                <a:solidFill>
                  <a:srgbClr val="CC00CC"/>
                </a:solidFill>
                <a:latin typeface=".VnTime" pitchFamily="34" charset="0"/>
              </a:rPr>
              <a:t>     </a:t>
            </a:r>
            <a:r>
              <a:rPr lang="en-US" b="1" i="1" dirty="0" err="1">
                <a:solidFill>
                  <a:srgbClr val="CC00CC"/>
                </a:solidFill>
                <a:latin typeface=".VnTime" pitchFamily="34" charset="0"/>
              </a:rPr>
              <a:t>cã</a:t>
            </a:r>
            <a:r>
              <a:rPr lang="en-US" b="1" i="1" dirty="0">
                <a:solidFill>
                  <a:srgbClr val="CC00CC"/>
                </a:solidFill>
                <a:latin typeface=".VnTime" pitchFamily="34" charset="0"/>
              </a:rPr>
              <a:t>       </a:t>
            </a:r>
            <a:r>
              <a:rPr lang="en-US" b="1" i="1" dirty="0" err="1">
                <a:solidFill>
                  <a:srgbClr val="CC00CC"/>
                </a:solidFill>
                <a:latin typeface=".VnTime" pitchFamily="34" charset="0"/>
              </a:rPr>
              <a:t>n¾ng</a:t>
            </a:r>
            <a:r>
              <a:rPr lang="en-US" b="1" i="1" dirty="0">
                <a:solidFill>
                  <a:srgbClr val="CC00CC"/>
                </a:solidFill>
                <a:latin typeface=".VnTime" pitchFamily="34" charset="0"/>
              </a:rPr>
              <a:t> vµ  </a:t>
            </a:r>
            <a:r>
              <a:rPr lang="en-US" b="1" i="1" dirty="0" err="1">
                <a:solidFill>
                  <a:srgbClr val="CC00CC"/>
                </a:solidFill>
                <a:latin typeface=".VnTime" pitchFamily="34" charset="0"/>
              </a:rPr>
              <a:t>cã</a:t>
            </a:r>
            <a:r>
              <a:rPr lang="en-US" b="1" i="1" dirty="0">
                <a:solidFill>
                  <a:srgbClr val="CC00CC"/>
                </a:solidFill>
                <a:latin typeface=".VnTime" pitchFamily="34" charset="0"/>
              </a:rPr>
              <a:t>        </a:t>
            </a:r>
            <a:r>
              <a:rPr lang="en-US" b="1" i="1" dirty="0" smtClean="0">
                <a:solidFill>
                  <a:srgbClr val="CC00CC"/>
                </a:solidFill>
                <a:latin typeface=".VnTime" pitchFamily="34" charset="0"/>
              </a:rPr>
              <a:t>m­</a:t>
            </a:r>
            <a:r>
              <a:rPr lang="vi-VN" b="1" i="1" dirty="0" smtClean="0">
                <a:solidFill>
                  <a:srgbClr val="CC00CC"/>
                </a:solidFill>
                <a:latin typeface=".VnTime" pitchFamily="34" charset="0"/>
              </a:rPr>
              <a:t>ưa</a:t>
            </a:r>
            <a:endParaRPr lang="en-US" b="1" i="1" dirty="0">
              <a:solidFill>
                <a:srgbClr val="CC00CC"/>
              </a:solidFill>
              <a:latin typeface=".VnTime" pitchFamily="34" charset="0"/>
            </a:endParaRPr>
          </a:p>
        </p:txBody>
      </p:sp>
      <p:sp>
        <p:nvSpPr>
          <p:cNvPr id="62483" name="Text Box 19"/>
          <p:cNvSpPr txBox="1">
            <a:spLocks noChangeArrowheads="1"/>
          </p:cNvSpPr>
          <p:nvPr/>
        </p:nvSpPr>
        <p:spPr bwMode="auto">
          <a:xfrm>
            <a:off x="762000" y="54864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i="1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62484" name="Text Box 20"/>
          <p:cNvSpPr txBox="1">
            <a:spLocks noChangeArrowheads="1"/>
          </p:cNvSpPr>
          <p:nvPr/>
        </p:nvSpPr>
        <p:spPr bwMode="auto">
          <a:xfrm>
            <a:off x="669925" y="5522913"/>
            <a:ext cx="4635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CC00CC"/>
                </a:solidFill>
                <a:latin typeface=".VnTime" pitchFamily="34" charset="0"/>
              </a:rPr>
              <a:t>Bèn                mïa     c©y      xanh vµ  c©y     lín</a:t>
            </a:r>
          </a:p>
        </p:txBody>
      </p:sp>
      <p:sp>
        <p:nvSpPr>
          <p:cNvPr id="62485" name="Text Box 21"/>
          <p:cNvSpPr txBox="1">
            <a:spLocks noChangeArrowheads="1"/>
          </p:cNvSpPr>
          <p:nvPr/>
        </p:nvSpPr>
        <p:spPr bwMode="auto">
          <a:xfrm>
            <a:off x="6232525" y="5522913"/>
            <a:ext cx="2470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008080"/>
                </a:solidFill>
                <a:latin typeface=".VnTime" pitchFamily="34" charset="0"/>
              </a:rPr>
              <a:t>Bèn                 mïa     cã</a:t>
            </a:r>
          </a:p>
        </p:txBody>
      </p:sp>
      <p:sp>
        <p:nvSpPr>
          <p:cNvPr id="62486" name="Arc 22"/>
          <p:cNvSpPr>
            <a:spLocks/>
          </p:cNvSpPr>
          <p:nvPr/>
        </p:nvSpPr>
        <p:spPr bwMode="auto">
          <a:xfrm>
            <a:off x="7175500" y="2032000"/>
            <a:ext cx="146050" cy="228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0684"/>
              <a:gd name="T1" fmla="*/ 0 h 21600"/>
              <a:gd name="T2" fmla="*/ 20684 w 20684"/>
              <a:gd name="T3" fmla="*/ 15377 h 21600"/>
              <a:gd name="T4" fmla="*/ 0 w 2068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84" h="21600" fill="none" extrusionOk="0">
                <a:moveTo>
                  <a:pt x="-1" y="0"/>
                </a:moveTo>
                <a:cubicBezTo>
                  <a:pt x="9532" y="0"/>
                  <a:pt x="17937" y="6248"/>
                  <a:pt x="20684" y="15376"/>
                </a:cubicBezTo>
              </a:path>
              <a:path w="20684" h="21600" stroke="0" extrusionOk="0">
                <a:moveTo>
                  <a:pt x="-1" y="0"/>
                </a:moveTo>
                <a:cubicBezTo>
                  <a:pt x="9532" y="0"/>
                  <a:pt x="17937" y="6248"/>
                  <a:pt x="20684" y="15376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62487" name="Text Box 23"/>
          <p:cNvSpPr txBox="1">
            <a:spLocks noChangeArrowheads="1"/>
          </p:cNvSpPr>
          <p:nvPr/>
        </p:nvSpPr>
        <p:spPr bwMode="auto">
          <a:xfrm>
            <a:off x="914400" y="0"/>
            <a:ext cx="7239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>
                <a:solidFill>
                  <a:srgbClr val="990000"/>
                </a:solidFill>
                <a:latin typeface="Times New Roman" pitchFamily="18" charset="0"/>
              </a:rPr>
              <a:t>I.Học bài hát: Khúc ca bốn mùa</a:t>
            </a:r>
          </a:p>
        </p:txBody>
      </p:sp>
      <p:sp>
        <p:nvSpPr>
          <p:cNvPr id="62488" name="Text Box 24"/>
          <p:cNvSpPr txBox="1">
            <a:spLocks noChangeArrowheads="1"/>
          </p:cNvSpPr>
          <p:nvPr/>
        </p:nvSpPr>
        <p:spPr bwMode="auto">
          <a:xfrm>
            <a:off x="5486400" y="6858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i="1">
                <a:solidFill>
                  <a:srgbClr val="CC0099"/>
                </a:solidFill>
                <a:latin typeface="Times New Roman" pitchFamily="18" charset="0"/>
              </a:rPr>
              <a:t>Nhạc và lời: Nguyễn Hải</a:t>
            </a:r>
          </a:p>
        </p:txBody>
      </p:sp>
      <p:sp>
        <p:nvSpPr>
          <p:cNvPr id="62489" name="Text Box 25"/>
          <p:cNvSpPr txBox="1">
            <a:spLocks noChangeArrowheads="1"/>
          </p:cNvSpPr>
          <p:nvPr/>
        </p:nvSpPr>
        <p:spPr bwMode="auto">
          <a:xfrm>
            <a:off x="990600" y="762000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CC0099"/>
                </a:solidFill>
                <a:latin typeface="Times New Roman" pitchFamily="18" charset="0"/>
              </a:rPr>
              <a:t>Vừa phải, hồn nhiên</a:t>
            </a:r>
          </a:p>
        </p:txBody>
      </p:sp>
      <p:pic>
        <p:nvPicPr>
          <p:cNvPr id="27" name="KhucCaBonMua-V.A-263370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0501" y="76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53906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2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2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0403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62474" grpId="0" animBg="1"/>
      <p:bldP spid="62475" grpId="0" animBg="1"/>
      <p:bldP spid="62476" grpId="0" animBg="1"/>
      <p:bldP spid="62477" grpId="0" animBg="1"/>
      <p:bldP spid="62479" grpId="0"/>
      <p:bldP spid="62480" grpId="0"/>
      <p:bldP spid="62481" grpId="0"/>
      <p:bldP spid="62482" grpId="0"/>
      <p:bldP spid="62484" grpId="0"/>
      <p:bldP spid="62485" grpId="0"/>
      <p:bldP spid="62487" grpId="0"/>
      <p:bldP spid="62488" grpId="0"/>
      <p:bldP spid="6248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bannhac kcbm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5"/>
          <a:stretch>
            <a:fillRect/>
          </a:stretch>
        </p:blipFill>
        <p:spPr>
          <a:xfrm>
            <a:off x="0" y="1066800"/>
            <a:ext cx="9144000" cy="579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685800" y="16764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</a:t>
            </a:r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457200" y="32766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</a:t>
            </a:r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533400" y="40386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</a:t>
            </a:r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533400" y="48006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</a:t>
            </a:r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685800" y="56388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</a:t>
            </a:r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381000" y="64770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</a:t>
            </a:r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685800" y="48768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</a:t>
            </a:r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685800" y="16764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</a:rPr>
              <a:t>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H¹t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        </a:t>
            </a:r>
            <a:r>
              <a:rPr lang="en-US" b="1" i="1" dirty="0" err="1">
                <a:solidFill>
                  <a:srgbClr val="FF0000"/>
                </a:solidFill>
                <a:latin typeface=".VnTime" pitchFamily="34" charset="0"/>
              </a:rPr>
              <a:t>n¾ng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h¹t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</a:t>
            </a:r>
            <a:r>
              <a:rPr lang="en-US" b="1" i="1" dirty="0" err="1">
                <a:solidFill>
                  <a:srgbClr val="FF0000"/>
                </a:solidFill>
                <a:latin typeface=".VnTime" pitchFamily="34" charset="0"/>
              </a:rPr>
              <a:t>n¾ng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theo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</a:t>
            </a:r>
            <a:r>
              <a:rPr lang="en-US" b="1" i="1" dirty="0" err="1">
                <a:solidFill>
                  <a:srgbClr val="FF0000"/>
                </a:solidFill>
                <a:latin typeface=".VnTime" pitchFamily="34" charset="0"/>
              </a:rPr>
              <a:t>mÑ</a:t>
            </a:r>
            <a:r>
              <a:rPr lang="en-US" b="1" i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ra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</a:t>
            </a:r>
            <a:r>
              <a:rPr lang="en-US" b="1" i="1" dirty="0">
                <a:solidFill>
                  <a:srgbClr val="FF0000"/>
                </a:solidFill>
                <a:latin typeface=".VnTime" pitchFamily="34" charset="0"/>
              </a:rPr>
              <a:t>®</a:t>
            </a:r>
            <a:r>
              <a:rPr lang="en-US" b="1" i="1" dirty="0" err="1">
                <a:solidFill>
                  <a:srgbClr val="FF0000"/>
                </a:solidFill>
                <a:latin typeface=".VnTime" pitchFamily="34" charset="0"/>
              </a:rPr>
              <a:t>ång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h¹t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</a:t>
            </a:r>
            <a:r>
              <a:rPr lang="en-US" b="1" i="1" dirty="0" err="1" smtClean="0">
                <a:solidFill>
                  <a:srgbClr val="FF0000"/>
                </a:solidFill>
                <a:latin typeface=".VnTime" pitchFamily="34" charset="0"/>
              </a:rPr>
              <a:t>m­ưa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 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h¹t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457200" y="32766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</a:rPr>
              <a:t>  </a:t>
            </a:r>
            <a:r>
              <a:rPr lang="en-US" b="1" i="1" dirty="0" err="1" smtClean="0">
                <a:solidFill>
                  <a:srgbClr val="FF0000"/>
                </a:solidFill>
                <a:latin typeface=".VnTime" pitchFamily="34" charset="0"/>
              </a:rPr>
              <a:t>tr­ưêng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h¹t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</a:t>
            </a:r>
            <a:r>
              <a:rPr lang="en-US" b="1" i="1" dirty="0" err="1" smtClean="0">
                <a:solidFill>
                  <a:srgbClr val="FF0000"/>
                </a:solidFill>
                <a:latin typeface=".VnTime" pitchFamily="34" charset="0"/>
              </a:rPr>
              <a:t>m­ưa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h¹t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</a:t>
            </a:r>
            <a:r>
              <a:rPr lang="en-US" b="1" i="1" dirty="0" err="1" smtClean="0">
                <a:solidFill>
                  <a:srgbClr val="FF0000"/>
                </a:solidFill>
                <a:latin typeface=".VnTime" pitchFamily="34" charset="0"/>
              </a:rPr>
              <a:t>m­ưa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cho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</a:t>
            </a:r>
            <a:r>
              <a:rPr lang="en-US" b="1" i="1" dirty="0" err="1">
                <a:solidFill>
                  <a:srgbClr val="FF0000"/>
                </a:solidFill>
                <a:latin typeface=".VnTime" pitchFamily="34" charset="0"/>
              </a:rPr>
              <a:t>c©y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b="1" i="1" dirty="0" err="1" smtClean="0">
                <a:solidFill>
                  <a:srgbClr val="0000FF"/>
                </a:solidFill>
                <a:latin typeface=".VnTime" pitchFamily="34" charset="0"/>
              </a:rPr>
              <a:t>vư­ên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thªm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b="1" i="1" dirty="0" err="1">
                <a:solidFill>
                  <a:srgbClr val="FF0000"/>
                </a:solidFill>
                <a:latin typeface=".VnTime" pitchFamily="34" charset="0"/>
              </a:rPr>
              <a:t>xanh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457200" y="40386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.VnTime" pitchFamily="34" charset="0"/>
              </a:rPr>
              <a:t>Khi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trêi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®æ      </a:t>
            </a:r>
            <a:r>
              <a:rPr lang="en-US" b="1" i="1" dirty="0" err="1">
                <a:solidFill>
                  <a:srgbClr val="FF0000"/>
                </a:solidFill>
                <a:latin typeface=".VnTime" pitchFamily="34" charset="0"/>
              </a:rPr>
              <a:t>n¾ng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cã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 </a:t>
            </a:r>
            <a:r>
              <a:rPr lang="en-US" b="1" i="1" dirty="0" err="1" smtClean="0">
                <a:solidFill>
                  <a:srgbClr val="FF0000"/>
                </a:solidFill>
                <a:latin typeface=".VnTime" pitchFamily="34" charset="0"/>
              </a:rPr>
              <a:t>m­ưa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vÒ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dÞu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</a:t>
            </a:r>
            <a:r>
              <a:rPr lang="en-US" b="1" i="1" dirty="0" err="1">
                <a:solidFill>
                  <a:srgbClr val="FF0000"/>
                </a:solidFill>
                <a:latin typeface=".VnTime" pitchFamily="34" charset="0"/>
              </a:rPr>
              <a:t>l¹i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           </a:t>
            </a:r>
            <a:r>
              <a:rPr lang="en-US" b="1" i="1" dirty="0" err="1">
                <a:solidFill>
                  <a:srgbClr val="FF0000"/>
                </a:solidFill>
                <a:latin typeface=".VnTime" pitchFamily="34" charset="0"/>
              </a:rPr>
              <a:t>Khi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trêi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®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Çy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</a:t>
            </a:r>
            <a:r>
              <a:rPr lang="en-US" b="1" i="1" dirty="0" err="1" smtClean="0">
                <a:solidFill>
                  <a:srgbClr val="FF0000"/>
                </a:solidFill>
                <a:latin typeface=".VnTime" pitchFamily="34" charset="0"/>
              </a:rPr>
              <a:t>m­ưa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cã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457200" y="64770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.VnTime" pitchFamily="34" charset="0"/>
              </a:rPr>
              <a:t>n¾ng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vµ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cã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</a:t>
            </a:r>
            <a:r>
              <a:rPr lang="en-US" b="1" i="1" dirty="0" err="1" smtClean="0">
                <a:solidFill>
                  <a:srgbClr val="FF0000"/>
                </a:solidFill>
                <a:latin typeface=".VnTime" pitchFamily="34" charset="0"/>
              </a:rPr>
              <a:t>m­ưa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              </a:t>
            </a:r>
            <a:r>
              <a:rPr lang="en-US" b="1" i="1" dirty="0" err="1">
                <a:solidFill>
                  <a:srgbClr val="FF0000"/>
                </a:solidFill>
                <a:latin typeface=".VnTime" pitchFamily="34" charset="0"/>
              </a:rPr>
              <a:t>Bèn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       </a:t>
            </a:r>
            <a:r>
              <a:rPr lang="en-US" b="1" i="1" dirty="0" err="1">
                <a:solidFill>
                  <a:srgbClr val="FF0000"/>
                </a:solidFill>
                <a:latin typeface=".VnTime" pitchFamily="34" charset="0"/>
              </a:rPr>
              <a:t>mïa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nhÞp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b="1" i="1" dirty="0">
                <a:solidFill>
                  <a:srgbClr val="FF0000"/>
                </a:solidFill>
                <a:latin typeface=".VnTime" pitchFamily="34" charset="0"/>
              </a:rPr>
              <a:t>®</a:t>
            </a:r>
            <a:r>
              <a:rPr lang="en-US" b="1" i="1" dirty="0" err="1">
                <a:solidFill>
                  <a:srgbClr val="FF0000"/>
                </a:solidFill>
                <a:latin typeface=".VnTime" pitchFamily="34" charset="0"/>
              </a:rPr>
              <a:t>êi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m·i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sinh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</a:t>
            </a:r>
            <a:r>
              <a:rPr lang="en-US" b="1" i="1" dirty="0" err="1">
                <a:solidFill>
                  <a:srgbClr val="FF0000"/>
                </a:solidFill>
                <a:latin typeface=".VnTime" pitchFamily="34" charset="0"/>
              </a:rPr>
              <a:t>s«i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609600" y="2438400"/>
            <a:ext cx="8305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669925" y="2398713"/>
            <a:ext cx="34018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 err="1" smtClean="0">
                <a:solidFill>
                  <a:srgbClr val="FF0000"/>
                </a:solidFill>
                <a:latin typeface=".VnTime" pitchFamily="34" charset="0"/>
              </a:rPr>
              <a:t>m­ưa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cho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</a:t>
            </a:r>
            <a:r>
              <a:rPr lang="en-US" b="1" i="1" dirty="0" err="1">
                <a:solidFill>
                  <a:srgbClr val="FF0000"/>
                </a:solidFill>
                <a:latin typeface=".VnTime" pitchFamily="34" charset="0"/>
              </a:rPr>
              <a:t>c©y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lóa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træ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</a:t>
            </a:r>
            <a:r>
              <a:rPr lang="en-US" b="1" i="1" dirty="0" err="1">
                <a:solidFill>
                  <a:srgbClr val="FF0000"/>
                </a:solidFill>
                <a:latin typeface=".VnTime" pitchFamily="34" charset="0"/>
              </a:rPr>
              <a:t>b«ng</a:t>
            </a:r>
            <a:endParaRPr lang="en-US" b="1" i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63504" name="Text Box 16"/>
          <p:cNvSpPr txBox="1">
            <a:spLocks noChangeArrowheads="1"/>
          </p:cNvSpPr>
          <p:nvPr/>
        </p:nvSpPr>
        <p:spPr bwMode="auto">
          <a:xfrm>
            <a:off x="4175125" y="2398713"/>
            <a:ext cx="474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0000FF"/>
                </a:solidFill>
                <a:latin typeface=".VnTime" pitchFamily="34" charset="0"/>
              </a:rPr>
              <a:t>H¹t    </a:t>
            </a:r>
            <a:r>
              <a:rPr lang="en-US" b="1" i="1">
                <a:solidFill>
                  <a:srgbClr val="FF0000"/>
                </a:solidFill>
                <a:latin typeface=".VnTime" pitchFamily="34" charset="0"/>
              </a:rPr>
              <a:t>n¾ng</a:t>
            </a:r>
            <a:r>
              <a:rPr lang="en-US" b="1" i="1">
                <a:solidFill>
                  <a:srgbClr val="0000FF"/>
                </a:solidFill>
                <a:latin typeface=".VnTime" pitchFamily="34" charset="0"/>
              </a:rPr>
              <a:t>    h¹t      </a:t>
            </a:r>
            <a:r>
              <a:rPr lang="en-US" b="1" i="1">
                <a:solidFill>
                  <a:srgbClr val="FF0000"/>
                </a:solidFill>
                <a:latin typeface=".VnTime" pitchFamily="34" charset="0"/>
              </a:rPr>
              <a:t>n¾ng</a:t>
            </a:r>
            <a:r>
              <a:rPr lang="en-US" b="1" i="1">
                <a:solidFill>
                  <a:srgbClr val="0000FF"/>
                </a:solidFill>
                <a:latin typeface=".VnTime" pitchFamily="34" charset="0"/>
              </a:rPr>
              <a:t>     trªn    </a:t>
            </a:r>
            <a:r>
              <a:rPr lang="en-US" b="1" i="1">
                <a:solidFill>
                  <a:srgbClr val="FF0000"/>
                </a:solidFill>
                <a:latin typeface=".VnTime" pitchFamily="34" charset="0"/>
              </a:rPr>
              <a:t>vai</a:t>
            </a:r>
            <a:r>
              <a:rPr lang="en-US" b="1" i="1">
                <a:solidFill>
                  <a:srgbClr val="0000FF"/>
                </a:solidFill>
                <a:latin typeface=".VnTime" pitchFamily="34" charset="0"/>
              </a:rPr>
              <a:t>   em   ®Õn</a:t>
            </a:r>
          </a:p>
        </p:txBody>
      </p:sp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685800" y="4724400"/>
            <a:ext cx="21259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 err="1">
                <a:solidFill>
                  <a:srgbClr val="FF0000"/>
                </a:solidFill>
                <a:latin typeface=".VnTime" pitchFamily="34" charset="0"/>
              </a:rPr>
              <a:t>n¾ng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vÒ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</a:t>
            </a:r>
            <a:r>
              <a:rPr lang="en-US" b="1" i="1" dirty="0" err="1" smtClean="0">
                <a:solidFill>
                  <a:srgbClr val="0000FF"/>
                </a:solidFill>
                <a:latin typeface=".VnTime" pitchFamily="34" charset="0"/>
              </a:rPr>
              <a:t>s­ưëi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    </a:t>
            </a:r>
            <a:r>
              <a:rPr lang="en-US" b="1" i="1" dirty="0" err="1">
                <a:solidFill>
                  <a:srgbClr val="FF0000"/>
                </a:solidFill>
                <a:latin typeface=".VnTime" pitchFamily="34" charset="0"/>
              </a:rPr>
              <a:t>Êm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. </a:t>
            </a:r>
          </a:p>
        </p:txBody>
      </p:sp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3413125" y="4684713"/>
            <a:ext cx="49151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 err="1">
                <a:solidFill>
                  <a:srgbClr val="FF0000"/>
                </a:solidFill>
                <a:latin typeface=".VnTime" pitchFamily="34" charset="0"/>
              </a:rPr>
              <a:t>Bèn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          </a:t>
            </a:r>
            <a:r>
              <a:rPr lang="en-US" b="1" i="1" dirty="0" err="1">
                <a:solidFill>
                  <a:srgbClr val="FF0000"/>
                </a:solidFill>
                <a:latin typeface=".VnTime" pitchFamily="34" charset="0"/>
              </a:rPr>
              <a:t>mïa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cã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</a:t>
            </a:r>
            <a:r>
              <a:rPr lang="en-US" b="1" i="1" dirty="0" err="1">
                <a:solidFill>
                  <a:srgbClr val="FF0000"/>
                </a:solidFill>
                <a:latin typeface=".VnTime" pitchFamily="34" charset="0"/>
              </a:rPr>
              <a:t>n¾ng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vµ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cã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 </a:t>
            </a:r>
            <a:r>
              <a:rPr lang="en-US" b="1" i="1" dirty="0" err="1" smtClean="0">
                <a:solidFill>
                  <a:srgbClr val="FF0000"/>
                </a:solidFill>
                <a:latin typeface=".VnTime" pitchFamily="34" charset="0"/>
              </a:rPr>
              <a:t>m­ưa</a:t>
            </a:r>
            <a:endParaRPr lang="en-US" b="1" i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63507" name="Text Box 19"/>
          <p:cNvSpPr txBox="1">
            <a:spLocks noChangeArrowheads="1"/>
          </p:cNvSpPr>
          <p:nvPr/>
        </p:nvSpPr>
        <p:spPr bwMode="auto">
          <a:xfrm>
            <a:off x="762000" y="54864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i="1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63508" name="Text Box 20"/>
          <p:cNvSpPr txBox="1">
            <a:spLocks noChangeArrowheads="1"/>
          </p:cNvSpPr>
          <p:nvPr/>
        </p:nvSpPr>
        <p:spPr bwMode="auto">
          <a:xfrm>
            <a:off x="669925" y="5522913"/>
            <a:ext cx="4635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FF0000"/>
                </a:solidFill>
                <a:latin typeface=".VnTime" pitchFamily="34" charset="0"/>
              </a:rPr>
              <a:t>Bèn</a:t>
            </a:r>
            <a:r>
              <a:rPr lang="en-US" b="1" i="1">
                <a:solidFill>
                  <a:srgbClr val="0000FF"/>
                </a:solidFill>
                <a:latin typeface=".VnTime" pitchFamily="34" charset="0"/>
              </a:rPr>
              <a:t>                </a:t>
            </a:r>
            <a:r>
              <a:rPr lang="en-US" b="1" i="1">
                <a:solidFill>
                  <a:srgbClr val="FF0000"/>
                </a:solidFill>
                <a:latin typeface=".VnTime" pitchFamily="34" charset="0"/>
              </a:rPr>
              <a:t>mïa</a:t>
            </a:r>
            <a:r>
              <a:rPr lang="en-US" b="1" i="1">
                <a:solidFill>
                  <a:srgbClr val="0000FF"/>
                </a:solidFill>
                <a:latin typeface=".VnTime" pitchFamily="34" charset="0"/>
              </a:rPr>
              <a:t>     c©y      </a:t>
            </a:r>
            <a:r>
              <a:rPr lang="en-US" b="1" i="1">
                <a:solidFill>
                  <a:srgbClr val="FF0000"/>
                </a:solidFill>
                <a:latin typeface=".VnTime" pitchFamily="34" charset="0"/>
              </a:rPr>
              <a:t>xanh</a:t>
            </a:r>
            <a:r>
              <a:rPr lang="en-US" b="1" i="1">
                <a:solidFill>
                  <a:srgbClr val="0000FF"/>
                </a:solidFill>
                <a:latin typeface=".VnTime" pitchFamily="34" charset="0"/>
              </a:rPr>
              <a:t> vµ  c©y     </a:t>
            </a:r>
            <a:r>
              <a:rPr lang="en-US" b="1" i="1">
                <a:solidFill>
                  <a:srgbClr val="FF0000"/>
                </a:solidFill>
                <a:latin typeface=".VnTime" pitchFamily="34" charset="0"/>
              </a:rPr>
              <a:t>lín</a:t>
            </a:r>
          </a:p>
        </p:txBody>
      </p:sp>
      <p:sp>
        <p:nvSpPr>
          <p:cNvPr id="63509" name="Text Box 21"/>
          <p:cNvSpPr txBox="1">
            <a:spLocks noChangeArrowheads="1"/>
          </p:cNvSpPr>
          <p:nvPr/>
        </p:nvSpPr>
        <p:spPr bwMode="auto">
          <a:xfrm>
            <a:off x="6232525" y="5522913"/>
            <a:ext cx="2470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FF0000"/>
                </a:solidFill>
                <a:latin typeface=".VnTime" pitchFamily="34" charset="0"/>
              </a:rPr>
              <a:t>Bèn</a:t>
            </a:r>
            <a:r>
              <a:rPr lang="en-US" b="1" i="1">
                <a:solidFill>
                  <a:srgbClr val="0000FF"/>
                </a:solidFill>
                <a:latin typeface=".VnTime" pitchFamily="34" charset="0"/>
              </a:rPr>
              <a:t>                 </a:t>
            </a:r>
            <a:r>
              <a:rPr lang="en-US" b="1" i="1">
                <a:solidFill>
                  <a:srgbClr val="FF0000"/>
                </a:solidFill>
                <a:latin typeface=".VnTime" pitchFamily="34" charset="0"/>
              </a:rPr>
              <a:t>mïa</a:t>
            </a:r>
            <a:r>
              <a:rPr lang="en-US" b="1" i="1">
                <a:solidFill>
                  <a:srgbClr val="0000FF"/>
                </a:solidFill>
                <a:latin typeface=".VnTime" pitchFamily="34" charset="0"/>
              </a:rPr>
              <a:t>     cã</a:t>
            </a:r>
          </a:p>
        </p:txBody>
      </p:sp>
      <p:sp>
        <p:nvSpPr>
          <p:cNvPr id="63510" name="Arc 22"/>
          <p:cNvSpPr>
            <a:spLocks/>
          </p:cNvSpPr>
          <p:nvPr/>
        </p:nvSpPr>
        <p:spPr bwMode="auto">
          <a:xfrm>
            <a:off x="7175500" y="2032000"/>
            <a:ext cx="146050" cy="228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0684"/>
              <a:gd name="T1" fmla="*/ 0 h 21600"/>
              <a:gd name="T2" fmla="*/ 20684 w 20684"/>
              <a:gd name="T3" fmla="*/ 15377 h 21600"/>
              <a:gd name="T4" fmla="*/ 0 w 2068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84" h="21600" fill="none" extrusionOk="0">
                <a:moveTo>
                  <a:pt x="-1" y="0"/>
                </a:moveTo>
                <a:cubicBezTo>
                  <a:pt x="9532" y="0"/>
                  <a:pt x="17937" y="6248"/>
                  <a:pt x="20684" y="15376"/>
                </a:cubicBezTo>
              </a:path>
              <a:path w="20684" h="21600" stroke="0" extrusionOk="0">
                <a:moveTo>
                  <a:pt x="-1" y="0"/>
                </a:moveTo>
                <a:cubicBezTo>
                  <a:pt x="9532" y="0"/>
                  <a:pt x="17937" y="6248"/>
                  <a:pt x="20684" y="15376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63511" name="Text Box 23"/>
          <p:cNvSpPr txBox="1">
            <a:spLocks noChangeArrowheads="1"/>
          </p:cNvSpPr>
          <p:nvPr/>
        </p:nvSpPr>
        <p:spPr bwMode="auto">
          <a:xfrm>
            <a:off x="990600" y="0"/>
            <a:ext cx="7239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>
                <a:solidFill>
                  <a:srgbClr val="990000"/>
                </a:solidFill>
                <a:latin typeface="Times New Roman" pitchFamily="18" charset="0"/>
              </a:rPr>
              <a:t>I.Học bài hát: Khúc ca bốn mùa</a:t>
            </a:r>
          </a:p>
        </p:txBody>
      </p:sp>
      <p:sp>
        <p:nvSpPr>
          <p:cNvPr id="63512" name="Text Box 24"/>
          <p:cNvSpPr txBox="1">
            <a:spLocks noChangeArrowheads="1"/>
          </p:cNvSpPr>
          <p:nvPr/>
        </p:nvSpPr>
        <p:spPr bwMode="auto">
          <a:xfrm>
            <a:off x="5486400" y="6858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i="1">
                <a:solidFill>
                  <a:srgbClr val="CC0099"/>
                </a:solidFill>
                <a:latin typeface="Times New Roman" pitchFamily="18" charset="0"/>
              </a:rPr>
              <a:t>Nhạc và lời: Nguyễn Hải</a:t>
            </a:r>
          </a:p>
        </p:txBody>
      </p:sp>
      <p:sp>
        <p:nvSpPr>
          <p:cNvPr id="63513" name="Text Box 25"/>
          <p:cNvSpPr txBox="1">
            <a:spLocks noChangeArrowheads="1"/>
          </p:cNvSpPr>
          <p:nvPr/>
        </p:nvSpPr>
        <p:spPr bwMode="auto">
          <a:xfrm>
            <a:off x="990600" y="762000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CC0099"/>
                </a:solidFill>
                <a:latin typeface="Times New Roman" pitchFamily="18" charset="0"/>
              </a:rPr>
              <a:t>Vừa phải, hồn nhiên</a:t>
            </a:r>
          </a:p>
        </p:txBody>
      </p:sp>
      <p:pic>
        <p:nvPicPr>
          <p:cNvPr id="26" name="KhucCaBonMua-V.A-263370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0501" y="76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36114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040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63498" grpId="0" animBg="1"/>
      <p:bldP spid="63499" grpId="0" animBg="1"/>
      <p:bldP spid="63500" grpId="0" animBg="1"/>
      <p:bldP spid="63501" grpId="0" animBg="1"/>
      <p:bldP spid="63503" grpId="0"/>
      <p:bldP spid="63504" grpId="0"/>
      <p:bldP spid="63505" grpId="0"/>
      <p:bldP spid="63506" grpId="0"/>
      <p:bldP spid="63508" grpId="0"/>
      <p:bldP spid="63509" grpId="0"/>
      <p:bldP spid="63511" grpId="0"/>
      <p:bldP spid="63512" grpId="0"/>
      <p:bldP spid="635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bannhac kcbm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5"/>
          <a:stretch>
            <a:fillRect/>
          </a:stretch>
        </p:blipFill>
        <p:spPr>
          <a:xfrm>
            <a:off x="0" y="1066800"/>
            <a:ext cx="9144000" cy="579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685800" y="16764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</a:t>
            </a:r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457200" y="32766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</a:t>
            </a:r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533400" y="40386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</a:t>
            </a:r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533400" y="48006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</a:t>
            </a:r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685800" y="56388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</a:t>
            </a:r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381000" y="64770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</a:t>
            </a:r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685800" y="48768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</a:t>
            </a:r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685800" y="16764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</a:rPr>
              <a:t>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H¹t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   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n¾ng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h¹t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n¾ng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theo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mÑ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ra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®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ång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,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h¹t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m­</a:t>
            </a:r>
            <a:r>
              <a:rPr lang="vi-VN" b="1" i="1" dirty="0" smtClean="0">
                <a:solidFill>
                  <a:srgbClr val="0000FF"/>
                </a:solidFill>
                <a:latin typeface=".VnTime" pitchFamily="34" charset="0"/>
              </a:rPr>
              <a:t>ưa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 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h¹t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457200" y="32766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</a:rPr>
              <a:t>  </a:t>
            </a:r>
            <a:r>
              <a:rPr lang="en-US" b="1" i="1" dirty="0" err="1" smtClean="0">
                <a:solidFill>
                  <a:srgbClr val="0000FF"/>
                </a:solidFill>
                <a:latin typeface=".VnTime" pitchFamily="34" charset="0"/>
              </a:rPr>
              <a:t>tr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­</a:t>
            </a:r>
            <a:r>
              <a:rPr lang="vi-VN" b="1" i="1" dirty="0">
                <a:solidFill>
                  <a:srgbClr val="0000FF"/>
                </a:solidFill>
                <a:latin typeface=".VnTime" pitchFamily="34" charset="0"/>
              </a:rPr>
              <a:t>ư</a:t>
            </a:r>
            <a:r>
              <a:rPr lang="en-US" b="1" i="1" dirty="0" err="1" smtClean="0">
                <a:solidFill>
                  <a:srgbClr val="0000FF"/>
                </a:solidFill>
                <a:latin typeface=".VnTime" pitchFamily="34" charset="0"/>
              </a:rPr>
              <a:t>êng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,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h¹t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m­</a:t>
            </a:r>
            <a:r>
              <a:rPr lang="vi-VN" b="1" i="1" dirty="0" smtClean="0">
                <a:solidFill>
                  <a:srgbClr val="0000FF"/>
                </a:solidFill>
                <a:latin typeface=".VnTime" pitchFamily="34" charset="0"/>
              </a:rPr>
              <a:t>ưa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h¹t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m­</a:t>
            </a:r>
            <a:r>
              <a:rPr lang="vi-VN" b="1" i="1" dirty="0" smtClean="0">
                <a:solidFill>
                  <a:srgbClr val="0000FF"/>
                </a:solidFill>
                <a:latin typeface=".VnTime" pitchFamily="34" charset="0"/>
              </a:rPr>
              <a:t>ưa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 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cho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c©y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v­</a:t>
            </a:r>
            <a:r>
              <a:rPr lang="vi-VN" b="1" i="1" dirty="0">
                <a:solidFill>
                  <a:srgbClr val="0000FF"/>
                </a:solidFill>
                <a:latin typeface=".VnTime" pitchFamily="34" charset="0"/>
              </a:rPr>
              <a:t>ư</a:t>
            </a:r>
            <a:r>
              <a:rPr lang="en-US" b="1" i="1" dirty="0" err="1" smtClean="0">
                <a:solidFill>
                  <a:srgbClr val="0000FF"/>
                </a:solidFill>
                <a:latin typeface=".VnTime" pitchFamily="34" charset="0"/>
              </a:rPr>
              <a:t>ên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thªm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xanh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.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457200" y="40386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Khi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trêi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®æ 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n¾ng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cã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 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m­</a:t>
            </a:r>
            <a:r>
              <a:rPr lang="vi-VN" b="1" i="1" dirty="0" smtClean="0">
                <a:solidFill>
                  <a:srgbClr val="0000FF"/>
                </a:solidFill>
                <a:latin typeface=".VnTime" pitchFamily="34" charset="0"/>
              </a:rPr>
              <a:t>ưa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vÒ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dÞu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l¹i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,           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Khi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trêi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®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Çy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m­</a:t>
            </a:r>
            <a:r>
              <a:rPr lang="vi-VN" b="1" i="1" dirty="0" smtClean="0">
                <a:solidFill>
                  <a:srgbClr val="0000FF"/>
                </a:solidFill>
                <a:latin typeface=".VnTime" pitchFamily="34" charset="0"/>
              </a:rPr>
              <a:t>ưa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 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cã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457200" y="64770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n¾ng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vµ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cã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m­</a:t>
            </a:r>
            <a:r>
              <a:rPr lang="vi-VN" b="1" i="1" dirty="0" smtClean="0">
                <a:solidFill>
                  <a:srgbClr val="0000FF"/>
                </a:solidFill>
                <a:latin typeface=".VnTime" pitchFamily="34" charset="0"/>
              </a:rPr>
              <a:t>ưa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,         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Bèn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  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mïa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nhÞp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®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êi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m·i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sinh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s«i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609600" y="2438400"/>
            <a:ext cx="8305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4527" name="Text Box 15"/>
          <p:cNvSpPr txBox="1">
            <a:spLocks noChangeArrowheads="1"/>
          </p:cNvSpPr>
          <p:nvPr/>
        </p:nvSpPr>
        <p:spPr bwMode="auto">
          <a:xfrm>
            <a:off x="669925" y="2398713"/>
            <a:ext cx="34596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m­</a:t>
            </a:r>
            <a:r>
              <a:rPr lang="vi-VN" b="1" i="1" dirty="0" smtClean="0">
                <a:solidFill>
                  <a:srgbClr val="0000FF"/>
                </a:solidFill>
                <a:latin typeface=".VnTime" pitchFamily="34" charset="0"/>
              </a:rPr>
              <a:t>ưa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cho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c©y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lóa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træ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b«ng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.</a:t>
            </a:r>
          </a:p>
        </p:txBody>
      </p:sp>
      <p:sp>
        <p:nvSpPr>
          <p:cNvPr id="64528" name="Text Box 16"/>
          <p:cNvSpPr txBox="1">
            <a:spLocks noChangeArrowheads="1"/>
          </p:cNvSpPr>
          <p:nvPr/>
        </p:nvSpPr>
        <p:spPr bwMode="auto">
          <a:xfrm>
            <a:off x="4175125" y="2398713"/>
            <a:ext cx="474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0000FF"/>
                </a:solidFill>
                <a:latin typeface=".VnTime" pitchFamily="34" charset="0"/>
              </a:rPr>
              <a:t>H¹t    n¾ng    h¹t      n¾ng     trªn    vai   em   ®Õn</a:t>
            </a:r>
          </a:p>
        </p:txBody>
      </p:sp>
      <p:sp>
        <p:nvSpPr>
          <p:cNvPr id="64529" name="Text Box 17"/>
          <p:cNvSpPr txBox="1">
            <a:spLocks noChangeArrowheads="1"/>
          </p:cNvSpPr>
          <p:nvPr/>
        </p:nvSpPr>
        <p:spPr bwMode="auto">
          <a:xfrm>
            <a:off x="609600" y="4724400"/>
            <a:ext cx="21259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n¾ng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vÒ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s­</a:t>
            </a:r>
            <a:r>
              <a:rPr lang="vi-VN" b="1" i="1" dirty="0">
                <a:solidFill>
                  <a:srgbClr val="0000FF"/>
                </a:solidFill>
                <a:latin typeface=".VnTime" pitchFamily="34" charset="0"/>
              </a:rPr>
              <a:t>ư</a:t>
            </a:r>
            <a:r>
              <a:rPr lang="en-US" b="1" i="1" dirty="0" err="1" smtClean="0">
                <a:solidFill>
                  <a:srgbClr val="0000FF"/>
                </a:solidFill>
                <a:latin typeface=".VnTime" pitchFamily="34" charset="0"/>
              </a:rPr>
              <a:t>ëi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Êm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. </a:t>
            </a:r>
          </a:p>
        </p:txBody>
      </p:sp>
      <p:sp>
        <p:nvSpPr>
          <p:cNvPr id="64530" name="Text Box 18"/>
          <p:cNvSpPr txBox="1">
            <a:spLocks noChangeArrowheads="1"/>
          </p:cNvSpPr>
          <p:nvPr/>
        </p:nvSpPr>
        <p:spPr bwMode="auto">
          <a:xfrm>
            <a:off x="3413125" y="4684713"/>
            <a:ext cx="49728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Bèn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     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mïa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cã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n¾ng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vµ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cã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 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m</a:t>
            </a:r>
            <a:r>
              <a:rPr lang="vi-VN" b="1" i="1" dirty="0" smtClean="0">
                <a:solidFill>
                  <a:srgbClr val="0000FF"/>
                </a:solidFill>
                <a:latin typeface=".VnTime" pitchFamily="34" charset="0"/>
              </a:rPr>
              <a:t>ưa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,</a:t>
            </a:r>
            <a:endParaRPr lang="en-US" b="1" i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64531" name="Text Box 19"/>
          <p:cNvSpPr txBox="1">
            <a:spLocks noChangeArrowheads="1"/>
          </p:cNvSpPr>
          <p:nvPr/>
        </p:nvSpPr>
        <p:spPr bwMode="auto">
          <a:xfrm>
            <a:off x="762000" y="54864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i="1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64532" name="Text Box 20"/>
          <p:cNvSpPr txBox="1">
            <a:spLocks noChangeArrowheads="1"/>
          </p:cNvSpPr>
          <p:nvPr/>
        </p:nvSpPr>
        <p:spPr bwMode="auto">
          <a:xfrm>
            <a:off x="669925" y="5522913"/>
            <a:ext cx="4692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0000FF"/>
                </a:solidFill>
                <a:latin typeface=".VnTime" pitchFamily="34" charset="0"/>
              </a:rPr>
              <a:t>Bèn                mïa     c©y      xanh vµ  c©y     lín.</a:t>
            </a:r>
          </a:p>
        </p:txBody>
      </p:sp>
      <p:sp>
        <p:nvSpPr>
          <p:cNvPr id="64533" name="Text Box 21"/>
          <p:cNvSpPr txBox="1">
            <a:spLocks noChangeArrowheads="1"/>
          </p:cNvSpPr>
          <p:nvPr/>
        </p:nvSpPr>
        <p:spPr bwMode="auto">
          <a:xfrm>
            <a:off x="6232525" y="5522913"/>
            <a:ext cx="2470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0000FF"/>
                </a:solidFill>
                <a:latin typeface=".VnTime" pitchFamily="34" charset="0"/>
              </a:rPr>
              <a:t>Bèn                 mïa     cã</a:t>
            </a:r>
          </a:p>
        </p:txBody>
      </p:sp>
      <p:sp>
        <p:nvSpPr>
          <p:cNvPr id="64534" name="Arc 22"/>
          <p:cNvSpPr>
            <a:spLocks/>
          </p:cNvSpPr>
          <p:nvPr/>
        </p:nvSpPr>
        <p:spPr bwMode="auto">
          <a:xfrm>
            <a:off x="7175500" y="2032000"/>
            <a:ext cx="146050" cy="228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0684"/>
              <a:gd name="T1" fmla="*/ 0 h 21600"/>
              <a:gd name="T2" fmla="*/ 20684 w 20684"/>
              <a:gd name="T3" fmla="*/ 15377 h 21600"/>
              <a:gd name="T4" fmla="*/ 0 w 2068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84" h="21600" fill="none" extrusionOk="0">
                <a:moveTo>
                  <a:pt x="-1" y="0"/>
                </a:moveTo>
                <a:cubicBezTo>
                  <a:pt x="9532" y="0"/>
                  <a:pt x="17937" y="6248"/>
                  <a:pt x="20684" y="15376"/>
                </a:cubicBezTo>
              </a:path>
              <a:path w="20684" h="21600" stroke="0" extrusionOk="0">
                <a:moveTo>
                  <a:pt x="-1" y="0"/>
                </a:moveTo>
                <a:cubicBezTo>
                  <a:pt x="9532" y="0"/>
                  <a:pt x="17937" y="6248"/>
                  <a:pt x="20684" y="15376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64535" name="Text Box 23"/>
          <p:cNvSpPr txBox="1">
            <a:spLocks noChangeArrowheads="1"/>
          </p:cNvSpPr>
          <p:nvPr/>
        </p:nvSpPr>
        <p:spPr bwMode="auto">
          <a:xfrm>
            <a:off x="990600" y="0"/>
            <a:ext cx="7239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>
                <a:solidFill>
                  <a:srgbClr val="990000"/>
                </a:solidFill>
                <a:latin typeface="Times New Roman" pitchFamily="18" charset="0"/>
              </a:rPr>
              <a:t>I.Học bài hát: Khúc ca bốn mùa</a:t>
            </a:r>
          </a:p>
        </p:txBody>
      </p:sp>
      <p:sp>
        <p:nvSpPr>
          <p:cNvPr id="64536" name="Text Box 24"/>
          <p:cNvSpPr txBox="1">
            <a:spLocks noChangeArrowheads="1"/>
          </p:cNvSpPr>
          <p:nvPr/>
        </p:nvSpPr>
        <p:spPr bwMode="auto">
          <a:xfrm>
            <a:off x="5486400" y="6858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i="1">
                <a:solidFill>
                  <a:srgbClr val="CC0099"/>
                </a:solidFill>
                <a:latin typeface="Times New Roman" pitchFamily="18" charset="0"/>
              </a:rPr>
              <a:t>Nhạc và lời: Nguyễn Hải</a:t>
            </a:r>
          </a:p>
        </p:txBody>
      </p:sp>
      <p:sp>
        <p:nvSpPr>
          <p:cNvPr id="64537" name="Text Box 25"/>
          <p:cNvSpPr txBox="1">
            <a:spLocks noChangeArrowheads="1"/>
          </p:cNvSpPr>
          <p:nvPr/>
        </p:nvSpPr>
        <p:spPr bwMode="auto">
          <a:xfrm>
            <a:off x="990600" y="762000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CC0099"/>
                </a:solidFill>
                <a:latin typeface="Times New Roman" pitchFamily="18" charset="0"/>
              </a:rPr>
              <a:t>Vừa phải, hồn nhiên</a:t>
            </a:r>
          </a:p>
        </p:txBody>
      </p:sp>
      <p:sp>
        <p:nvSpPr>
          <p:cNvPr id="64540" name="Text Box 28"/>
          <p:cNvSpPr txBox="1">
            <a:spLocks noChangeArrowheads="1"/>
          </p:cNvSpPr>
          <p:nvPr/>
        </p:nvSpPr>
        <p:spPr bwMode="auto">
          <a:xfrm>
            <a:off x="8305800" y="243840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</a:rPr>
              <a:t>v</a:t>
            </a:r>
          </a:p>
        </p:txBody>
      </p:sp>
      <p:sp>
        <p:nvSpPr>
          <p:cNvPr id="64541" name="Text Box 29"/>
          <p:cNvSpPr txBox="1">
            <a:spLocks noChangeArrowheads="1"/>
          </p:cNvSpPr>
          <p:nvPr/>
        </p:nvSpPr>
        <p:spPr bwMode="auto">
          <a:xfrm>
            <a:off x="8534400" y="563880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</a:rPr>
              <a:t>v</a:t>
            </a:r>
          </a:p>
        </p:txBody>
      </p:sp>
      <p:sp>
        <p:nvSpPr>
          <p:cNvPr id="64542" name="Text Box 30"/>
          <p:cNvSpPr txBox="1">
            <a:spLocks noChangeArrowheads="1"/>
          </p:cNvSpPr>
          <p:nvPr/>
        </p:nvSpPr>
        <p:spPr bwMode="auto">
          <a:xfrm>
            <a:off x="3886200" y="167640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</a:rPr>
              <a:t>v</a:t>
            </a:r>
          </a:p>
        </p:txBody>
      </p:sp>
      <p:sp>
        <p:nvSpPr>
          <p:cNvPr id="64543" name="Text Box 31"/>
          <p:cNvSpPr txBox="1">
            <a:spLocks noChangeArrowheads="1"/>
          </p:cNvSpPr>
          <p:nvPr/>
        </p:nvSpPr>
        <p:spPr bwMode="auto">
          <a:xfrm>
            <a:off x="2514600" y="396240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</a:rPr>
              <a:t>v</a:t>
            </a:r>
          </a:p>
        </p:txBody>
      </p:sp>
      <p:sp>
        <p:nvSpPr>
          <p:cNvPr id="64544" name="Text Box 32"/>
          <p:cNvSpPr txBox="1">
            <a:spLocks noChangeArrowheads="1"/>
          </p:cNvSpPr>
          <p:nvPr/>
        </p:nvSpPr>
        <p:spPr bwMode="auto">
          <a:xfrm>
            <a:off x="5334000" y="480060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</a:rPr>
              <a:t>v</a:t>
            </a:r>
          </a:p>
        </p:txBody>
      </p:sp>
      <p:pic>
        <p:nvPicPr>
          <p:cNvPr id="32" name="KhucCaBonMua-V.A-263370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0501" y="76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20874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4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4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4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4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4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20403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64522" grpId="0" animBg="1"/>
      <p:bldP spid="64523" grpId="0" animBg="1"/>
      <p:bldP spid="64524" grpId="0" animBg="1"/>
      <p:bldP spid="64525" grpId="0" animBg="1"/>
      <p:bldP spid="64527" grpId="0"/>
      <p:bldP spid="64528" grpId="0"/>
      <p:bldP spid="64529" grpId="0"/>
      <p:bldP spid="64530" grpId="0"/>
      <p:bldP spid="64532" grpId="0"/>
      <p:bldP spid="64533" grpId="0"/>
      <p:bldP spid="64535" grpId="0"/>
      <p:bldP spid="64536" grpId="0"/>
      <p:bldP spid="64537" grpId="0"/>
      <p:bldP spid="64540" grpId="0"/>
      <p:bldP spid="64541" grpId="0"/>
      <p:bldP spid="64542" grpId="0"/>
      <p:bldP spid="64543" grpId="0"/>
      <p:bldP spid="645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1295400" y="2743200"/>
            <a:ext cx="6553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cs typeface="Arial" charset="0"/>
              </a:rPr>
              <a:t>   -</a:t>
            </a:r>
            <a:r>
              <a:rPr lang="en-US" sz="2800" b="1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>
                <a:solidFill>
                  <a:srgbClr val="000000"/>
                </a:solidFill>
                <a:cs typeface="Arial" charset="0"/>
              </a:rPr>
              <a:t>Tác giả đã nhắc đến hiện tượng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cs typeface="Arial" charset="0"/>
              </a:rPr>
              <a:t>        mưa và nắng của thiên nhiên</a:t>
            </a:r>
            <a:r>
              <a:rPr lang="vi-VN" sz="2800" b="1">
                <a:solidFill>
                  <a:srgbClr val="000000"/>
                </a:solidFill>
                <a:cs typeface="Arial" charset="0"/>
              </a:rPr>
              <a:t>.</a:t>
            </a:r>
          </a:p>
        </p:txBody>
      </p:sp>
      <p:sp>
        <p:nvSpPr>
          <p:cNvPr id="71683" name="AutoShape 3"/>
          <p:cNvSpPr>
            <a:spLocks noChangeArrowheads="1"/>
          </p:cNvSpPr>
          <p:nvPr/>
        </p:nvSpPr>
        <p:spPr bwMode="auto">
          <a:xfrm>
            <a:off x="1692275" y="115888"/>
            <a:ext cx="7123113" cy="2100262"/>
          </a:xfrm>
          <a:prstGeom prst="cloudCallout">
            <a:avLst>
              <a:gd name="adj1" fmla="val -45208"/>
              <a:gd name="adj2" fmla="val 120444"/>
            </a:avLst>
          </a:prstGeom>
          <a:gradFill rotWithShape="1">
            <a:gsLst>
              <a:gs pos="0">
                <a:srgbClr val="969696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0066"/>
            </a:solidFill>
            <a:round/>
            <a:headEnd/>
            <a:tailEnd/>
          </a:ln>
          <a:effectLst>
            <a:outerShdw dist="99190" dir="2388334" algn="ctr" rotWithShape="0">
              <a:srgbClr val="042A29"/>
            </a:outerShdw>
          </a:effectLst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FF"/>
                </a:solidFill>
                <a:cs typeface="Arial" charset="0"/>
              </a:rPr>
              <a:t>   Trong bài hát tác giả đã nhắc đến những hiện tượng tự nhiên gì?</a:t>
            </a:r>
            <a:endParaRPr lang="en-US" sz="2800" b="1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71684" name="Picture 4" descr="Cau h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69875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AutoShape 5"/>
          <p:cNvSpPr>
            <a:spLocks noChangeArrowheads="1"/>
          </p:cNvSpPr>
          <p:nvPr/>
        </p:nvSpPr>
        <p:spPr bwMode="auto">
          <a:xfrm>
            <a:off x="2016125" y="393700"/>
            <a:ext cx="7127875" cy="2027238"/>
          </a:xfrm>
          <a:prstGeom prst="cloudCallout">
            <a:avLst>
              <a:gd name="adj1" fmla="val -42162"/>
              <a:gd name="adj2" fmla="val 177565"/>
            </a:avLst>
          </a:prstGeom>
          <a:gradFill rotWithShape="1">
            <a:gsLst>
              <a:gs pos="0">
                <a:srgbClr val="969696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0066"/>
            </a:solidFill>
            <a:round/>
            <a:headEnd/>
            <a:tailEnd/>
          </a:ln>
          <a:effectLst>
            <a:outerShdw dist="99190" dir="2388334" algn="ctr" rotWithShape="0">
              <a:srgbClr val="042A29"/>
            </a:outerShdw>
          </a:effectLst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  Qua bài hát tác giả muốn nhắc nhở chúng ta điều gì?</a:t>
            </a:r>
            <a:endParaRPr lang="en-US" sz="28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71686" name="Picture 6" descr="Cau h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20938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685800" y="2667000"/>
            <a:ext cx="78486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cs typeface="Arial" charset="0"/>
              </a:rPr>
              <a:t>  - Giúp</a:t>
            </a:r>
            <a:r>
              <a:rPr lang="vi-VN" sz="2800" b="1">
                <a:solidFill>
                  <a:srgbClr val="000000"/>
                </a:solidFill>
                <a:cs typeface="Arial" charset="0"/>
              </a:rPr>
              <a:t> chúng ta biết sống thân thiện,</a:t>
            </a:r>
            <a:r>
              <a:rPr lang="en-US" sz="2800" b="1">
                <a:solidFill>
                  <a:srgbClr val="000000"/>
                </a:solidFill>
                <a:cs typeface="Arial" charset="0"/>
              </a:rPr>
              <a:t> </a:t>
            </a:r>
            <a:r>
              <a:rPr lang="vi-VN" sz="2800" b="1">
                <a:solidFill>
                  <a:srgbClr val="000000"/>
                </a:solidFill>
                <a:cs typeface="Arial" charset="0"/>
              </a:rPr>
              <a:t>hòa hợp với thiên nhiên, có ý thức bảo vệ môi trường sống.</a:t>
            </a:r>
            <a:r>
              <a:rPr lang="en-US" sz="2800" b="1">
                <a:solidFill>
                  <a:srgbClr val="000000"/>
                </a:solidFill>
                <a:cs typeface="Arial" charset="0"/>
              </a:rPr>
              <a:t> </a:t>
            </a:r>
            <a:r>
              <a:rPr lang="vi-VN" sz="2800" b="1">
                <a:solidFill>
                  <a:srgbClr val="000000"/>
                </a:solidFill>
                <a:cs typeface="Arial" charset="0"/>
              </a:rPr>
              <a:t>Biết quý trọng thành quả lao động</a:t>
            </a:r>
            <a:r>
              <a:rPr lang="en-US" sz="2800" b="1">
                <a:solidFill>
                  <a:srgbClr val="000000"/>
                </a:solidFill>
                <a:cs typeface="Arial" charset="0"/>
              </a:rPr>
              <a:t> do con người làm ra.</a:t>
            </a:r>
            <a:endParaRPr lang="vi-VN" sz="2800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66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2" grpId="1"/>
      <p:bldP spid="71683" grpId="0" animBg="1"/>
      <p:bldP spid="71683" grpId="1" animBg="1"/>
      <p:bldP spid="71683" grpId="2" animBg="1"/>
      <p:bldP spid="71685" grpId="0" animBg="1"/>
      <p:bldP spid="71685" grpId="1" animBg="1"/>
      <p:bldP spid="716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438400" y="228600"/>
            <a:ext cx="4876800" cy="838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 II.Tiếng sáo Việt Nam</a:t>
            </a:r>
          </a:p>
        </p:txBody>
      </p:sp>
      <p:pic>
        <p:nvPicPr>
          <p:cNvPr id="66563" name="Picture 3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43000"/>
            <a:ext cx="3810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s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3733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5" name="Picture 5" descr="musi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410200"/>
            <a:ext cx="858838" cy="98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6" name="Picture 6" descr="musi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858838" cy="98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094834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AutoShape 3"/>
          <p:cNvSpPr>
            <a:spLocks noChangeArrowheads="1"/>
          </p:cNvSpPr>
          <p:nvPr/>
        </p:nvSpPr>
        <p:spPr bwMode="auto">
          <a:xfrm>
            <a:off x="4572000" y="1600200"/>
            <a:ext cx="3657600" cy="2438400"/>
          </a:xfrm>
          <a:prstGeom prst="wedgeRoundRectCallout">
            <a:avLst>
              <a:gd name="adj1" fmla="val -50477"/>
              <a:gd name="adj2" fmla="val 7317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Times New Roman" pitchFamily="18" charset="0"/>
              </a:rPr>
              <a:t>Sáo được làm từ nguyên vật liệu gì?</a:t>
            </a:r>
          </a:p>
        </p:txBody>
      </p:sp>
      <p:grpSp>
        <p:nvGrpSpPr>
          <p:cNvPr id="68612" name="Group 4"/>
          <p:cNvGrpSpPr>
            <a:grpSpLocks/>
          </p:cNvGrpSpPr>
          <p:nvPr/>
        </p:nvGrpSpPr>
        <p:grpSpPr bwMode="auto">
          <a:xfrm>
            <a:off x="0" y="5791200"/>
            <a:ext cx="9144000" cy="1066800"/>
            <a:chOff x="1440" y="3936"/>
            <a:chExt cx="2736" cy="384"/>
          </a:xfrm>
        </p:grpSpPr>
        <p:pic>
          <p:nvPicPr>
            <p:cNvPr id="6861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3936"/>
              <a:ext cx="2736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614" name="Picture 6" descr="nature007.gif (6160 bytes)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941"/>
              <a:ext cx="286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615" name="Picture 7" descr="nature008.gif (6929 bytes)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936"/>
              <a:ext cx="238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616" name="Picture 8" descr="nature010.gif (4810 bytes)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936"/>
              <a:ext cx="336" cy="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617" name="Picture 9" descr="nature009.gif (5950 bytes)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3936"/>
              <a:ext cx="286" cy="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8618" name="AutoShape 10"/>
          <p:cNvSpPr>
            <a:spLocks noChangeArrowheads="1"/>
          </p:cNvSpPr>
          <p:nvPr/>
        </p:nvSpPr>
        <p:spPr bwMode="auto">
          <a:xfrm>
            <a:off x="4572000" y="1600200"/>
            <a:ext cx="3657600" cy="2438400"/>
          </a:xfrm>
          <a:prstGeom prst="wedgeRoundRectCallout">
            <a:avLst>
              <a:gd name="adj1" fmla="val -46310"/>
              <a:gd name="adj2" fmla="val 7942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Times New Roman" pitchFamily="18" charset="0"/>
              </a:rPr>
              <a:t>Sáo được làm từ các cây nứa, cây sậy, cây trúc…</a:t>
            </a:r>
          </a:p>
        </p:txBody>
      </p:sp>
      <p:pic>
        <p:nvPicPr>
          <p:cNvPr id="68619" name="Picture 11" descr="sa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3733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20" name="AutoShape 12"/>
          <p:cNvSpPr>
            <a:spLocks noChangeArrowheads="1"/>
          </p:cNvSpPr>
          <p:nvPr/>
        </p:nvSpPr>
        <p:spPr bwMode="auto">
          <a:xfrm>
            <a:off x="4648200" y="1295400"/>
            <a:ext cx="3657600" cy="2743200"/>
          </a:xfrm>
          <a:prstGeom prst="wedgeRoundRectCallout">
            <a:avLst>
              <a:gd name="adj1" fmla="val -48829"/>
              <a:gd name="adj2" fmla="val 7170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Sáo có vị trí như thế nào trong đời sống tinh thần và các hoạt động văn hoá văn nghệ?</a:t>
            </a:r>
          </a:p>
        </p:txBody>
      </p:sp>
      <p:sp>
        <p:nvSpPr>
          <p:cNvPr id="68621" name="AutoShape 13"/>
          <p:cNvSpPr>
            <a:spLocks noChangeArrowheads="1"/>
          </p:cNvSpPr>
          <p:nvPr/>
        </p:nvSpPr>
        <p:spPr bwMode="auto">
          <a:xfrm>
            <a:off x="3810000" y="762000"/>
            <a:ext cx="5105400" cy="4267200"/>
          </a:xfrm>
          <a:prstGeom prst="wedgeRoundRectCallout">
            <a:avLst>
              <a:gd name="adj1" fmla="val -41389"/>
              <a:gd name="adj2" fmla="val 6320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- Sáo gắn liền với các hoạt động văn hoá tinh thần của nhân dân đặc biệt là ở các làng quê Việt Nam.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- Trong các hoạt động văn hoá văn nghệ sáo dùng để: độc tấu, hoà tấu…. Sáo có vị trí quan trọng trong giàn nhạc dân tộc.</a:t>
            </a:r>
          </a:p>
        </p:txBody>
      </p:sp>
    </p:spTree>
    <p:extLst>
      <p:ext uri="{BB962C8B-B14F-4D97-AF65-F5344CB8AC3E}">
        <p14:creationId xmlns:p14="http://schemas.microsoft.com/office/powerpoint/2010/main" val="2085564743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nimBg="1"/>
      <p:bldP spid="68618" grpId="0" animBg="1"/>
      <p:bldP spid="68618" grpId="1" animBg="1"/>
      <p:bldP spid="68620" grpId="0" animBg="1"/>
      <p:bldP spid="686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62200" y="228600"/>
            <a:ext cx="5334000" cy="533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 II.Tiếng sáo Việt Nam</a:t>
            </a:r>
          </a:p>
        </p:txBody>
      </p:sp>
      <p:pic>
        <p:nvPicPr>
          <p:cNvPr id="83971" name="Picture 3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3810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2" name="Picture 4" descr="s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3733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3" name="Picture 5" descr="musi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410200"/>
            <a:ext cx="858838" cy="98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4" name="Picture 6" descr="musi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858838" cy="98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048532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AutoShape 2"/>
          <p:cNvSpPr>
            <a:spLocks noChangeArrowheads="1"/>
          </p:cNvSpPr>
          <p:nvPr/>
        </p:nvSpPr>
        <p:spPr bwMode="auto">
          <a:xfrm>
            <a:off x="4572000" y="1600200"/>
            <a:ext cx="3657600" cy="2438400"/>
          </a:xfrm>
          <a:prstGeom prst="wedgeRoundRectCallout">
            <a:avLst>
              <a:gd name="adj1" fmla="val -50477"/>
              <a:gd name="adj2" fmla="val 7317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000000"/>
                </a:solidFill>
                <a:latin typeface="Times New Roman" pitchFamily="18" charset="0"/>
              </a:rPr>
              <a:t>Âm thanh của sáo gợi nên hình ảnh gì?</a:t>
            </a:r>
          </a:p>
        </p:txBody>
      </p:sp>
      <p:grpSp>
        <p:nvGrpSpPr>
          <p:cNvPr id="78851" name="Group 3"/>
          <p:cNvGrpSpPr>
            <a:grpSpLocks/>
          </p:cNvGrpSpPr>
          <p:nvPr/>
        </p:nvGrpSpPr>
        <p:grpSpPr bwMode="auto">
          <a:xfrm>
            <a:off x="0" y="5791200"/>
            <a:ext cx="9144000" cy="1066800"/>
            <a:chOff x="1440" y="3936"/>
            <a:chExt cx="2736" cy="384"/>
          </a:xfrm>
        </p:grpSpPr>
        <p:pic>
          <p:nvPicPr>
            <p:cNvPr id="788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3936"/>
              <a:ext cx="2736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853" name="Picture 5" descr="nature007.gif (6160 bytes)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941"/>
              <a:ext cx="286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854" name="Picture 6" descr="nature008.gif (6929 bytes)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936"/>
              <a:ext cx="238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855" name="Picture 7" descr="nature010.gif (4810 bytes)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936"/>
              <a:ext cx="336" cy="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856" name="Picture 8" descr="nature009.gif (5950 bytes)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3936"/>
              <a:ext cx="286" cy="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8857" name="AutoShape 9"/>
          <p:cNvSpPr>
            <a:spLocks noChangeArrowheads="1"/>
          </p:cNvSpPr>
          <p:nvPr/>
        </p:nvSpPr>
        <p:spPr bwMode="auto">
          <a:xfrm>
            <a:off x="4191000" y="1295400"/>
            <a:ext cx="4572000" cy="2895600"/>
          </a:xfrm>
          <a:prstGeom prst="wedgeRoundRectCallout">
            <a:avLst>
              <a:gd name="adj1" fmla="val -43088"/>
              <a:gd name="adj2" fmla="val 6392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Âm thanh của sáo gợi nên khung cảnh đồng quê, làng xóm êm ả của nông thôn Việt Nam thanh bình</a:t>
            </a:r>
          </a:p>
        </p:txBody>
      </p:sp>
      <p:pic>
        <p:nvPicPr>
          <p:cNvPr id="78858" name="Picture 10" descr="sa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3733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069285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animBg="1"/>
      <p:bldP spid="78857" grpId="0" animBg="1"/>
      <p:bldP spid="7885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bannhac kcbm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5"/>
          <a:stretch>
            <a:fillRect/>
          </a:stretch>
        </p:blipFill>
        <p:spPr>
          <a:xfrm>
            <a:off x="0" y="1066800"/>
            <a:ext cx="9144000" cy="579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685800" y="16764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</a:t>
            </a:r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457200" y="32766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</a:t>
            </a:r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533400" y="40386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</a:t>
            </a:r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533400" y="48006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</a:t>
            </a:r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685800" y="56388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</a:t>
            </a:r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381000" y="64770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</a:t>
            </a:r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685800" y="48768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</a:t>
            </a:r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685800" y="16764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</a:rPr>
              <a:t>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H¹t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   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n¾ng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h¹t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n¾ng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theo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mÑ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ra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®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ång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,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h¹t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m­</a:t>
            </a:r>
            <a:r>
              <a:rPr lang="vi-VN" b="1" i="1" dirty="0" smtClean="0">
                <a:solidFill>
                  <a:srgbClr val="0000FF"/>
                </a:solidFill>
                <a:latin typeface=".VnTime" pitchFamily="34" charset="0"/>
              </a:rPr>
              <a:t>ưa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 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h¹t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457200" y="32766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</a:rPr>
              <a:t>  </a:t>
            </a:r>
            <a:r>
              <a:rPr lang="en-US" b="1" i="1" dirty="0" err="1" smtClean="0">
                <a:solidFill>
                  <a:srgbClr val="0000FF"/>
                </a:solidFill>
                <a:latin typeface=".VnTime" pitchFamily="34" charset="0"/>
              </a:rPr>
              <a:t>tr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­</a:t>
            </a:r>
            <a:r>
              <a:rPr lang="vi-VN" b="1" i="1" dirty="0">
                <a:solidFill>
                  <a:srgbClr val="0000FF"/>
                </a:solidFill>
                <a:latin typeface=".VnTime" pitchFamily="34" charset="0"/>
              </a:rPr>
              <a:t>ư</a:t>
            </a:r>
            <a:r>
              <a:rPr lang="en-US" b="1" i="1" dirty="0" err="1" smtClean="0">
                <a:solidFill>
                  <a:srgbClr val="0000FF"/>
                </a:solidFill>
                <a:latin typeface=".VnTime" pitchFamily="34" charset="0"/>
              </a:rPr>
              <a:t>êng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,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h¹t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m­a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h¹t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m­</a:t>
            </a:r>
            <a:r>
              <a:rPr lang="vi-VN" b="1" i="1" dirty="0" smtClean="0">
                <a:solidFill>
                  <a:srgbClr val="0000FF"/>
                </a:solidFill>
                <a:latin typeface=".VnTime" pitchFamily="34" charset="0"/>
              </a:rPr>
              <a:t>ưa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 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cho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c©y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v­</a:t>
            </a:r>
            <a:r>
              <a:rPr lang="vi-VN" b="1" i="1" dirty="0">
                <a:solidFill>
                  <a:srgbClr val="0000FF"/>
                </a:solidFill>
                <a:latin typeface=".VnTime" pitchFamily="34" charset="0"/>
              </a:rPr>
              <a:t>ư</a:t>
            </a:r>
            <a:r>
              <a:rPr lang="en-US" b="1" i="1" dirty="0" err="1" smtClean="0">
                <a:solidFill>
                  <a:srgbClr val="0000FF"/>
                </a:solidFill>
                <a:latin typeface=".VnTime" pitchFamily="34" charset="0"/>
              </a:rPr>
              <a:t>ên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thªm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xanh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.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80908" name="Rectangle 12"/>
          <p:cNvSpPr>
            <a:spLocks noChangeArrowheads="1"/>
          </p:cNvSpPr>
          <p:nvPr/>
        </p:nvSpPr>
        <p:spPr bwMode="auto">
          <a:xfrm>
            <a:off x="457200" y="40386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Khi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trêi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®æ 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n¾ng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cã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 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m­</a:t>
            </a:r>
            <a:r>
              <a:rPr lang="vi-VN" b="1" i="1" dirty="0" smtClean="0">
                <a:solidFill>
                  <a:srgbClr val="0000FF"/>
                </a:solidFill>
                <a:latin typeface=".VnTime" pitchFamily="34" charset="0"/>
              </a:rPr>
              <a:t>ưa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vÒ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dÞu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l¹i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,           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Khi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trêi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®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Çy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m­</a:t>
            </a:r>
            <a:r>
              <a:rPr lang="vi-VN" b="1" i="1" dirty="0" smtClean="0">
                <a:solidFill>
                  <a:srgbClr val="0000FF"/>
                </a:solidFill>
                <a:latin typeface=".VnTime" pitchFamily="34" charset="0"/>
              </a:rPr>
              <a:t>ưa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cã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80909" name="Rectangle 13"/>
          <p:cNvSpPr>
            <a:spLocks noChangeArrowheads="1"/>
          </p:cNvSpPr>
          <p:nvPr/>
        </p:nvSpPr>
        <p:spPr bwMode="auto">
          <a:xfrm>
            <a:off x="457200" y="64770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n¾ng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vµ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cã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m­</a:t>
            </a:r>
            <a:r>
              <a:rPr lang="vi-VN" b="1" i="1" dirty="0" smtClean="0">
                <a:solidFill>
                  <a:srgbClr val="0000FF"/>
                </a:solidFill>
                <a:latin typeface=".VnTime" pitchFamily="34" charset="0"/>
              </a:rPr>
              <a:t>ưa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,         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Bèn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  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mïa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nhÞp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®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êi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m·i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sinh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s«i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80910" name="Rectangle 14"/>
          <p:cNvSpPr>
            <a:spLocks noChangeArrowheads="1"/>
          </p:cNvSpPr>
          <p:nvPr/>
        </p:nvSpPr>
        <p:spPr bwMode="auto">
          <a:xfrm>
            <a:off x="609600" y="2438400"/>
            <a:ext cx="8305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11" name="Text Box 15"/>
          <p:cNvSpPr txBox="1">
            <a:spLocks noChangeArrowheads="1"/>
          </p:cNvSpPr>
          <p:nvPr/>
        </p:nvSpPr>
        <p:spPr bwMode="auto">
          <a:xfrm>
            <a:off x="669925" y="2398713"/>
            <a:ext cx="34018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m­</a:t>
            </a:r>
            <a:r>
              <a:rPr lang="vi-VN" b="1" i="1" dirty="0" smtClean="0">
                <a:solidFill>
                  <a:srgbClr val="0000FF"/>
                </a:solidFill>
                <a:latin typeface=".VnTime" pitchFamily="34" charset="0"/>
              </a:rPr>
              <a:t>ưa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cho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c©y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lóa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træ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b«ng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.</a:t>
            </a:r>
          </a:p>
        </p:txBody>
      </p:sp>
      <p:sp>
        <p:nvSpPr>
          <p:cNvPr id="80912" name="Text Box 16"/>
          <p:cNvSpPr txBox="1">
            <a:spLocks noChangeArrowheads="1"/>
          </p:cNvSpPr>
          <p:nvPr/>
        </p:nvSpPr>
        <p:spPr bwMode="auto">
          <a:xfrm>
            <a:off x="4175125" y="2398713"/>
            <a:ext cx="474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0000FF"/>
                </a:solidFill>
                <a:latin typeface=".VnTime" pitchFamily="34" charset="0"/>
              </a:rPr>
              <a:t>H¹t    n¾ng    h¹t      n¾ng     trªn    vai   em   ®Õn</a:t>
            </a:r>
          </a:p>
        </p:txBody>
      </p:sp>
      <p:sp>
        <p:nvSpPr>
          <p:cNvPr id="80913" name="Text Box 17"/>
          <p:cNvSpPr txBox="1">
            <a:spLocks noChangeArrowheads="1"/>
          </p:cNvSpPr>
          <p:nvPr/>
        </p:nvSpPr>
        <p:spPr bwMode="auto">
          <a:xfrm>
            <a:off x="609600" y="4724400"/>
            <a:ext cx="21259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n¾ng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vÒ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s</a:t>
            </a:r>
            <a:r>
              <a:rPr lang="vi-VN" b="1" i="1" dirty="0">
                <a:solidFill>
                  <a:srgbClr val="0000FF"/>
                </a:solidFill>
                <a:latin typeface=".VnTime" pitchFamily="34" charset="0"/>
              </a:rPr>
              <a:t>ư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­</a:t>
            </a:r>
            <a:r>
              <a:rPr lang="en-US" b="1" i="1" dirty="0" err="1" smtClean="0">
                <a:solidFill>
                  <a:srgbClr val="0000FF"/>
                </a:solidFill>
                <a:latin typeface=".VnTime" pitchFamily="34" charset="0"/>
              </a:rPr>
              <a:t>ëi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Êm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. </a:t>
            </a:r>
          </a:p>
        </p:txBody>
      </p:sp>
      <p:sp>
        <p:nvSpPr>
          <p:cNvPr id="80914" name="Text Box 18"/>
          <p:cNvSpPr txBox="1">
            <a:spLocks noChangeArrowheads="1"/>
          </p:cNvSpPr>
          <p:nvPr/>
        </p:nvSpPr>
        <p:spPr bwMode="auto">
          <a:xfrm>
            <a:off x="3413125" y="4684713"/>
            <a:ext cx="49728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Bèn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     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mïa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cã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n¾ng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vµ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cã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 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m­</a:t>
            </a:r>
            <a:r>
              <a:rPr lang="vi-VN" b="1" i="1" dirty="0" smtClean="0">
                <a:solidFill>
                  <a:srgbClr val="0000FF"/>
                </a:solidFill>
                <a:latin typeface=".VnTime" pitchFamily="34" charset="0"/>
              </a:rPr>
              <a:t>ưa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,</a:t>
            </a:r>
            <a:endParaRPr lang="en-US" b="1" i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80915" name="Text Box 19"/>
          <p:cNvSpPr txBox="1">
            <a:spLocks noChangeArrowheads="1"/>
          </p:cNvSpPr>
          <p:nvPr/>
        </p:nvSpPr>
        <p:spPr bwMode="auto">
          <a:xfrm>
            <a:off x="762000" y="54864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i="1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0916" name="Text Box 20"/>
          <p:cNvSpPr txBox="1">
            <a:spLocks noChangeArrowheads="1"/>
          </p:cNvSpPr>
          <p:nvPr/>
        </p:nvSpPr>
        <p:spPr bwMode="auto">
          <a:xfrm>
            <a:off x="669925" y="5522913"/>
            <a:ext cx="4692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0000FF"/>
                </a:solidFill>
                <a:latin typeface=".VnTime" pitchFamily="34" charset="0"/>
              </a:rPr>
              <a:t>Bèn                mïa     c©y      xanh vµ  c©y     lín.</a:t>
            </a:r>
          </a:p>
        </p:txBody>
      </p:sp>
      <p:sp>
        <p:nvSpPr>
          <p:cNvPr id="80917" name="Text Box 21"/>
          <p:cNvSpPr txBox="1">
            <a:spLocks noChangeArrowheads="1"/>
          </p:cNvSpPr>
          <p:nvPr/>
        </p:nvSpPr>
        <p:spPr bwMode="auto">
          <a:xfrm>
            <a:off x="6232525" y="5522913"/>
            <a:ext cx="2470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0000FF"/>
                </a:solidFill>
                <a:latin typeface=".VnTime" pitchFamily="34" charset="0"/>
              </a:rPr>
              <a:t>Bèn                 mïa     cã</a:t>
            </a:r>
          </a:p>
        </p:txBody>
      </p:sp>
      <p:sp>
        <p:nvSpPr>
          <p:cNvPr id="80918" name="Arc 22"/>
          <p:cNvSpPr>
            <a:spLocks/>
          </p:cNvSpPr>
          <p:nvPr/>
        </p:nvSpPr>
        <p:spPr bwMode="auto">
          <a:xfrm>
            <a:off x="7175500" y="2032000"/>
            <a:ext cx="146050" cy="228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0684"/>
              <a:gd name="T1" fmla="*/ 0 h 21600"/>
              <a:gd name="T2" fmla="*/ 20684 w 20684"/>
              <a:gd name="T3" fmla="*/ 15377 h 21600"/>
              <a:gd name="T4" fmla="*/ 0 w 2068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84" h="21600" fill="none" extrusionOk="0">
                <a:moveTo>
                  <a:pt x="-1" y="0"/>
                </a:moveTo>
                <a:cubicBezTo>
                  <a:pt x="9532" y="0"/>
                  <a:pt x="17937" y="6248"/>
                  <a:pt x="20684" y="15376"/>
                </a:cubicBezTo>
              </a:path>
              <a:path w="20684" h="21600" stroke="0" extrusionOk="0">
                <a:moveTo>
                  <a:pt x="-1" y="0"/>
                </a:moveTo>
                <a:cubicBezTo>
                  <a:pt x="9532" y="0"/>
                  <a:pt x="17937" y="6248"/>
                  <a:pt x="20684" y="15376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80919" name="Text Box 23"/>
          <p:cNvSpPr txBox="1">
            <a:spLocks noChangeArrowheads="1"/>
          </p:cNvSpPr>
          <p:nvPr/>
        </p:nvSpPr>
        <p:spPr bwMode="auto">
          <a:xfrm>
            <a:off x="990600" y="0"/>
            <a:ext cx="7239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>
                <a:solidFill>
                  <a:srgbClr val="990000"/>
                </a:solidFill>
                <a:latin typeface="Times New Roman" pitchFamily="18" charset="0"/>
              </a:rPr>
              <a:t>I.Học bài hát: Khúc ca bốn mùa</a:t>
            </a:r>
          </a:p>
        </p:txBody>
      </p:sp>
      <p:sp>
        <p:nvSpPr>
          <p:cNvPr id="80920" name="Text Box 24"/>
          <p:cNvSpPr txBox="1">
            <a:spLocks noChangeArrowheads="1"/>
          </p:cNvSpPr>
          <p:nvPr/>
        </p:nvSpPr>
        <p:spPr bwMode="auto">
          <a:xfrm>
            <a:off x="5486400" y="6858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i="1">
                <a:solidFill>
                  <a:srgbClr val="CC0099"/>
                </a:solidFill>
                <a:latin typeface="Times New Roman" pitchFamily="18" charset="0"/>
              </a:rPr>
              <a:t>Nhạc và lời: Nguyễn Hải</a:t>
            </a:r>
          </a:p>
        </p:txBody>
      </p:sp>
      <p:sp>
        <p:nvSpPr>
          <p:cNvPr id="80921" name="Text Box 25"/>
          <p:cNvSpPr txBox="1">
            <a:spLocks noChangeArrowheads="1"/>
          </p:cNvSpPr>
          <p:nvPr/>
        </p:nvSpPr>
        <p:spPr bwMode="auto">
          <a:xfrm>
            <a:off x="990600" y="762000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CC0099"/>
                </a:solidFill>
                <a:latin typeface="Times New Roman" pitchFamily="18" charset="0"/>
              </a:rPr>
              <a:t>Vừa phải, hồn nhiên</a:t>
            </a:r>
          </a:p>
        </p:txBody>
      </p:sp>
      <p:sp>
        <p:nvSpPr>
          <p:cNvPr id="80923" name="Text Box 27"/>
          <p:cNvSpPr txBox="1">
            <a:spLocks noChangeArrowheads="1"/>
          </p:cNvSpPr>
          <p:nvPr/>
        </p:nvSpPr>
        <p:spPr bwMode="auto">
          <a:xfrm>
            <a:off x="8305800" y="243840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</a:rPr>
              <a:t>v</a:t>
            </a:r>
          </a:p>
        </p:txBody>
      </p:sp>
      <p:sp>
        <p:nvSpPr>
          <p:cNvPr id="80924" name="Text Box 28"/>
          <p:cNvSpPr txBox="1">
            <a:spLocks noChangeArrowheads="1"/>
          </p:cNvSpPr>
          <p:nvPr/>
        </p:nvSpPr>
        <p:spPr bwMode="auto">
          <a:xfrm>
            <a:off x="8534400" y="563880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</a:rPr>
              <a:t>v</a:t>
            </a:r>
          </a:p>
        </p:txBody>
      </p:sp>
      <p:sp>
        <p:nvSpPr>
          <p:cNvPr id="80925" name="Text Box 29"/>
          <p:cNvSpPr txBox="1">
            <a:spLocks noChangeArrowheads="1"/>
          </p:cNvSpPr>
          <p:nvPr/>
        </p:nvSpPr>
        <p:spPr bwMode="auto">
          <a:xfrm>
            <a:off x="3886200" y="167640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</a:rPr>
              <a:t>v</a:t>
            </a:r>
          </a:p>
        </p:txBody>
      </p:sp>
      <p:sp>
        <p:nvSpPr>
          <p:cNvPr id="80926" name="Text Box 30"/>
          <p:cNvSpPr txBox="1">
            <a:spLocks noChangeArrowheads="1"/>
          </p:cNvSpPr>
          <p:nvPr/>
        </p:nvSpPr>
        <p:spPr bwMode="auto">
          <a:xfrm>
            <a:off x="2514600" y="396240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</a:rPr>
              <a:t>v</a:t>
            </a:r>
          </a:p>
        </p:txBody>
      </p:sp>
      <p:sp>
        <p:nvSpPr>
          <p:cNvPr id="80927" name="Text Box 31"/>
          <p:cNvSpPr txBox="1">
            <a:spLocks noChangeArrowheads="1"/>
          </p:cNvSpPr>
          <p:nvPr/>
        </p:nvSpPr>
        <p:spPr bwMode="auto">
          <a:xfrm>
            <a:off x="5334000" y="480060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</a:rPr>
              <a:t>v</a:t>
            </a:r>
          </a:p>
        </p:txBody>
      </p:sp>
      <p:pic>
        <p:nvPicPr>
          <p:cNvPr id="32" name="KhucCaBonMua-V.A-263370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0501" y="76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10841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0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0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0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0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0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80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20403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80906" grpId="0" animBg="1"/>
      <p:bldP spid="80907" grpId="0" animBg="1"/>
      <p:bldP spid="80908" grpId="0" animBg="1"/>
      <p:bldP spid="80909" grpId="0" animBg="1"/>
      <p:bldP spid="80911" grpId="0"/>
      <p:bldP spid="80912" grpId="0"/>
      <p:bldP spid="80913" grpId="0"/>
      <p:bldP spid="80914" grpId="0"/>
      <p:bldP spid="80916" grpId="0"/>
      <p:bldP spid="80917" grpId="0"/>
      <p:bldP spid="80919" grpId="0"/>
      <p:bldP spid="80920" grpId="0"/>
      <p:bldP spid="80921" grpId="0"/>
      <p:bldP spid="80923" grpId="0"/>
      <p:bldP spid="80924" grpId="0"/>
      <p:bldP spid="80925" grpId="0"/>
      <p:bldP spid="80926" grpId="0"/>
      <p:bldP spid="809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819400" y="609600"/>
            <a:ext cx="3581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u="sng">
                <a:solidFill>
                  <a:srgbClr val="FF0000"/>
                </a:solidFill>
                <a:latin typeface="Times New Roman" pitchFamily="18" charset="0"/>
              </a:rPr>
              <a:t>Về nhà: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762000" y="1676400"/>
            <a:ext cx="79248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>
                <a:solidFill>
                  <a:srgbClr val="000000"/>
                </a:solidFill>
                <a:latin typeface="Times New Roman" pitchFamily="18" charset="0"/>
              </a:rPr>
              <a:t> -Học thuộc bài hát: Khúc ca bốn mùa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sz="4000">
                <a:solidFill>
                  <a:srgbClr val="000000"/>
                </a:solidFill>
                <a:latin typeface="Times New Roman" pitchFamily="18" charset="0"/>
              </a:rPr>
              <a:t>Tập biểu diễn theo nhóm với cách      hát lĩnh xướng hoà giọng.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nl-NL" sz="4000">
                <a:solidFill>
                  <a:srgbClr val="000000"/>
                </a:solidFill>
                <a:latin typeface="Times New Roman" pitchFamily="18" charset="0"/>
              </a:rPr>
              <a:t>Và xem trước bài học sau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33802" name="Group 10"/>
          <p:cNvGrpSpPr>
            <a:grpSpLocks/>
          </p:cNvGrpSpPr>
          <p:nvPr/>
        </p:nvGrpSpPr>
        <p:grpSpPr bwMode="auto">
          <a:xfrm>
            <a:off x="0" y="5791200"/>
            <a:ext cx="9144000" cy="1066800"/>
            <a:chOff x="1440" y="3936"/>
            <a:chExt cx="2736" cy="384"/>
          </a:xfrm>
        </p:grpSpPr>
        <p:pic>
          <p:nvPicPr>
            <p:cNvPr id="33803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3936"/>
              <a:ext cx="2736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804" name="Picture 12" descr="nature007.gif (6160 bytes)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941"/>
              <a:ext cx="286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805" name="Picture 13" descr="nature008.gif (6929 bytes)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936"/>
              <a:ext cx="238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806" name="Picture 14" descr="nature010.gif (4810 bytes)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936"/>
              <a:ext cx="336" cy="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807" name="Picture 15" descr="nature009.gif (5950 bytes)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3936"/>
              <a:ext cx="286" cy="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0963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j03049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35814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7" name="AutoShape 3"/>
          <p:cNvSpPr>
            <a:spLocks noChangeArrowheads="1"/>
          </p:cNvSpPr>
          <p:nvPr/>
        </p:nvSpPr>
        <p:spPr bwMode="auto">
          <a:xfrm>
            <a:off x="3733800" y="990600"/>
            <a:ext cx="4572000" cy="3581400"/>
          </a:xfrm>
          <a:prstGeom prst="wedgeRoundRectCallout">
            <a:avLst>
              <a:gd name="adj1" fmla="val -39722"/>
              <a:gd name="adj2" fmla="val 7220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Có 6 thể loại bài hát đã học: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+ Hát ru.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+Hành khúc: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+Bài hát lao động.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+Bài hát sinh hoạt vui chơi.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+Bài hát trữ tình, tình ca.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+Bài hát nghi lễ, nghi thức.</a:t>
            </a:r>
          </a:p>
        </p:txBody>
      </p:sp>
      <p:grpSp>
        <p:nvGrpSpPr>
          <p:cNvPr id="57348" name="Group 4"/>
          <p:cNvGrpSpPr>
            <a:grpSpLocks/>
          </p:cNvGrpSpPr>
          <p:nvPr/>
        </p:nvGrpSpPr>
        <p:grpSpPr bwMode="auto">
          <a:xfrm>
            <a:off x="0" y="5791200"/>
            <a:ext cx="9144000" cy="1066800"/>
            <a:chOff x="1440" y="3936"/>
            <a:chExt cx="2736" cy="384"/>
          </a:xfrm>
        </p:grpSpPr>
        <p:pic>
          <p:nvPicPr>
            <p:cNvPr id="5734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3936"/>
              <a:ext cx="2736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350" name="Picture 6" descr="nature007.gif (6160 bytes)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941"/>
              <a:ext cx="286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351" name="Picture 7" descr="nature008.gif (6929 bytes)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936"/>
              <a:ext cx="238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352" name="Picture 8" descr="nature010.gif (4810 bytes)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936"/>
              <a:ext cx="336" cy="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353" name="Picture 9" descr="nature009.gif (5950 bytes)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3936"/>
              <a:ext cx="286" cy="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04475546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 descr="lls_quadoiC"/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962400"/>
            <a:ext cx="3200400" cy="23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6" name="Picture 4" descr="Untitled-2 copy"/>
          <p:cNvPicPr>
            <a:picLocks noChangeAspect="1" noChangeArrowheads="1"/>
          </p:cNvPicPr>
          <p:nvPr/>
        </p:nvPicPr>
        <p:blipFill>
          <a:blip r:embed="rId5">
            <a:lum bright="-3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3124200" cy="226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8" name="Picture 6" descr="pvt_chieutaC"/>
          <p:cNvPicPr>
            <a:picLocks noChangeAspect="1" noChangeArrowheads="1"/>
          </p:cNvPicPr>
          <p:nvPr/>
        </p:nvPicPr>
        <p:blipFill>
          <a:blip r:embed="rId6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581400"/>
            <a:ext cx="2286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9" name="Picture 7" descr="Untitled-16 copy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5F6FB"/>
              </a:clrFrom>
              <a:clrTo>
                <a:srgbClr val="F5F6FB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09600"/>
            <a:ext cx="3200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401" name="AutoShape 9"/>
          <p:cNvSpPr>
            <a:spLocks noChangeArrowheads="1"/>
          </p:cNvSpPr>
          <p:nvPr/>
        </p:nvSpPr>
        <p:spPr bwMode="auto">
          <a:xfrm>
            <a:off x="381000" y="533400"/>
            <a:ext cx="3810000" cy="1905000"/>
          </a:xfrm>
          <a:prstGeom prst="wedgeRoundRectCallout">
            <a:avLst>
              <a:gd name="adj1" fmla="val 1625"/>
              <a:gd name="adj2" fmla="val 8016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990000"/>
                </a:solidFill>
                <a:latin typeface="Times New Roman" pitchFamily="18" charset="0"/>
              </a:rPr>
              <a:t>Nghe và cho biết nội dung bài hát nói về điều gì?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" name="BonMuaEmYeu-V.A-261792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28384" y="716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677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879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2667000" y="533400"/>
            <a:ext cx="3657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i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TIẾT </a:t>
            </a:r>
            <a:r>
              <a:rPr lang="en-US" sz="4000" b="1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22</a:t>
            </a:r>
          </a:p>
        </p:txBody>
      </p:sp>
      <p:sp>
        <p:nvSpPr>
          <p:cNvPr id="36872" name="AutoShape 8"/>
          <p:cNvSpPr>
            <a:spLocks noChangeArrowheads="1"/>
          </p:cNvSpPr>
          <p:nvPr/>
        </p:nvSpPr>
        <p:spPr bwMode="auto">
          <a:xfrm>
            <a:off x="533400" y="2362200"/>
            <a:ext cx="8305800" cy="152400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</a:t>
            </a:r>
            <a:r>
              <a:rPr 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Học</a:t>
            </a:r>
            <a:r>
              <a:rPr lang="en-US" sz="4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hát : Khúc ca bốn mùa.</a:t>
            </a:r>
            <a:r>
              <a:rPr lang="en-US" sz="4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en-US" sz="4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sz="4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- </a:t>
            </a:r>
            <a:r>
              <a:rPr 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Bài đọc thêm : Tiếng sáo việt Nam</a:t>
            </a:r>
            <a:r>
              <a:rPr lang="en-US" sz="4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</p:txBody>
      </p:sp>
      <p:grpSp>
        <p:nvGrpSpPr>
          <p:cNvPr id="36873" name="Group 9"/>
          <p:cNvGrpSpPr>
            <a:grpSpLocks/>
          </p:cNvGrpSpPr>
          <p:nvPr/>
        </p:nvGrpSpPr>
        <p:grpSpPr bwMode="auto">
          <a:xfrm>
            <a:off x="838200" y="5638800"/>
            <a:ext cx="7772400" cy="990600"/>
            <a:chOff x="1440" y="3936"/>
            <a:chExt cx="2736" cy="384"/>
          </a:xfrm>
        </p:grpSpPr>
        <p:pic>
          <p:nvPicPr>
            <p:cNvPr id="36874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3936"/>
              <a:ext cx="2736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75" name="Picture 11" descr="nature007.gif (6160 bytes)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941"/>
              <a:ext cx="286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76" name="Picture 12" descr="nature008.gif (6929 bytes)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936"/>
              <a:ext cx="238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77" name="Picture 13" descr="nature010.gif (4810 bytes)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936"/>
              <a:ext cx="336" cy="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78" name="Picture 14" descr="nature009.gif (5950 bytes)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3936"/>
              <a:ext cx="286" cy="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387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autoUpdateAnimBg="0"/>
      <p:bldP spid="36872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bannhac kcbm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5"/>
          <a:stretch>
            <a:fillRect/>
          </a:stretch>
        </p:blipFill>
        <p:spPr>
          <a:xfrm>
            <a:off x="0" y="1066800"/>
            <a:ext cx="9144000" cy="579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685800" y="16764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</a:t>
            </a:r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457200" y="32766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</a:t>
            </a:r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533400" y="40386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</a:t>
            </a:r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533400" y="48006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</a:t>
            </a:r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685800" y="56388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</a:t>
            </a:r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381000" y="64770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</a:t>
            </a:r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685800" y="48768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</a:t>
            </a:r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685800" y="16764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</a:rPr>
              <a:t>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H¹t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   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n¾ng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h¹t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n¾ng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theo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mÑ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ra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®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ång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h¹t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m­</a:t>
            </a:r>
            <a:r>
              <a:rPr lang="vi-VN" b="1" i="1" dirty="0" smtClean="0">
                <a:solidFill>
                  <a:srgbClr val="0000FF"/>
                </a:solidFill>
                <a:latin typeface=".VnTime" pitchFamily="34" charset="0"/>
              </a:rPr>
              <a:t>ưa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 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h¹t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457200" y="32766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</a:rPr>
              <a:t>  </a:t>
            </a:r>
            <a:r>
              <a:rPr lang="en-US" b="1" i="1" dirty="0" err="1" smtClean="0">
                <a:solidFill>
                  <a:srgbClr val="0000FF"/>
                </a:solidFill>
                <a:latin typeface=".VnTime" pitchFamily="34" charset="0"/>
              </a:rPr>
              <a:t>tr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­</a:t>
            </a:r>
            <a:r>
              <a:rPr lang="vi-VN" b="1" i="1" dirty="0">
                <a:solidFill>
                  <a:srgbClr val="0000FF"/>
                </a:solidFill>
                <a:latin typeface=".VnTime" pitchFamily="34" charset="0"/>
              </a:rPr>
              <a:t>ư</a:t>
            </a:r>
            <a:r>
              <a:rPr lang="en-US" b="1" i="1" dirty="0" err="1" smtClean="0">
                <a:solidFill>
                  <a:srgbClr val="0000FF"/>
                </a:solidFill>
                <a:latin typeface=".VnTime" pitchFamily="34" charset="0"/>
              </a:rPr>
              <a:t>êng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   h</a:t>
            </a:r>
            <a:r>
              <a:rPr lang="vi-VN" b="1" i="1" dirty="0" smtClean="0">
                <a:solidFill>
                  <a:srgbClr val="0000FF"/>
                </a:solidFill>
                <a:latin typeface=".VnTime" pitchFamily="34" charset="0"/>
              </a:rPr>
              <a:t>ạ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t       m­</a:t>
            </a:r>
            <a:r>
              <a:rPr lang="vi-VN" b="1" i="1" dirty="0" smtClean="0">
                <a:solidFill>
                  <a:srgbClr val="0000FF"/>
                </a:solidFill>
                <a:latin typeface=".VnTime" pitchFamily="34" charset="0"/>
              </a:rPr>
              <a:t>ưa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h¹t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m­</a:t>
            </a:r>
            <a:r>
              <a:rPr lang="vi-VN" b="1" i="1" dirty="0" smtClean="0">
                <a:solidFill>
                  <a:srgbClr val="0000FF"/>
                </a:solidFill>
                <a:latin typeface=".VnTime" pitchFamily="34" charset="0"/>
              </a:rPr>
              <a:t>ưa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 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cho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c©y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v­</a:t>
            </a:r>
            <a:r>
              <a:rPr lang="vi-VN" b="1" i="1" dirty="0">
                <a:solidFill>
                  <a:srgbClr val="0000FF"/>
                </a:solidFill>
                <a:latin typeface=".VnTime" pitchFamily="34" charset="0"/>
              </a:rPr>
              <a:t>ư</a:t>
            </a:r>
            <a:r>
              <a:rPr lang="en-US" b="1" i="1" dirty="0" err="1" smtClean="0">
                <a:solidFill>
                  <a:srgbClr val="0000FF"/>
                </a:solidFill>
                <a:latin typeface=".VnTime" pitchFamily="34" charset="0"/>
              </a:rPr>
              <a:t>ên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thªm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xanh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457200" y="40386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Khi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trêi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®æ 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n¾ng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cã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 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m­</a:t>
            </a:r>
            <a:r>
              <a:rPr lang="vi-VN" b="1" i="1" dirty="0" smtClean="0">
                <a:solidFill>
                  <a:srgbClr val="0000FF"/>
                </a:solidFill>
                <a:latin typeface=".VnTime" pitchFamily="34" charset="0"/>
              </a:rPr>
              <a:t>ưa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vÒ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dÞu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l</a:t>
            </a:r>
            <a:r>
              <a:rPr lang="vi-VN" b="1" i="1" dirty="0" smtClean="0">
                <a:solidFill>
                  <a:srgbClr val="0000FF"/>
                </a:solidFill>
                <a:latin typeface=".VnTime" pitchFamily="34" charset="0"/>
              </a:rPr>
              <a:t>ại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            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Khi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trêi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®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Çy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m­</a:t>
            </a:r>
            <a:r>
              <a:rPr lang="vi-VN" b="1" i="1" dirty="0" smtClean="0">
                <a:solidFill>
                  <a:srgbClr val="0000FF"/>
                </a:solidFill>
                <a:latin typeface=".VnTime" pitchFamily="34" charset="0"/>
              </a:rPr>
              <a:t>ưa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cã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457200" y="64770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n¾ng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vµ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cã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m­</a:t>
            </a:r>
            <a:r>
              <a:rPr lang="vi-VN" b="1" i="1" dirty="0" smtClean="0">
                <a:solidFill>
                  <a:srgbClr val="0000FF"/>
                </a:solidFill>
                <a:latin typeface=".VnTime" pitchFamily="34" charset="0"/>
              </a:rPr>
              <a:t>ưa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         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Bèn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  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mïa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nhÞp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®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êi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m·i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sinh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s«i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65550" name="Rectangle 14"/>
          <p:cNvSpPr>
            <a:spLocks noChangeArrowheads="1"/>
          </p:cNvSpPr>
          <p:nvPr/>
        </p:nvSpPr>
        <p:spPr bwMode="auto">
          <a:xfrm>
            <a:off x="609600" y="2438400"/>
            <a:ext cx="8305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669925" y="2398713"/>
            <a:ext cx="34018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m­</a:t>
            </a:r>
            <a:r>
              <a:rPr lang="vi-VN" b="1" i="1" dirty="0" smtClean="0">
                <a:solidFill>
                  <a:srgbClr val="0000FF"/>
                </a:solidFill>
                <a:latin typeface=".VnTime" pitchFamily="34" charset="0"/>
              </a:rPr>
              <a:t>ưa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cho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c©y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lóa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træ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b«ng</a:t>
            </a:r>
            <a:endParaRPr lang="en-US" b="1" i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4175125" y="2398713"/>
            <a:ext cx="474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0000FF"/>
                </a:solidFill>
                <a:latin typeface=".VnTime" pitchFamily="34" charset="0"/>
              </a:rPr>
              <a:t>H¹t    n¾ng    h¹t      n¾ng     trªn    vai   em   ®Õn</a:t>
            </a:r>
          </a:p>
        </p:txBody>
      </p:sp>
      <p:sp>
        <p:nvSpPr>
          <p:cNvPr id="65553" name="Text Box 17"/>
          <p:cNvSpPr txBox="1">
            <a:spLocks noChangeArrowheads="1"/>
          </p:cNvSpPr>
          <p:nvPr/>
        </p:nvSpPr>
        <p:spPr bwMode="auto">
          <a:xfrm>
            <a:off x="609600" y="4724400"/>
            <a:ext cx="21259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n¾ng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vÒ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s­</a:t>
            </a:r>
            <a:r>
              <a:rPr lang="vi-VN" b="1" i="1" dirty="0">
                <a:solidFill>
                  <a:srgbClr val="0000FF"/>
                </a:solidFill>
                <a:latin typeface=".VnTime" pitchFamily="34" charset="0"/>
              </a:rPr>
              <a:t>ư</a:t>
            </a:r>
            <a:r>
              <a:rPr lang="en-US" b="1" i="1" dirty="0" err="1" smtClean="0">
                <a:solidFill>
                  <a:srgbClr val="0000FF"/>
                </a:solidFill>
                <a:latin typeface=".VnTime" pitchFamily="34" charset="0"/>
              </a:rPr>
              <a:t>ëi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Êm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. </a:t>
            </a:r>
          </a:p>
        </p:txBody>
      </p:sp>
      <p:sp>
        <p:nvSpPr>
          <p:cNvPr id="65554" name="Text Box 18"/>
          <p:cNvSpPr txBox="1">
            <a:spLocks noChangeArrowheads="1"/>
          </p:cNvSpPr>
          <p:nvPr/>
        </p:nvSpPr>
        <p:spPr bwMode="auto">
          <a:xfrm>
            <a:off x="3413125" y="4684713"/>
            <a:ext cx="49151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Bèn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     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mïa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cã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n¾ng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vµ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cã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 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m­</a:t>
            </a:r>
            <a:r>
              <a:rPr lang="vi-VN" b="1" i="1" dirty="0" smtClean="0">
                <a:solidFill>
                  <a:srgbClr val="0000FF"/>
                </a:solidFill>
                <a:latin typeface=".VnTime" pitchFamily="34" charset="0"/>
              </a:rPr>
              <a:t>ưa</a:t>
            </a:r>
            <a:endParaRPr lang="en-US" b="1" i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65555" name="Text Box 19"/>
          <p:cNvSpPr txBox="1">
            <a:spLocks noChangeArrowheads="1"/>
          </p:cNvSpPr>
          <p:nvPr/>
        </p:nvSpPr>
        <p:spPr bwMode="auto">
          <a:xfrm>
            <a:off x="762000" y="54864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i="1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65556" name="Text Box 20"/>
          <p:cNvSpPr txBox="1">
            <a:spLocks noChangeArrowheads="1"/>
          </p:cNvSpPr>
          <p:nvPr/>
        </p:nvSpPr>
        <p:spPr bwMode="auto">
          <a:xfrm>
            <a:off x="669925" y="5522913"/>
            <a:ext cx="4635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0000FF"/>
                </a:solidFill>
                <a:latin typeface=".VnTime" pitchFamily="34" charset="0"/>
              </a:rPr>
              <a:t>Bèn                mïa     c©y      xanh vµ  c©y     lín</a:t>
            </a:r>
          </a:p>
        </p:txBody>
      </p:sp>
      <p:sp>
        <p:nvSpPr>
          <p:cNvPr id="65557" name="Text Box 21"/>
          <p:cNvSpPr txBox="1">
            <a:spLocks noChangeArrowheads="1"/>
          </p:cNvSpPr>
          <p:nvPr/>
        </p:nvSpPr>
        <p:spPr bwMode="auto">
          <a:xfrm>
            <a:off x="6232525" y="5522913"/>
            <a:ext cx="2470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0000FF"/>
                </a:solidFill>
                <a:latin typeface=".VnTime" pitchFamily="34" charset="0"/>
              </a:rPr>
              <a:t>Bèn                 mïa     cã</a:t>
            </a:r>
          </a:p>
        </p:txBody>
      </p:sp>
      <p:sp>
        <p:nvSpPr>
          <p:cNvPr id="65558" name="Arc 22"/>
          <p:cNvSpPr>
            <a:spLocks/>
          </p:cNvSpPr>
          <p:nvPr/>
        </p:nvSpPr>
        <p:spPr bwMode="auto">
          <a:xfrm>
            <a:off x="7175500" y="2032000"/>
            <a:ext cx="146050" cy="228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0684"/>
              <a:gd name="T1" fmla="*/ 0 h 21600"/>
              <a:gd name="T2" fmla="*/ 20684 w 20684"/>
              <a:gd name="T3" fmla="*/ 15377 h 21600"/>
              <a:gd name="T4" fmla="*/ 0 w 2068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84" h="21600" fill="none" extrusionOk="0">
                <a:moveTo>
                  <a:pt x="-1" y="0"/>
                </a:moveTo>
                <a:cubicBezTo>
                  <a:pt x="9532" y="0"/>
                  <a:pt x="17937" y="6248"/>
                  <a:pt x="20684" y="15376"/>
                </a:cubicBezTo>
              </a:path>
              <a:path w="20684" h="21600" stroke="0" extrusionOk="0">
                <a:moveTo>
                  <a:pt x="-1" y="0"/>
                </a:moveTo>
                <a:cubicBezTo>
                  <a:pt x="9532" y="0"/>
                  <a:pt x="17937" y="6248"/>
                  <a:pt x="20684" y="15376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65559" name="Text Box 23"/>
          <p:cNvSpPr txBox="1">
            <a:spLocks noChangeArrowheads="1"/>
          </p:cNvSpPr>
          <p:nvPr/>
        </p:nvSpPr>
        <p:spPr bwMode="auto">
          <a:xfrm>
            <a:off x="990600" y="0"/>
            <a:ext cx="7239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>
                <a:solidFill>
                  <a:srgbClr val="990000"/>
                </a:solidFill>
                <a:latin typeface="Times New Roman" pitchFamily="18" charset="0"/>
              </a:rPr>
              <a:t>I.Học bài hát: Khúc ca bốn mùa</a:t>
            </a:r>
          </a:p>
        </p:txBody>
      </p:sp>
      <p:sp>
        <p:nvSpPr>
          <p:cNvPr id="65560" name="Text Box 24"/>
          <p:cNvSpPr txBox="1">
            <a:spLocks noChangeArrowheads="1"/>
          </p:cNvSpPr>
          <p:nvPr/>
        </p:nvSpPr>
        <p:spPr bwMode="auto">
          <a:xfrm>
            <a:off x="5486400" y="6858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i="1">
                <a:solidFill>
                  <a:srgbClr val="CC0099"/>
                </a:solidFill>
                <a:latin typeface="Times New Roman" pitchFamily="18" charset="0"/>
              </a:rPr>
              <a:t>Nhạc và lời: Nguyễn Hải</a:t>
            </a:r>
          </a:p>
        </p:txBody>
      </p:sp>
      <p:sp>
        <p:nvSpPr>
          <p:cNvPr id="65561" name="Text Box 25"/>
          <p:cNvSpPr txBox="1">
            <a:spLocks noChangeArrowheads="1"/>
          </p:cNvSpPr>
          <p:nvPr/>
        </p:nvSpPr>
        <p:spPr bwMode="auto">
          <a:xfrm>
            <a:off x="990600" y="762000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CC0099"/>
                </a:solidFill>
                <a:latin typeface="Times New Roman" pitchFamily="18" charset="0"/>
              </a:rPr>
              <a:t>Vừa phải, hồn nhiên</a:t>
            </a:r>
          </a:p>
        </p:txBody>
      </p:sp>
    </p:spTree>
    <p:extLst>
      <p:ext uri="{BB962C8B-B14F-4D97-AF65-F5344CB8AC3E}">
        <p14:creationId xmlns:p14="http://schemas.microsoft.com/office/powerpoint/2010/main" val="263206846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5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5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5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6" grpId="0" animBg="1"/>
      <p:bldP spid="65547" grpId="0" animBg="1"/>
      <p:bldP spid="65548" grpId="0" animBg="1"/>
      <p:bldP spid="65549" grpId="0" animBg="1"/>
      <p:bldP spid="65551" grpId="0"/>
      <p:bldP spid="65552" grpId="0"/>
      <p:bldP spid="65553" grpId="0"/>
      <p:bldP spid="65554" grpId="0"/>
      <p:bldP spid="65556" grpId="0"/>
      <p:bldP spid="65557" grpId="0"/>
      <p:bldP spid="65559" grpId="0"/>
      <p:bldP spid="65560" grpId="0"/>
      <p:bldP spid="655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09600" y="9906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u="sng" dirty="0" err="1">
                <a:solidFill>
                  <a:srgbClr val="990000"/>
                </a:solidFill>
                <a:latin typeface="Times New Roman" pitchFamily="18" charset="0"/>
              </a:rPr>
              <a:t>1.Giới</a:t>
            </a:r>
            <a:r>
              <a:rPr lang="en-US" sz="2800" b="1" i="1" u="sng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990000"/>
                </a:solidFill>
                <a:latin typeface="Times New Roman" pitchFamily="18" charset="0"/>
              </a:rPr>
              <a:t>thiệu</a:t>
            </a:r>
            <a:r>
              <a:rPr lang="en-US" sz="2800" b="1" i="1" u="sng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990000"/>
                </a:solidFill>
                <a:latin typeface="Times New Roman" pitchFamily="18" charset="0"/>
              </a:rPr>
              <a:t>tác</a:t>
            </a:r>
            <a:r>
              <a:rPr lang="en-US" sz="2800" b="1" i="1" u="sng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990000"/>
                </a:solidFill>
                <a:latin typeface="Times New Roman" pitchFamily="18" charset="0"/>
              </a:rPr>
              <a:t>giả</a:t>
            </a:r>
            <a:r>
              <a:rPr lang="en-US" sz="2800" b="1" i="1" u="sng" dirty="0">
                <a:solidFill>
                  <a:srgbClr val="990000"/>
                </a:solidFill>
                <a:latin typeface="Times New Roman" pitchFamily="18" charset="0"/>
              </a:rPr>
              <a:t>, </a:t>
            </a:r>
            <a:r>
              <a:rPr lang="en-US" sz="2800" b="1" i="1" u="sng" dirty="0" err="1">
                <a:solidFill>
                  <a:srgbClr val="990000"/>
                </a:solidFill>
                <a:latin typeface="Times New Roman" pitchFamily="18" charset="0"/>
              </a:rPr>
              <a:t>tác</a:t>
            </a:r>
            <a:r>
              <a:rPr lang="en-US" sz="2800" b="1" i="1" u="sng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990000"/>
                </a:solidFill>
                <a:latin typeface="Times New Roman" pitchFamily="18" charset="0"/>
              </a:rPr>
              <a:t>phẩm</a:t>
            </a:r>
            <a:endParaRPr lang="en-US" sz="2400" u="sng" dirty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85800" y="1600200"/>
            <a:ext cx="8229600" cy="458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Tên khai sinh là Nguyễn Văn Hải, Sinh ngày 15/01/1958, Quê ở xã Đồng Hới tỉnh Quảng Bình.</a:t>
            </a:r>
          </a:p>
          <a:p>
            <a:pPr algn="just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 Năm 1980: Tốt nghiệp trường Âm nhạc Huế.</a:t>
            </a:r>
          </a:p>
          <a:p>
            <a:pPr algn="just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- Năm 1992: Tốt nghiệp Đại học sáng tác nhạc viện Thành phố Hồ Chí Minh. Từ đó về làm giảng viên trường Cao đẳng VHNT Thành phố Hồ Chí Minh.</a:t>
            </a:r>
          </a:p>
          <a:p>
            <a:pPr algn="just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 Là tác giả giao hưởng thơ: Đất mẹ, Đất chín rồng, Tổ khúc bay lên cùng dáng rồng, ca khúc Hành khúc công nhân Việt Nam, Mãi xanh tình bạn.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609600" y="228600"/>
            <a:ext cx="6400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i="1" u="sng" dirty="0" err="1">
                <a:solidFill>
                  <a:srgbClr val="990000"/>
                </a:solidFill>
                <a:latin typeface="Times New Roman" pitchFamily="18" charset="0"/>
              </a:rPr>
              <a:t>I.Học</a:t>
            </a:r>
            <a:r>
              <a:rPr lang="en-US" sz="3600" b="1" i="1" u="sng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990000"/>
                </a:solidFill>
                <a:latin typeface="Times New Roman" pitchFamily="18" charset="0"/>
              </a:rPr>
              <a:t>bài</a:t>
            </a:r>
            <a:r>
              <a:rPr lang="en-US" sz="3600" b="1" i="1" u="sng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990000"/>
                </a:solidFill>
                <a:latin typeface="Times New Roman" pitchFamily="18" charset="0"/>
              </a:rPr>
              <a:t>hát</a:t>
            </a:r>
            <a:r>
              <a:rPr lang="en-US" sz="3600" b="1" i="1" u="sng" dirty="0">
                <a:solidFill>
                  <a:srgbClr val="990000"/>
                </a:solidFill>
                <a:latin typeface="Times New Roman" pitchFamily="18" charset="0"/>
              </a:rPr>
              <a:t>: </a:t>
            </a:r>
            <a:r>
              <a:rPr lang="en-US" sz="3600" b="1" i="1" u="sng" dirty="0" err="1">
                <a:solidFill>
                  <a:srgbClr val="990000"/>
                </a:solidFill>
                <a:latin typeface="Times New Roman" pitchFamily="18" charset="0"/>
              </a:rPr>
              <a:t>Khúc</a:t>
            </a:r>
            <a:r>
              <a:rPr lang="en-US" sz="3600" b="1" i="1" u="sng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990000"/>
                </a:solidFill>
                <a:latin typeface="Times New Roman" pitchFamily="18" charset="0"/>
              </a:rPr>
              <a:t>ca</a:t>
            </a:r>
            <a:r>
              <a:rPr lang="en-US" sz="3600" b="1" i="1" u="sng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990000"/>
                </a:solidFill>
                <a:latin typeface="Times New Roman" pitchFamily="18" charset="0"/>
              </a:rPr>
              <a:t>bốn</a:t>
            </a:r>
            <a:r>
              <a:rPr lang="en-US" sz="3600" b="1" i="1" u="sng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990000"/>
                </a:solidFill>
                <a:latin typeface="Times New Roman" pitchFamily="18" charset="0"/>
              </a:rPr>
              <a:t>mùa</a:t>
            </a:r>
            <a:endParaRPr lang="en-US" sz="3600" b="1" i="1" u="sng" dirty="0">
              <a:solidFill>
                <a:srgbClr val="99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5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6" grpId="0"/>
      <p:bldP spid="286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52400" y="838200"/>
            <a:ext cx="27432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i="1" u="sng" dirty="0" err="1">
                <a:solidFill>
                  <a:srgbClr val="990000"/>
                </a:solidFill>
                <a:latin typeface="Times New Roman" pitchFamily="18" charset="0"/>
              </a:rPr>
              <a:t>2.Tìm</a:t>
            </a:r>
            <a:r>
              <a:rPr lang="en-US" sz="2400" b="1" i="1" u="sng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990000"/>
                </a:solidFill>
                <a:latin typeface="Times New Roman" pitchFamily="18" charset="0"/>
              </a:rPr>
              <a:t>hiểu</a:t>
            </a:r>
            <a:r>
              <a:rPr lang="en-US" sz="2400" b="1" i="1" u="sng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990000"/>
                </a:solidFill>
                <a:latin typeface="Times New Roman" pitchFamily="18" charset="0"/>
              </a:rPr>
              <a:t>bài</a:t>
            </a:r>
            <a:r>
              <a:rPr lang="en-US" sz="2400" b="1" i="1" u="sng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990000"/>
                </a:solidFill>
                <a:latin typeface="Times New Roman" pitchFamily="18" charset="0"/>
              </a:rPr>
              <a:t>hát</a:t>
            </a:r>
            <a:r>
              <a:rPr lang="en-US" u="sng" dirty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09600" y="25146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228600" y="1371600"/>
            <a:ext cx="2743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990000"/>
                </a:solidFill>
                <a:latin typeface="Times New Roman" pitchFamily="18" charset="0"/>
              </a:rPr>
              <a:t>Những kí hiệu âm nhạc được dùng trong bài?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152400" y="2667000"/>
            <a:ext cx="2514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CC"/>
                </a:solidFill>
                <a:latin typeface="Times New Roman" pitchFamily="18" charset="0"/>
              </a:rPr>
              <a:t>- Dấu luyến, dấu nối, dấu chấm dôi, dấu lặng đơn.</a:t>
            </a:r>
          </a:p>
        </p:txBody>
      </p:sp>
      <p:pic>
        <p:nvPicPr>
          <p:cNvPr id="21520" name="Picture 16" descr="bannhac kcbm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8"/>
          <a:stretch>
            <a:fillRect/>
          </a:stretch>
        </p:blipFill>
        <p:spPr bwMode="auto">
          <a:xfrm>
            <a:off x="2819400" y="1295400"/>
            <a:ext cx="63246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26" name="Oval 22"/>
          <p:cNvSpPr>
            <a:spLocks noChangeArrowheads="1"/>
          </p:cNvSpPr>
          <p:nvPr/>
        </p:nvSpPr>
        <p:spPr bwMode="auto">
          <a:xfrm>
            <a:off x="3200400" y="1371600"/>
            <a:ext cx="3048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530" name="Oval 26"/>
          <p:cNvSpPr>
            <a:spLocks noChangeArrowheads="1"/>
          </p:cNvSpPr>
          <p:nvPr/>
        </p:nvSpPr>
        <p:spPr bwMode="auto">
          <a:xfrm>
            <a:off x="3124200" y="1219200"/>
            <a:ext cx="381000" cy="3810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914400" y="0"/>
            <a:ext cx="7467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i="1" u="sng" dirty="0" err="1">
                <a:solidFill>
                  <a:srgbClr val="990000"/>
                </a:solidFill>
                <a:latin typeface="Times New Roman" pitchFamily="18" charset="0"/>
              </a:rPr>
              <a:t>I.Học</a:t>
            </a:r>
            <a:r>
              <a:rPr lang="en-US" sz="4000" b="1" i="1" u="sng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>
                <a:solidFill>
                  <a:srgbClr val="990000"/>
                </a:solidFill>
                <a:latin typeface="Times New Roman" pitchFamily="18" charset="0"/>
              </a:rPr>
              <a:t>bài</a:t>
            </a:r>
            <a:r>
              <a:rPr lang="en-US" sz="4000" b="1" i="1" u="sng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>
                <a:solidFill>
                  <a:srgbClr val="990000"/>
                </a:solidFill>
                <a:latin typeface="Times New Roman" pitchFamily="18" charset="0"/>
              </a:rPr>
              <a:t>hát</a:t>
            </a:r>
            <a:r>
              <a:rPr lang="en-US" sz="4000" b="1" i="1" u="sng" dirty="0">
                <a:solidFill>
                  <a:srgbClr val="990000"/>
                </a:solidFill>
                <a:latin typeface="Times New Roman" pitchFamily="18" charset="0"/>
              </a:rPr>
              <a:t>: </a:t>
            </a:r>
            <a:r>
              <a:rPr lang="en-US" sz="4000" b="1" i="1" u="sng" dirty="0" err="1">
                <a:solidFill>
                  <a:srgbClr val="990000"/>
                </a:solidFill>
                <a:latin typeface="Times New Roman" pitchFamily="18" charset="0"/>
              </a:rPr>
              <a:t>Khúc</a:t>
            </a:r>
            <a:r>
              <a:rPr lang="en-US" sz="4000" b="1" i="1" u="sng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>
                <a:solidFill>
                  <a:srgbClr val="990000"/>
                </a:solidFill>
                <a:latin typeface="Times New Roman" pitchFamily="18" charset="0"/>
              </a:rPr>
              <a:t>ca</a:t>
            </a:r>
            <a:r>
              <a:rPr lang="en-US" sz="4000" b="1" i="1" u="sng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>
                <a:solidFill>
                  <a:srgbClr val="990000"/>
                </a:solidFill>
                <a:latin typeface="Times New Roman" pitchFamily="18" charset="0"/>
              </a:rPr>
              <a:t>bốn</a:t>
            </a:r>
            <a:r>
              <a:rPr lang="en-US" sz="4000" b="1" i="1" u="sng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>
                <a:solidFill>
                  <a:srgbClr val="990000"/>
                </a:solidFill>
                <a:latin typeface="Times New Roman" pitchFamily="18" charset="0"/>
              </a:rPr>
              <a:t>mùa</a:t>
            </a:r>
            <a:endParaRPr lang="en-US" sz="4000" b="1" i="1" u="sng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21532" name="Text Box 28"/>
          <p:cNvSpPr txBox="1">
            <a:spLocks noChangeArrowheads="1"/>
          </p:cNvSpPr>
          <p:nvPr/>
        </p:nvSpPr>
        <p:spPr bwMode="auto">
          <a:xfrm>
            <a:off x="6553200" y="7620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CC"/>
                </a:solidFill>
                <a:latin typeface="Times New Roman" pitchFamily="18" charset="0"/>
              </a:rPr>
              <a:t>Nhạc và lời: Nguyễn Hải</a:t>
            </a: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3505200" y="9906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i="1">
                <a:solidFill>
                  <a:srgbClr val="0000CC"/>
                </a:solidFill>
                <a:latin typeface="Times New Roman" pitchFamily="18" charset="0"/>
              </a:rPr>
              <a:t>Vừa phải, hồn nhiên</a:t>
            </a:r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152400" y="1524000"/>
            <a:ext cx="2667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990000"/>
                </a:solidFill>
                <a:latin typeface="Times New Roman" pitchFamily="18" charset="0"/>
              </a:rPr>
              <a:t>Bài hát có thể chia thành mấy đoạn?</a:t>
            </a:r>
          </a:p>
        </p:txBody>
      </p:sp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0" y="2514600"/>
            <a:ext cx="29718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CC"/>
                </a:solidFill>
                <a:latin typeface="Times New Roman" pitchFamily="18" charset="0"/>
              </a:rPr>
              <a:t>Bài hát được chia thành 2 đoạn:</a:t>
            </a:r>
          </a:p>
          <a:p>
            <a:pPr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sz="2400">
                <a:solidFill>
                  <a:srgbClr val="0000CC"/>
                </a:solidFill>
                <a:latin typeface="Times New Roman" pitchFamily="18" charset="0"/>
              </a:rPr>
              <a:t>Đoạn a: Từ đầu đến Cây vườn thêm xanh.</a:t>
            </a:r>
          </a:p>
          <a:p>
            <a:pPr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sz="2400">
                <a:solidFill>
                  <a:srgbClr val="0000CC"/>
                </a:solidFill>
                <a:latin typeface="Times New Roman" pitchFamily="18" charset="0"/>
              </a:rPr>
              <a:t>Đoạn b: là phần còn lại.</a:t>
            </a:r>
          </a:p>
        </p:txBody>
      </p:sp>
      <p:sp>
        <p:nvSpPr>
          <p:cNvPr id="21536" name="Text Box 32"/>
          <p:cNvSpPr txBox="1">
            <a:spLocks noChangeArrowheads="1"/>
          </p:cNvSpPr>
          <p:nvPr/>
        </p:nvSpPr>
        <p:spPr bwMode="auto">
          <a:xfrm>
            <a:off x="152400" y="1524000"/>
            <a:ext cx="2819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990000"/>
                </a:solidFill>
                <a:latin typeface="Times New Roman" pitchFamily="18" charset="0"/>
              </a:rPr>
              <a:t>Mỗi đoạn được chia thành mấy câu?</a:t>
            </a:r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152400" y="2743200"/>
            <a:ext cx="26670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CC"/>
                </a:solidFill>
                <a:latin typeface="Times New Roman" pitchFamily="18" charset="0"/>
              </a:rPr>
              <a:t>Đoạn a: Câu 1: từ đầu ……Trổ bông.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CC"/>
                </a:solidFill>
                <a:latin typeface="Times New Roman" pitchFamily="18" charset="0"/>
              </a:rPr>
              <a:t>Câu 2: Phần còn lại.</a:t>
            </a:r>
          </a:p>
        </p:txBody>
      </p:sp>
      <p:sp>
        <p:nvSpPr>
          <p:cNvPr id="21538" name="Text Box 34"/>
          <p:cNvSpPr txBox="1">
            <a:spLocks noChangeArrowheads="1"/>
          </p:cNvSpPr>
          <p:nvPr/>
        </p:nvSpPr>
        <p:spPr bwMode="auto">
          <a:xfrm>
            <a:off x="0" y="4495800"/>
            <a:ext cx="28194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CC"/>
                </a:solidFill>
                <a:latin typeface="Times New Roman" pitchFamily="18" charset="0"/>
              </a:rPr>
              <a:t>Đoạn b: Câu 1: Khi trời đổ ….. Sưởi ấm.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CC"/>
                </a:solidFill>
                <a:latin typeface="Times New Roman" pitchFamily="18" charset="0"/>
              </a:rPr>
              <a:t>Câu 2: bốn mùa ….cây lớn.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CC"/>
                </a:solidFill>
                <a:latin typeface="Times New Roman" pitchFamily="18" charset="0"/>
              </a:rPr>
              <a:t>Câu 3: Phần còn lại</a:t>
            </a:r>
          </a:p>
        </p:txBody>
      </p:sp>
      <p:sp>
        <p:nvSpPr>
          <p:cNvPr id="21540" name="Text Box 36"/>
          <p:cNvSpPr txBox="1">
            <a:spLocks noChangeArrowheads="1"/>
          </p:cNvSpPr>
          <p:nvPr/>
        </p:nvSpPr>
        <p:spPr bwMode="auto">
          <a:xfrm>
            <a:off x="8458200" y="259080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</a:rPr>
              <a:t>v</a:t>
            </a:r>
          </a:p>
        </p:txBody>
      </p:sp>
      <p:sp>
        <p:nvSpPr>
          <p:cNvPr id="21541" name="Text Box 37"/>
          <p:cNvSpPr txBox="1">
            <a:spLocks noChangeArrowheads="1"/>
          </p:cNvSpPr>
          <p:nvPr/>
        </p:nvSpPr>
        <p:spPr bwMode="auto">
          <a:xfrm>
            <a:off x="8458200" y="563880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</a:rPr>
              <a:t>v</a:t>
            </a:r>
          </a:p>
        </p:txBody>
      </p:sp>
      <p:sp>
        <p:nvSpPr>
          <p:cNvPr id="21542" name="Text Box 38"/>
          <p:cNvSpPr txBox="1">
            <a:spLocks noChangeArrowheads="1"/>
          </p:cNvSpPr>
          <p:nvPr/>
        </p:nvSpPr>
        <p:spPr bwMode="auto">
          <a:xfrm>
            <a:off x="5486400" y="1676400"/>
            <a:ext cx="38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,</a:t>
            </a:r>
          </a:p>
        </p:txBody>
      </p:sp>
      <p:sp>
        <p:nvSpPr>
          <p:cNvPr id="21544" name="Text Box 40"/>
          <p:cNvSpPr txBox="1">
            <a:spLocks noChangeArrowheads="1"/>
          </p:cNvSpPr>
          <p:nvPr/>
        </p:nvSpPr>
        <p:spPr bwMode="auto">
          <a:xfrm>
            <a:off x="4572000" y="3962400"/>
            <a:ext cx="38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,</a:t>
            </a:r>
          </a:p>
        </p:txBody>
      </p:sp>
      <p:sp>
        <p:nvSpPr>
          <p:cNvPr id="21545" name="Text Box 41"/>
          <p:cNvSpPr txBox="1">
            <a:spLocks noChangeArrowheads="1"/>
          </p:cNvSpPr>
          <p:nvPr/>
        </p:nvSpPr>
        <p:spPr bwMode="auto">
          <a:xfrm>
            <a:off x="6553200" y="4724400"/>
            <a:ext cx="38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95016436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  <p:bldP spid="21513" grpId="0"/>
      <p:bldP spid="21513" grpId="1"/>
      <p:bldP spid="21518" grpId="0"/>
      <p:bldP spid="21518" grpId="1"/>
      <p:bldP spid="21526" grpId="0" animBg="1"/>
      <p:bldP spid="21526" grpId="1" animBg="1"/>
      <p:bldP spid="21530" grpId="0" animBg="1"/>
      <p:bldP spid="21530" grpId="1" animBg="1"/>
      <p:bldP spid="21531" grpId="0"/>
      <p:bldP spid="21532" grpId="0"/>
      <p:bldP spid="21533" grpId="0"/>
      <p:bldP spid="21534" grpId="0"/>
      <p:bldP spid="21534" grpId="1"/>
      <p:bldP spid="21535" grpId="0"/>
      <p:bldP spid="21535" grpId="1"/>
      <p:bldP spid="21536" grpId="0"/>
      <p:bldP spid="21537" grpId="0"/>
      <p:bldP spid="21538" grpId="0"/>
      <p:bldP spid="21540" grpId="0"/>
      <p:bldP spid="21541" grpId="0"/>
      <p:bldP spid="21542" grpId="0"/>
      <p:bldP spid="21544" grpId="0"/>
      <p:bldP spid="215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bannhac kcbm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5"/>
          <a:stretch>
            <a:fillRect/>
          </a:stretch>
        </p:blipFill>
        <p:spPr>
          <a:xfrm>
            <a:off x="0" y="1122761"/>
            <a:ext cx="9144000" cy="579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685800" y="16764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</a:t>
            </a:r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457200" y="32766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</a:t>
            </a:r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533400" y="40386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</a:t>
            </a:r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533400" y="48006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</a:t>
            </a:r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685800" y="56388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</a:t>
            </a:r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381000" y="64770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</a:t>
            </a:r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685800" y="48768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</a:t>
            </a:r>
            <a:endParaRPr lang="en-US" b="1" i="1">
              <a:solidFill>
                <a:srgbClr val="000000"/>
              </a:solidFill>
            </a:endParaRP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685800" y="16764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</a:rPr>
              <a:t>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H¹t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   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n¾ng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h¹t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n¾ng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theo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mÑ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ra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®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ång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h¹t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</a:t>
            </a:r>
            <a:r>
              <a:rPr lang="en-US" b="1" i="1" dirty="0" err="1" smtClean="0">
                <a:solidFill>
                  <a:srgbClr val="0000FF"/>
                </a:solidFill>
                <a:latin typeface=".VnTime" pitchFamily="34" charset="0"/>
              </a:rPr>
              <a:t>m­ưa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 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h¹t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457200" y="32766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</a:rPr>
              <a:t>  </a:t>
            </a:r>
            <a:r>
              <a:rPr lang="en-US" b="1" i="1" dirty="0" err="1" smtClean="0">
                <a:solidFill>
                  <a:srgbClr val="0000FF"/>
                </a:solidFill>
                <a:latin typeface=".VnTime" pitchFamily="34" charset="0"/>
              </a:rPr>
              <a:t>tr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­</a:t>
            </a:r>
            <a:r>
              <a:rPr lang="vi-VN" b="1" i="1" dirty="0">
                <a:solidFill>
                  <a:srgbClr val="0000FF"/>
                </a:solidFill>
                <a:latin typeface=".VnTime" pitchFamily="34" charset="0"/>
              </a:rPr>
              <a:t>ư</a:t>
            </a:r>
            <a:r>
              <a:rPr lang="en-US" b="1" i="1" dirty="0" err="1" smtClean="0">
                <a:solidFill>
                  <a:srgbClr val="0000FF"/>
                </a:solidFill>
                <a:latin typeface=".VnTime" pitchFamily="34" charset="0"/>
              </a:rPr>
              <a:t>êng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h¹t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</a:t>
            </a:r>
            <a:r>
              <a:rPr lang="en-US" b="1" i="1" dirty="0" err="1" smtClean="0">
                <a:solidFill>
                  <a:srgbClr val="0000FF"/>
                </a:solidFill>
                <a:latin typeface=".VnTime" pitchFamily="34" charset="0"/>
              </a:rPr>
              <a:t>m­ưa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h¹t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</a:t>
            </a:r>
            <a:r>
              <a:rPr lang="en-US" b="1" i="1" dirty="0" err="1" smtClean="0">
                <a:solidFill>
                  <a:srgbClr val="0000FF"/>
                </a:solidFill>
                <a:latin typeface=".VnTime" pitchFamily="34" charset="0"/>
              </a:rPr>
              <a:t>m­ưa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cho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c©y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b="1" i="1" dirty="0" err="1" smtClean="0">
                <a:solidFill>
                  <a:srgbClr val="0000FF"/>
                </a:solidFill>
                <a:latin typeface=".VnTime" pitchFamily="34" charset="0"/>
              </a:rPr>
              <a:t>v­ưên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thªm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xanh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457200" y="40386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Khi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trêi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®æ 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n¾ng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cã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 </a:t>
            </a:r>
            <a:r>
              <a:rPr lang="en-US" b="1" i="1" dirty="0" err="1" smtClean="0">
                <a:solidFill>
                  <a:srgbClr val="0000FF"/>
                </a:solidFill>
                <a:latin typeface=".VnTime" pitchFamily="34" charset="0"/>
              </a:rPr>
              <a:t>m­ưa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vÒ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dÞu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l¹i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      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Khi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trêi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®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Çy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</a:t>
            </a:r>
            <a:r>
              <a:rPr lang="en-US" b="1" i="1" dirty="0" err="1" smtClean="0">
                <a:solidFill>
                  <a:srgbClr val="0000FF"/>
                </a:solidFill>
                <a:latin typeface=".VnTime" pitchFamily="34" charset="0"/>
              </a:rPr>
              <a:t>m­ưa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 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cã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457200" y="6477000"/>
            <a:ext cx="822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n¾ng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vµ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cã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</a:t>
            </a:r>
            <a:r>
              <a:rPr lang="en-US" b="1" i="1" dirty="0" err="1" smtClean="0">
                <a:solidFill>
                  <a:srgbClr val="0000FF"/>
                </a:solidFill>
                <a:latin typeface=".VnTime" pitchFamily="34" charset="0"/>
              </a:rPr>
              <a:t>m­ưa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         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Bèn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  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mïa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nhÞp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®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êi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m·i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sinh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s«i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609600" y="2438400"/>
            <a:ext cx="8305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455" name="Text Box 15"/>
          <p:cNvSpPr txBox="1">
            <a:spLocks noChangeArrowheads="1"/>
          </p:cNvSpPr>
          <p:nvPr/>
        </p:nvSpPr>
        <p:spPr bwMode="auto">
          <a:xfrm>
            <a:off x="669925" y="2398713"/>
            <a:ext cx="34018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 err="1" smtClean="0">
                <a:solidFill>
                  <a:srgbClr val="0000FF"/>
                </a:solidFill>
                <a:latin typeface=".VnTime" pitchFamily="34" charset="0"/>
              </a:rPr>
              <a:t>m­ưa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cho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c©y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lóa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træ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b«ng</a:t>
            </a:r>
            <a:endParaRPr lang="en-US" b="1" i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61456" name="Text Box 16"/>
          <p:cNvSpPr txBox="1">
            <a:spLocks noChangeArrowheads="1"/>
          </p:cNvSpPr>
          <p:nvPr/>
        </p:nvSpPr>
        <p:spPr bwMode="auto">
          <a:xfrm>
            <a:off x="4175125" y="2398713"/>
            <a:ext cx="474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0000FF"/>
                </a:solidFill>
                <a:latin typeface=".VnTime" pitchFamily="34" charset="0"/>
              </a:rPr>
              <a:t>H¹t    n¾ng    h¹t      n¾ng     trªn    vai   em   ®Õn</a:t>
            </a:r>
          </a:p>
        </p:txBody>
      </p:sp>
      <p:sp>
        <p:nvSpPr>
          <p:cNvPr id="61457" name="Text Box 17"/>
          <p:cNvSpPr txBox="1">
            <a:spLocks noChangeArrowheads="1"/>
          </p:cNvSpPr>
          <p:nvPr/>
        </p:nvSpPr>
        <p:spPr bwMode="auto">
          <a:xfrm>
            <a:off x="609600" y="4724400"/>
            <a:ext cx="21259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n¾ng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vÒ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</a:t>
            </a:r>
            <a:r>
              <a:rPr lang="en-US" b="1" i="1" dirty="0" err="1" smtClean="0">
                <a:solidFill>
                  <a:srgbClr val="0000FF"/>
                </a:solidFill>
                <a:latin typeface=".VnTime" pitchFamily="34" charset="0"/>
              </a:rPr>
              <a:t>sư­ëi</a:t>
            </a:r>
            <a:r>
              <a:rPr lang="en-US" b="1" i="1" dirty="0" smtClean="0">
                <a:solidFill>
                  <a:srgbClr val="0000FF"/>
                </a:solidFill>
                <a:latin typeface=".VnTime" pitchFamily="34" charset="0"/>
              </a:rPr>
              <a:t>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Êm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. </a:t>
            </a:r>
          </a:p>
        </p:txBody>
      </p:sp>
      <p:sp>
        <p:nvSpPr>
          <p:cNvPr id="61458" name="Text Box 18"/>
          <p:cNvSpPr txBox="1">
            <a:spLocks noChangeArrowheads="1"/>
          </p:cNvSpPr>
          <p:nvPr/>
        </p:nvSpPr>
        <p:spPr bwMode="auto">
          <a:xfrm>
            <a:off x="3413125" y="4684713"/>
            <a:ext cx="49151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Bèn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     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mïa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cã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n¾ng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vµ  </a:t>
            </a:r>
            <a:r>
              <a:rPr lang="en-US" b="1" i="1" dirty="0" err="1">
                <a:solidFill>
                  <a:srgbClr val="0000FF"/>
                </a:solidFill>
                <a:latin typeface=".VnTime" pitchFamily="34" charset="0"/>
              </a:rPr>
              <a:t>cã</a:t>
            </a:r>
            <a:r>
              <a:rPr lang="en-US" b="1" i="1" dirty="0">
                <a:solidFill>
                  <a:srgbClr val="0000FF"/>
                </a:solidFill>
                <a:latin typeface=".VnTime" pitchFamily="34" charset="0"/>
              </a:rPr>
              <a:t>        </a:t>
            </a:r>
            <a:r>
              <a:rPr lang="en-US" b="1" i="1" dirty="0" err="1" smtClean="0">
                <a:solidFill>
                  <a:srgbClr val="0000FF"/>
                </a:solidFill>
                <a:latin typeface=".VnTime" pitchFamily="34" charset="0"/>
              </a:rPr>
              <a:t>m­ưa</a:t>
            </a:r>
            <a:endParaRPr lang="en-US" b="1" i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762000" y="54864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i="1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669925" y="5522913"/>
            <a:ext cx="4635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0000FF"/>
                </a:solidFill>
                <a:latin typeface=".VnTime" pitchFamily="34" charset="0"/>
              </a:rPr>
              <a:t>Bèn                mïa     c©y      xanh vµ  c©y     lín</a:t>
            </a:r>
          </a:p>
        </p:txBody>
      </p:sp>
      <p:sp>
        <p:nvSpPr>
          <p:cNvPr id="61461" name="Text Box 21"/>
          <p:cNvSpPr txBox="1">
            <a:spLocks noChangeArrowheads="1"/>
          </p:cNvSpPr>
          <p:nvPr/>
        </p:nvSpPr>
        <p:spPr bwMode="auto">
          <a:xfrm>
            <a:off x="6232525" y="5522913"/>
            <a:ext cx="2470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0000FF"/>
                </a:solidFill>
                <a:latin typeface=".VnTime" pitchFamily="34" charset="0"/>
              </a:rPr>
              <a:t>Bèn                 mïa     cã</a:t>
            </a:r>
          </a:p>
        </p:txBody>
      </p:sp>
      <p:sp>
        <p:nvSpPr>
          <p:cNvPr id="61462" name="Arc 22"/>
          <p:cNvSpPr>
            <a:spLocks/>
          </p:cNvSpPr>
          <p:nvPr/>
        </p:nvSpPr>
        <p:spPr bwMode="auto">
          <a:xfrm>
            <a:off x="7175500" y="2032000"/>
            <a:ext cx="146050" cy="228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0684"/>
              <a:gd name="T1" fmla="*/ 0 h 21600"/>
              <a:gd name="T2" fmla="*/ 20684 w 20684"/>
              <a:gd name="T3" fmla="*/ 15377 h 21600"/>
              <a:gd name="T4" fmla="*/ 0 w 2068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84" h="21600" fill="none" extrusionOk="0">
                <a:moveTo>
                  <a:pt x="-1" y="0"/>
                </a:moveTo>
                <a:cubicBezTo>
                  <a:pt x="9532" y="0"/>
                  <a:pt x="17937" y="6248"/>
                  <a:pt x="20684" y="15376"/>
                </a:cubicBezTo>
              </a:path>
              <a:path w="20684" h="21600" stroke="0" extrusionOk="0">
                <a:moveTo>
                  <a:pt x="-1" y="0"/>
                </a:moveTo>
                <a:cubicBezTo>
                  <a:pt x="9532" y="0"/>
                  <a:pt x="17937" y="6248"/>
                  <a:pt x="20684" y="15376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61463" name="Text Box 23"/>
          <p:cNvSpPr txBox="1">
            <a:spLocks noChangeArrowheads="1"/>
          </p:cNvSpPr>
          <p:nvPr/>
        </p:nvSpPr>
        <p:spPr bwMode="auto">
          <a:xfrm>
            <a:off x="990600" y="0"/>
            <a:ext cx="7239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u="sng" dirty="0" err="1">
                <a:solidFill>
                  <a:srgbClr val="990000"/>
                </a:solidFill>
                <a:latin typeface="Times New Roman" pitchFamily="18" charset="0"/>
              </a:rPr>
              <a:t>I.Học</a:t>
            </a:r>
            <a:r>
              <a:rPr lang="en-US" sz="4000" b="1" u="sng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990000"/>
                </a:solidFill>
                <a:latin typeface="Times New Roman" pitchFamily="18" charset="0"/>
              </a:rPr>
              <a:t>bài</a:t>
            </a:r>
            <a:r>
              <a:rPr lang="en-US" sz="4000" b="1" u="sng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990000"/>
                </a:solidFill>
                <a:latin typeface="Times New Roman" pitchFamily="18" charset="0"/>
              </a:rPr>
              <a:t>hát</a:t>
            </a:r>
            <a:r>
              <a:rPr lang="en-US" sz="4000" b="1" u="sng" dirty="0">
                <a:solidFill>
                  <a:srgbClr val="990000"/>
                </a:solidFill>
                <a:latin typeface="Times New Roman" pitchFamily="18" charset="0"/>
              </a:rPr>
              <a:t>: </a:t>
            </a:r>
            <a:r>
              <a:rPr lang="en-US" sz="4000" b="1" u="sng" dirty="0" err="1">
                <a:solidFill>
                  <a:srgbClr val="990000"/>
                </a:solidFill>
                <a:latin typeface="Times New Roman" pitchFamily="18" charset="0"/>
              </a:rPr>
              <a:t>Khúc</a:t>
            </a:r>
            <a:r>
              <a:rPr lang="en-US" sz="4000" b="1" u="sng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990000"/>
                </a:solidFill>
                <a:latin typeface="Times New Roman" pitchFamily="18" charset="0"/>
              </a:rPr>
              <a:t>ca</a:t>
            </a:r>
            <a:r>
              <a:rPr lang="en-US" sz="4000" b="1" u="sng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990000"/>
                </a:solidFill>
                <a:latin typeface="Times New Roman" pitchFamily="18" charset="0"/>
              </a:rPr>
              <a:t>bốn</a:t>
            </a:r>
            <a:r>
              <a:rPr lang="en-US" sz="4000" b="1" u="sng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990000"/>
                </a:solidFill>
                <a:latin typeface="Times New Roman" pitchFamily="18" charset="0"/>
              </a:rPr>
              <a:t>mùa</a:t>
            </a:r>
            <a:endParaRPr lang="en-US" sz="4000" b="1" u="sng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61464" name="Text Box 24"/>
          <p:cNvSpPr txBox="1">
            <a:spLocks noChangeArrowheads="1"/>
          </p:cNvSpPr>
          <p:nvPr/>
        </p:nvSpPr>
        <p:spPr bwMode="auto">
          <a:xfrm>
            <a:off x="5486400" y="6858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i="1">
                <a:solidFill>
                  <a:srgbClr val="CC0099"/>
                </a:solidFill>
                <a:latin typeface="Times New Roman" pitchFamily="18" charset="0"/>
              </a:rPr>
              <a:t>Nhạc và lời: Nguyễn Hải</a:t>
            </a:r>
          </a:p>
        </p:txBody>
      </p:sp>
      <p:sp>
        <p:nvSpPr>
          <p:cNvPr id="61465" name="Text Box 25"/>
          <p:cNvSpPr txBox="1">
            <a:spLocks noChangeArrowheads="1"/>
          </p:cNvSpPr>
          <p:nvPr/>
        </p:nvSpPr>
        <p:spPr bwMode="auto">
          <a:xfrm>
            <a:off x="990600" y="762000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>
                <a:solidFill>
                  <a:srgbClr val="CC0099"/>
                </a:solidFill>
                <a:latin typeface="Times New Roman" pitchFamily="18" charset="0"/>
              </a:rPr>
              <a:t>Vừa phải, hồn nhiên</a:t>
            </a:r>
          </a:p>
        </p:txBody>
      </p:sp>
      <p:pic>
        <p:nvPicPr>
          <p:cNvPr id="2" name="KhucCaBonMua-V.A-263370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0501" y="76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57996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040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1450" grpId="0" animBg="1"/>
      <p:bldP spid="61451" grpId="0" animBg="1"/>
      <p:bldP spid="61452" grpId="0" animBg="1"/>
      <p:bldP spid="61453" grpId="0" animBg="1"/>
      <p:bldP spid="61455" grpId="0"/>
      <p:bldP spid="61456" grpId="0"/>
      <p:bldP spid="61457" grpId="0"/>
      <p:bldP spid="61458" grpId="0"/>
      <p:bldP spid="61460" grpId="0"/>
      <p:bldP spid="61461" grpId="0"/>
      <p:bldP spid="61463" grpId="0"/>
      <p:bldP spid="61464" grpId="0"/>
      <p:bldP spid="614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895600" y="762000"/>
            <a:ext cx="3581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>
                <a:solidFill>
                  <a:srgbClr val="990000"/>
                </a:solidFill>
                <a:latin typeface="Times New Roman" pitchFamily="18" charset="0"/>
              </a:rPr>
              <a:t>Luyện thanh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09600" y="3124200"/>
            <a:ext cx="7543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33400" y="2971800"/>
            <a:ext cx="769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27052" r="57054" b="63503"/>
          <a:stretch>
            <a:fillRect/>
          </a:stretch>
        </p:blipFill>
        <p:spPr bwMode="auto">
          <a:xfrm>
            <a:off x="381000" y="2209800"/>
            <a:ext cx="8763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20" name="Group 12"/>
          <p:cNvGrpSpPr>
            <a:grpSpLocks/>
          </p:cNvGrpSpPr>
          <p:nvPr/>
        </p:nvGrpSpPr>
        <p:grpSpPr bwMode="auto">
          <a:xfrm>
            <a:off x="304800" y="5791200"/>
            <a:ext cx="8686800" cy="1066800"/>
            <a:chOff x="1440" y="3936"/>
            <a:chExt cx="2736" cy="384"/>
          </a:xfrm>
        </p:grpSpPr>
        <p:pic>
          <p:nvPicPr>
            <p:cNvPr id="17421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3936"/>
              <a:ext cx="2736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22" name="Picture 14" descr="nature007.gif (6160 bytes)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941"/>
              <a:ext cx="286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23" name="Picture 15" descr="nature008.gif (6929 bytes)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936"/>
              <a:ext cx="238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24" name="Picture 16" descr="nature010.gif (4810 bytes)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936"/>
              <a:ext cx="336" cy="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25" name="Picture 17" descr="nature009.gif (5950 bytes)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3936"/>
              <a:ext cx="286" cy="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53400712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 - &amp;quot; &amp;quot;&quot;/&gt;&lt;property id=&quot;20307&quot; value=&quot;262&quot;/&gt;&lt;/object&gt;&lt;object type=&quot;3&quot; unique_id=&quot;10005&quot;&gt;&lt;property id=&quot;20148&quot; value=&quot;5&quot;/&gt;&lt;property id=&quot;20300&quot; value=&quot;Slide 2&quot;/&gt;&lt;property id=&quot;20307&quot; value=&quot;263&quot;/&gt;&lt;/object&gt;&lt;object type=&quot;3&quot; unique_id=&quot;10006&quot;&gt;&lt;property id=&quot;20148&quot; value=&quot;5&quot;/&gt;&lt;property id=&quot;20300&quot; value=&quot;Slide 3&quot;/&gt;&lt;property id=&quot;20307&quot; value=&quot;264&quot;/&gt;&lt;/object&gt;&lt;object type=&quot;3&quot; unique_id=&quot;10007&quot;&gt;&lt;property id=&quot;20148&quot; value=&quot;5&quot;/&gt;&lt;property id=&quot;20300&quot; value=&quot;Slide 4&quot;/&gt;&lt;property id=&quot;20307&quot; value=&quot;265&quot;/&gt;&lt;/object&gt;&lt;object type=&quot;3&quot; unique_id=&quot;10008&quot;&gt;&lt;property id=&quot;20148&quot; value=&quot;5&quot;/&gt;&lt;property id=&quot;20300&quot; value=&quot;Slide 5&quot;/&gt;&lt;property id=&quot;20307&quot; value=&quot;266&quot;/&gt;&lt;/object&gt;&lt;object type=&quot;3&quot; unique_id=&quot;10009&quot;&gt;&lt;property id=&quot;20148&quot; value=&quot;5&quot;/&gt;&lt;property id=&quot;20300&quot; value=&quot;Slide 6&quot;/&gt;&lt;property id=&quot;20307&quot; value=&quot;267&quot;/&gt;&lt;/object&gt;&lt;object type=&quot;3&quot; unique_id=&quot;10010&quot;&gt;&lt;property id=&quot;20148&quot; value=&quot;5&quot;/&gt;&lt;property id=&quot;20300&quot; value=&quot;Slide 7&quot;/&gt;&lt;property id=&quot;20307&quot; value=&quot;268&quot;/&gt;&lt;/object&gt;&lt;object type=&quot;3&quot; unique_id=&quot;10011&quot;&gt;&lt;property id=&quot;20148&quot; value=&quot;5&quot;/&gt;&lt;property id=&quot;20300&quot; value=&quot;Slide 8&quot;/&gt;&lt;property id=&quot;20307&quot; value=&quot;269&quot;/&gt;&lt;/object&gt;&lt;object type=&quot;3&quot; unique_id=&quot;10012&quot;&gt;&lt;property id=&quot;20148&quot; value=&quot;5&quot;/&gt;&lt;property id=&quot;20300&quot; value=&quot;Slide 9&quot;/&gt;&lt;property id=&quot;20307&quot; value=&quot;270&quot;/&gt;&lt;/object&gt;&lt;object type=&quot;3&quot; unique_id=&quot;10013&quot;&gt;&lt;property id=&quot;20148&quot; value=&quot;5&quot;/&gt;&lt;property id=&quot;20300&quot; value=&quot;Slide 10&quot;/&gt;&lt;property id=&quot;20307&quot; value=&quot;271&quot;/&gt;&lt;/object&gt;&lt;object type=&quot;3&quot; unique_id=&quot;10014&quot;&gt;&lt;property id=&quot;20148&quot; value=&quot;5&quot;/&gt;&lt;property id=&quot;20300&quot; value=&quot;Slide 11&quot;/&gt;&lt;property id=&quot;20307&quot; value=&quot;272&quot;/&gt;&lt;/object&gt;&lt;object type=&quot;3&quot; unique_id=&quot;10015&quot;&gt;&lt;property id=&quot;20148&quot; value=&quot;5&quot;/&gt;&lt;property id=&quot;20300&quot; value=&quot;Slide 12&quot;/&gt;&lt;property id=&quot;20307&quot; value=&quot;273&quot;/&gt;&lt;/object&gt;&lt;object type=&quot;3&quot; unique_id=&quot;10016&quot;&gt;&lt;property id=&quot;20148&quot; value=&quot;5&quot;/&gt;&lt;property id=&quot;20300&quot; value=&quot;Slide 13&quot;/&gt;&lt;property id=&quot;20307&quot; value=&quot;274&quot;/&gt;&lt;/object&gt;&lt;object type=&quot;3&quot; unique_id=&quot;10017&quot;&gt;&lt;property id=&quot;20148&quot; value=&quot;5&quot;/&gt;&lt;property id=&quot;20300&quot; value=&quot;Slide 14&quot;/&gt;&lt;property id=&quot;20307&quot; value=&quot;275&quot;/&gt;&lt;/object&gt;&lt;object type=&quot;3&quot; unique_id=&quot;10018&quot;&gt;&lt;property id=&quot;20148&quot; value=&quot;5&quot;/&gt;&lt;property id=&quot;20300&quot; value=&quot;Slide 15&quot;/&gt;&lt;property id=&quot;20307&quot; value=&quot;276&quot;/&gt;&lt;/object&gt;&lt;object type=&quot;3&quot; unique_id=&quot;10019&quot;&gt;&lt;property id=&quot;20148&quot; value=&quot;5&quot;/&gt;&lt;property id=&quot;20300&quot; value=&quot;Slide 16&quot;/&gt;&lt;property id=&quot;20307&quot; value=&quot;277&quot;/&gt;&lt;/object&gt;&lt;object type=&quot;3&quot; unique_id=&quot;10020&quot;&gt;&lt;property id=&quot;20148&quot; value=&quot;5&quot;/&gt;&lt;property id=&quot;20300&quot; value=&quot;Slide 17&quot;/&gt;&lt;property id=&quot;20307&quot; value=&quot;278&quot;/&gt;&lt;/object&gt;&lt;object type=&quot;3&quot; unique_id=&quot;10021&quot;&gt;&lt;property id=&quot;20148&quot; value=&quot;5&quot;/&gt;&lt;property id=&quot;20300&quot; value=&quot;Slide 18&quot;/&gt;&lt;property id=&quot;20307&quot; value=&quot;279&quot;/&gt;&lt;/object&gt;&lt;object type=&quot;3&quot; unique_id=&quot;10022&quot;&gt;&lt;property id=&quot;20148&quot; value=&quot;5&quot;/&gt;&lt;property id=&quot;20300&quot; value=&quot;Slide 19&quot;/&gt;&lt;property id=&quot;20307&quot; value=&quot;280&quot;/&gt;&lt;/object&gt;&lt;/object&gt;&lt;object type=&quot;8&quot; unique_id=&quot;1004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1413</Words>
  <Application>Microsoft Office PowerPoint</Application>
  <PresentationFormat>On-screen Show (4:3)</PresentationFormat>
  <Paragraphs>196</Paragraphs>
  <Slides>19</Slides>
  <Notes>5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.VnTime</vt:lpstr>
      <vt:lpstr>Arial</vt:lpstr>
      <vt:lpstr>Calibri</vt:lpstr>
      <vt:lpstr>Times New Roman</vt:lpstr>
      <vt:lpstr>1_Default Design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4O MINH KHAI</dc:creator>
  <cp:lastModifiedBy>Admin</cp:lastModifiedBy>
  <cp:revision>6</cp:revision>
  <dcterms:created xsi:type="dcterms:W3CDTF">2020-03-31T12:49:42Z</dcterms:created>
  <dcterms:modified xsi:type="dcterms:W3CDTF">2021-02-17T16:06:41Z</dcterms:modified>
</cp:coreProperties>
</file>