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sldIdLst>
    <p:sldId id="272" r:id="rId4"/>
    <p:sldId id="274" r:id="rId5"/>
    <p:sldId id="288" r:id="rId6"/>
    <p:sldId id="271" r:id="rId7"/>
    <p:sldId id="289" r:id="rId8"/>
    <p:sldId id="267" r:id="rId9"/>
    <p:sldId id="265" r:id="rId10"/>
    <p:sldId id="290" r:id="rId11"/>
    <p:sldId id="291" r:id="rId12"/>
    <p:sldId id="292" r:id="rId13"/>
    <p:sldId id="293" r:id="rId14"/>
    <p:sldId id="279" r:id="rId15"/>
    <p:sldId id="282" r:id="rId16"/>
    <p:sldId id="283" r:id="rId17"/>
    <p:sldId id="28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000"/>
    <a:srgbClr val="6600CC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62" autoAdjust="0"/>
    <p:restoredTop sz="94660"/>
  </p:normalViewPr>
  <p:slideViewPr>
    <p:cSldViewPr snapToGrid="0">
      <p:cViewPr varScale="1">
        <p:scale>
          <a:sx n="73" d="100"/>
          <a:sy n="73" d="100"/>
        </p:scale>
        <p:origin x="12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ECF33-2110-48E2-A527-A554668E02D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3478F-3CD9-4AB7-BF9B-013D76327DC2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 spd="slow" advClick="0" advTm="40000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ECF33-2110-48E2-A527-A554668E02D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3478F-3CD9-4AB7-BF9B-013D76327DC2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 spd="slow" advClick="0" advTm="40000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ECF33-2110-48E2-A527-A554668E02D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3478F-3CD9-4AB7-BF9B-013D76327DC2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 spd="slow" advClick="0" advTm="40000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63E0659-1F76-405B-9046-E13E1E113A1D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97E7B0E-1E38-4926-B34E-C2571F2CB465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A8E8A73-A173-476F-AF20-0D8D0B440891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26FE76B-FA0A-49A7-B333-3F75698D0757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54925E2-68C6-4BC1-B599-DE37209BEC27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9FD20F2-A7D2-4347-98C1-ADD09DCDFFB4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CCB42BA-D1BF-435C-AE24-CFF4142CFFE7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DAE7617-E7CF-4067-BFDF-A49500F91AE5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ECF33-2110-48E2-A527-A554668E02D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3478F-3CD9-4AB7-BF9B-013D76327DC2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 spd="slow" advClick="0" advTm="40000">
    <p:wip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8F32D3C-90EB-4FF8-A230-452EEA1F4CB8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5009819-E514-453F-9187-85F18FB9A57C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59340B8-DC54-4463-B3D1-B2F4C96D45C7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60999F1-224F-44B2-A113-8E5BD07FE395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ECF33-2110-48E2-A527-A554668E02D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3478F-3CD9-4AB7-BF9B-013D76327DC2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 spd="slow" advClick="0" advTm="40000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ECF33-2110-48E2-A527-A554668E02DE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3478F-3CD9-4AB7-BF9B-013D76327DC2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 spd="slow" advClick="0" advTm="40000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ECF33-2110-48E2-A527-A554668E02DE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3478F-3CD9-4AB7-BF9B-013D76327DC2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 spd="slow" advClick="0" advTm="40000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ECF33-2110-48E2-A527-A554668E02DE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3478F-3CD9-4AB7-BF9B-013D76327DC2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 spd="slow" advClick="0" advTm="40000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ECF33-2110-48E2-A527-A554668E02DE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3478F-3CD9-4AB7-BF9B-013D76327DC2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 spd="slow" advClick="0" advTm="40000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ECF33-2110-48E2-A527-A554668E02DE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3478F-3CD9-4AB7-BF9B-013D76327DC2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 spd="slow" advClick="0" advTm="40000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ECF33-2110-48E2-A527-A554668E02DE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3478F-3CD9-4AB7-BF9B-013D76327DC2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 spd="slow" advClick="0" advTm="40000">
    <p:wipe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ECF33-2110-48E2-A527-A554668E02D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3478F-3CD9-4AB7-BF9B-013D76327DC2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40000">
    <p:wip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 smtClean="0"/>
              <a:t>Click to edit Master text styles</a:t>
            </a:r>
            <a:endParaRPr lang="en-US" altLang="en-US" smtClean="0"/>
          </a:p>
          <a:p>
            <a:pPr lvl="1"/>
            <a:r>
              <a:rPr lang="en-US" altLang="en-US" smtClean="0"/>
              <a:t>Second level</a:t>
            </a:r>
            <a:endParaRPr lang="en-US" altLang="en-US" smtClean="0"/>
          </a:p>
          <a:p>
            <a:pPr lvl="2"/>
            <a:r>
              <a:rPr lang="en-US" altLang="en-US" smtClean="0"/>
              <a:t>Third level</a:t>
            </a:r>
            <a:endParaRPr lang="en-US" altLang="en-US" smtClean="0"/>
          </a:p>
          <a:p>
            <a:pPr lvl="3"/>
            <a:r>
              <a:rPr lang="en-US" altLang="en-US" smtClean="0"/>
              <a:t>Fourth level</a:t>
            </a:r>
            <a:endParaRPr lang="en-US" altLang="en-US" smtClean="0"/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spcBef>
                <a:spcPct val="0"/>
              </a:spcBef>
              <a:defRPr sz="1400">
                <a:latin typeface="+mn-lt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spcBef>
                <a:spcPct val="0"/>
              </a:spcBef>
              <a:defRPr sz="1400">
                <a:latin typeface="+mn-lt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spcBef>
                <a:spcPct val="0"/>
              </a:spcBef>
              <a:defRPr sz="1400">
                <a:latin typeface="+mn-lt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247EDA0-A6FE-4F13-8D0D-7E878CE0CB7F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607284" y="1161073"/>
          <a:ext cx="6095684" cy="390144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467360"/>
                <a:gridCol w="500698"/>
                <a:gridCol w="522922"/>
                <a:gridCol w="492760"/>
                <a:gridCol w="508635"/>
                <a:gridCol w="500698"/>
                <a:gridCol w="499110"/>
                <a:gridCol w="594360"/>
                <a:gridCol w="507048"/>
                <a:gridCol w="492760"/>
                <a:gridCol w="508635"/>
                <a:gridCol w="500698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 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 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 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 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 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FF0000"/>
                          </a:solidFill>
                          <a:effectLst/>
                        </a:rPr>
                        <a:t>T</a:t>
                      </a:r>
                      <a:endParaRPr lang="en-US" sz="3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Ắ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M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N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Ắ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N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G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 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 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 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 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P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FF0000"/>
                          </a:solidFill>
                          <a:effectLst/>
                        </a:rPr>
                        <a:t>H</a:t>
                      </a:r>
                      <a:endParaRPr lang="en-US" sz="3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Ả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N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X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Ạ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 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 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B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Ạ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C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H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C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FF0000"/>
                          </a:solidFill>
                          <a:effectLst/>
                        </a:rPr>
                        <a:t>Ầ</a:t>
                      </a:r>
                      <a:endParaRPr lang="en-US" sz="3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U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 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</a:rPr>
                        <a:t> </a:t>
                      </a:r>
                      <a:endParaRPr lang="en-US" sz="3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 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 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 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 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N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Ơ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R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O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FF0000"/>
                          </a:solidFill>
                          <a:effectLst/>
                        </a:rPr>
                        <a:t>N</a:t>
                      </a:r>
                      <a:endParaRPr lang="en-US" sz="3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 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 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</a:rPr>
                        <a:t> </a:t>
                      </a:r>
                      <a:endParaRPr lang="en-US" sz="3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 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 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 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 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 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 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 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 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FF0000"/>
                          </a:solidFill>
                          <a:effectLst/>
                        </a:rPr>
                        <a:t>K</a:t>
                      </a:r>
                      <a:endParaRPr lang="en-US" sz="3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I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M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N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H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Ọ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N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 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 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 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B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À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FF0000"/>
                          </a:solidFill>
                          <a:effectLst/>
                        </a:rPr>
                        <a:t>I</a:t>
                      </a:r>
                      <a:endParaRPr lang="en-US" sz="3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T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I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Ế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T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 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 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 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 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N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H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Â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FF0000"/>
                          </a:solidFill>
                          <a:effectLst/>
                        </a:rPr>
                        <a:t>N</a:t>
                      </a:r>
                      <a:endParaRPr lang="en-US" sz="3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 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 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 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 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 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 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 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 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 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H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Ô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FF0000"/>
                          </a:solidFill>
                          <a:effectLst/>
                        </a:rPr>
                        <a:t>H</a:t>
                      </a:r>
                      <a:endParaRPr lang="en-US" sz="3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Ấ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P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 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 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 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 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706726" y="30951"/>
            <a:ext cx="33441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Ô CHỮ VUI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4" name="Oval 3"/>
          <p:cNvSpPr/>
          <p:nvPr/>
        </p:nvSpPr>
        <p:spPr>
          <a:xfrm>
            <a:off x="489395" y="1145377"/>
            <a:ext cx="489398" cy="47651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1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489395" y="1634774"/>
            <a:ext cx="489398" cy="47651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2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89395" y="2127501"/>
            <a:ext cx="489398" cy="47651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3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89395" y="2630143"/>
            <a:ext cx="489398" cy="47651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4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89395" y="3122904"/>
            <a:ext cx="489398" cy="47651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5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89395" y="3602786"/>
            <a:ext cx="489398" cy="47651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6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89395" y="4095547"/>
            <a:ext cx="489398" cy="47651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7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89395" y="4588308"/>
            <a:ext cx="489398" cy="47651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8</a:t>
            </a:r>
            <a:endParaRPr lang="en-US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4105946" y="1159973"/>
          <a:ext cx="3603309" cy="48768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500698"/>
                <a:gridCol w="499110"/>
                <a:gridCol w="594360"/>
                <a:gridCol w="507048"/>
                <a:gridCol w="492760"/>
                <a:gridCol w="508635"/>
                <a:gridCol w="500698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3590791" y="1648019"/>
          <a:ext cx="3102611" cy="48768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508635"/>
                <a:gridCol w="500698"/>
                <a:gridCol w="499110"/>
                <a:gridCol w="594360"/>
                <a:gridCol w="507048"/>
                <a:gridCol w="49276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1607444" y="2134342"/>
          <a:ext cx="3492183" cy="48768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467360"/>
                <a:gridCol w="500698"/>
                <a:gridCol w="522922"/>
                <a:gridCol w="492760"/>
                <a:gridCol w="508635"/>
                <a:gridCol w="500698"/>
                <a:gridCol w="49911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2083962" y="2633542"/>
          <a:ext cx="2525713" cy="48768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500698"/>
                <a:gridCol w="522922"/>
                <a:gridCol w="492760"/>
                <a:gridCol w="508635"/>
                <a:gridCol w="500698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4103799" y="3117323"/>
          <a:ext cx="3603309" cy="48768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500698"/>
                <a:gridCol w="499110"/>
                <a:gridCol w="594360"/>
                <a:gridCol w="507048"/>
                <a:gridCol w="492760"/>
                <a:gridCol w="508635"/>
                <a:gridCol w="500698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3099248" y="3591624"/>
          <a:ext cx="3603309" cy="48768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500698"/>
                <a:gridCol w="499110"/>
                <a:gridCol w="498702"/>
                <a:gridCol w="602706"/>
                <a:gridCol w="492760"/>
                <a:gridCol w="508635"/>
                <a:gridCol w="500698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2573359" y="4079304"/>
          <a:ext cx="2025015" cy="48768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522922"/>
                <a:gridCol w="492760"/>
                <a:gridCol w="508635"/>
                <a:gridCol w="500698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3093915" y="4575429"/>
          <a:ext cx="2595563" cy="48768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492760"/>
                <a:gridCol w="508635"/>
                <a:gridCol w="515327"/>
                <a:gridCol w="484481"/>
                <a:gridCol w="59436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22" name="Oval 21"/>
          <p:cNvSpPr/>
          <p:nvPr/>
        </p:nvSpPr>
        <p:spPr>
          <a:xfrm>
            <a:off x="489395" y="5077705"/>
            <a:ext cx="489398" cy="47651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</a:rPr>
              <a:t>TK</a:t>
            </a:r>
            <a:endParaRPr lang="en-US" sz="1600" b="1" dirty="0">
              <a:solidFill>
                <a:srgbClr val="FF0000"/>
              </a:solidFill>
            </a:endParaRPr>
          </a:p>
        </p:txBody>
      </p:sp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4099536" y="1158256"/>
          <a:ext cx="507048" cy="390144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507048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FF0000"/>
                          </a:solidFill>
                          <a:effectLst/>
                        </a:rPr>
                        <a:t>T</a:t>
                      </a:r>
                      <a:endParaRPr lang="en-US" sz="3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0000"/>
                          </a:solidFill>
                          <a:effectLst/>
                        </a:rPr>
                        <a:t>H</a:t>
                      </a:r>
                      <a:endParaRPr lang="en-US" sz="32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FF0000"/>
                          </a:solidFill>
                          <a:effectLst/>
                        </a:rPr>
                        <a:t>Ầ</a:t>
                      </a:r>
                      <a:endParaRPr lang="en-US" sz="3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0000"/>
                          </a:solidFill>
                          <a:effectLst/>
                        </a:rPr>
                        <a:t>N</a:t>
                      </a:r>
                      <a:endParaRPr lang="en-US" sz="32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FF0000"/>
                          </a:solidFill>
                          <a:effectLst/>
                        </a:rPr>
                        <a:t>K</a:t>
                      </a:r>
                      <a:endParaRPr lang="en-US" sz="3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0000"/>
                          </a:solidFill>
                          <a:effectLst/>
                        </a:rPr>
                        <a:t>I</a:t>
                      </a:r>
                      <a:endParaRPr lang="en-US" sz="32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0000"/>
                          </a:solidFill>
                          <a:effectLst/>
                        </a:rPr>
                        <a:t>N</a:t>
                      </a:r>
                      <a:endParaRPr lang="en-US" sz="32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FF0000"/>
                          </a:solidFill>
                          <a:effectLst/>
                        </a:rPr>
                        <a:t>H</a:t>
                      </a:r>
                      <a:endParaRPr lang="en-US" sz="3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4" name="Rectangle 23"/>
          <p:cNvSpPr/>
          <p:nvPr/>
        </p:nvSpPr>
        <p:spPr>
          <a:xfrm>
            <a:off x="1558344" y="5554223"/>
            <a:ext cx="6606862" cy="95410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pt-BR" sz="28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Biện </a:t>
            </a:r>
            <a:r>
              <a:rPr lang="pt-BR" sz="28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pháp rèn luyện da nào giúp cơ thể tổng hợp vitamin D?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533859" y="5478221"/>
            <a:ext cx="6606862" cy="107721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pt-BR" sz="32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Tay chạm vào vật nóng thì rụt tay lại là ............. của cơ thể.</a:t>
            </a:r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558344" y="5469126"/>
            <a:ext cx="6452316" cy="107721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pt-BR" sz="32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Tế bào nào giúp bảo vệ cơ thể chống lại các tác nhân gây bệnh?</a:t>
            </a:r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491671" y="5482892"/>
            <a:ext cx="6585662" cy="107721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pt-BR" sz="32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Tên gọi khác của tế bào thần kinh</a:t>
            </a:r>
            <a:r>
              <a:rPr lang="pt-BR" sz="32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pt-BR" sz="3200" b="1" dirty="0" smtClean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pt-BR" sz="32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379698" y="5487563"/>
            <a:ext cx="7439857" cy="10772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pt-BR" sz="32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Dụng cụ này sử dụng để hủy tủy ếch, cá</a:t>
            </a:r>
            <a:r>
              <a:rPr lang="pt-BR" sz="32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...</a:t>
            </a:r>
            <a:endParaRPr lang="pt-BR" sz="3200" b="1" dirty="0" smtClean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327465" y="5478221"/>
            <a:ext cx="7492089" cy="107721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pt-BR" sz="32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Phổi, thận, da có cùng chức năng nào</a:t>
            </a:r>
            <a:r>
              <a:rPr lang="pt-BR" sz="32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pt-BR" sz="3200" b="1" dirty="0" smtClean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343000" y="5374889"/>
            <a:ext cx="7461017" cy="107721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pt-BR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Trao đổi khí là nhiệm vụ của hệ cơ quan nào?</a:t>
            </a:r>
            <a:endParaRPr lang="en-US" sz="3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311927" y="5440207"/>
            <a:ext cx="7492090" cy="107721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pt-BR" sz="32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Bộ phận nào là trung tâm điều khiển mọi hoạt động của tế bào?</a:t>
            </a:r>
            <a:endParaRPr lang="en-US" sz="32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spd="slow" advClick="0">
    <p:wip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7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9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41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2" fill="hold">
                      <p:stCondLst>
                        <p:cond delay="0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839200" cy="4530725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	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I/ </a:t>
            </a:r>
            <a:r>
              <a:rPr lang="en-US" altLang="en-US" sz="2800" b="1" u="sng">
                <a:solidFill>
                  <a:srgbClr val="FF0000"/>
                </a:solidFill>
                <a:latin typeface="Times New Roman" panose="02020603050405020304" pitchFamily="18" charset="0"/>
              </a:rPr>
              <a:t>Nơron – đơn vị cấu tạo của hệ thần kinh</a:t>
            </a:r>
            <a:r>
              <a:rPr lang="en-US" altLang="en-US" sz="2800" b="1" u="sng">
                <a:solidFill>
                  <a:srgbClr val="FFFF00"/>
                </a:solidFill>
                <a:latin typeface="Times New Roman" panose="02020603050405020304" pitchFamily="18" charset="0"/>
              </a:rPr>
              <a:t>.</a:t>
            </a:r>
            <a:endParaRPr lang="en-US" altLang="en-US" sz="2800" b="1" u="sng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</a:rPr>
              <a:t>	    </a:t>
            </a: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1/ </a:t>
            </a:r>
            <a:r>
              <a:rPr lang="en-US" altLang="en-US" sz="2800" b="1" u="sng">
                <a:solidFill>
                  <a:srgbClr val="0000FF"/>
                </a:solidFill>
                <a:latin typeface="Times New Roman" panose="02020603050405020304" pitchFamily="18" charset="0"/>
              </a:rPr>
              <a:t>Cấu tạo:</a:t>
            </a:r>
            <a:endParaRPr lang="en-US" altLang="en-US" sz="2800" b="1" u="sng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76200" y="76200"/>
            <a:ext cx="3581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3200" b="1" i="1" u="sng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CHƯƠNG IX:</a:t>
            </a:r>
            <a:endParaRPr kumimoji="0" lang="en-US" altLang="en-US" sz="3200" b="1" i="1" u="sng" strike="noStrike" kern="120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2743200" y="88900"/>
            <a:ext cx="6400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36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THẦN KINH VÀ GIÁC QUAN</a:t>
            </a:r>
            <a:endParaRPr kumimoji="0" lang="en-US" altLang="en-US" sz="3600" b="1" i="0" u="none" strike="noStrike" kern="120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457200" y="685800"/>
            <a:ext cx="320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400" b="1" i="1" u="sng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TIẾT 45:</a:t>
            </a:r>
            <a:endParaRPr kumimoji="0" lang="en-US" altLang="en-US" sz="2400" b="1" i="1" u="sng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2057400" y="731838"/>
            <a:ext cx="8229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GIỚI THIỆU CHUNG HỆ THẦN KINH</a:t>
            </a:r>
            <a:endParaRPr kumimoji="0" lang="en-US" altLang="en-US" sz="2800" b="1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1143000" y="2286000"/>
            <a:ext cx="6705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2/ </a:t>
            </a:r>
            <a:r>
              <a:rPr kumimoji="0" lang="en-US" altLang="en-US" sz="2800" b="1" i="0" u="sng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Chức năng: </a:t>
            </a:r>
            <a:endParaRPr kumimoji="0" lang="en-US" altLang="en-US" sz="2800" b="0" i="0" u="none" strike="noStrike" kern="1200" cap="none" spc="0" normalizeH="0" baseline="0" noProof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762000" y="2801938"/>
            <a:ext cx="6400800" cy="1160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II/ </a:t>
            </a:r>
            <a:r>
              <a:rPr kumimoji="0" lang="en-US" altLang="en-US" sz="2800" b="1" i="0" u="sng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Các bộ phận của hệ thần kinh:</a:t>
            </a:r>
            <a:endParaRPr kumimoji="0" lang="en-US" altLang="en-US" sz="2800" b="1" i="0" u="sng" strike="noStrike" kern="120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    1/ </a:t>
            </a:r>
            <a:r>
              <a:rPr kumimoji="0" lang="en-US" altLang="en-US" sz="2800" b="1" i="0" u="sng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Cấu tạo:</a:t>
            </a:r>
            <a:endParaRPr kumimoji="0" lang="en-US" altLang="en-US" sz="2800" b="1" i="0" u="sng" strike="noStrike" kern="1200" cap="none" spc="0" normalizeH="0" baseline="0" noProof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1219200" y="3976688"/>
            <a:ext cx="6705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2/ </a:t>
            </a:r>
            <a:r>
              <a:rPr kumimoji="0" lang="en-US" altLang="en-US" sz="2800" b="1" i="0" u="sng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Chức năng: </a:t>
            </a:r>
            <a:endParaRPr kumimoji="0" lang="en-US" altLang="en-US" sz="2800" b="0" i="0" u="none" strike="noStrike" kern="1200" cap="none" spc="0" normalizeH="0" baseline="0" noProof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609600" y="5105400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Hệ thần kinh</a:t>
            </a:r>
            <a:endParaRPr kumimoji="0" lang="en-US" altLang="en-US" sz="2400" b="1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 flipV="1">
            <a:off x="2590800" y="5029200"/>
            <a:ext cx="695325" cy="304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>
            <a:off x="2590800" y="5410200"/>
            <a:ext cx="771525" cy="304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3567" name="Text Box 15"/>
          <p:cNvSpPr txBox="1">
            <a:spLocks noChangeArrowheads="1"/>
          </p:cNvSpPr>
          <p:nvPr/>
        </p:nvSpPr>
        <p:spPr bwMode="auto">
          <a:xfrm>
            <a:off x="3352800" y="4572000"/>
            <a:ext cx="5791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Hệ thần kinh vận động</a:t>
            </a: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: Điều khiển sự hoạt động của cơ vân. Là hoạt động có ý thức </a:t>
            </a:r>
            <a:endParaRPr kumimoji="0" lang="en-US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3568" name="Text Box 16"/>
          <p:cNvSpPr txBox="1">
            <a:spLocks noChangeArrowheads="1"/>
          </p:cNvSpPr>
          <p:nvPr/>
        </p:nvSpPr>
        <p:spPr bwMode="auto">
          <a:xfrm>
            <a:off x="3429000" y="5486400"/>
            <a:ext cx="55626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Hệ thần kinh sinh dưỡng:</a:t>
            </a: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Điều hoà các cơ quan dinh dưỡng và cơ quan sinh sản. Là hoạt động không có ý thức.</a:t>
            </a:r>
            <a:endParaRPr kumimoji="0" lang="en-US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10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10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3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3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8" dur="1000"/>
                                        <p:tgtEl>
                                          <p:spTgt spid="235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9" grpId="0"/>
      <p:bldP spid="23560" grpId="0"/>
      <p:bldP spid="23561" grpId="0"/>
      <p:bldP spid="2356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3048000" y="381000"/>
            <a:ext cx="2438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Nơron</a:t>
            </a:r>
            <a:endParaRPr kumimoji="0" lang="en-US" alt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6627" name="Line 3"/>
          <p:cNvSpPr>
            <a:spLocks noChangeShapeType="1"/>
          </p:cNvSpPr>
          <p:nvPr/>
        </p:nvSpPr>
        <p:spPr bwMode="auto">
          <a:xfrm>
            <a:off x="4267200" y="868363"/>
            <a:ext cx="0" cy="685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3213100" y="944563"/>
            <a:ext cx="2774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(Đơn vị cấu tạo của)</a:t>
            </a:r>
            <a:endParaRPr kumimoji="0" lang="en-US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3352800" y="1630363"/>
            <a:ext cx="1828800" cy="439737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...................</a:t>
            </a:r>
            <a:endParaRPr kumimoji="0" lang="en-US" altLang="en-US" sz="2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 flipH="1">
            <a:off x="1447800" y="1858963"/>
            <a:ext cx="19050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5181600" y="1905000"/>
            <a:ext cx="18288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1143000" y="1447800"/>
            <a:ext cx="2209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về cấu tạo</a:t>
            </a:r>
            <a:endParaRPr kumimoji="0" lang="en-US" altLang="en-US" sz="2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4953000" y="1460500"/>
            <a:ext cx="2362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về chức năng</a:t>
            </a:r>
            <a:endParaRPr kumimoji="0" lang="en-US" altLang="en-US" sz="2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 flipH="1">
            <a:off x="838200" y="1858963"/>
            <a:ext cx="609600" cy="1143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>
            <a:off x="1447800" y="1858963"/>
            <a:ext cx="2514600" cy="1112837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0" y="3001963"/>
            <a:ext cx="2667000" cy="439737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......................</a:t>
            </a:r>
            <a:endParaRPr kumimoji="0" lang="en-US" altLang="en-US" sz="2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2743200" y="2971800"/>
            <a:ext cx="2743200" cy="4699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Bộ phận ngoại biên</a:t>
            </a:r>
            <a:endParaRPr kumimoji="0" lang="en-US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6638" name="Line 14"/>
          <p:cNvSpPr>
            <a:spLocks noChangeShapeType="1"/>
          </p:cNvSpPr>
          <p:nvPr/>
        </p:nvSpPr>
        <p:spPr bwMode="auto">
          <a:xfrm flipH="1">
            <a:off x="6324600" y="1905000"/>
            <a:ext cx="685800" cy="990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5759450" y="2819400"/>
            <a:ext cx="1784350" cy="7747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...............................</a:t>
            </a:r>
            <a:endParaRPr kumimoji="0" lang="en-US" altLang="en-US" sz="2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26640" name="Line 16"/>
          <p:cNvSpPr>
            <a:spLocks noChangeShapeType="1"/>
          </p:cNvSpPr>
          <p:nvPr/>
        </p:nvSpPr>
        <p:spPr bwMode="auto">
          <a:xfrm>
            <a:off x="7010400" y="1905000"/>
            <a:ext cx="990600" cy="914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7543800" y="2819400"/>
            <a:ext cx="1905000" cy="835025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Hệ thần kinh sinh dưỡng</a:t>
            </a:r>
            <a:endParaRPr kumimoji="0" lang="en-US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 flipH="1">
            <a:off x="457200" y="3460750"/>
            <a:ext cx="381000" cy="95885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6643" name="Text Box 19"/>
          <p:cNvSpPr txBox="1">
            <a:spLocks noChangeArrowheads="1"/>
          </p:cNvSpPr>
          <p:nvPr/>
        </p:nvSpPr>
        <p:spPr bwMode="auto">
          <a:xfrm>
            <a:off x="152400" y="4443413"/>
            <a:ext cx="762000" cy="4699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Não</a:t>
            </a:r>
            <a:endParaRPr kumimoji="0" lang="en-US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6644" name="Line 20"/>
          <p:cNvSpPr>
            <a:spLocks noChangeShapeType="1"/>
          </p:cNvSpPr>
          <p:nvPr/>
        </p:nvSpPr>
        <p:spPr bwMode="auto">
          <a:xfrm>
            <a:off x="838200" y="3460750"/>
            <a:ext cx="685800" cy="95885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6645" name="Text Box 21"/>
          <p:cNvSpPr txBox="1">
            <a:spLocks noChangeArrowheads="1"/>
          </p:cNvSpPr>
          <p:nvPr/>
        </p:nvSpPr>
        <p:spPr bwMode="auto">
          <a:xfrm>
            <a:off x="990600" y="4437063"/>
            <a:ext cx="1295400" cy="439737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.............</a:t>
            </a:r>
            <a:endParaRPr kumimoji="0" lang="en-US" altLang="en-US" sz="2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26646" name="Line 22"/>
          <p:cNvSpPr>
            <a:spLocks noChangeShapeType="1"/>
          </p:cNvSpPr>
          <p:nvPr/>
        </p:nvSpPr>
        <p:spPr bwMode="auto">
          <a:xfrm flipH="1">
            <a:off x="3124200" y="3440113"/>
            <a:ext cx="228600" cy="979487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6647" name="Text Box 23"/>
          <p:cNvSpPr txBox="1">
            <a:spLocks noChangeArrowheads="1"/>
          </p:cNvSpPr>
          <p:nvPr/>
        </p:nvSpPr>
        <p:spPr bwMode="auto">
          <a:xfrm>
            <a:off x="2438400" y="4437063"/>
            <a:ext cx="1981200" cy="439737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...............</a:t>
            </a:r>
            <a:endParaRPr kumimoji="0" lang="en-US" altLang="en-US" sz="2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26648" name="Line 24"/>
          <p:cNvSpPr>
            <a:spLocks noChangeShapeType="1"/>
          </p:cNvSpPr>
          <p:nvPr/>
        </p:nvSpPr>
        <p:spPr bwMode="auto">
          <a:xfrm>
            <a:off x="3352800" y="3440113"/>
            <a:ext cx="1752600" cy="979487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6649" name="Text Box 25"/>
          <p:cNvSpPr txBox="1">
            <a:spLocks noChangeArrowheads="1"/>
          </p:cNvSpPr>
          <p:nvPr/>
        </p:nvSpPr>
        <p:spPr bwMode="auto">
          <a:xfrm>
            <a:off x="4495800" y="4419600"/>
            <a:ext cx="2133600" cy="439738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...................</a:t>
            </a:r>
            <a:endParaRPr kumimoji="0" lang="en-US" altLang="en-US" sz="2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26650" name="Line 26"/>
          <p:cNvSpPr>
            <a:spLocks noChangeShapeType="1"/>
          </p:cNvSpPr>
          <p:nvPr/>
        </p:nvSpPr>
        <p:spPr bwMode="auto">
          <a:xfrm flipH="1">
            <a:off x="2971800" y="4953000"/>
            <a:ext cx="457200" cy="838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6651" name="Text Box 27"/>
          <p:cNvSpPr txBox="1">
            <a:spLocks noChangeArrowheads="1"/>
          </p:cNvSpPr>
          <p:nvPr/>
        </p:nvSpPr>
        <p:spPr bwMode="auto">
          <a:xfrm>
            <a:off x="1676400" y="5791200"/>
            <a:ext cx="2209800" cy="439738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...................</a:t>
            </a:r>
            <a:endParaRPr kumimoji="0" lang="en-US" altLang="en-US" sz="2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26652" name="Line 28"/>
          <p:cNvSpPr>
            <a:spLocks noChangeShapeType="1"/>
          </p:cNvSpPr>
          <p:nvPr/>
        </p:nvSpPr>
        <p:spPr bwMode="auto">
          <a:xfrm>
            <a:off x="3429000" y="4953000"/>
            <a:ext cx="1371600" cy="838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6653" name="Text Box 29"/>
          <p:cNvSpPr txBox="1">
            <a:spLocks noChangeArrowheads="1"/>
          </p:cNvSpPr>
          <p:nvPr/>
        </p:nvSpPr>
        <p:spPr bwMode="auto">
          <a:xfrm>
            <a:off x="4006850" y="5791200"/>
            <a:ext cx="3079750" cy="4699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Bó sợi vận động</a:t>
            </a:r>
            <a:endParaRPr kumimoji="0" lang="en-US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6654" name="Text Box 30"/>
          <p:cNvSpPr txBox="1">
            <a:spLocks noChangeArrowheads="1"/>
          </p:cNvSpPr>
          <p:nvPr/>
        </p:nvSpPr>
        <p:spPr bwMode="auto">
          <a:xfrm>
            <a:off x="1905000" y="0"/>
            <a:ext cx="5105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Hoàn thành sơ đồ sau</a:t>
            </a:r>
            <a:endParaRPr kumimoji="0" lang="en-US" altLang="en-US" sz="3200" b="1" i="0" u="none" strike="noStrike" kern="120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6655" name="Text Box 31"/>
          <p:cNvSpPr txBox="1">
            <a:spLocks noChangeArrowheads="1"/>
          </p:cNvSpPr>
          <p:nvPr/>
        </p:nvSpPr>
        <p:spPr bwMode="auto">
          <a:xfrm>
            <a:off x="3962400" y="16002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1</a:t>
            </a:r>
            <a:endParaRPr kumimoji="0" lang="en-US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26656" name="Text Box 32"/>
          <p:cNvSpPr txBox="1">
            <a:spLocks noChangeArrowheads="1"/>
          </p:cNvSpPr>
          <p:nvPr/>
        </p:nvSpPr>
        <p:spPr bwMode="auto">
          <a:xfrm>
            <a:off x="762000" y="299243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2</a:t>
            </a:r>
            <a:endParaRPr kumimoji="0" lang="en-US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26657" name="Text Box 33"/>
          <p:cNvSpPr txBox="1">
            <a:spLocks noChangeArrowheads="1"/>
          </p:cNvSpPr>
          <p:nvPr/>
        </p:nvSpPr>
        <p:spPr bwMode="auto">
          <a:xfrm>
            <a:off x="6096000" y="28717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3</a:t>
            </a:r>
            <a:endParaRPr kumimoji="0" lang="en-US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26658" name="Text Box 34"/>
          <p:cNvSpPr txBox="1">
            <a:spLocks noChangeArrowheads="1"/>
          </p:cNvSpPr>
          <p:nvPr/>
        </p:nvSpPr>
        <p:spPr bwMode="auto">
          <a:xfrm>
            <a:off x="1371600" y="44196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4</a:t>
            </a:r>
            <a:endParaRPr kumimoji="0" lang="en-US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26659" name="Text Box 35"/>
          <p:cNvSpPr txBox="1">
            <a:spLocks noChangeArrowheads="1"/>
          </p:cNvSpPr>
          <p:nvPr/>
        </p:nvSpPr>
        <p:spPr bwMode="auto">
          <a:xfrm>
            <a:off x="3124200" y="44196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5</a:t>
            </a:r>
            <a:endParaRPr kumimoji="0" lang="en-US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26660" name="Text Box 36"/>
          <p:cNvSpPr txBox="1">
            <a:spLocks noChangeArrowheads="1"/>
          </p:cNvSpPr>
          <p:nvPr/>
        </p:nvSpPr>
        <p:spPr bwMode="auto">
          <a:xfrm>
            <a:off x="4953000" y="4419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6</a:t>
            </a:r>
            <a:endParaRPr kumimoji="0" lang="en-US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26661" name="Text Box 37"/>
          <p:cNvSpPr txBox="1">
            <a:spLocks noChangeArrowheads="1"/>
          </p:cNvSpPr>
          <p:nvPr/>
        </p:nvSpPr>
        <p:spPr bwMode="auto">
          <a:xfrm>
            <a:off x="2667000" y="5791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7</a:t>
            </a:r>
            <a:endParaRPr kumimoji="0" lang="en-US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26662" name="Text Box 38"/>
          <p:cNvSpPr txBox="1">
            <a:spLocks noChangeArrowheads="1"/>
          </p:cNvSpPr>
          <p:nvPr/>
        </p:nvSpPr>
        <p:spPr bwMode="auto">
          <a:xfrm>
            <a:off x="3276600" y="1554163"/>
            <a:ext cx="20574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Hệ thần kinh</a:t>
            </a:r>
            <a:endParaRPr kumimoji="0" lang="en-US" altLang="en-US" sz="2200" b="0" i="0" u="none" strike="noStrike" kern="120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26663" name="Text Box 39"/>
          <p:cNvSpPr txBox="1">
            <a:spLocks noChangeArrowheads="1"/>
          </p:cNvSpPr>
          <p:nvPr/>
        </p:nvSpPr>
        <p:spPr bwMode="auto">
          <a:xfrm>
            <a:off x="0" y="2971800"/>
            <a:ext cx="274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Bộ phận trung ương</a:t>
            </a:r>
            <a:endParaRPr kumimoji="0" lang="en-US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6664" name="Text Box 40"/>
          <p:cNvSpPr txBox="1">
            <a:spLocks noChangeArrowheads="1"/>
          </p:cNvSpPr>
          <p:nvPr/>
        </p:nvSpPr>
        <p:spPr bwMode="auto">
          <a:xfrm>
            <a:off x="5562600" y="2806700"/>
            <a:ext cx="21510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Hệ thần kinh vận động</a:t>
            </a:r>
            <a:endParaRPr kumimoji="0" lang="en-US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6665" name="Text Box 41"/>
          <p:cNvSpPr txBox="1">
            <a:spLocks noChangeArrowheads="1"/>
          </p:cNvSpPr>
          <p:nvPr/>
        </p:nvSpPr>
        <p:spPr bwMode="auto">
          <a:xfrm>
            <a:off x="914400" y="437515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Tủy sống</a:t>
            </a:r>
            <a:endParaRPr kumimoji="0" lang="en-US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6666" name="Text Box 42"/>
          <p:cNvSpPr txBox="1">
            <a:spLocks noChangeArrowheads="1"/>
          </p:cNvSpPr>
          <p:nvPr/>
        </p:nvSpPr>
        <p:spPr bwMode="auto">
          <a:xfrm>
            <a:off x="2514600" y="4375150"/>
            <a:ext cx="1963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Dây thần kinh</a:t>
            </a:r>
            <a:endParaRPr kumimoji="0" lang="en-US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6667" name="Text Box 43"/>
          <p:cNvSpPr txBox="1">
            <a:spLocks noChangeArrowheads="1"/>
          </p:cNvSpPr>
          <p:nvPr/>
        </p:nvSpPr>
        <p:spPr bwMode="auto">
          <a:xfrm>
            <a:off x="4343400" y="4364038"/>
            <a:ext cx="23383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Hạch thần kinh</a:t>
            </a:r>
            <a:endParaRPr kumimoji="0" lang="en-US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6668" name="Text Box 44"/>
          <p:cNvSpPr txBox="1">
            <a:spLocks noChangeArrowheads="1"/>
          </p:cNvSpPr>
          <p:nvPr/>
        </p:nvSpPr>
        <p:spPr bwMode="auto">
          <a:xfrm>
            <a:off x="1676400" y="5724525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Bó sợi cảm giác</a:t>
            </a:r>
            <a:endParaRPr kumimoji="0" lang="en-US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6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" dur="500"/>
                                        <p:tgtEl>
                                          <p:spTgt spid="266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6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" dur="500"/>
                                        <p:tgtEl>
                                          <p:spTgt spid="266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" dur="500"/>
                                        <p:tgtEl>
                                          <p:spTgt spid="266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26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4" dur="500"/>
                                        <p:tgtEl>
                                          <p:spTgt spid="266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26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" dur="500"/>
                                        <p:tgtEl>
                                          <p:spTgt spid="266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26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" dur="500"/>
                                        <p:tgtEl>
                                          <p:spTgt spid="266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6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8" dur="500"/>
                                        <p:tgtEl>
                                          <p:spTgt spid="266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55" grpId="0"/>
      <p:bldP spid="26656" grpId="0"/>
      <p:bldP spid="26657" grpId="0"/>
      <p:bldP spid="26658" grpId="0"/>
      <p:bldP spid="26659" grpId="0"/>
      <p:bldP spid="26660" grpId="0"/>
      <p:bldP spid="26661" grpId="0"/>
      <p:bldP spid="26662" grpId="0"/>
      <p:bldP spid="26663" grpId="0"/>
      <p:bldP spid="26664" grpId="0"/>
      <p:bldP spid="26665" grpId="0"/>
      <p:bldP spid="26666" grpId="0"/>
      <p:bldP spid="26667" grpId="0"/>
      <p:bldP spid="2666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59869" y="0"/>
            <a:ext cx="24045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 smtClean="0">
                <a:solidFill>
                  <a:srgbClr val="008000"/>
                </a:solidFill>
                <a:effectLst/>
              </a:rPr>
              <a:t>BÀI TẬP</a:t>
            </a:r>
            <a:endParaRPr lang="en-US" sz="5400" b="1" cap="none" spc="0" dirty="0">
              <a:solidFill>
                <a:srgbClr val="008000"/>
              </a:solidFill>
              <a:effectLst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7735" y="858935"/>
            <a:ext cx="83888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Chọn câu trả lời đúng nhất cho các câu hỏi sau</a:t>
            </a:r>
            <a:endParaRPr lang="en-US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2401941"/>
          <a:ext cx="9026314" cy="13906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1866"/>
                <a:gridCol w="4514448"/>
              </a:tblGrid>
              <a:tr h="0">
                <a:tc>
                  <a:txBody>
                    <a:bodyPr/>
                    <a:lstStyle/>
                    <a:p>
                      <a:pPr marL="3810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6600CC"/>
                          </a:solidFill>
                          <a:effectLst/>
                        </a:rPr>
                        <a:t>A. </a:t>
                      </a:r>
                      <a:r>
                        <a:rPr lang="en-US" sz="2800" dirty="0" err="1">
                          <a:solidFill>
                            <a:srgbClr val="6600CC"/>
                          </a:solidFill>
                          <a:effectLst/>
                        </a:rPr>
                        <a:t>hệ</a:t>
                      </a:r>
                      <a:r>
                        <a:rPr lang="en-US" sz="2800" dirty="0">
                          <a:solidFill>
                            <a:srgbClr val="6600CC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6600CC"/>
                          </a:solidFill>
                          <a:effectLst/>
                        </a:rPr>
                        <a:t>thần</a:t>
                      </a:r>
                      <a:r>
                        <a:rPr lang="en-US" sz="2800" dirty="0">
                          <a:solidFill>
                            <a:srgbClr val="6600CC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6600CC"/>
                          </a:solidFill>
                          <a:effectLst/>
                        </a:rPr>
                        <a:t>kinh</a:t>
                      </a:r>
                      <a:r>
                        <a:rPr lang="en-US" sz="2800" dirty="0">
                          <a:solidFill>
                            <a:srgbClr val="6600CC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6600CC"/>
                          </a:solidFill>
                          <a:effectLst/>
                        </a:rPr>
                        <a:t>sinh</a:t>
                      </a:r>
                      <a:r>
                        <a:rPr lang="en-US" sz="2800" dirty="0">
                          <a:solidFill>
                            <a:srgbClr val="6600CC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6600CC"/>
                          </a:solidFill>
                          <a:effectLst/>
                        </a:rPr>
                        <a:t>dưỡng</a:t>
                      </a:r>
                      <a:r>
                        <a:rPr lang="en-US" sz="2800" dirty="0">
                          <a:solidFill>
                            <a:srgbClr val="6600CC"/>
                          </a:solidFill>
                          <a:effectLst/>
                        </a:rPr>
                        <a:t>.</a:t>
                      </a:r>
                      <a:endParaRPr lang="en-US" sz="2800" dirty="0">
                        <a:solidFill>
                          <a:srgbClr val="6600CC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0"/>
                </a:tc>
                <a:tc>
                  <a:txBody>
                    <a:bodyPr/>
                    <a:lstStyle/>
                    <a:p>
                      <a:pPr marL="3810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6600CC"/>
                          </a:solidFill>
                          <a:effectLst/>
                        </a:rPr>
                        <a:t>C. </a:t>
                      </a:r>
                      <a:r>
                        <a:rPr lang="en-US" sz="2800" dirty="0" err="1">
                          <a:solidFill>
                            <a:srgbClr val="6600CC"/>
                          </a:solidFill>
                          <a:effectLst/>
                        </a:rPr>
                        <a:t>sợi</a:t>
                      </a:r>
                      <a:r>
                        <a:rPr lang="en-US" sz="2800" dirty="0">
                          <a:solidFill>
                            <a:srgbClr val="6600CC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6600CC"/>
                          </a:solidFill>
                          <a:effectLst/>
                        </a:rPr>
                        <a:t>trục</a:t>
                      </a:r>
                      <a:r>
                        <a:rPr lang="en-US" sz="2800" dirty="0">
                          <a:solidFill>
                            <a:srgbClr val="6600CC"/>
                          </a:solidFill>
                          <a:effectLst/>
                        </a:rPr>
                        <a:t>.</a:t>
                      </a:r>
                      <a:endParaRPr lang="en-US" sz="2800" dirty="0">
                        <a:solidFill>
                          <a:srgbClr val="6600CC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</a:tr>
              <a:tr h="872490">
                <a:tc>
                  <a:txBody>
                    <a:bodyPr/>
                    <a:lstStyle/>
                    <a:p>
                      <a:pPr marL="3810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6600CC"/>
                          </a:solidFill>
                          <a:effectLst/>
                        </a:rPr>
                        <a:t>B. </a:t>
                      </a:r>
                      <a:r>
                        <a:rPr lang="en-US" sz="2800" dirty="0" err="1">
                          <a:solidFill>
                            <a:srgbClr val="6600CC"/>
                          </a:solidFill>
                          <a:effectLst/>
                        </a:rPr>
                        <a:t>thân</a:t>
                      </a:r>
                      <a:r>
                        <a:rPr lang="en-US" sz="2800" dirty="0">
                          <a:solidFill>
                            <a:srgbClr val="6600CC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6600CC"/>
                          </a:solidFill>
                          <a:effectLst/>
                        </a:rPr>
                        <a:t>nơron</a:t>
                      </a:r>
                      <a:r>
                        <a:rPr lang="en-US" sz="2800" dirty="0">
                          <a:solidFill>
                            <a:srgbClr val="6600CC"/>
                          </a:solidFill>
                          <a:effectLst/>
                        </a:rPr>
                        <a:t>.</a:t>
                      </a:r>
                      <a:endParaRPr lang="en-US" sz="2800" dirty="0">
                        <a:solidFill>
                          <a:srgbClr val="6600CC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0"/>
                </a:tc>
                <a:tc>
                  <a:txBody>
                    <a:bodyPr/>
                    <a:lstStyle/>
                    <a:p>
                      <a:pPr marL="3810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6600CC"/>
                          </a:solidFill>
                          <a:effectLst/>
                        </a:rPr>
                        <a:t>D. </a:t>
                      </a:r>
                      <a:r>
                        <a:rPr lang="en-US" sz="2800" dirty="0" err="1">
                          <a:solidFill>
                            <a:srgbClr val="6600CC"/>
                          </a:solidFill>
                          <a:effectLst/>
                        </a:rPr>
                        <a:t>hệ</a:t>
                      </a:r>
                      <a:r>
                        <a:rPr lang="en-US" sz="2800" dirty="0">
                          <a:solidFill>
                            <a:srgbClr val="6600CC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6600CC"/>
                          </a:solidFill>
                          <a:effectLst/>
                        </a:rPr>
                        <a:t>thần</a:t>
                      </a:r>
                      <a:r>
                        <a:rPr lang="en-US" sz="2800" dirty="0">
                          <a:solidFill>
                            <a:srgbClr val="6600CC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6600CC"/>
                          </a:solidFill>
                          <a:effectLst/>
                        </a:rPr>
                        <a:t>kinh</a:t>
                      </a:r>
                      <a:r>
                        <a:rPr lang="en-US" sz="2800" dirty="0">
                          <a:solidFill>
                            <a:srgbClr val="6600CC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6600CC"/>
                          </a:solidFill>
                          <a:effectLst/>
                        </a:rPr>
                        <a:t>vận</a:t>
                      </a:r>
                      <a:r>
                        <a:rPr lang="en-US" sz="2800" dirty="0">
                          <a:solidFill>
                            <a:srgbClr val="6600CC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6600CC"/>
                          </a:solidFill>
                          <a:effectLst/>
                        </a:rPr>
                        <a:t>động</a:t>
                      </a:r>
                      <a:r>
                        <a:rPr lang="en-US" sz="2800" dirty="0">
                          <a:solidFill>
                            <a:srgbClr val="6600CC"/>
                          </a:solidFill>
                          <a:effectLst/>
                        </a:rPr>
                        <a:t> (</a:t>
                      </a:r>
                      <a:r>
                        <a:rPr lang="en-US" sz="2800" dirty="0" err="1">
                          <a:solidFill>
                            <a:srgbClr val="6600CC"/>
                          </a:solidFill>
                          <a:effectLst/>
                        </a:rPr>
                        <a:t>cơ</a:t>
                      </a:r>
                      <a:r>
                        <a:rPr lang="en-US" sz="2800" dirty="0">
                          <a:solidFill>
                            <a:srgbClr val="6600CC"/>
                          </a:solidFill>
                          <a:effectLst/>
                        </a:rPr>
                        <a:t>, </a:t>
                      </a:r>
                      <a:r>
                        <a:rPr lang="en-US" sz="2800" dirty="0" err="1">
                          <a:solidFill>
                            <a:srgbClr val="6600CC"/>
                          </a:solidFill>
                          <a:effectLst/>
                        </a:rPr>
                        <a:t>xương</a:t>
                      </a:r>
                      <a:r>
                        <a:rPr lang="en-US" sz="2800" dirty="0">
                          <a:solidFill>
                            <a:srgbClr val="6600CC"/>
                          </a:solidFill>
                          <a:effectLst/>
                        </a:rPr>
                        <a:t>).</a:t>
                      </a:r>
                      <a:endParaRPr lang="en-US" sz="2800" dirty="0">
                        <a:solidFill>
                          <a:srgbClr val="6600CC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10157" y="1446550"/>
            <a:ext cx="8444446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1. Điều khiển hoạt động các cơ quan như hệ tuần hoàn, hô hấp, tiêu hóa, sinh dục, bài tiết là: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14662" y="4024214"/>
            <a:ext cx="8234795" cy="953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2.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Thành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phần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cấu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tạo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của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bộ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phận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thần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kinh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ngoại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biên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gồm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8282" y="4978108"/>
          <a:ext cx="9144000" cy="1463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85633"/>
                <a:gridCol w="4958367"/>
              </a:tblGrid>
              <a:tr h="0">
                <a:tc>
                  <a:txBody>
                    <a:bodyPr/>
                    <a:p>
                      <a:pPr marL="3810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6600CC"/>
                          </a:solidFill>
                          <a:effectLst/>
                        </a:rPr>
                        <a:t>A. </a:t>
                      </a:r>
                      <a:r>
                        <a:rPr lang="en-US" sz="2800" dirty="0" err="1">
                          <a:solidFill>
                            <a:srgbClr val="6600CC"/>
                          </a:solidFill>
                          <a:effectLst/>
                        </a:rPr>
                        <a:t>dây</a:t>
                      </a:r>
                      <a:r>
                        <a:rPr lang="en-US" sz="2800" dirty="0">
                          <a:solidFill>
                            <a:srgbClr val="6600CC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6600CC"/>
                          </a:solidFill>
                          <a:effectLst/>
                        </a:rPr>
                        <a:t>thần</a:t>
                      </a:r>
                      <a:r>
                        <a:rPr lang="en-US" sz="2800" dirty="0">
                          <a:solidFill>
                            <a:srgbClr val="6600CC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6600CC"/>
                          </a:solidFill>
                          <a:effectLst/>
                        </a:rPr>
                        <a:t>kinh</a:t>
                      </a:r>
                      <a:r>
                        <a:rPr lang="en-US" sz="2800" dirty="0">
                          <a:solidFill>
                            <a:srgbClr val="6600CC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6600CC"/>
                          </a:solidFill>
                          <a:effectLst/>
                        </a:rPr>
                        <a:t>và</a:t>
                      </a:r>
                      <a:r>
                        <a:rPr lang="en-US" sz="2800" dirty="0">
                          <a:solidFill>
                            <a:srgbClr val="6600CC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6600CC"/>
                          </a:solidFill>
                          <a:effectLst/>
                        </a:rPr>
                        <a:t>hạch</a:t>
                      </a:r>
                      <a:r>
                        <a:rPr lang="en-US" sz="2800" dirty="0">
                          <a:solidFill>
                            <a:srgbClr val="6600CC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6600CC"/>
                          </a:solidFill>
                          <a:effectLst/>
                        </a:rPr>
                        <a:t>thần</a:t>
                      </a:r>
                      <a:r>
                        <a:rPr lang="en-US" sz="2800" dirty="0">
                          <a:solidFill>
                            <a:srgbClr val="6600CC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6600CC"/>
                          </a:solidFill>
                          <a:effectLst/>
                        </a:rPr>
                        <a:t>kinh</a:t>
                      </a:r>
                      <a:r>
                        <a:rPr lang="en-US" sz="2800" dirty="0">
                          <a:solidFill>
                            <a:srgbClr val="6600CC"/>
                          </a:solidFill>
                          <a:effectLst/>
                        </a:rPr>
                        <a:t>.</a:t>
                      </a:r>
                      <a:endParaRPr lang="en-US" sz="2800" dirty="0">
                        <a:solidFill>
                          <a:srgbClr val="6600CC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0"/>
                </a:tc>
                <a:tc>
                  <a:txBody>
                    <a:bodyPr/>
                    <a:p>
                      <a:pPr marL="3810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6600CC"/>
                          </a:solidFill>
                          <a:effectLst/>
                        </a:rPr>
                        <a:t>C. tủy sống và dây thần kinh.</a:t>
                      </a:r>
                      <a:endParaRPr lang="en-US" sz="2800">
                        <a:solidFill>
                          <a:srgbClr val="6600CC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</a:tr>
              <a:tr h="0">
                <a:tc>
                  <a:txBody>
                    <a:bodyPr/>
                    <a:p>
                      <a:pPr marL="3810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800" dirty="0">
                          <a:solidFill>
                            <a:srgbClr val="6600CC"/>
                          </a:solidFill>
                          <a:effectLst/>
                        </a:rPr>
                        <a:t>B. não và hạch thần kinh.</a:t>
                      </a:r>
                      <a:endParaRPr lang="en-US" sz="2800" dirty="0">
                        <a:solidFill>
                          <a:srgbClr val="6600CC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0"/>
                </a:tc>
                <a:tc>
                  <a:txBody>
                    <a:bodyPr/>
                    <a:p>
                      <a:pPr marL="3810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800" dirty="0">
                          <a:solidFill>
                            <a:srgbClr val="6600CC"/>
                          </a:solidFill>
                          <a:effectLst/>
                        </a:rPr>
                        <a:t>D. não và tủy sống.</a:t>
                      </a:r>
                      <a:endParaRPr lang="en-US" sz="2800" dirty="0">
                        <a:solidFill>
                          <a:srgbClr val="6600CC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</a:tr>
            </a:tbl>
          </a:graphicData>
        </a:graphic>
      </p:graphicFrame>
    </p:spTree>
  </p:cSld>
  <p:clrMapOvr>
    <a:masterClrMapping/>
  </p:clrMapOvr>
  <p:transition spd="slow" advClick="0" advTm="40000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59869" y="0"/>
            <a:ext cx="24045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 smtClean="0">
                <a:solidFill>
                  <a:srgbClr val="008000"/>
                </a:solidFill>
                <a:effectLst/>
              </a:rPr>
              <a:t>BÀI TẬP</a:t>
            </a:r>
            <a:endParaRPr lang="en-US" sz="5400" b="1" cap="none" spc="0" dirty="0">
              <a:solidFill>
                <a:srgbClr val="008000"/>
              </a:solidFill>
              <a:effectLst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7735" y="858935"/>
            <a:ext cx="83888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Chọn câu trả lời đúng nhất cho các câu hỏi sau</a:t>
            </a:r>
            <a:endParaRPr lang="en-US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67735" y="2028485"/>
          <a:ext cx="7951851" cy="2072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51851"/>
              </a:tblGrid>
              <a:tr h="0">
                <a:tc>
                  <a:txBody>
                    <a:bodyPr/>
                    <a:lstStyle/>
                    <a:p>
                      <a:pPr marL="3810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6600CC"/>
                          </a:solidFill>
                          <a:effectLst/>
                        </a:rPr>
                        <a:t>A. </a:t>
                      </a:r>
                      <a:r>
                        <a:rPr lang="en-US" sz="2800" dirty="0" err="1">
                          <a:solidFill>
                            <a:srgbClr val="6600CC"/>
                          </a:solidFill>
                          <a:effectLst/>
                        </a:rPr>
                        <a:t>là</a:t>
                      </a:r>
                      <a:r>
                        <a:rPr lang="en-US" sz="2800" dirty="0">
                          <a:solidFill>
                            <a:srgbClr val="6600CC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6600CC"/>
                          </a:solidFill>
                          <a:effectLst/>
                        </a:rPr>
                        <a:t>trung</a:t>
                      </a:r>
                      <a:r>
                        <a:rPr lang="en-US" sz="2800" dirty="0">
                          <a:solidFill>
                            <a:srgbClr val="6600CC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6600CC"/>
                          </a:solidFill>
                          <a:effectLst/>
                        </a:rPr>
                        <a:t>tâm</a:t>
                      </a:r>
                      <a:r>
                        <a:rPr lang="en-US" sz="2800" dirty="0">
                          <a:solidFill>
                            <a:srgbClr val="6600CC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6600CC"/>
                          </a:solidFill>
                          <a:effectLst/>
                        </a:rPr>
                        <a:t>điều</a:t>
                      </a:r>
                      <a:r>
                        <a:rPr lang="en-US" sz="2800" dirty="0">
                          <a:solidFill>
                            <a:srgbClr val="6600CC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6600CC"/>
                          </a:solidFill>
                          <a:effectLst/>
                        </a:rPr>
                        <a:t>khiển</a:t>
                      </a:r>
                      <a:r>
                        <a:rPr lang="en-US" sz="2800" dirty="0">
                          <a:solidFill>
                            <a:srgbClr val="6600CC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6600CC"/>
                          </a:solidFill>
                          <a:effectLst/>
                        </a:rPr>
                        <a:t>các</a:t>
                      </a:r>
                      <a:r>
                        <a:rPr lang="en-US" sz="2800" dirty="0">
                          <a:solidFill>
                            <a:srgbClr val="6600CC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6600CC"/>
                          </a:solidFill>
                          <a:effectLst/>
                        </a:rPr>
                        <a:t>phản</a:t>
                      </a:r>
                      <a:r>
                        <a:rPr lang="en-US" sz="2800" dirty="0">
                          <a:solidFill>
                            <a:srgbClr val="6600CC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6600CC"/>
                          </a:solidFill>
                          <a:effectLst/>
                        </a:rPr>
                        <a:t>xạ</a:t>
                      </a:r>
                      <a:r>
                        <a:rPr lang="en-US" sz="2800" dirty="0">
                          <a:solidFill>
                            <a:srgbClr val="6600CC"/>
                          </a:solidFill>
                          <a:effectLst/>
                        </a:rPr>
                        <a:t>.</a:t>
                      </a:r>
                      <a:endParaRPr lang="en-US" sz="2800" dirty="0">
                        <a:solidFill>
                          <a:srgbClr val="6600CC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0"/>
                </a:tc>
              </a:tr>
              <a:tr h="0">
                <a:tc>
                  <a:txBody>
                    <a:bodyPr/>
                    <a:lstStyle/>
                    <a:p>
                      <a:pPr marL="3810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6600CC"/>
                          </a:solidFill>
                          <a:effectLst/>
                        </a:rPr>
                        <a:t>B. </a:t>
                      </a:r>
                      <a:r>
                        <a:rPr lang="en-US" sz="2800" dirty="0" err="1">
                          <a:solidFill>
                            <a:srgbClr val="6600CC"/>
                          </a:solidFill>
                          <a:effectLst/>
                        </a:rPr>
                        <a:t>điều</a:t>
                      </a:r>
                      <a:r>
                        <a:rPr lang="en-US" sz="2800" dirty="0">
                          <a:solidFill>
                            <a:srgbClr val="6600CC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6600CC"/>
                          </a:solidFill>
                          <a:effectLst/>
                        </a:rPr>
                        <a:t>hòa</a:t>
                      </a:r>
                      <a:r>
                        <a:rPr lang="en-US" sz="2800" dirty="0">
                          <a:solidFill>
                            <a:srgbClr val="6600CC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6600CC"/>
                          </a:solidFill>
                          <a:effectLst/>
                        </a:rPr>
                        <a:t>hoạt</a:t>
                      </a:r>
                      <a:r>
                        <a:rPr lang="en-US" sz="2800" dirty="0">
                          <a:solidFill>
                            <a:srgbClr val="6600CC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6600CC"/>
                          </a:solidFill>
                          <a:effectLst/>
                        </a:rPr>
                        <a:t>động</a:t>
                      </a:r>
                      <a:r>
                        <a:rPr lang="en-US" sz="2800" dirty="0">
                          <a:solidFill>
                            <a:srgbClr val="6600CC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6600CC"/>
                          </a:solidFill>
                          <a:effectLst/>
                        </a:rPr>
                        <a:t>của</a:t>
                      </a:r>
                      <a:r>
                        <a:rPr lang="en-US" sz="2800" dirty="0">
                          <a:solidFill>
                            <a:srgbClr val="6600CC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6600CC"/>
                          </a:solidFill>
                          <a:effectLst/>
                        </a:rPr>
                        <a:t>các</a:t>
                      </a:r>
                      <a:r>
                        <a:rPr lang="en-US" sz="2800" dirty="0">
                          <a:solidFill>
                            <a:srgbClr val="6600CC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6600CC"/>
                          </a:solidFill>
                          <a:effectLst/>
                        </a:rPr>
                        <a:t>cơ</a:t>
                      </a:r>
                      <a:r>
                        <a:rPr lang="en-US" sz="2800" dirty="0">
                          <a:solidFill>
                            <a:srgbClr val="6600CC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6600CC"/>
                          </a:solidFill>
                          <a:effectLst/>
                        </a:rPr>
                        <a:t>quan</a:t>
                      </a:r>
                      <a:r>
                        <a:rPr lang="en-US" sz="2800" dirty="0">
                          <a:solidFill>
                            <a:srgbClr val="6600CC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6600CC"/>
                          </a:solidFill>
                          <a:effectLst/>
                        </a:rPr>
                        <a:t>dinh</a:t>
                      </a:r>
                      <a:r>
                        <a:rPr lang="en-US" sz="2800" dirty="0">
                          <a:solidFill>
                            <a:srgbClr val="6600CC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6600CC"/>
                          </a:solidFill>
                          <a:effectLst/>
                        </a:rPr>
                        <a:t>dưỡng</a:t>
                      </a:r>
                      <a:r>
                        <a:rPr lang="en-US" sz="2800" dirty="0">
                          <a:solidFill>
                            <a:srgbClr val="6600CC"/>
                          </a:solidFill>
                          <a:effectLst/>
                        </a:rPr>
                        <a:t>.</a:t>
                      </a:r>
                      <a:endParaRPr lang="en-US" sz="2800" dirty="0">
                        <a:solidFill>
                          <a:srgbClr val="6600CC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0"/>
                </a:tc>
              </a:tr>
              <a:tr h="0">
                <a:tc>
                  <a:txBody>
                    <a:bodyPr/>
                    <a:lstStyle/>
                    <a:p>
                      <a:pPr marL="3810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6600CC"/>
                          </a:solidFill>
                          <a:effectLst/>
                        </a:rPr>
                        <a:t>C. </a:t>
                      </a:r>
                      <a:r>
                        <a:rPr lang="en-US" sz="2800" dirty="0" err="1">
                          <a:solidFill>
                            <a:srgbClr val="6600CC"/>
                          </a:solidFill>
                          <a:effectLst/>
                        </a:rPr>
                        <a:t>điều</a:t>
                      </a:r>
                      <a:r>
                        <a:rPr lang="en-US" sz="2800" dirty="0">
                          <a:solidFill>
                            <a:srgbClr val="6600CC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6600CC"/>
                          </a:solidFill>
                          <a:effectLst/>
                        </a:rPr>
                        <a:t>hòa</a:t>
                      </a:r>
                      <a:r>
                        <a:rPr lang="en-US" sz="2800" dirty="0">
                          <a:solidFill>
                            <a:srgbClr val="6600CC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6600CC"/>
                          </a:solidFill>
                          <a:effectLst/>
                        </a:rPr>
                        <a:t>hoạt</a:t>
                      </a:r>
                      <a:r>
                        <a:rPr lang="en-US" sz="2800" dirty="0">
                          <a:solidFill>
                            <a:srgbClr val="6600CC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6600CC"/>
                          </a:solidFill>
                          <a:effectLst/>
                        </a:rPr>
                        <a:t>động</a:t>
                      </a:r>
                      <a:r>
                        <a:rPr lang="en-US" sz="2800" dirty="0">
                          <a:solidFill>
                            <a:srgbClr val="6600CC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6600CC"/>
                          </a:solidFill>
                          <a:effectLst/>
                        </a:rPr>
                        <a:t>của</a:t>
                      </a:r>
                      <a:r>
                        <a:rPr lang="en-US" sz="2800" dirty="0">
                          <a:solidFill>
                            <a:srgbClr val="6600CC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6600CC"/>
                          </a:solidFill>
                          <a:effectLst/>
                        </a:rPr>
                        <a:t>các</a:t>
                      </a:r>
                      <a:r>
                        <a:rPr lang="en-US" sz="2800" dirty="0">
                          <a:solidFill>
                            <a:srgbClr val="6600CC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6600CC"/>
                          </a:solidFill>
                          <a:effectLst/>
                        </a:rPr>
                        <a:t>cơ</a:t>
                      </a:r>
                      <a:r>
                        <a:rPr lang="en-US" sz="2800" dirty="0">
                          <a:solidFill>
                            <a:srgbClr val="6600CC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6600CC"/>
                          </a:solidFill>
                          <a:effectLst/>
                        </a:rPr>
                        <a:t>quan</a:t>
                      </a:r>
                      <a:r>
                        <a:rPr lang="en-US" sz="2800" dirty="0">
                          <a:solidFill>
                            <a:srgbClr val="6600CC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6600CC"/>
                          </a:solidFill>
                          <a:effectLst/>
                        </a:rPr>
                        <a:t>sinh</a:t>
                      </a:r>
                      <a:r>
                        <a:rPr lang="en-US" sz="2800" dirty="0">
                          <a:solidFill>
                            <a:srgbClr val="6600CC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6600CC"/>
                          </a:solidFill>
                          <a:effectLst/>
                        </a:rPr>
                        <a:t>sản</a:t>
                      </a:r>
                      <a:r>
                        <a:rPr lang="en-US" sz="2800" dirty="0">
                          <a:solidFill>
                            <a:srgbClr val="6600CC"/>
                          </a:solidFill>
                          <a:effectLst/>
                        </a:rPr>
                        <a:t>.</a:t>
                      </a:r>
                      <a:endParaRPr lang="en-US" sz="2800" dirty="0">
                        <a:solidFill>
                          <a:srgbClr val="6600CC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0"/>
                </a:tc>
              </a:tr>
              <a:tr h="0">
                <a:tc>
                  <a:txBody>
                    <a:bodyPr/>
                    <a:lstStyle/>
                    <a:p>
                      <a:pPr marL="3810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6600CC"/>
                          </a:solidFill>
                          <a:effectLst/>
                        </a:rPr>
                        <a:t>D. </a:t>
                      </a:r>
                      <a:r>
                        <a:rPr lang="en-US" sz="2800" dirty="0" err="1">
                          <a:solidFill>
                            <a:srgbClr val="6600CC"/>
                          </a:solidFill>
                          <a:effectLst/>
                        </a:rPr>
                        <a:t>điều</a:t>
                      </a:r>
                      <a:r>
                        <a:rPr lang="en-US" sz="2800" dirty="0">
                          <a:solidFill>
                            <a:srgbClr val="6600CC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6600CC"/>
                          </a:solidFill>
                          <a:effectLst/>
                        </a:rPr>
                        <a:t>khiển</a:t>
                      </a:r>
                      <a:r>
                        <a:rPr lang="en-US" sz="2800" dirty="0">
                          <a:solidFill>
                            <a:srgbClr val="6600CC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6600CC"/>
                          </a:solidFill>
                          <a:effectLst/>
                        </a:rPr>
                        <a:t>hoạt</a:t>
                      </a:r>
                      <a:r>
                        <a:rPr lang="en-US" sz="2800" dirty="0">
                          <a:solidFill>
                            <a:srgbClr val="6600CC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6600CC"/>
                          </a:solidFill>
                          <a:effectLst/>
                        </a:rPr>
                        <a:t>động</a:t>
                      </a:r>
                      <a:r>
                        <a:rPr lang="en-US" sz="2800" dirty="0">
                          <a:solidFill>
                            <a:srgbClr val="6600CC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6600CC"/>
                          </a:solidFill>
                          <a:effectLst/>
                        </a:rPr>
                        <a:t>hệ</a:t>
                      </a:r>
                      <a:r>
                        <a:rPr lang="en-US" sz="2800" dirty="0">
                          <a:solidFill>
                            <a:srgbClr val="6600CC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6600CC"/>
                          </a:solidFill>
                          <a:effectLst/>
                        </a:rPr>
                        <a:t>cơ</a:t>
                      </a:r>
                      <a:r>
                        <a:rPr lang="en-US" sz="2800" dirty="0">
                          <a:solidFill>
                            <a:srgbClr val="6600CC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6600CC"/>
                          </a:solidFill>
                          <a:effectLst/>
                        </a:rPr>
                        <a:t>xương</a:t>
                      </a:r>
                      <a:r>
                        <a:rPr lang="en-US" sz="2800" dirty="0">
                          <a:solidFill>
                            <a:srgbClr val="6600CC"/>
                          </a:solidFill>
                          <a:effectLst/>
                        </a:rPr>
                        <a:t>.</a:t>
                      </a:r>
                      <a:endParaRPr lang="en-US" sz="2800" dirty="0">
                        <a:solidFill>
                          <a:srgbClr val="6600CC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0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41792" y="1444335"/>
            <a:ext cx="6585585" cy="52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3.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Chức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năng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của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thần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kinh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vận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động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là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6"/>
          <p:cNvSpPr/>
          <p:nvPr/>
        </p:nvSpPr>
        <p:spPr>
          <a:xfrm>
            <a:off x="241729" y="4303114"/>
            <a:ext cx="7723228" cy="953135"/>
          </a:xfrm>
          <a:prstGeom prst="rect">
            <a:avLst/>
          </a:prstGeom>
        </p:spPr>
        <p:txBody>
          <a:bodyPr wrap="square">
            <a:spAutoFit/>
          </a:bodyPr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4. </a:t>
            </a:r>
            <a:r>
              <a:rPr lang="en-US" sz="2800" dirty="0" err="1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Thành</a:t>
            </a:r>
            <a:r>
              <a:rPr lang="en-US" sz="2800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phần</a:t>
            </a:r>
            <a:r>
              <a:rPr lang="en-US" sz="2800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cấu</a:t>
            </a:r>
            <a:r>
              <a:rPr lang="en-US" sz="2800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tạo</a:t>
            </a:r>
            <a:r>
              <a:rPr lang="en-US" sz="2800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bộ</a:t>
            </a:r>
            <a:r>
              <a:rPr lang="en-US" sz="2800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phận</a:t>
            </a:r>
            <a:r>
              <a:rPr lang="en-US" sz="2800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thần</a:t>
            </a:r>
            <a:r>
              <a:rPr lang="en-US" sz="2800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kinh</a:t>
            </a:r>
            <a:r>
              <a:rPr lang="en-US" sz="2800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trung</a:t>
            </a:r>
            <a:r>
              <a:rPr lang="en-US" sz="2800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ương</a:t>
            </a:r>
            <a:r>
              <a:rPr lang="en-US" sz="2800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gồm</a:t>
            </a:r>
            <a:r>
              <a:rPr lang="en-US" sz="2800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:</a:t>
            </a:r>
            <a:endParaRPr lang="en-US" sz="2800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67735" y="5257677"/>
          <a:ext cx="8508840" cy="1463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09115"/>
                <a:gridCol w="4899725"/>
              </a:tblGrid>
              <a:tr h="0">
                <a:tc>
                  <a:txBody>
                    <a:bodyPr/>
                    <a:p>
                      <a:pPr marL="3810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800" dirty="0">
                          <a:solidFill>
                            <a:srgbClr val="6600CC"/>
                          </a:solidFill>
                          <a:effectLst/>
                        </a:rPr>
                        <a:t>A. não và tủy sống.</a:t>
                      </a:r>
                      <a:endParaRPr lang="en-US" sz="2800" dirty="0">
                        <a:solidFill>
                          <a:srgbClr val="6600CC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0"/>
                </a:tc>
                <a:tc>
                  <a:txBody>
                    <a:bodyPr/>
                    <a:p>
                      <a:pPr marL="3810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800">
                          <a:solidFill>
                            <a:srgbClr val="6600CC"/>
                          </a:solidFill>
                          <a:effectLst/>
                        </a:rPr>
                        <a:t>C. tủy sống và dây thần kinh.</a:t>
                      </a:r>
                      <a:endParaRPr lang="en-US" sz="2800">
                        <a:solidFill>
                          <a:srgbClr val="6600CC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</a:tr>
              <a:tr h="0">
                <a:tc>
                  <a:txBody>
                    <a:bodyPr/>
                    <a:p>
                      <a:pPr marL="3810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800" dirty="0">
                          <a:solidFill>
                            <a:srgbClr val="6600CC"/>
                          </a:solidFill>
                          <a:effectLst/>
                        </a:rPr>
                        <a:t>B. não và hạch thần kinh.</a:t>
                      </a:r>
                      <a:endParaRPr lang="en-US" sz="2800" dirty="0">
                        <a:solidFill>
                          <a:srgbClr val="6600CC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0"/>
                </a:tc>
                <a:tc>
                  <a:txBody>
                    <a:bodyPr/>
                    <a:p>
                      <a:pPr marL="3810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800" dirty="0">
                          <a:solidFill>
                            <a:srgbClr val="6600CC"/>
                          </a:solidFill>
                          <a:effectLst/>
                        </a:rPr>
                        <a:t>D. dây thần kinh và hạch thần kinh. </a:t>
                      </a:r>
                      <a:endParaRPr lang="en-US" sz="2800" dirty="0">
                        <a:solidFill>
                          <a:srgbClr val="6600CC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</a:tr>
            </a:tbl>
          </a:graphicData>
        </a:graphic>
      </p:graphicFrame>
    </p:spTree>
  </p:cSld>
  <p:clrMapOvr>
    <a:masterClrMapping/>
  </p:clrMapOvr>
  <p:transition spd="slow" advClick="0" advTm="40000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59869" y="0"/>
            <a:ext cx="24045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 smtClean="0">
                <a:solidFill>
                  <a:srgbClr val="008000"/>
                </a:solidFill>
                <a:effectLst/>
              </a:rPr>
              <a:t>BÀI TẬP</a:t>
            </a:r>
            <a:endParaRPr lang="en-US" sz="5400" b="1" cap="none" spc="0" dirty="0">
              <a:solidFill>
                <a:srgbClr val="008000"/>
              </a:solidFill>
              <a:effectLst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7735" y="858935"/>
            <a:ext cx="83888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Chọn câu trả lời đúng nhất cho các câu hỏi sau</a:t>
            </a:r>
            <a:endParaRPr lang="en-US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67735" y="1887522"/>
          <a:ext cx="8251262" cy="2499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51262"/>
              </a:tblGrid>
              <a:tr h="0">
                <a:tc>
                  <a:txBody>
                    <a:bodyPr/>
                    <a:lstStyle/>
                    <a:p>
                      <a:pPr marL="3810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6600CC"/>
                          </a:solidFill>
                          <a:effectLst/>
                        </a:rPr>
                        <a:t>A. </a:t>
                      </a:r>
                      <a:r>
                        <a:rPr lang="en-US" sz="2800" dirty="0" err="1">
                          <a:solidFill>
                            <a:srgbClr val="6600CC"/>
                          </a:solidFill>
                          <a:effectLst/>
                        </a:rPr>
                        <a:t>tiếp</a:t>
                      </a:r>
                      <a:r>
                        <a:rPr lang="en-US" sz="2800" dirty="0">
                          <a:solidFill>
                            <a:srgbClr val="6600CC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6600CC"/>
                          </a:solidFill>
                          <a:effectLst/>
                        </a:rPr>
                        <a:t>nhận</a:t>
                      </a:r>
                      <a:r>
                        <a:rPr lang="en-US" sz="2800" dirty="0">
                          <a:solidFill>
                            <a:srgbClr val="6600CC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6600CC"/>
                          </a:solidFill>
                          <a:effectLst/>
                        </a:rPr>
                        <a:t>các</a:t>
                      </a:r>
                      <a:r>
                        <a:rPr lang="en-US" sz="2800" dirty="0">
                          <a:solidFill>
                            <a:srgbClr val="6600CC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6600CC"/>
                          </a:solidFill>
                          <a:effectLst/>
                        </a:rPr>
                        <a:t>kích</a:t>
                      </a:r>
                      <a:r>
                        <a:rPr lang="en-US" sz="2800" dirty="0">
                          <a:solidFill>
                            <a:srgbClr val="6600CC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6600CC"/>
                          </a:solidFill>
                          <a:effectLst/>
                        </a:rPr>
                        <a:t>thích</a:t>
                      </a:r>
                      <a:r>
                        <a:rPr lang="en-US" sz="2800" dirty="0">
                          <a:solidFill>
                            <a:srgbClr val="6600CC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6600CC"/>
                          </a:solidFill>
                          <a:effectLst/>
                        </a:rPr>
                        <a:t>từ</a:t>
                      </a:r>
                      <a:r>
                        <a:rPr lang="en-US" sz="2800" dirty="0">
                          <a:solidFill>
                            <a:srgbClr val="6600CC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6600CC"/>
                          </a:solidFill>
                          <a:effectLst/>
                        </a:rPr>
                        <a:t>môi</a:t>
                      </a:r>
                      <a:r>
                        <a:rPr lang="en-US" sz="2800" dirty="0">
                          <a:solidFill>
                            <a:srgbClr val="6600CC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6600CC"/>
                          </a:solidFill>
                          <a:effectLst/>
                        </a:rPr>
                        <a:t>trường</a:t>
                      </a:r>
                      <a:r>
                        <a:rPr lang="en-US" sz="2800" dirty="0">
                          <a:solidFill>
                            <a:srgbClr val="6600CC"/>
                          </a:solidFill>
                          <a:effectLst/>
                        </a:rPr>
                        <a:t>.</a:t>
                      </a:r>
                      <a:endParaRPr lang="en-US" sz="2800" dirty="0">
                        <a:solidFill>
                          <a:srgbClr val="6600CC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0"/>
                </a:tc>
              </a:tr>
              <a:tr h="0">
                <a:tc>
                  <a:txBody>
                    <a:bodyPr/>
                    <a:lstStyle/>
                    <a:p>
                      <a:pPr marL="3810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6600CC"/>
                          </a:solidFill>
                          <a:effectLst/>
                        </a:rPr>
                        <a:t>B. </a:t>
                      </a:r>
                      <a:r>
                        <a:rPr lang="en-US" sz="2800" dirty="0" err="1">
                          <a:solidFill>
                            <a:srgbClr val="6600CC"/>
                          </a:solidFill>
                          <a:effectLst/>
                        </a:rPr>
                        <a:t>điều</a:t>
                      </a:r>
                      <a:r>
                        <a:rPr lang="en-US" sz="2800" dirty="0">
                          <a:solidFill>
                            <a:srgbClr val="6600CC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6600CC"/>
                          </a:solidFill>
                          <a:effectLst/>
                        </a:rPr>
                        <a:t>khiển</a:t>
                      </a:r>
                      <a:r>
                        <a:rPr lang="en-US" sz="2800" dirty="0">
                          <a:solidFill>
                            <a:srgbClr val="6600CC"/>
                          </a:solidFill>
                          <a:effectLst/>
                        </a:rPr>
                        <a:t>, </a:t>
                      </a:r>
                      <a:r>
                        <a:rPr lang="en-US" sz="2800" dirty="0" err="1">
                          <a:solidFill>
                            <a:srgbClr val="6600CC"/>
                          </a:solidFill>
                          <a:effectLst/>
                        </a:rPr>
                        <a:t>điều</a:t>
                      </a:r>
                      <a:r>
                        <a:rPr lang="en-US" sz="2800" dirty="0">
                          <a:solidFill>
                            <a:srgbClr val="6600CC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6600CC"/>
                          </a:solidFill>
                          <a:effectLst/>
                        </a:rPr>
                        <a:t>hòa</a:t>
                      </a:r>
                      <a:r>
                        <a:rPr lang="en-US" sz="2800" dirty="0">
                          <a:solidFill>
                            <a:srgbClr val="6600CC"/>
                          </a:solidFill>
                          <a:effectLst/>
                        </a:rPr>
                        <a:t>, </a:t>
                      </a:r>
                      <a:r>
                        <a:rPr lang="en-US" sz="2800" dirty="0" err="1">
                          <a:solidFill>
                            <a:srgbClr val="6600CC"/>
                          </a:solidFill>
                          <a:effectLst/>
                        </a:rPr>
                        <a:t>phối</a:t>
                      </a:r>
                      <a:r>
                        <a:rPr lang="en-US" sz="2800" dirty="0">
                          <a:solidFill>
                            <a:srgbClr val="6600CC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6600CC"/>
                          </a:solidFill>
                          <a:effectLst/>
                        </a:rPr>
                        <a:t>hợp</a:t>
                      </a:r>
                      <a:r>
                        <a:rPr lang="en-US" sz="2800" dirty="0">
                          <a:solidFill>
                            <a:srgbClr val="6600CC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6600CC"/>
                          </a:solidFill>
                          <a:effectLst/>
                        </a:rPr>
                        <a:t>hoạt</a:t>
                      </a:r>
                      <a:r>
                        <a:rPr lang="en-US" sz="2800" dirty="0">
                          <a:solidFill>
                            <a:srgbClr val="6600CC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6600CC"/>
                          </a:solidFill>
                          <a:effectLst/>
                        </a:rPr>
                        <a:t>động</a:t>
                      </a:r>
                      <a:r>
                        <a:rPr lang="en-US" sz="2800" dirty="0">
                          <a:solidFill>
                            <a:srgbClr val="6600CC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6600CC"/>
                          </a:solidFill>
                          <a:effectLst/>
                        </a:rPr>
                        <a:t>của</a:t>
                      </a:r>
                      <a:r>
                        <a:rPr lang="en-US" sz="2800" dirty="0">
                          <a:solidFill>
                            <a:srgbClr val="6600CC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6600CC"/>
                          </a:solidFill>
                          <a:effectLst/>
                        </a:rPr>
                        <a:t>các</a:t>
                      </a:r>
                      <a:r>
                        <a:rPr lang="en-US" sz="2800" dirty="0">
                          <a:solidFill>
                            <a:srgbClr val="6600CC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6600CC"/>
                          </a:solidFill>
                          <a:effectLst/>
                        </a:rPr>
                        <a:t>cơ</a:t>
                      </a:r>
                      <a:r>
                        <a:rPr lang="en-US" sz="2800" dirty="0">
                          <a:solidFill>
                            <a:srgbClr val="6600CC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6600CC"/>
                          </a:solidFill>
                          <a:effectLst/>
                        </a:rPr>
                        <a:t>quan</a:t>
                      </a:r>
                      <a:r>
                        <a:rPr lang="en-US" sz="2800" dirty="0">
                          <a:solidFill>
                            <a:srgbClr val="6600CC"/>
                          </a:solidFill>
                          <a:effectLst/>
                        </a:rPr>
                        <a:t>.</a:t>
                      </a:r>
                      <a:endParaRPr lang="en-US" sz="2800" dirty="0">
                        <a:solidFill>
                          <a:srgbClr val="6600CC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0"/>
                </a:tc>
              </a:tr>
              <a:tr h="0">
                <a:tc>
                  <a:txBody>
                    <a:bodyPr/>
                    <a:lstStyle/>
                    <a:p>
                      <a:pPr marL="3810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6600CC"/>
                          </a:solidFill>
                          <a:effectLst/>
                        </a:rPr>
                        <a:t>C. là trung tâm điều khiển các phản xạ có điều kiện.</a:t>
                      </a:r>
                      <a:endParaRPr lang="en-US" sz="2800">
                        <a:solidFill>
                          <a:srgbClr val="6600CC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0"/>
                </a:tc>
              </a:tr>
              <a:tr h="0">
                <a:tc>
                  <a:txBody>
                    <a:bodyPr/>
                    <a:lstStyle/>
                    <a:p>
                      <a:pPr marL="3810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6600CC"/>
                          </a:solidFill>
                          <a:effectLst/>
                        </a:rPr>
                        <a:t>D. </a:t>
                      </a:r>
                      <a:r>
                        <a:rPr lang="en-US" sz="2800" dirty="0" err="1">
                          <a:solidFill>
                            <a:srgbClr val="6600CC"/>
                          </a:solidFill>
                          <a:effectLst/>
                        </a:rPr>
                        <a:t>xử</a:t>
                      </a:r>
                      <a:r>
                        <a:rPr lang="en-US" sz="2800" dirty="0">
                          <a:solidFill>
                            <a:srgbClr val="6600CC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6600CC"/>
                          </a:solidFill>
                          <a:effectLst/>
                        </a:rPr>
                        <a:t>lý</a:t>
                      </a:r>
                      <a:r>
                        <a:rPr lang="en-US" sz="2800" dirty="0">
                          <a:solidFill>
                            <a:srgbClr val="6600CC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6600CC"/>
                          </a:solidFill>
                          <a:effectLst/>
                        </a:rPr>
                        <a:t>các</a:t>
                      </a:r>
                      <a:r>
                        <a:rPr lang="en-US" sz="2800" dirty="0">
                          <a:solidFill>
                            <a:srgbClr val="6600CC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6600CC"/>
                          </a:solidFill>
                          <a:effectLst/>
                        </a:rPr>
                        <a:t>kích</a:t>
                      </a:r>
                      <a:r>
                        <a:rPr lang="en-US" sz="2800" dirty="0">
                          <a:solidFill>
                            <a:srgbClr val="6600CC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6600CC"/>
                          </a:solidFill>
                          <a:effectLst/>
                        </a:rPr>
                        <a:t>thích</a:t>
                      </a:r>
                      <a:r>
                        <a:rPr lang="en-US" sz="2800" dirty="0">
                          <a:solidFill>
                            <a:srgbClr val="6600CC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6600CC"/>
                          </a:solidFill>
                          <a:effectLst/>
                        </a:rPr>
                        <a:t>của</a:t>
                      </a:r>
                      <a:r>
                        <a:rPr lang="en-US" sz="2800" dirty="0">
                          <a:solidFill>
                            <a:srgbClr val="6600CC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6600CC"/>
                          </a:solidFill>
                          <a:effectLst/>
                        </a:rPr>
                        <a:t>môi</a:t>
                      </a:r>
                      <a:r>
                        <a:rPr lang="en-US" sz="2800" dirty="0">
                          <a:solidFill>
                            <a:srgbClr val="6600CC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6600CC"/>
                          </a:solidFill>
                          <a:effectLst/>
                        </a:rPr>
                        <a:t>trường</a:t>
                      </a:r>
                      <a:r>
                        <a:rPr lang="en-US" sz="2800" dirty="0">
                          <a:solidFill>
                            <a:srgbClr val="6600CC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6600CC"/>
                          </a:solidFill>
                          <a:effectLst/>
                        </a:rPr>
                        <a:t>trong</a:t>
                      </a:r>
                      <a:r>
                        <a:rPr lang="en-US" sz="2800" dirty="0">
                          <a:solidFill>
                            <a:srgbClr val="6600CC"/>
                          </a:solidFill>
                          <a:effectLst/>
                        </a:rPr>
                        <a:t>.</a:t>
                      </a:r>
                      <a:endParaRPr lang="en-US" sz="2800" dirty="0">
                        <a:solidFill>
                          <a:srgbClr val="6600CC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0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09294" y="1394096"/>
            <a:ext cx="7881669" cy="52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5.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Chức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năng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của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hệ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thần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kinh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là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 advClick="0" advTm="40000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45409" y="0"/>
            <a:ext cx="2433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 smtClean="0">
                <a:solidFill>
                  <a:srgbClr val="008000"/>
                </a:solidFill>
              </a:rPr>
              <a:t>ĐÁP ÁN</a:t>
            </a:r>
            <a:endParaRPr lang="en-US" sz="5400" b="1" cap="none" spc="0" dirty="0">
              <a:solidFill>
                <a:srgbClr val="008000"/>
              </a:solidFill>
              <a:effectLst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313528" y="923330"/>
          <a:ext cx="2674620" cy="5699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9060"/>
                <a:gridCol w="130524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00FF"/>
                          </a:solidFill>
                        </a:rPr>
                        <a:t>Câu</a:t>
                      </a:r>
                      <a:r>
                        <a:rPr lang="en-US" sz="2800" b="1" baseline="0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rgbClr val="0000FF"/>
                          </a:solidFill>
                        </a:rPr>
                        <a:t>hỏi</a:t>
                      </a:r>
                      <a:endParaRPr lang="en-US" sz="28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6600CC"/>
                          </a:solidFill>
                        </a:rPr>
                        <a:t>Đáp</a:t>
                      </a:r>
                      <a:r>
                        <a:rPr lang="en-US" sz="2800" b="1" baseline="0" dirty="0" smtClean="0">
                          <a:solidFill>
                            <a:srgbClr val="6600CC"/>
                          </a:solidFill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rgbClr val="6600CC"/>
                          </a:solidFill>
                        </a:rPr>
                        <a:t>án</a:t>
                      </a:r>
                      <a:endParaRPr lang="en-US" sz="2800" b="1" dirty="0">
                        <a:solidFill>
                          <a:srgbClr val="6600CC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sz="28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6600CC"/>
                          </a:solidFill>
                        </a:rPr>
                        <a:t>A</a:t>
                      </a:r>
                      <a:endParaRPr lang="en-US" sz="2800" b="1" dirty="0">
                        <a:solidFill>
                          <a:srgbClr val="6600CC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00FF"/>
                          </a:solidFill>
                        </a:rPr>
                        <a:t>2</a:t>
                      </a:r>
                      <a:endParaRPr lang="en-US" sz="28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rgbClr val="6600CC"/>
                          </a:solidFill>
                        </a:rPr>
                        <a:t>A</a:t>
                      </a:r>
                      <a:endParaRPr lang="en-US" sz="2800" b="1" dirty="0">
                        <a:solidFill>
                          <a:srgbClr val="6600CC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00FF"/>
                          </a:solidFill>
                        </a:rPr>
                        <a:t>3</a:t>
                      </a:r>
                      <a:endParaRPr lang="en-US" sz="28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6600CC"/>
                          </a:solidFill>
                        </a:rPr>
                        <a:t>D</a:t>
                      </a:r>
                      <a:endParaRPr lang="en-US" sz="2800" b="1" dirty="0">
                        <a:solidFill>
                          <a:srgbClr val="6600CC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00FF"/>
                          </a:solidFill>
                        </a:rPr>
                        <a:t>4</a:t>
                      </a:r>
                      <a:endParaRPr lang="en-US" sz="28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6600CC"/>
                          </a:solidFill>
                        </a:rPr>
                        <a:t>C</a:t>
                      </a:r>
                      <a:endParaRPr lang="en-US" sz="2800" b="1" dirty="0">
                        <a:solidFill>
                          <a:srgbClr val="6600CC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00FF"/>
                          </a:solidFill>
                        </a:rPr>
                        <a:t>5</a:t>
                      </a:r>
                      <a:endParaRPr lang="en-US" sz="28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rgbClr val="6600CC"/>
                          </a:solidFill>
                        </a:rPr>
                        <a:t>B</a:t>
                      </a:r>
                      <a:endParaRPr lang="en-US" sz="2800" b="1" dirty="0">
                        <a:solidFill>
                          <a:srgbClr val="6600CC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 advClick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5056" y="1061262"/>
            <a:ext cx="8765413" cy="1015663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THẦN KINH VÀ GIÁC QUAN</a:t>
            </a:r>
            <a:endParaRPr lang="en-US" sz="60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75768" y="3052293"/>
            <a:ext cx="7443988" cy="1445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45 - Bài</a:t>
            </a:r>
            <a:r>
              <a:rPr lang="en-US" sz="4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43. </a:t>
            </a:r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GIỚI THIỆU CHUNG HỆ THẦN KINH</a:t>
            </a:r>
            <a:endParaRPr lang="en-US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 advClick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839200" cy="4530725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</a:rPr>
              <a:t>	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I/ </a:t>
            </a:r>
            <a:r>
              <a:rPr lang="en-US" alt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Nơron</a:t>
            </a:r>
            <a:r>
              <a:rPr lang="en-US" alt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– </a:t>
            </a:r>
            <a:r>
              <a:rPr lang="en-US" alt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đơn</a:t>
            </a:r>
            <a:r>
              <a:rPr lang="en-US" alt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vị</a:t>
            </a:r>
            <a:r>
              <a:rPr lang="en-US" alt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cấu</a:t>
            </a:r>
            <a:r>
              <a:rPr lang="en-US" alt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tạo</a:t>
            </a:r>
            <a:r>
              <a:rPr lang="en-US" alt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hệ</a:t>
            </a:r>
            <a:r>
              <a:rPr lang="en-US" alt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thần</a:t>
            </a:r>
            <a:r>
              <a:rPr lang="en-US" alt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kinh</a:t>
            </a:r>
            <a:r>
              <a:rPr lang="en-US" altLang="en-US" sz="2800" b="1" u="sng" dirty="0">
                <a:solidFill>
                  <a:srgbClr val="FFFF00"/>
                </a:solidFill>
                <a:latin typeface="Times New Roman" panose="02020603050405020304" pitchFamily="18" charset="0"/>
              </a:rPr>
              <a:t>.</a:t>
            </a:r>
            <a:endParaRPr lang="en-US" altLang="en-US" sz="2800" b="1" u="sng" dirty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	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Giảm tải</a:t>
            </a:r>
            <a:endParaRPr lang="en-US" altLang="en-US" sz="2800" b="1" u="sng" dirty="0" smtClean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en-US" b="1" u="sng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II/ </a:t>
            </a:r>
            <a:r>
              <a:rPr lang="en-US" altLang="en-US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b="1" u="sng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bộ</a:t>
            </a:r>
            <a:r>
              <a:rPr lang="en-US" altLang="en-US" b="1" u="sng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phận</a:t>
            </a:r>
            <a:r>
              <a:rPr lang="en-US" altLang="en-US" b="1" u="sng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b="1" u="sng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hệ</a:t>
            </a:r>
            <a:r>
              <a:rPr lang="en-US" altLang="en-US" b="1" u="sng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thần</a:t>
            </a:r>
            <a:r>
              <a:rPr lang="en-US" altLang="en-US" b="1" u="sng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kinh</a:t>
            </a:r>
            <a:r>
              <a:rPr lang="en-US" altLang="en-US" b="1" u="sng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  <a:endParaRPr lang="en-US" altLang="en-US" sz="2800" b="1" u="sng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76200" y="76200"/>
            <a:ext cx="3581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sz="3200" b="1" i="1" u="sng">
                <a:solidFill>
                  <a:srgbClr val="FF0000"/>
                </a:solidFill>
              </a:rPr>
              <a:t>CHƯƠNG IX:</a:t>
            </a:r>
            <a:endParaRPr lang="en-US" altLang="en-US" sz="3200" b="1" i="1" u="sng">
              <a:solidFill>
                <a:srgbClr val="FF0000"/>
              </a:solidFill>
            </a:endParaRP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2743200" y="88900"/>
            <a:ext cx="6400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sz="3600" b="1">
                <a:solidFill>
                  <a:srgbClr val="FF0000"/>
                </a:solidFill>
              </a:rPr>
              <a:t>THẦN KINH VÀ GIÁC QUAN</a:t>
            </a:r>
            <a:endParaRPr lang="en-US" altLang="en-US" sz="3600" b="1">
              <a:solidFill>
                <a:srgbClr val="FF0000"/>
              </a:solidFill>
            </a:endParaRP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-556260" y="668338"/>
            <a:ext cx="1010412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en-US" altLang="en-US" sz="2800" b="1" dirty="0" err="1" smtClean="0"/>
              <a:t>Bài</a:t>
            </a:r>
            <a:r>
              <a:rPr lang="en-US" altLang="en-US" sz="2800" b="1" dirty="0" smtClean="0"/>
              <a:t> 43: GIỚI </a:t>
            </a:r>
            <a:r>
              <a:rPr lang="en-US" altLang="en-US" sz="2800" b="1" dirty="0"/>
              <a:t>THIỆU CHUNG HỆ THẦN KINH</a:t>
            </a:r>
            <a:endParaRPr lang="en-US" altLang="en-US" sz="2800" b="1" dirty="0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1143000" y="2286000"/>
            <a:ext cx="6705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dirty="0" smtClean="0"/>
              <a:t>   </a:t>
            </a:r>
            <a:endParaRPr lang="en-US" altLang="en-US" dirty="0"/>
          </a:p>
        </p:txBody>
      </p:sp>
      <p:sp>
        <p:nvSpPr>
          <p:cNvPr id="2" name="Text Box 1"/>
          <p:cNvSpPr txBox="1"/>
          <p:nvPr/>
        </p:nvSpPr>
        <p:spPr>
          <a:xfrm>
            <a:off x="965835" y="3105785"/>
            <a:ext cx="7630795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+mn-ea"/>
              </a:rPr>
              <a:t>Quan sát hình sau và cho biết hệ thần kinh gồm những bộ pận nào?</a:t>
            </a:r>
            <a:endParaRPr lang="en-US" sz="3200"/>
          </a:p>
        </p:txBody>
      </p:sp>
    </p:spTree>
  </p:cSld>
  <p:clrMapOvr>
    <a:masterClrMapping/>
  </p:clrMapOvr>
  <p:transition spd="slow" advClick="0" advTm="37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500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500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7581" y="115912"/>
            <a:ext cx="5260848" cy="6729984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 flipV="1">
            <a:off x="5537916" y="346739"/>
            <a:ext cx="1187990" cy="6439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725906" y="32689"/>
            <a:ext cx="118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sọ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383369" y="641968"/>
            <a:ext cx="1225060" cy="375463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608429" y="808404"/>
            <a:ext cx="1184856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Não</a:t>
            </a:r>
            <a:endParaRPr lang="en-US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99742" y="2813197"/>
            <a:ext cx="8669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Tủy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endParaRPr lang="en-US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5274682" y="2891947"/>
            <a:ext cx="1225060" cy="375463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479178" y="4162017"/>
            <a:ext cx="1127684" cy="2811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606862" y="4212378"/>
            <a:ext cx="1184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ight Brace 14"/>
          <p:cNvSpPr/>
          <p:nvPr/>
        </p:nvSpPr>
        <p:spPr>
          <a:xfrm>
            <a:off x="7318334" y="1062538"/>
            <a:ext cx="406468" cy="2302454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7886571" y="1467572"/>
            <a:ext cx="11848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ương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75722" y="2294848"/>
            <a:ext cx="86697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thần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tủy</a:t>
            </a:r>
            <a:endParaRPr lang="en-US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52486" y="378936"/>
            <a:ext cx="86697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thần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não</a:t>
            </a:r>
            <a:endParaRPr lang="en-US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441200" y="4763714"/>
            <a:ext cx="98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Hạch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thần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endParaRPr lang="en-US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6101" y="2252402"/>
            <a:ext cx="11848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ngoại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biên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Left Brace 20"/>
          <p:cNvSpPr/>
          <p:nvPr/>
        </p:nvSpPr>
        <p:spPr>
          <a:xfrm>
            <a:off x="1056070" y="1056069"/>
            <a:ext cx="377237" cy="4273166"/>
          </a:xfrm>
          <a:prstGeom prst="lef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2231182" y="890760"/>
            <a:ext cx="1543113" cy="380901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2298255" y="2971784"/>
            <a:ext cx="2454049" cy="102648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7" idx="3"/>
          </p:cNvCxnSpPr>
          <p:nvPr/>
        </p:nvCxnSpPr>
        <p:spPr>
          <a:xfrm>
            <a:off x="2342695" y="3079678"/>
            <a:ext cx="2409609" cy="67169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7" idx="3"/>
          </p:cNvCxnSpPr>
          <p:nvPr/>
        </p:nvCxnSpPr>
        <p:spPr>
          <a:xfrm flipV="1">
            <a:off x="2342695" y="1669322"/>
            <a:ext cx="2222082" cy="1410356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298255" y="5363878"/>
            <a:ext cx="1249244" cy="145661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19" idx="3"/>
          </p:cNvCxnSpPr>
          <p:nvPr/>
        </p:nvCxnSpPr>
        <p:spPr>
          <a:xfrm flipV="1">
            <a:off x="2425000" y="4027521"/>
            <a:ext cx="1100279" cy="1336358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6043020" y="5832102"/>
            <a:ext cx="29363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CẤU TẠO CỦA HỆ THẦN KINH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627608" y="808404"/>
            <a:ext cx="622243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3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548783" y="2905432"/>
            <a:ext cx="769551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32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441200" y="485239"/>
            <a:ext cx="769551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32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3</a:t>
            </a:r>
            <a:endParaRPr lang="en-US" sz="32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461791" y="2401151"/>
            <a:ext cx="769551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32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4</a:t>
            </a:r>
            <a:endParaRPr lang="en-US" sz="32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461791" y="4616584"/>
            <a:ext cx="769551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32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5</a:t>
            </a:r>
            <a:endParaRPr lang="en-US" sz="32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 advClick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20" grpId="0"/>
      <p:bldP spid="21" grpId="0" animBg="1"/>
      <p:bldP spid="43" grpId="0" animBg="1"/>
      <p:bldP spid="44" grpId="0" animBg="1"/>
      <p:bldP spid="45" grpId="0" animBg="1"/>
      <p:bldP spid="46" grpId="0" animBg="1"/>
      <p:bldP spid="4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839200" cy="4530725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</a:rPr>
              <a:t>	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I/ </a:t>
            </a:r>
            <a:r>
              <a:rPr lang="en-US" alt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Nơron</a:t>
            </a:r>
            <a:r>
              <a:rPr lang="en-US" alt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– </a:t>
            </a:r>
            <a:r>
              <a:rPr lang="en-US" alt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đơn</a:t>
            </a:r>
            <a:r>
              <a:rPr lang="en-US" alt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vị</a:t>
            </a:r>
            <a:r>
              <a:rPr lang="en-US" alt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cấu</a:t>
            </a:r>
            <a:r>
              <a:rPr lang="en-US" alt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tạo</a:t>
            </a:r>
            <a:r>
              <a:rPr lang="en-US" alt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hệ</a:t>
            </a:r>
            <a:r>
              <a:rPr lang="en-US" alt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thần</a:t>
            </a:r>
            <a:r>
              <a:rPr lang="en-US" alt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kinh</a:t>
            </a:r>
            <a:r>
              <a:rPr lang="en-US" altLang="en-US" sz="2800" b="1" u="sng" dirty="0">
                <a:solidFill>
                  <a:srgbClr val="FFFF00"/>
                </a:solidFill>
                <a:latin typeface="Times New Roman" panose="02020603050405020304" pitchFamily="18" charset="0"/>
              </a:rPr>
              <a:t>.</a:t>
            </a:r>
            <a:endParaRPr lang="en-US" altLang="en-US" sz="2800" b="1" u="sng" dirty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en-US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	    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1/ </a:t>
            </a:r>
            <a:r>
              <a:rPr lang="en-US" altLang="en-US" sz="2800" b="1" u="sng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Cấu</a:t>
            </a:r>
            <a:r>
              <a:rPr lang="en-US" altLang="en-US" sz="2800" b="1" u="sng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u="sng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tạo</a:t>
            </a:r>
            <a:r>
              <a:rPr lang="en-US" altLang="en-US" sz="2800" b="1" u="sng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:</a:t>
            </a:r>
            <a:endParaRPr lang="en-US" altLang="en-US" sz="2800" b="1" u="sng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76200" y="76200"/>
            <a:ext cx="3581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sz="3200" b="1" i="1" u="sng">
                <a:solidFill>
                  <a:srgbClr val="FF0000"/>
                </a:solidFill>
              </a:rPr>
              <a:t>CHƯƠNG IX:</a:t>
            </a:r>
            <a:endParaRPr lang="en-US" altLang="en-US" sz="3200" b="1" i="1" u="sng">
              <a:solidFill>
                <a:srgbClr val="FF0000"/>
              </a:solidFill>
            </a:endParaRP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2743200" y="88900"/>
            <a:ext cx="6400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sz="3600" b="1">
                <a:solidFill>
                  <a:srgbClr val="FF0000"/>
                </a:solidFill>
              </a:rPr>
              <a:t>THẦN KINH VÀ GIÁC QUAN</a:t>
            </a:r>
            <a:endParaRPr lang="en-US" altLang="en-US" sz="3600" b="1">
              <a:solidFill>
                <a:srgbClr val="FF0000"/>
              </a:solidFill>
            </a:endParaRP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457200" y="685800"/>
            <a:ext cx="320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sz="2400" b="1" i="1" u="sng"/>
              <a:t>TIẾT 45:</a:t>
            </a:r>
            <a:endParaRPr lang="en-US" altLang="en-US" sz="2400" b="1" i="1" u="sng"/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2057400" y="731838"/>
            <a:ext cx="8229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b="1"/>
              <a:t>GIỚI THIỆU CHUNG HỆ THẦN KINH</a:t>
            </a:r>
            <a:endParaRPr lang="en-US" altLang="en-US" b="1"/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1143000" y="2286000"/>
            <a:ext cx="670560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</a:pP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2/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Chức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năng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: </a:t>
            </a:r>
            <a:endParaRPr lang="en-US" altLang="en-US" sz="28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762000" y="2801938"/>
            <a:ext cx="6400800" cy="911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</a:pPr>
            <a:r>
              <a:rPr lang="en-US" alt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II/ </a:t>
            </a:r>
            <a:r>
              <a:rPr lang="en-US" alt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bộ</a:t>
            </a:r>
            <a:r>
              <a:rPr lang="en-US" alt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phận</a:t>
            </a:r>
            <a:r>
              <a:rPr lang="en-US" alt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hệ</a:t>
            </a:r>
            <a:r>
              <a:rPr lang="en-US" alt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thần</a:t>
            </a:r>
            <a:r>
              <a:rPr lang="en-US" alt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kinh</a:t>
            </a:r>
            <a:r>
              <a:rPr lang="en-US" alt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  <a:endParaRPr lang="en-US" altLang="en-US" sz="2800" b="1" u="sng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r>
              <a:rPr lang="en-US" altLang="en-US" b="1" u="sng" dirty="0" smtClean="0">
                <a:solidFill>
                  <a:srgbClr val="0000FF"/>
                </a:solidFill>
              </a:rPr>
              <a:t>     </a:t>
            </a:r>
            <a:r>
              <a:rPr lang="en-US" altLang="en-US" sz="2800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1</a:t>
            </a:r>
            <a:r>
              <a:rPr lang="en-US" altLang="en-US" sz="2800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/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Cấu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tạo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:</a:t>
            </a:r>
            <a:endParaRPr lang="en-US" altLang="en-US" sz="2800" b="1" u="sng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533400" y="4648200"/>
            <a:ext cx="350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sz="2400" b="1" dirty="0" err="1"/>
              <a:t>Hệ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thần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kinh</a:t>
            </a:r>
            <a:endParaRPr lang="en-US" altLang="en-US" sz="2400" b="1" dirty="0"/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3101975" y="4114800"/>
            <a:ext cx="350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sz="2400" b="1"/>
              <a:t>Bộ phận trung ương</a:t>
            </a:r>
            <a:endParaRPr lang="en-US" altLang="en-US" sz="2400" b="1"/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3101975" y="5105400"/>
            <a:ext cx="350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sz="2400" b="1"/>
              <a:t>Bộ phận ngoại biên</a:t>
            </a:r>
            <a:endParaRPr lang="en-US" altLang="en-US" sz="2400" b="1"/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6607175" y="3810000"/>
            <a:ext cx="350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sz="2400" b="1"/>
              <a:t>Não</a:t>
            </a:r>
            <a:endParaRPr lang="en-US" altLang="en-US" sz="2400" b="1"/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6607175" y="4419600"/>
            <a:ext cx="350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sz="2400" b="1"/>
              <a:t>Tuỷ sống</a:t>
            </a:r>
            <a:endParaRPr lang="en-US" altLang="en-US" sz="2400" b="1"/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6530975" y="4953000"/>
            <a:ext cx="350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sz="2400" b="1"/>
              <a:t>Dây thần kinh</a:t>
            </a:r>
            <a:endParaRPr lang="en-US" altLang="en-US" sz="2400" b="1"/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6530975" y="5486400"/>
            <a:ext cx="350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sz="2400" b="1"/>
              <a:t>Hạch thần kinh</a:t>
            </a:r>
            <a:endParaRPr lang="en-US" altLang="en-US" sz="2400" b="1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 flipV="1">
            <a:off x="2413000" y="4479925"/>
            <a:ext cx="727075" cy="463550"/>
          </a:xfrm>
          <a:prstGeom prst="line">
            <a:avLst/>
          </a:prstGeom>
          <a:noFill/>
          <a:ln w="12700">
            <a:solidFill>
              <a:srgbClr val="00008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>
            <a:off x="2374900" y="4937125"/>
            <a:ext cx="765175" cy="304800"/>
          </a:xfrm>
          <a:prstGeom prst="line">
            <a:avLst/>
          </a:prstGeom>
          <a:noFill/>
          <a:ln w="12700">
            <a:solidFill>
              <a:srgbClr val="00008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8" name="Line 18"/>
          <p:cNvSpPr>
            <a:spLocks noChangeShapeType="1"/>
          </p:cNvSpPr>
          <p:nvPr/>
        </p:nvSpPr>
        <p:spPr bwMode="auto">
          <a:xfrm flipV="1">
            <a:off x="5930900" y="4210050"/>
            <a:ext cx="631825" cy="212725"/>
          </a:xfrm>
          <a:prstGeom prst="line">
            <a:avLst/>
          </a:prstGeom>
          <a:noFill/>
          <a:ln w="12700">
            <a:solidFill>
              <a:srgbClr val="00008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9" name="Line 19"/>
          <p:cNvSpPr>
            <a:spLocks noChangeShapeType="1"/>
          </p:cNvSpPr>
          <p:nvPr/>
        </p:nvSpPr>
        <p:spPr bwMode="auto">
          <a:xfrm>
            <a:off x="5918200" y="4422775"/>
            <a:ext cx="609600" cy="228600"/>
          </a:xfrm>
          <a:prstGeom prst="line">
            <a:avLst/>
          </a:prstGeom>
          <a:noFill/>
          <a:ln w="12700">
            <a:solidFill>
              <a:srgbClr val="00008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0" name="Line 20"/>
          <p:cNvSpPr>
            <a:spLocks noChangeShapeType="1"/>
          </p:cNvSpPr>
          <p:nvPr/>
        </p:nvSpPr>
        <p:spPr bwMode="auto">
          <a:xfrm flipV="1">
            <a:off x="5845175" y="5181600"/>
            <a:ext cx="609600" cy="228600"/>
          </a:xfrm>
          <a:prstGeom prst="line">
            <a:avLst/>
          </a:prstGeom>
          <a:noFill/>
          <a:ln w="12700">
            <a:solidFill>
              <a:srgbClr val="00008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1" name="Line 21"/>
          <p:cNvSpPr>
            <a:spLocks noChangeShapeType="1"/>
          </p:cNvSpPr>
          <p:nvPr/>
        </p:nvSpPr>
        <p:spPr bwMode="auto">
          <a:xfrm>
            <a:off x="5845175" y="5410200"/>
            <a:ext cx="609600" cy="228600"/>
          </a:xfrm>
          <a:prstGeom prst="line">
            <a:avLst/>
          </a:prstGeom>
          <a:noFill/>
          <a:ln w="12700">
            <a:solidFill>
              <a:srgbClr val="00008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40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1000"/>
                                        <p:tgtEl>
                                          <p:spTgt spid="20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1000"/>
                                        <p:tgtEl>
                                          <p:spTgt spid="20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1000"/>
                                        <p:tgtEl>
                                          <p:spTgt spid="20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1000"/>
                                        <p:tgtEl>
                                          <p:spTgt spid="20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000"/>
                            </p:stCondLst>
                            <p:childTnLst>
                              <p:par>
                                <p:cTn id="5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0"/>
                            </p:stCondLst>
                            <p:childTnLst>
                              <p:par>
                                <p:cTn id="62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1000"/>
                                        <p:tgtEl>
                                          <p:spTgt spid="20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1000"/>
                                        <p:tgtEl>
                                          <p:spTgt spid="20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000"/>
                            </p:stCondLst>
                            <p:childTnLst>
                              <p:par>
                                <p:cTn id="6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1" dur="5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6500"/>
                            </p:stCondLst>
                            <p:childTnLst>
                              <p:par>
                                <p:cTn id="7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5" dur="5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7" grpId="0"/>
      <p:bldP spid="20488" grpId="0"/>
      <p:bldP spid="20489" grpId="0"/>
      <p:bldP spid="20490" grpId="0"/>
      <p:bldP spid="20491" grpId="0"/>
      <p:bldP spid="20492" grpId="0"/>
      <p:bldP spid="20493" grpId="0"/>
      <p:bldP spid="20494" grpId="0"/>
      <p:bldP spid="2049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s-media-cache-ak0.pinimg.com/originals/a0/7d/31/a07d3142fc959115ed6d309a62a7ea55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544" y="0"/>
            <a:ext cx="7690909" cy="5122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5122147"/>
            <a:ext cx="9144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2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2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đạp</a:t>
            </a:r>
            <a:r>
              <a:rPr lang="en-US" sz="2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6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0305" y="5685880"/>
            <a:ext cx="9144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tai, </a:t>
            </a:r>
            <a:r>
              <a:rPr lang="en-US" sz="2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não</a:t>
            </a:r>
            <a:r>
              <a:rPr lang="en-US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2" y="5157792"/>
            <a:ext cx="9144000" cy="4924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chịu</a:t>
            </a:r>
            <a:r>
              <a:rPr lang="en-US" sz="2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khiển</a:t>
            </a:r>
            <a:r>
              <a:rPr lang="en-US" sz="2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2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6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 advClick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3864" y="0"/>
            <a:ext cx="897013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360045" algn="l"/>
              </a:tabLst>
            </a:pPr>
            <a:r>
              <a:rPr 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TRẢ LỞI CÂU HỎI:</a:t>
            </a:r>
            <a:endParaRPr lang="en-US" sz="3200" b="1" dirty="0" smtClean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tabLst>
                <a:tab pos="360045" algn="l"/>
              </a:tabLst>
            </a:pPr>
            <a:r>
              <a:rPr 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Hệ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thần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kinh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chức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năng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gì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32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Dựa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vào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chức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năng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hệ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thần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kinh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phân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biệt</a:t>
            </a:r>
            <a:r>
              <a:rPr 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như</a:t>
            </a:r>
            <a:r>
              <a:rPr 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thế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nào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 </a:t>
            </a:r>
            <a:r>
              <a:rPr 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biết</a:t>
            </a:r>
            <a:r>
              <a:rPr 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chức</a:t>
            </a:r>
            <a:r>
              <a:rPr 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năng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bộ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phận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đó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34661" y="2696674"/>
            <a:ext cx="8448541" cy="3539430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just">
              <a:tabLst>
                <a:tab pos="360045" algn="l"/>
              </a:tabLst>
            </a:pPr>
            <a:r>
              <a:rPr lang="pt-BR" sz="32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Hệ thần kinh có chức năng: điều khiển, điều hòa, phối hợp hoạt động của các cơ quan trong cơ thể, đảm bảo cho cơ thể hoạt động thống nhất.</a:t>
            </a:r>
            <a:endParaRPr lang="en-US" sz="3200" b="1" dirty="0">
              <a:solidFill>
                <a:srgbClr val="7030A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t-BR" sz="32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Dựa vào chức năng, hệ thần kinh được phân </a:t>
            </a:r>
            <a:r>
              <a:rPr lang="pt-BR" sz="32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thành: </a:t>
            </a:r>
            <a:r>
              <a:rPr lang="pt-BR" sz="32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hệ thần kinh vận động và hệ thần kinh sinh dưỡng.</a:t>
            </a:r>
            <a:endParaRPr lang="en-US" sz="32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slow" advClick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4530725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400" dirty="0"/>
              <a:t>					</a:t>
            </a:r>
            <a:endParaRPr lang="en-US" altLang="en-US" sz="2400" dirty="0"/>
          </a:p>
          <a:p>
            <a:pPr>
              <a:buFontTx/>
              <a:buNone/>
            </a:pPr>
            <a:r>
              <a:rPr lang="en-US" altLang="en-US" sz="2400" dirty="0"/>
              <a:t>					</a:t>
            </a:r>
            <a:endParaRPr lang="en-US" altLang="en-US" sz="2400" u="sng" dirty="0">
              <a:solidFill>
                <a:srgbClr val="2EFA8A"/>
              </a:solidFill>
            </a:endParaRPr>
          </a:p>
          <a:p>
            <a:pPr>
              <a:buFontTx/>
              <a:buNone/>
            </a:pPr>
            <a:r>
              <a:rPr lang="en-US" altLang="en-US" sz="2800" dirty="0">
                <a:solidFill>
                  <a:srgbClr val="FF0000"/>
                </a:solidFill>
              </a:rPr>
              <a:t> 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endParaRPr lang="en-US" altLang="en-US" sz="2800" u="sng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en-US" altLang="en-US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     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Dựa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vào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thông</a:t>
            </a:r>
            <a:r>
              <a:rPr lang="en-US" altLang="en-US" sz="2800" b="1" dirty="0">
                <a:latin typeface="Times New Roman" panose="02020603050405020304" pitchFamily="18" charset="0"/>
              </a:rPr>
              <a:t> tin SGK,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hoàn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thành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bài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tập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sau</a:t>
            </a:r>
            <a:r>
              <a:rPr lang="en-US" altLang="en-US" sz="2800" b="1" dirty="0">
                <a:latin typeface="Times New Roman" panose="02020603050405020304" pitchFamily="18" charset="0"/>
              </a:rPr>
              <a:t>:</a:t>
            </a:r>
            <a:endParaRPr lang="en-US" altLang="en-US" sz="2800" b="1" dirty="0">
              <a:latin typeface="Times New Roman" panose="02020603050405020304" pitchFamily="18" charset="0"/>
            </a:endParaRP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76200" y="3352800"/>
            <a:ext cx="3505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Hệ thần kinh</a:t>
            </a:r>
            <a:endParaRPr kumimoji="0" lang="en-US" altLang="en-US" sz="2000" b="1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 flipV="1">
            <a:off x="1727200" y="3124200"/>
            <a:ext cx="533400" cy="457200"/>
          </a:xfrm>
          <a:prstGeom prst="line">
            <a:avLst/>
          </a:prstGeom>
          <a:noFill/>
          <a:ln w="38100">
            <a:solidFill>
              <a:srgbClr val="2EFA8A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>
            <a:off x="1727200" y="3559175"/>
            <a:ext cx="577850" cy="457200"/>
          </a:xfrm>
          <a:prstGeom prst="line">
            <a:avLst/>
          </a:prstGeom>
          <a:noFill/>
          <a:ln w="38100">
            <a:solidFill>
              <a:srgbClr val="2EFA8A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2286000" y="3962400"/>
            <a:ext cx="31908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……………………………… </a:t>
            </a:r>
            <a:endParaRPr kumimoji="0" lang="en-US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2247900" y="2803525"/>
            <a:ext cx="29178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Hệ thần kinh vận động</a:t>
            </a:r>
            <a:r>
              <a:rPr kumimoji="0" lang="en-US" altLang="en-US" sz="2000" b="1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:   </a:t>
            </a:r>
            <a:endParaRPr kumimoji="0" lang="en-US" altLang="en-US" sz="2000" b="1" i="0" u="none" strike="noStrike" kern="1200" cap="none" spc="0" normalizeH="0" baseline="0" noProof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5334000" y="3863975"/>
            <a:ext cx="3810000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………….  hoạt động của các ……………………., sinh sản</a:t>
            </a:r>
            <a:r>
              <a:rPr kumimoji="0" lang="en-US" altLang="en-US" sz="2000" b="1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,là</a:t>
            </a:r>
            <a:endParaRPr kumimoji="0" lang="en-US" altLang="en-US" sz="2000" b="1" i="1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hoạt động …………………..</a:t>
            </a:r>
            <a:endParaRPr kumimoji="0" lang="en-US" altLang="en-US" sz="2000" b="1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4953000" y="2752725"/>
            <a:ext cx="41910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 …………..</a:t>
            </a:r>
            <a:r>
              <a:rPr kumimoji="0" lang="en-US" altLang="en-US" sz="2000" b="1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 </a:t>
            </a:r>
            <a:r>
              <a:rPr kumimoji="0" lang="en-US" altLang="en-US" sz="2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hoạt động  của ………..</a:t>
            </a:r>
            <a:endParaRPr kumimoji="0" lang="en-US" altLang="en-US" sz="2000" b="1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000" b="1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là hoạt động</a:t>
            </a:r>
            <a:r>
              <a:rPr kumimoji="0" lang="en-US" altLang="en-US" sz="2000" b="1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…………..</a:t>
            </a:r>
            <a:endParaRPr kumimoji="0" lang="en-US" altLang="en-US" sz="2000" b="1" i="1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2286000" y="3870325"/>
            <a:ext cx="3124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Hệ thần kinh sinh dưỡng :</a:t>
            </a:r>
            <a:endParaRPr kumimoji="0" lang="en-US" altLang="en-US" sz="2000" b="1" i="0" u="none" strike="noStrike" kern="1200" cap="none" spc="0" normalizeH="0" baseline="0" noProof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2895600" y="26670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2EFA8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(1)</a:t>
            </a:r>
            <a:endParaRPr kumimoji="0" lang="en-US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2EFA8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2895600" y="38100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2EFA8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(2)</a:t>
            </a:r>
            <a:endParaRPr kumimoji="0" lang="en-US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2EFA8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2209800" y="2819400"/>
            <a:ext cx="281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……………………..</a:t>
            </a:r>
            <a:endParaRPr kumimoji="0" lang="en-US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5048250" y="2743200"/>
            <a:ext cx="160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Điều khiển</a:t>
            </a:r>
            <a:endParaRPr kumimoji="0" lang="en-US" altLang="en-US" sz="2000" b="1" i="0" u="none" strike="noStrike" kern="120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8077200" y="2727325"/>
            <a:ext cx="160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cơ vân</a:t>
            </a:r>
            <a:endParaRPr kumimoji="0" lang="en-US" altLang="en-US" sz="2000" b="1" i="0" u="none" strike="noStrike" kern="120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2544" name="Text Box 16"/>
          <p:cNvSpPr txBox="1">
            <a:spLocks noChangeArrowheads="1"/>
          </p:cNvSpPr>
          <p:nvPr/>
        </p:nvSpPr>
        <p:spPr bwMode="auto">
          <a:xfrm>
            <a:off x="6400800" y="3184525"/>
            <a:ext cx="160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có ý thức</a:t>
            </a:r>
            <a:endParaRPr kumimoji="0" lang="en-US" altLang="en-US" sz="2000" b="1" i="0" u="none" strike="noStrike" kern="120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5238750" y="27051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1200" cap="none" spc="0" normalizeH="0" baseline="0" noProof="0" smtClean="0">
                <a:ln>
                  <a:noFill/>
                </a:ln>
                <a:solidFill>
                  <a:srgbClr val="05D563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(1)</a:t>
            </a:r>
            <a:endParaRPr kumimoji="0" lang="en-US" altLang="en-US" sz="2000" b="1" i="0" u="none" strike="noStrike" kern="1200" cap="none" spc="0" normalizeH="0" baseline="0" noProof="0" smtClean="0">
              <a:ln>
                <a:noFill/>
              </a:ln>
              <a:solidFill>
                <a:srgbClr val="05D563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2546" name="Text Box 18"/>
          <p:cNvSpPr txBox="1">
            <a:spLocks noChangeArrowheads="1"/>
          </p:cNvSpPr>
          <p:nvPr/>
        </p:nvSpPr>
        <p:spPr bwMode="auto">
          <a:xfrm>
            <a:off x="8032750" y="271145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1200" cap="none" spc="0" normalizeH="0" baseline="0" noProof="0" smtClean="0">
                <a:ln>
                  <a:noFill/>
                </a:ln>
                <a:solidFill>
                  <a:srgbClr val="2EFA8A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(2)</a:t>
            </a:r>
            <a:endParaRPr kumimoji="0" lang="en-US" altLang="en-US" sz="2000" b="1" i="0" u="none" strike="noStrike" kern="1200" cap="none" spc="0" normalizeH="0" baseline="0" noProof="0" smtClean="0">
              <a:ln>
                <a:noFill/>
              </a:ln>
              <a:solidFill>
                <a:srgbClr val="2EFA8A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2547" name="Text Box 19"/>
          <p:cNvSpPr txBox="1">
            <a:spLocks noChangeArrowheads="1"/>
          </p:cNvSpPr>
          <p:nvPr/>
        </p:nvSpPr>
        <p:spPr bwMode="auto">
          <a:xfrm>
            <a:off x="6781800" y="31242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1200" cap="none" spc="0" normalizeH="0" baseline="0" noProof="0" smtClean="0">
                <a:ln>
                  <a:noFill/>
                </a:ln>
                <a:solidFill>
                  <a:srgbClr val="2EFA8A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(3)</a:t>
            </a:r>
            <a:endParaRPr kumimoji="0" lang="en-US" altLang="en-US" sz="2000" b="1" i="0" u="none" strike="noStrike" kern="1200" cap="none" spc="0" normalizeH="0" baseline="0" noProof="0" smtClean="0">
              <a:ln>
                <a:noFill/>
              </a:ln>
              <a:solidFill>
                <a:srgbClr val="2EFA8A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2548" name="Text Box 20"/>
          <p:cNvSpPr txBox="1">
            <a:spLocks noChangeArrowheads="1"/>
          </p:cNvSpPr>
          <p:nvPr/>
        </p:nvSpPr>
        <p:spPr bwMode="auto">
          <a:xfrm>
            <a:off x="5410200" y="3870325"/>
            <a:ext cx="1676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Điều hòa</a:t>
            </a:r>
            <a:endParaRPr kumimoji="0" lang="en-US" altLang="en-US" sz="2000" b="1" i="0" u="none" strike="noStrike" kern="120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2549" name="Text Box 21"/>
          <p:cNvSpPr txBox="1">
            <a:spLocks noChangeArrowheads="1"/>
          </p:cNvSpPr>
          <p:nvPr/>
        </p:nvSpPr>
        <p:spPr bwMode="auto">
          <a:xfrm>
            <a:off x="5334000" y="4114800"/>
            <a:ext cx="2438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cơ quan sinh dưỡng</a:t>
            </a:r>
            <a:endParaRPr kumimoji="0" lang="en-US" altLang="en-US" sz="2000" b="1" i="0" u="none" strike="noStrike" kern="120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2550" name="Text Box 22"/>
          <p:cNvSpPr txBox="1">
            <a:spLocks noChangeArrowheads="1"/>
          </p:cNvSpPr>
          <p:nvPr/>
        </p:nvSpPr>
        <p:spPr bwMode="auto">
          <a:xfrm>
            <a:off x="6477000" y="4572000"/>
            <a:ext cx="2057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không có ý thức</a:t>
            </a:r>
            <a:endParaRPr kumimoji="0" lang="en-US" altLang="en-US" sz="2000" b="1" i="0" u="none" strike="noStrike" kern="120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2551" name="Text Box 23"/>
          <p:cNvSpPr txBox="1">
            <a:spLocks noChangeArrowheads="1"/>
          </p:cNvSpPr>
          <p:nvPr/>
        </p:nvSpPr>
        <p:spPr bwMode="auto">
          <a:xfrm>
            <a:off x="5695950" y="3810000"/>
            <a:ext cx="114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5D563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(1)</a:t>
            </a:r>
            <a:endParaRPr kumimoji="0" lang="en-US" altLang="en-US" sz="2000" b="0" i="0" u="none" strike="noStrike" kern="1200" cap="none" spc="0" normalizeH="0" baseline="0" noProof="0" smtClean="0">
              <a:ln>
                <a:noFill/>
              </a:ln>
              <a:solidFill>
                <a:srgbClr val="05D563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2552" name="Text Box 24"/>
          <p:cNvSpPr txBox="1">
            <a:spLocks noChangeArrowheads="1"/>
          </p:cNvSpPr>
          <p:nvPr/>
        </p:nvSpPr>
        <p:spPr bwMode="auto">
          <a:xfrm>
            <a:off x="6070600" y="4149725"/>
            <a:ext cx="822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5D563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(2)</a:t>
            </a:r>
            <a:endParaRPr kumimoji="0" lang="en-US" altLang="en-US" sz="2000" b="0" i="0" u="none" strike="noStrike" kern="1200" cap="none" spc="0" normalizeH="0" baseline="0" noProof="0" smtClean="0">
              <a:ln>
                <a:noFill/>
              </a:ln>
              <a:solidFill>
                <a:srgbClr val="05D563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2553" name="Text Box 25"/>
          <p:cNvSpPr txBox="1">
            <a:spLocks noChangeArrowheads="1"/>
          </p:cNvSpPr>
          <p:nvPr/>
        </p:nvSpPr>
        <p:spPr bwMode="auto">
          <a:xfrm>
            <a:off x="7150100" y="4572000"/>
            <a:ext cx="114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5D563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(3)</a:t>
            </a:r>
            <a:endParaRPr kumimoji="0" lang="en-US" altLang="en-US" sz="2000" b="0" i="0" u="none" strike="noStrike" kern="1200" cap="none" spc="0" normalizeH="0" baseline="0" noProof="0" smtClean="0">
              <a:ln>
                <a:noFill/>
              </a:ln>
              <a:solidFill>
                <a:srgbClr val="05D563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92" decel="100000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92" decel="100000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92" fill="hold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92" fill="hold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1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1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"/>
                            </p:stCondLst>
                            <p:childTnLst>
                              <p:par>
                                <p:cTn id="58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9" dur="5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4" dur="2000"/>
                                        <p:tgtEl>
                                          <p:spTgt spid="22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9" dur="20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2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500"/>
                            </p:stCondLst>
                            <p:childTnLst>
                              <p:par>
                                <p:cTn id="7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2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3000"/>
                            </p:stCondLst>
                            <p:childTnLst>
                              <p:par>
                                <p:cTn id="7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2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5" dur="500"/>
                                        <p:tgtEl>
                                          <p:spTgt spid="225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2" dur="10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500"/>
                            </p:stCondLst>
                            <p:childTnLst>
                              <p:par>
                                <p:cTn id="94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5" dur="500"/>
                                        <p:tgtEl>
                                          <p:spTgt spid="225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000"/>
                            </p:stCondLst>
                            <p:childTnLst>
                              <p:par>
                                <p:cTn id="9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2" dur="100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000"/>
                            </p:stCondLst>
                            <p:childTnLst>
                              <p:par>
                                <p:cTn id="104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5" dur="500"/>
                                        <p:tgtEl>
                                          <p:spTgt spid="225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3500"/>
                            </p:stCondLst>
                            <p:childTnLst>
                              <p:par>
                                <p:cTn id="10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225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7" dur="20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1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22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500"/>
                            </p:stCondLst>
                            <p:childTnLst>
                              <p:par>
                                <p:cTn id="12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22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3000"/>
                            </p:stCondLst>
                            <p:childTnLst>
                              <p:par>
                                <p:cTn id="12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22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3" dur="500"/>
                                        <p:tgtEl>
                                          <p:spTgt spid="225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500"/>
                            </p:stCondLst>
                            <p:childTnLst>
                              <p:par>
                                <p:cTn id="13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225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22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22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500"/>
                            </p:stCondLst>
                            <p:childTnLst>
                              <p:par>
                                <p:cTn id="142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3" dur="500"/>
                                        <p:tgtEl>
                                          <p:spTgt spid="225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2000"/>
                            </p:stCondLst>
                            <p:childTnLst>
                              <p:par>
                                <p:cTn id="14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0" dur="1000"/>
                                        <p:tgtEl>
                                          <p:spTgt spid="22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3000"/>
                            </p:stCondLst>
                            <p:childTnLst>
                              <p:par>
                                <p:cTn id="152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3" dur="500"/>
                                        <p:tgtEl>
                                          <p:spTgt spid="225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3500"/>
                            </p:stCondLst>
                            <p:childTnLst>
                              <p:par>
                                <p:cTn id="15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22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22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0" dur="1000"/>
                                        <p:tgtEl>
                                          <p:spTgt spid="22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/>
      <p:bldP spid="22534" grpId="0"/>
      <p:bldP spid="22536" grpId="0"/>
      <p:bldP spid="22537" grpId="0"/>
      <p:bldP spid="22539" grpId="0"/>
      <p:bldP spid="22539" grpId="1"/>
      <p:bldP spid="22540" grpId="0"/>
      <p:bldP spid="22540" grpId="1"/>
      <p:bldP spid="22541" grpId="0"/>
      <p:bldP spid="22542" grpId="0"/>
      <p:bldP spid="22543" grpId="0"/>
      <p:bldP spid="22544" grpId="0"/>
      <p:bldP spid="22545" grpId="0"/>
      <p:bldP spid="22545" grpId="1"/>
      <p:bldP spid="22546" grpId="0"/>
      <p:bldP spid="22546" grpId="1"/>
      <p:bldP spid="22547" grpId="0"/>
      <p:bldP spid="22547" grpId="1"/>
      <p:bldP spid="22548" grpId="0"/>
      <p:bldP spid="22549" grpId="0"/>
      <p:bldP spid="22550" grpId="0"/>
      <p:bldP spid="22551" grpId="0"/>
      <p:bldP spid="22551" grpId="1"/>
      <p:bldP spid="22552" grpId="0"/>
      <p:bldP spid="22552" grpId="1"/>
      <p:bldP spid="22553" grpId="0"/>
      <p:bldP spid="22553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169817" y="0"/>
            <a:ext cx="8712926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  </a:t>
            </a:r>
            <a:r>
              <a:rPr kumimoji="0" lang="en-US" alt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Về</a:t>
            </a: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chức</a:t>
            </a: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năng</a:t>
            </a: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hệ</a:t>
            </a: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thần</a:t>
            </a: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kinh</a:t>
            </a: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sinh</a:t>
            </a: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dưỡng</a:t>
            </a: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và</a:t>
            </a: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hệ</a:t>
            </a: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thần</a:t>
            </a: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kinh</a:t>
            </a: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vận</a:t>
            </a: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động</a:t>
            </a: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khác</a:t>
            </a: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nhau</a:t>
            </a: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căn</a:t>
            </a: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bản</a:t>
            </a: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ở </a:t>
            </a:r>
            <a:r>
              <a:rPr kumimoji="0" lang="en-US" alt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điểm</a:t>
            </a: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nào</a:t>
            </a: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?</a:t>
            </a:r>
            <a:endParaRPr kumimoji="0" lang="en-US" alt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69817" y="954107"/>
            <a:ext cx="8608423" cy="56886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</a:spPr>
      <a:bodyPr vert="horz" wrap="square" lIns="91440" tIns="45720" rIns="91440" bIns="45720" numCol="1" anchor="t" anchorCtr="0" compatLnSpc="1"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defRPr kumimoji="0" lang="en-US" alt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</a:spPr>
      <a:bodyPr vert="horz" wrap="square" lIns="91440" tIns="45720" rIns="91440" bIns="45720" numCol="1" anchor="t" anchorCtr="0" compatLnSpc="1"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defRPr kumimoji="0" lang="en-US" alt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4159</Words>
  <Application>WPS Presentation</Application>
  <PresentationFormat>On-screen Show (4:3)</PresentationFormat>
  <Paragraphs>565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15</vt:i4>
      </vt:variant>
    </vt:vector>
  </HeadingPairs>
  <TitlesOfParts>
    <vt:vector size="27" baseType="lpstr">
      <vt:lpstr>Arial</vt:lpstr>
      <vt:lpstr>SimSun</vt:lpstr>
      <vt:lpstr>Wingdings</vt:lpstr>
      <vt:lpstr>Times New Roman</vt:lpstr>
      <vt:lpstr>Arial</vt:lpstr>
      <vt:lpstr>Tahoma</vt:lpstr>
      <vt:lpstr>Calibri</vt:lpstr>
      <vt:lpstr>Microsoft YaHei</vt:lpstr>
      <vt:lpstr>Arial Unicode MS</vt:lpstr>
      <vt:lpstr>Calibri Light</vt:lpstr>
      <vt:lpstr>Office Theme</vt:lpstr>
      <vt:lpstr>Default Design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Hình đỗ Thùy Dương</dc:creator>
  <cp:lastModifiedBy>admin</cp:lastModifiedBy>
  <cp:revision>107</cp:revision>
  <dcterms:created xsi:type="dcterms:W3CDTF">2017-02-07T06:15:00Z</dcterms:created>
  <dcterms:modified xsi:type="dcterms:W3CDTF">2021-07-23T08:46:43Z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1033-11.2.0.10200</vt:lpwstr>
  </property>
</Properties>
</file>