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7" r:id="rId2"/>
    <p:sldId id="258" r:id="rId3"/>
    <p:sldId id="259" r:id="rId4"/>
    <p:sldId id="281" r:id="rId5"/>
    <p:sldId id="260" r:id="rId6"/>
    <p:sldId id="261" r:id="rId7"/>
    <p:sldId id="262" r:id="rId8"/>
    <p:sldId id="285" r:id="rId9"/>
    <p:sldId id="282" r:id="rId10"/>
    <p:sldId id="264" r:id="rId11"/>
    <p:sldId id="267" r:id="rId12"/>
    <p:sldId id="274" r:id="rId13"/>
    <p:sldId id="276" r:id="rId14"/>
    <p:sldId id="279" r:id="rId15"/>
    <p:sldId id="283" r:id="rId16"/>
    <p:sldId id="28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-1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214B78A-E342-4AD4-8B2E-BAC57A4212ED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647A0FF-A7EF-4DD1-BDDB-E14E5C5FEAF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B78A-E342-4AD4-8B2E-BAC57A4212ED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A0FF-A7EF-4DD1-BDDB-E14E5C5FE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B78A-E342-4AD4-8B2E-BAC57A4212ED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A0FF-A7EF-4DD1-BDDB-E14E5C5FE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62A893D-18E8-4D4A-9E8F-3C78EF8DC0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061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14B78A-E342-4AD4-8B2E-BAC57A4212ED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647A0FF-A7EF-4DD1-BDDB-E14E5C5FEAF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214B78A-E342-4AD4-8B2E-BAC57A4212ED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647A0FF-A7EF-4DD1-BDDB-E14E5C5FEAF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B78A-E342-4AD4-8B2E-BAC57A4212ED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A0FF-A7EF-4DD1-BDDB-E14E5C5FEAF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B78A-E342-4AD4-8B2E-BAC57A4212ED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A0FF-A7EF-4DD1-BDDB-E14E5C5FEAF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14B78A-E342-4AD4-8B2E-BAC57A4212ED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647A0FF-A7EF-4DD1-BDDB-E14E5C5FEA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B78A-E342-4AD4-8B2E-BAC57A4212ED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A0FF-A7EF-4DD1-BDDB-E14E5C5FEA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14B78A-E342-4AD4-8B2E-BAC57A4212ED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647A0FF-A7EF-4DD1-BDDB-E14E5C5FEAF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14B78A-E342-4AD4-8B2E-BAC57A4212ED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647A0FF-A7EF-4DD1-BDDB-E14E5C5FEAF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214B78A-E342-4AD4-8B2E-BAC57A4212ED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647A0FF-A7EF-4DD1-BDDB-E14E5C5FEA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5" name="Picture 5" descr="hinh ch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275" y="3429000"/>
            <a:ext cx="2930525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28" name="Picture 8" descr="Hinh lap phuo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28600"/>
            <a:ext cx="2743200" cy="215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29" name="Picture 9" descr="lang tru du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41525">
            <a:off x="1333500" y="3540125"/>
            <a:ext cx="2628900" cy="238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30" name="Picture 10" descr="mathworl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9238"/>
            <a:ext cx="3886200" cy="272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228600" y="2971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Hình 1</a:t>
            </a:r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5562600" y="2819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Hình 2</a:t>
            </a:r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228600" y="46482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Hình 3</a:t>
            </a:r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4953000" y="41910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Hình 4</a:t>
            </a:r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6553200" y="28194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  <a:latin typeface="Times New Roman" pitchFamily="18" charset="0"/>
              </a:rPr>
              <a:t>Hình lập phương</a:t>
            </a:r>
          </a:p>
        </p:txBody>
      </p:sp>
      <p:sp>
        <p:nvSpPr>
          <p:cNvPr id="56341" name="Text Box 21"/>
          <p:cNvSpPr txBox="1">
            <a:spLocks noChangeArrowheads="1"/>
          </p:cNvSpPr>
          <p:nvPr/>
        </p:nvSpPr>
        <p:spPr bwMode="auto">
          <a:xfrm>
            <a:off x="1371600" y="29718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  <a:latin typeface="Times New Roman" pitchFamily="18" charset="0"/>
              </a:rPr>
              <a:t>Hình hộp chữ nhật</a:t>
            </a:r>
          </a:p>
        </p:txBody>
      </p:sp>
      <p:sp>
        <p:nvSpPr>
          <p:cNvPr id="56342" name="Text Box 22"/>
          <p:cNvSpPr txBox="1">
            <a:spLocks noChangeArrowheads="1"/>
          </p:cNvSpPr>
          <p:nvPr/>
        </p:nvSpPr>
        <p:spPr bwMode="auto">
          <a:xfrm>
            <a:off x="228600" y="5943600"/>
            <a:ext cx="3124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  <a:latin typeface="Times New Roman" pitchFamily="18" charset="0"/>
              </a:rPr>
              <a:t>Hình lăng trụ đứng tam giác</a:t>
            </a:r>
          </a:p>
        </p:txBody>
      </p:sp>
      <p:sp>
        <p:nvSpPr>
          <p:cNvPr id="56343" name="Text Box 23"/>
          <p:cNvSpPr txBox="1">
            <a:spLocks noChangeArrowheads="1"/>
          </p:cNvSpPr>
          <p:nvPr/>
        </p:nvSpPr>
        <p:spPr bwMode="auto">
          <a:xfrm>
            <a:off x="3886200" y="5715000"/>
            <a:ext cx="3124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</a:rPr>
              <a:t>Hình chóp ?</a:t>
            </a:r>
          </a:p>
        </p:txBody>
      </p:sp>
    </p:spTree>
    <p:extLst>
      <p:ext uri="{BB962C8B-B14F-4D97-AF65-F5344CB8AC3E}">
        <p14:creationId xmlns:p14="http://schemas.microsoft.com/office/powerpoint/2010/main" val="2391052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40" grpId="0"/>
      <p:bldP spid="56341" grpId="0"/>
      <p:bldP spid="56342" grpId="0"/>
      <p:bldP spid="5634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-838200" y="0"/>
            <a:ext cx="6870700" cy="685800"/>
          </a:xfrm>
        </p:spPr>
        <p:txBody>
          <a:bodyPr>
            <a:normAutofit fontScale="90000"/>
          </a:bodyPr>
          <a:lstStyle/>
          <a:p>
            <a:r>
              <a:rPr lang="en-US" sz="4000">
                <a:latin typeface="Times New Roman" pitchFamily="18" charset="0"/>
              </a:rPr>
              <a:t>Hình ảnh thực tế</a:t>
            </a:r>
          </a:p>
        </p:txBody>
      </p:sp>
      <p:pic>
        <p:nvPicPr>
          <p:cNvPr id="52227" name="Picture 3" descr="ANd9GcRi-F1V-d_mmoo33BrVBC3r0s00Tbmocyr3h3YRR6eSnbFhPXI5H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609600"/>
            <a:ext cx="4000500" cy="280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229" name="Picture 5" descr="Tập tin:Egypt.Giza.Sphinx.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00400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230" name="Picture 6" descr="ANd9GcRljHk4wZ8PCKe4XNrfZ_Aw0p5mlOg5PubQjyK5oa7KMrdqTo_yv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3124200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76200" y="3292475"/>
            <a:ext cx="4114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  <a:latin typeface="Times New Roman" pitchFamily="18" charset="0"/>
              </a:rPr>
              <a:t>Kim tự tháp Kê-ốp</a:t>
            </a:r>
            <a:r>
              <a:rPr lang="en-US" sz="2400" b="1">
                <a:latin typeface="Times New Roman" pitchFamily="18" charset="0"/>
              </a:rPr>
              <a:t> ở Ai cập có chiều cao là 138m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3200400" y="1600200"/>
            <a:ext cx="1600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</a:rPr>
              <a:t>Bánh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</a:rPr>
              <a:t>coóc-mò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4973638" y="152400"/>
            <a:ext cx="3179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CC"/>
                </a:solidFill>
                <a:latin typeface="Times New Roman" pitchFamily="18" charset="0"/>
              </a:rPr>
              <a:t>Kim tự tháp bằng kính</a:t>
            </a:r>
          </a:p>
        </p:txBody>
      </p:sp>
      <p:pic>
        <p:nvPicPr>
          <p:cNvPr id="52234" name="Picture 10" descr="133353372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657600"/>
            <a:ext cx="4114800" cy="307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237" name="Rectangle 13"/>
          <p:cNvSpPr>
            <a:spLocks noChangeArrowheads="1"/>
          </p:cNvSpPr>
          <p:nvPr/>
        </p:nvSpPr>
        <p:spPr bwMode="auto">
          <a:xfrm>
            <a:off x="4724400" y="3505200"/>
            <a:ext cx="1625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solidFill>
                  <a:srgbClr val="0000CC"/>
                </a:solidFill>
                <a:latin typeface="Times New Roman" pitchFamily="18" charset="0"/>
              </a:rPr>
              <a:t>Tháp dinh </a:t>
            </a:r>
          </a:p>
          <a:p>
            <a:pPr algn="ctr"/>
            <a:r>
              <a:rPr lang="en-US" sz="2400" b="1">
                <a:solidFill>
                  <a:srgbClr val="0000CC"/>
                </a:solidFill>
                <a:latin typeface="Times New Roman" pitchFamily="18" charset="0"/>
              </a:rPr>
              <a:t>dưỡng</a:t>
            </a:r>
          </a:p>
        </p:txBody>
      </p:sp>
    </p:spTree>
    <p:extLst>
      <p:ext uri="{BB962C8B-B14F-4D97-AF65-F5344CB8AC3E}">
        <p14:creationId xmlns:p14="http://schemas.microsoft.com/office/powerpoint/2010/main" val="136615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1" grpId="0"/>
      <p:bldP spid="52232" grpId="0"/>
      <p:bldP spid="52233" grpId="0"/>
      <p:bldP spid="522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  <a:noFill/>
          <a:ln/>
        </p:spPr>
        <p:txBody>
          <a:bodyPr>
            <a:normAutofit fontScale="90000"/>
          </a:bodyPr>
          <a:lstStyle/>
          <a:p>
            <a:pPr algn="l">
              <a:buFontTx/>
              <a:buChar char="•"/>
            </a:pPr>
            <a:r>
              <a:rPr lang="en-US" sz="2800" b="1" dirty="0" err="1">
                <a:solidFill>
                  <a:schemeClr val="tx1"/>
                </a:solidFill>
                <a:latin typeface=".VnTime" pitchFamily="34" charset="0"/>
              </a:rPr>
              <a:t>Bµi</a:t>
            </a:r>
            <a:r>
              <a:rPr lang="en-US" sz="2800" b="1" dirty="0">
                <a:solidFill>
                  <a:schemeClr val="tx1"/>
                </a:solidFill>
                <a:latin typeface=".VnTime" pitchFamily="34" charset="0"/>
              </a:rPr>
              <a:t> 36/</a:t>
            </a:r>
            <a:r>
              <a:rPr lang="en-US" sz="2800" b="1" dirty="0" err="1">
                <a:solidFill>
                  <a:schemeClr val="tx1"/>
                </a:solidFill>
                <a:latin typeface=".VnTime" pitchFamily="34" charset="0"/>
              </a:rPr>
              <a:t>Sgk</a:t>
            </a:r>
            <a:r>
              <a:rPr lang="en-US" sz="2800" b="1" dirty="0">
                <a:solidFill>
                  <a:schemeClr val="tx1"/>
                </a:solidFill>
                <a:latin typeface=".VnTime" pitchFamily="34" charset="0"/>
              </a:rPr>
              <a:t> – 118. </a:t>
            </a:r>
            <a:endParaRPr lang="en-US" sz="2800" b="1" dirty="0">
              <a:solidFill>
                <a:schemeClr val="tx1"/>
              </a:solidFill>
            </a:endParaRPr>
          </a:p>
        </p:txBody>
      </p:sp>
      <p:pic>
        <p:nvPicPr>
          <p:cNvPr id="4506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545"/>
          <a:stretch>
            <a:fillRect/>
          </a:stretch>
        </p:blipFill>
        <p:spPr bwMode="auto">
          <a:xfrm>
            <a:off x="34605" y="836712"/>
            <a:ext cx="2667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5115" name="Group 59"/>
          <p:cNvGraphicFramePr>
            <a:graphicFrameLocks noGrp="1"/>
          </p:cNvGraphicFramePr>
          <p:nvPr/>
        </p:nvGraphicFramePr>
        <p:xfrm>
          <a:off x="381000" y="3124200"/>
          <a:ext cx="8305800" cy="2743200"/>
        </p:xfrm>
        <a:graphic>
          <a:graphicData uri="http://schemas.openxmlformats.org/drawingml/2006/table">
            <a:tbl>
              <a:tblPr/>
              <a:tblGrid>
                <a:gridCol w="1660525"/>
                <a:gridCol w="1662113"/>
                <a:gridCol w="1660525"/>
                <a:gridCol w="1662112"/>
                <a:gridCol w="1660525"/>
              </a:tblGrid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Chãp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Tam gi¸c ®Òu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Chãp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Tø gi¸c ®Òu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Chãp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Ngò gi¸c ®Òu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Chãp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Lôc gi¸c ®Òu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§¸y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Tam gi¸c ®Òu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MÆt bªn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Tam gi¸c c©n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Sè c¹nh ®¸y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Sè c¹nh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Sè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mÆt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116" name="Rectangle 60"/>
          <p:cNvSpPr>
            <a:spLocks noChangeArrowheads="1"/>
          </p:cNvSpPr>
          <p:nvPr/>
        </p:nvSpPr>
        <p:spPr bwMode="auto">
          <a:xfrm>
            <a:off x="2057400" y="4273550"/>
            <a:ext cx="1492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rgbClr val="0000CC"/>
                </a:solidFill>
                <a:latin typeface=".VnTime" pitchFamily="34" charset="0"/>
              </a:rPr>
              <a:t>Tam </a:t>
            </a:r>
            <a:r>
              <a:rPr lang="en-US" b="1" dirty="0" err="1">
                <a:solidFill>
                  <a:srgbClr val="0000CC"/>
                </a:solidFill>
                <a:latin typeface=".VnTime" pitchFamily="34" charset="0"/>
              </a:rPr>
              <a:t>gi¸c</a:t>
            </a:r>
            <a:r>
              <a:rPr lang="en-US" b="1" dirty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.VnTime" pitchFamily="34" charset="0"/>
              </a:rPr>
              <a:t>c©n</a:t>
            </a:r>
            <a:endParaRPr lang="en-US" b="1" dirty="0">
              <a:solidFill>
                <a:srgbClr val="0000CC"/>
              </a:solidFill>
              <a:latin typeface=".VnTime" pitchFamily="34" charset="0"/>
            </a:endParaRPr>
          </a:p>
        </p:txBody>
      </p:sp>
      <p:sp>
        <p:nvSpPr>
          <p:cNvPr id="45117" name="Rectangle 61"/>
          <p:cNvSpPr>
            <a:spLocks noChangeArrowheads="1"/>
          </p:cNvSpPr>
          <p:nvPr/>
        </p:nvSpPr>
        <p:spPr bwMode="auto">
          <a:xfrm>
            <a:off x="5441950" y="4267200"/>
            <a:ext cx="1492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rgbClr val="0000CC"/>
                </a:solidFill>
                <a:latin typeface=".VnTime" pitchFamily="34" charset="0"/>
              </a:rPr>
              <a:t>Tam </a:t>
            </a:r>
            <a:r>
              <a:rPr lang="en-US" b="1" dirty="0" err="1">
                <a:solidFill>
                  <a:srgbClr val="0000CC"/>
                </a:solidFill>
                <a:latin typeface=".VnTime" pitchFamily="34" charset="0"/>
              </a:rPr>
              <a:t>gi¸c</a:t>
            </a:r>
            <a:r>
              <a:rPr lang="en-US" b="1" dirty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.VnTime" pitchFamily="34" charset="0"/>
              </a:rPr>
              <a:t>c©n</a:t>
            </a:r>
            <a:endParaRPr lang="en-US" b="1" dirty="0">
              <a:solidFill>
                <a:srgbClr val="0000CC"/>
              </a:solidFill>
              <a:latin typeface=".VnTime" pitchFamily="34" charset="0"/>
            </a:endParaRPr>
          </a:p>
        </p:txBody>
      </p:sp>
      <p:sp>
        <p:nvSpPr>
          <p:cNvPr id="45118" name="Rectangle 62"/>
          <p:cNvSpPr>
            <a:spLocks noChangeArrowheads="1"/>
          </p:cNvSpPr>
          <p:nvPr/>
        </p:nvSpPr>
        <p:spPr bwMode="auto">
          <a:xfrm>
            <a:off x="7042150" y="4343400"/>
            <a:ext cx="1492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rgbClr val="0000CC"/>
                </a:solidFill>
                <a:latin typeface=".VnTime" pitchFamily="34" charset="0"/>
              </a:rPr>
              <a:t>Tam </a:t>
            </a:r>
            <a:r>
              <a:rPr lang="en-US" b="1" dirty="0" err="1">
                <a:solidFill>
                  <a:srgbClr val="0000CC"/>
                </a:solidFill>
                <a:latin typeface=".VnTime" pitchFamily="34" charset="0"/>
              </a:rPr>
              <a:t>gi¸c</a:t>
            </a:r>
            <a:r>
              <a:rPr lang="en-US" b="1" dirty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.VnTime" pitchFamily="34" charset="0"/>
              </a:rPr>
              <a:t>c©n</a:t>
            </a:r>
            <a:endParaRPr lang="en-US" b="1" dirty="0">
              <a:solidFill>
                <a:srgbClr val="0000CC"/>
              </a:solidFill>
              <a:latin typeface=".VnTime" pitchFamily="34" charset="0"/>
            </a:endParaRPr>
          </a:p>
        </p:txBody>
      </p:sp>
      <p:sp>
        <p:nvSpPr>
          <p:cNvPr id="45119" name="Rectangle 63"/>
          <p:cNvSpPr>
            <a:spLocks noChangeArrowheads="1"/>
          </p:cNvSpPr>
          <p:nvPr/>
        </p:nvSpPr>
        <p:spPr bwMode="auto">
          <a:xfrm>
            <a:off x="3765550" y="3900488"/>
            <a:ext cx="1333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 err="1">
                <a:solidFill>
                  <a:srgbClr val="0000CC"/>
                </a:solidFill>
                <a:latin typeface=".VnTime" pitchFamily="34" charset="0"/>
              </a:rPr>
              <a:t>H×nh</a:t>
            </a:r>
            <a:r>
              <a:rPr lang="en-US" b="1" dirty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.VnTime" pitchFamily="34" charset="0"/>
              </a:rPr>
              <a:t>vu«ng</a:t>
            </a:r>
            <a:endParaRPr lang="en-US" b="1" dirty="0">
              <a:solidFill>
                <a:srgbClr val="0000CC"/>
              </a:solidFill>
              <a:latin typeface=".VnTime" pitchFamily="34" charset="0"/>
            </a:endParaRPr>
          </a:p>
        </p:txBody>
      </p:sp>
      <p:sp>
        <p:nvSpPr>
          <p:cNvPr id="45120" name="Rectangle 64"/>
          <p:cNvSpPr>
            <a:spLocks noChangeArrowheads="1"/>
          </p:cNvSpPr>
          <p:nvPr/>
        </p:nvSpPr>
        <p:spPr bwMode="auto">
          <a:xfrm>
            <a:off x="5486400" y="3900488"/>
            <a:ext cx="14670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 err="1" smtClean="0">
                <a:solidFill>
                  <a:srgbClr val="0000CC"/>
                </a:solidFill>
                <a:latin typeface=".VnTime" pitchFamily="34" charset="0"/>
              </a:rPr>
              <a:t>Ngò</a:t>
            </a:r>
            <a:r>
              <a:rPr lang="en-US" b="1" dirty="0" smtClean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.VnTime" pitchFamily="34" charset="0"/>
              </a:rPr>
              <a:t>gi¸c</a:t>
            </a:r>
            <a:r>
              <a:rPr lang="en-US" b="1" dirty="0">
                <a:solidFill>
                  <a:srgbClr val="0000CC"/>
                </a:solidFill>
                <a:latin typeface=".VnTime" pitchFamily="34" charset="0"/>
              </a:rPr>
              <a:t> ®</a:t>
            </a:r>
            <a:r>
              <a:rPr lang="en-US" b="1" dirty="0" err="1">
                <a:solidFill>
                  <a:srgbClr val="0000CC"/>
                </a:solidFill>
                <a:latin typeface=".VnTime" pitchFamily="34" charset="0"/>
              </a:rPr>
              <a:t>Òu</a:t>
            </a:r>
            <a:endParaRPr lang="en-US" b="1" dirty="0">
              <a:solidFill>
                <a:srgbClr val="0000CC"/>
              </a:solidFill>
              <a:latin typeface=".VnTime" pitchFamily="34" charset="0"/>
            </a:endParaRPr>
          </a:p>
        </p:txBody>
      </p:sp>
      <p:sp>
        <p:nvSpPr>
          <p:cNvPr id="45121" name="Rectangle 65"/>
          <p:cNvSpPr>
            <a:spLocks noChangeArrowheads="1"/>
          </p:cNvSpPr>
          <p:nvPr/>
        </p:nvSpPr>
        <p:spPr bwMode="auto">
          <a:xfrm>
            <a:off x="7054850" y="3886200"/>
            <a:ext cx="14414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 err="1" smtClean="0">
                <a:solidFill>
                  <a:srgbClr val="0000CC"/>
                </a:solidFill>
                <a:latin typeface=".VnTime" pitchFamily="34" charset="0"/>
              </a:rPr>
              <a:t>Lôc</a:t>
            </a:r>
            <a:r>
              <a:rPr lang="en-US" b="1" dirty="0" smtClean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.VnTime" pitchFamily="34" charset="0"/>
              </a:rPr>
              <a:t>gi¸c</a:t>
            </a:r>
            <a:r>
              <a:rPr lang="en-US" b="1" dirty="0">
                <a:solidFill>
                  <a:srgbClr val="0000CC"/>
                </a:solidFill>
                <a:latin typeface=".VnTime" pitchFamily="34" charset="0"/>
              </a:rPr>
              <a:t> ®</a:t>
            </a:r>
            <a:r>
              <a:rPr lang="en-US" b="1" dirty="0" err="1">
                <a:solidFill>
                  <a:srgbClr val="0000CC"/>
                </a:solidFill>
                <a:latin typeface=".VnTime" pitchFamily="34" charset="0"/>
              </a:rPr>
              <a:t>Òu</a:t>
            </a:r>
            <a:endParaRPr lang="en-US" b="1" dirty="0">
              <a:solidFill>
                <a:srgbClr val="0000CC"/>
              </a:solidFill>
              <a:latin typeface=".VnTime" pitchFamily="34" charset="0"/>
            </a:endParaRPr>
          </a:p>
        </p:txBody>
      </p:sp>
      <p:sp>
        <p:nvSpPr>
          <p:cNvPr id="45122" name="Rectangle 66"/>
          <p:cNvSpPr>
            <a:spLocks noChangeArrowheads="1"/>
          </p:cNvSpPr>
          <p:nvPr/>
        </p:nvSpPr>
        <p:spPr bwMode="auto">
          <a:xfrm>
            <a:off x="2667000" y="4724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rgbClr val="0000CC"/>
                </a:solidFill>
              </a:rPr>
              <a:t>3</a:t>
            </a:r>
          </a:p>
        </p:txBody>
      </p:sp>
      <p:sp>
        <p:nvSpPr>
          <p:cNvPr id="45123" name="Rectangle 67"/>
          <p:cNvSpPr>
            <a:spLocks noChangeArrowheads="1"/>
          </p:cNvSpPr>
          <p:nvPr/>
        </p:nvSpPr>
        <p:spPr bwMode="auto">
          <a:xfrm>
            <a:off x="2667000" y="51196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rgbClr val="0000CC"/>
                </a:solidFill>
              </a:rPr>
              <a:t>6</a:t>
            </a:r>
          </a:p>
        </p:txBody>
      </p:sp>
      <p:sp>
        <p:nvSpPr>
          <p:cNvPr id="45124" name="Rectangle 68"/>
          <p:cNvSpPr>
            <a:spLocks noChangeArrowheads="1"/>
          </p:cNvSpPr>
          <p:nvPr/>
        </p:nvSpPr>
        <p:spPr bwMode="auto">
          <a:xfrm>
            <a:off x="2667000" y="5486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rgbClr val="0000CC"/>
                </a:solidFill>
              </a:rPr>
              <a:t>4</a:t>
            </a:r>
          </a:p>
        </p:txBody>
      </p:sp>
      <p:sp>
        <p:nvSpPr>
          <p:cNvPr id="45125" name="Rectangle 69"/>
          <p:cNvSpPr>
            <a:spLocks noChangeArrowheads="1"/>
          </p:cNvSpPr>
          <p:nvPr/>
        </p:nvSpPr>
        <p:spPr bwMode="auto">
          <a:xfrm>
            <a:off x="4273550" y="4724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rgbClr val="0000CC"/>
                </a:solidFill>
              </a:rPr>
              <a:t>4</a:t>
            </a:r>
          </a:p>
        </p:txBody>
      </p:sp>
      <p:sp>
        <p:nvSpPr>
          <p:cNvPr id="45126" name="Rectangle 70"/>
          <p:cNvSpPr>
            <a:spLocks noChangeArrowheads="1"/>
          </p:cNvSpPr>
          <p:nvPr/>
        </p:nvSpPr>
        <p:spPr bwMode="auto">
          <a:xfrm>
            <a:off x="4273550" y="51196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rgbClr val="0000CC"/>
                </a:solidFill>
              </a:rPr>
              <a:t>8</a:t>
            </a:r>
          </a:p>
        </p:txBody>
      </p:sp>
      <p:sp>
        <p:nvSpPr>
          <p:cNvPr id="45127" name="Rectangle 71"/>
          <p:cNvSpPr>
            <a:spLocks noChangeArrowheads="1"/>
          </p:cNvSpPr>
          <p:nvPr/>
        </p:nvSpPr>
        <p:spPr bwMode="auto">
          <a:xfrm>
            <a:off x="6102350" y="55006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rgbClr val="0000CC"/>
                </a:solidFill>
              </a:rPr>
              <a:t>6</a:t>
            </a:r>
          </a:p>
        </p:txBody>
      </p:sp>
      <p:sp>
        <p:nvSpPr>
          <p:cNvPr id="45128" name="Rectangle 72"/>
          <p:cNvSpPr>
            <a:spLocks noChangeArrowheads="1"/>
          </p:cNvSpPr>
          <p:nvPr/>
        </p:nvSpPr>
        <p:spPr bwMode="auto">
          <a:xfrm>
            <a:off x="7696200" y="4724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rgbClr val="0000CC"/>
                </a:solidFill>
              </a:rPr>
              <a:t>6</a:t>
            </a:r>
          </a:p>
        </p:txBody>
      </p:sp>
      <p:sp>
        <p:nvSpPr>
          <p:cNvPr id="45129" name="Rectangle 73"/>
          <p:cNvSpPr>
            <a:spLocks noChangeArrowheads="1"/>
          </p:cNvSpPr>
          <p:nvPr/>
        </p:nvSpPr>
        <p:spPr bwMode="auto">
          <a:xfrm>
            <a:off x="7702550" y="5119688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rgbClr val="0000CC"/>
                </a:solidFill>
              </a:rPr>
              <a:t>12</a:t>
            </a:r>
          </a:p>
        </p:txBody>
      </p:sp>
      <p:sp>
        <p:nvSpPr>
          <p:cNvPr id="45130" name="Rectangle 74"/>
          <p:cNvSpPr>
            <a:spLocks noChangeArrowheads="1"/>
          </p:cNvSpPr>
          <p:nvPr/>
        </p:nvSpPr>
        <p:spPr bwMode="auto">
          <a:xfrm>
            <a:off x="7696200" y="55006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rgbClr val="0000CC"/>
                </a:solidFill>
              </a:rPr>
              <a:t>7</a:t>
            </a:r>
          </a:p>
        </p:txBody>
      </p:sp>
      <p:pic>
        <p:nvPicPr>
          <p:cNvPr id="45135" name="Picture 7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10" r="46364"/>
          <a:stretch>
            <a:fillRect/>
          </a:stretch>
        </p:blipFill>
        <p:spPr bwMode="auto">
          <a:xfrm>
            <a:off x="2267744" y="674370"/>
            <a:ext cx="2403574" cy="2307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138" name="Picture 8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46"/>
          <a:stretch>
            <a:fillRect/>
          </a:stretch>
        </p:blipFill>
        <p:spPr bwMode="auto">
          <a:xfrm>
            <a:off x="6883385" y="147918"/>
            <a:ext cx="1784350" cy="2519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139" name="Picture 8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63" r="22728"/>
          <a:stretch>
            <a:fillRect/>
          </a:stretch>
        </p:blipFill>
        <p:spPr bwMode="auto">
          <a:xfrm>
            <a:off x="4596641" y="280832"/>
            <a:ext cx="2286744" cy="2386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6221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5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5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5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5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16" grpId="0"/>
      <p:bldP spid="45117" grpId="0"/>
      <p:bldP spid="45118" grpId="0"/>
      <p:bldP spid="45119" grpId="0"/>
      <p:bldP spid="45120" grpId="0"/>
      <p:bldP spid="45121" grpId="0"/>
      <p:bldP spid="45122" grpId="0"/>
      <p:bldP spid="45123" grpId="0"/>
      <p:bldP spid="45124" grpId="0"/>
      <p:bldP spid="45125" grpId="0"/>
      <p:bldP spid="45126" grpId="0"/>
      <p:bldP spid="45127" grpId="0"/>
      <p:bldP spid="45128" grpId="0"/>
      <p:bldP spid="45129" grpId="0"/>
      <p:bldP spid="451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1282" y="393966"/>
            <a:ext cx="8153400" cy="6858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chóp</a:t>
            </a:r>
            <a:r>
              <a:rPr lang="en-US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đều</a:t>
            </a:r>
            <a:endParaRPr lang="en-US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Group 52"/>
          <p:cNvGrpSpPr>
            <a:grpSpLocks/>
          </p:cNvGrpSpPr>
          <p:nvPr/>
        </p:nvGrpSpPr>
        <p:grpSpPr bwMode="auto">
          <a:xfrm>
            <a:off x="5664200" y="688675"/>
            <a:ext cx="2616200" cy="2112962"/>
            <a:chOff x="4508497" y="1027113"/>
            <a:chExt cx="2616203" cy="2113049"/>
          </a:xfrm>
        </p:grpSpPr>
        <p:sp>
          <p:nvSpPr>
            <p:cNvPr id="18446" name="AutoShape 43"/>
            <p:cNvSpPr>
              <a:spLocks noChangeArrowheads="1"/>
            </p:cNvSpPr>
            <p:nvPr/>
          </p:nvSpPr>
          <p:spPr bwMode="auto">
            <a:xfrm>
              <a:off x="4519680" y="2203073"/>
              <a:ext cx="2605020" cy="891373"/>
            </a:xfrm>
            <a:prstGeom prst="parallelogram">
              <a:avLst>
                <a:gd name="adj" fmla="val 87011"/>
              </a:avLst>
            </a:prstGeom>
            <a:solidFill>
              <a:schemeClr val="accent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7" name="AutoShape 20"/>
            <p:cNvSpPr>
              <a:spLocks noChangeArrowheads="1"/>
            </p:cNvSpPr>
            <p:nvPr/>
          </p:nvSpPr>
          <p:spPr bwMode="auto">
            <a:xfrm>
              <a:off x="4519680" y="2223132"/>
              <a:ext cx="2605020" cy="891373"/>
            </a:xfrm>
            <a:prstGeom prst="parallelogram">
              <a:avLst>
                <a:gd name="adj" fmla="val 87011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8" name="Line 21"/>
            <p:cNvSpPr>
              <a:spLocks noChangeShapeType="1"/>
            </p:cNvSpPr>
            <p:nvPr/>
          </p:nvSpPr>
          <p:spPr bwMode="auto">
            <a:xfrm flipV="1">
              <a:off x="4519680" y="2223132"/>
              <a:ext cx="2605020" cy="8913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9" name="Line 22"/>
            <p:cNvSpPr>
              <a:spLocks noChangeShapeType="1"/>
            </p:cNvSpPr>
            <p:nvPr/>
          </p:nvSpPr>
          <p:spPr bwMode="auto">
            <a:xfrm>
              <a:off x="5395940" y="2233162"/>
              <a:ext cx="852501" cy="8612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0" name="Line 23"/>
            <p:cNvSpPr>
              <a:spLocks noChangeShapeType="1"/>
            </p:cNvSpPr>
            <p:nvPr/>
          </p:nvSpPr>
          <p:spPr bwMode="auto">
            <a:xfrm flipV="1">
              <a:off x="5811010" y="1047172"/>
              <a:ext cx="0" cy="16197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1" name="Line 24"/>
            <p:cNvSpPr>
              <a:spLocks noChangeShapeType="1"/>
            </p:cNvSpPr>
            <p:nvPr/>
          </p:nvSpPr>
          <p:spPr bwMode="auto">
            <a:xfrm flipH="1">
              <a:off x="4519680" y="1079768"/>
              <a:ext cx="1302510" cy="20347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2" name="Line 25"/>
            <p:cNvSpPr>
              <a:spLocks noChangeShapeType="1"/>
            </p:cNvSpPr>
            <p:nvPr/>
          </p:nvSpPr>
          <p:spPr bwMode="auto">
            <a:xfrm flipH="1">
              <a:off x="5362399" y="1099827"/>
              <a:ext cx="448611" cy="11533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3" name="Line 28"/>
            <p:cNvSpPr>
              <a:spLocks noChangeShapeType="1"/>
            </p:cNvSpPr>
            <p:nvPr/>
          </p:nvSpPr>
          <p:spPr bwMode="auto">
            <a:xfrm>
              <a:off x="5811010" y="1079768"/>
              <a:ext cx="1291329" cy="11333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Line 44"/>
            <p:cNvSpPr>
              <a:spLocks noChangeShapeType="1"/>
            </p:cNvSpPr>
            <p:nvPr/>
          </p:nvSpPr>
          <p:spPr bwMode="auto">
            <a:xfrm flipV="1">
              <a:off x="4519680" y="2203073"/>
              <a:ext cx="2605020" cy="8913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5" name="Line 45"/>
            <p:cNvSpPr>
              <a:spLocks noChangeShapeType="1"/>
            </p:cNvSpPr>
            <p:nvPr/>
          </p:nvSpPr>
          <p:spPr bwMode="auto">
            <a:xfrm>
              <a:off x="5395940" y="2213103"/>
              <a:ext cx="852501" cy="8612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6" name="Line 46"/>
            <p:cNvSpPr>
              <a:spLocks noChangeShapeType="1"/>
            </p:cNvSpPr>
            <p:nvPr/>
          </p:nvSpPr>
          <p:spPr bwMode="auto">
            <a:xfrm flipV="1">
              <a:off x="5811010" y="1027113"/>
              <a:ext cx="0" cy="16197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7" name="Line 47"/>
            <p:cNvSpPr>
              <a:spLocks noChangeShapeType="1"/>
            </p:cNvSpPr>
            <p:nvPr/>
          </p:nvSpPr>
          <p:spPr bwMode="auto">
            <a:xfrm flipH="1">
              <a:off x="4519680" y="1059709"/>
              <a:ext cx="1302510" cy="20347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8" name="Line 48"/>
            <p:cNvSpPr>
              <a:spLocks noChangeShapeType="1"/>
            </p:cNvSpPr>
            <p:nvPr/>
          </p:nvSpPr>
          <p:spPr bwMode="auto">
            <a:xfrm flipH="1">
              <a:off x="5362399" y="1079768"/>
              <a:ext cx="448611" cy="11533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9" name="Line 49"/>
            <p:cNvSpPr>
              <a:spLocks noChangeShapeType="1"/>
            </p:cNvSpPr>
            <p:nvPr/>
          </p:nvSpPr>
          <p:spPr bwMode="auto">
            <a:xfrm>
              <a:off x="5811010" y="1048426"/>
              <a:ext cx="526290" cy="206307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0" name="Line 51"/>
            <p:cNvSpPr>
              <a:spLocks noChangeShapeType="1"/>
            </p:cNvSpPr>
            <p:nvPr/>
          </p:nvSpPr>
          <p:spPr bwMode="auto">
            <a:xfrm>
              <a:off x="5805420" y="1068485"/>
              <a:ext cx="905608" cy="15946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1" name="Line 52"/>
            <p:cNvSpPr>
              <a:spLocks noChangeShapeType="1"/>
            </p:cNvSpPr>
            <p:nvPr/>
          </p:nvSpPr>
          <p:spPr bwMode="auto">
            <a:xfrm flipH="1">
              <a:off x="4512693" y="2183014"/>
              <a:ext cx="873464" cy="94277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2" name="Line 53"/>
            <p:cNvSpPr>
              <a:spLocks noChangeShapeType="1"/>
            </p:cNvSpPr>
            <p:nvPr/>
          </p:nvSpPr>
          <p:spPr bwMode="auto">
            <a:xfrm flipH="1" flipV="1">
              <a:off x="5373579" y="2213103"/>
              <a:ext cx="1734351" cy="1003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3" name="Line 55"/>
            <p:cNvSpPr>
              <a:spLocks noChangeShapeType="1"/>
            </p:cNvSpPr>
            <p:nvPr/>
          </p:nvSpPr>
          <p:spPr bwMode="auto">
            <a:xfrm flipH="1" flipV="1">
              <a:off x="4508497" y="3094443"/>
              <a:ext cx="1841502" cy="4571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4" name="Line 56"/>
            <p:cNvSpPr>
              <a:spLocks noChangeShapeType="1"/>
            </p:cNvSpPr>
            <p:nvPr/>
          </p:nvSpPr>
          <p:spPr bwMode="auto">
            <a:xfrm flipH="1">
              <a:off x="6337299" y="2233162"/>
              <a:ext cx="770629" cy="8783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5" name="Text Box 79"/>
            <p:cNvSpPr txBox="1">
              <a:spLocks noChangeArrowheads="1"/>
            </p:cNvSpPr>
            <p:nvPr/>
          </p:nvSpPr>
          <p:spPr bwMode="auto">
            <a:xfrm>
              <a:off x="6340679" y="1961111"/>
              <a:ext cx="280906" cy="2745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 dirty="0">
                  <a:latin typeface="Arial" charset="0"/>
                </a:rPr>
                <a:t>d</a:t>
              </a:r>
            </a:p>
          </p:txBody>
        </p:sp>
        <p:sp>
          <p:nvSpPr>
            <p:cNvPr id="18466" name="Text Box 79"/>
            <p:cNvSpPr txBox="1">
              <a:spLocks noChangeArrowheads="1"/>
            </p:cNvSpPr>
            <p:nvPr/>
          </p:nvSpPr>
          <p:spPr bwMode="auto">
            <a:xfrm>
              <a:off x="6553105" y="2664431"/>
              <a:ext cx="280906" cy="2745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a</a:t>
              </a:r>
            </a:p>
          </p:txBody>
        </p:sp>
      </p:grp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115615" y="4446062"/>
            <a:ext cx="5211022" cy="1008112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/>
          <a:lstStyle/>
          <a:p>
            <a:pPr>
              <a:lnSpc>
                <a:spcPct val="90000"/>
              </a:lnSpc>
            </a:pPr>
            <a:r>
              <a:rPr lang="en-US" sz="6000" b="1" dirty="0" err="1" smtClean="0">
                <a:solidFill>
                  <a:srgbClr val="C00000"/>
                </a:solidFill>
                <a:latin typeface=".VnTime" pitchFamily="34" charset="0"/>
              </a:rPr>
              <a:t>S</a:t>
            </a:r>
            <a:r>
              <a:rPr lang="en-US" sz="4000" b="1" dirty="0" err="1" smtClean="0">
                <a:solidFill>
                  <a:srgbClr val="C00000"/>
                </a:solidFill>
                <a:latin typeface=".VnTime" pitchFamily="34" charset="0"/>
              </a:rPr>
              <a:t>tp</a:t>
            </a:r>
            <a:r>
              <a:rPr lang="en-US" sz="4200" b="1" dirty="0" smtClean="0">
                <a:solidFill>
                  <a:srgbClr val="C00000"/>
                </a:solidFill>
                <a:latin typeface=".VnTime" pitchFamily="34" charset="0"/>
              </a:rPr>
              <a:t> </a:t>
            </a:r>
            <a:r>
              <a:rPr lang="en-US" sz="4200" b="1" dirty="0">
                <a:solidFill>
                  <a:srgbClr val="C00000"/>
                </a:solidFill>
                <a:latin typeface=".VnTime" pitchFamily="34" charset="0"/>
              </a:rPr>
              <a:t>= </a:t>
            </a:r>
            <a:r>
              <a:rPr lang="en-US" sz="6600" b="1" dirty="0" err="1" smtClean="0">
                <a:solidFill>
                  <a:srgbClr val="C00000"/>
                </a:solidFill>
                <a:latin typeface=".VnTime" pitchFamily="34" charset="0"/>
              </a:rPr>
              <a:t>S</a:t>
            </a:r>
            <a:r>
              <a:rPr lang="en-US" sz="4400" b="1" dirty="0" err="1" smtClean="0">
                <a:solidFill>
                  <a:srgbClr val="C00000"/>
                </a:solidFill>
                <a:latin typeface=".VnTime" pitchFamily="34" charset="0"/>
              </a:rPr>
              <a:t>xq</a:t>
            </a:r>
            <a:r>
              <a:rPr lang="en-US" sz="4400" b="1" dirty="0" smtClean="0">
                <a:solidFill>
                  <a:srgbClr val="C00000"/>
                </a:solidFill>
                <a:latin typeface=".VnTime" pitchFamily="34" charset="0"/>
              </a:rPr>
              <a:t> + </a:t>
            </a:r>
            <a:r>
              <a:rPr lang="en-US" sz="6600" b="1" dirty="0" err="1" smtClean="0">
                <a:solidFill>
                  <a:srgbClr val="C00000"/>
                </a:solidFill>
                <a:latin typeface=".VnTime" pitchFamily="34" charset="0"/>
              </a:rPr>
              <a:t>S</a:t>
            </a:r>
            <a:r>
              <a:rPr lang="en-US" sz="4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đáy</a:t>
            </a:r>
            <a:endParaRPr lang="en-US" sz="4200" b="1" dirty="0">
              <a:solidFill>
                <a:srgbClr val="C00000"/>
              </a:solidFill>
              <a:latin typeface=".VnTime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13939" y="3212976"/>
            <a:ext cx="82931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1" hangingPunct="1">
              <a:lnSpc>
                <a:spcPct val="90000"/>
              </a:lnSpc>
            </a:pPr>
            <a:r>
              <a:rPr lang="en-US" sz="2800" b="1" i="1" dirty="0" err="1">
                <a:latin typeface=".VnTime" pitchFamily="34" charset="0"/>
              </a:rPr>
              <a:t>DiÖn</a:t>
            </a:r>
            <a:r>
              <a:rPr lang="en-US" sz="2800" b="1" i="1" dirty="0">
                <a:latin typeface=".VnTime" pitchFamily="34" charset="0"/>
              </a:rPr>
              <a:t> </a:t>
            </a:r>
            <a:r>
              <a:rPr lang="en-US" sz="2800" b="1" i="1" dirty="0" err="1">
                <a:latin typeface=".VnTime" pitchFamily="34" charset="0"/>
              </a:rPr>
              <a:t>tÝch</a:t>
            </a:r>
            <a:r>
              <a:rPr lang="en-US" sz="2800" b="1" i="1" dirty="0">
                <a:latin typeface=".VnTime" pitchFamily="34" charset="0"/>
              </a:rPr>
              <a:t> </a:t>
            </a:r>
            <a:r>
              <a:rPr lang="en-US" sz="2800" b="1" i="1" dirty="0" err="1">
                <a:latin typeface=".VnTime" pitchFamily="34" charset="0"/>
              </a:rPr>
              <a:t>xung</a:t>
            </a:r>
            <a:r>
              <a:rPr lang="en-US" sz="2800" b="1" i="1" dirty="0">
                <a:latin typeface=".VnTime" pitchFamily="34" charset="0"/>
              </a:rPr>
              <a:t> </a:t>
            </a:r>
            <a:r>
              <a:rPr lang="en-US" sz="2800" b="1" i="1" dirty="0" err="1">
                <a:latin typeface=".VnTime" pitchFamily="34" charset="0"/>
              </a:rPr>
              <a:t>quanh</a:t>
            </a:r>
            <a:r>
              <a:rPr lang="en-US" sz="2800" b="1" i="1" dirty="0">
                <a:latin typeface=".VnTime" pitchFamily="34" charset="0"/>
              </a:rPr>
              <a:t> </a:t>
            </a:r>
            <a:r>
              <a:rPr lang="en-US" sz="2800" b="1" i="1" dirty="0" err="1">
                <a:latin typeface=".VnTime" pitchFamily="34" charset="0"/>
              </a:rPr>
              <a:t>cña</a:t>
            </a:r>
            <a:r>
              <a:rPr lang="en-US" sz="2800" b="1" i="1" dirty="0">
                <a:latin typeface=".VnTime" pitchFamily="34" charset="0"/>
              </a:rPr>
              <a:t> </a:t>
            </a:r>
            <a:r>
              <a:rPr lang="en-US" sz="2800" b="1" i="1" dirty="0" err="1">
                <a:latin typeface=".VnTime" pitchFamily="34" charset="0"/>
              </a:rPr>
              <a:t>h×nh</a:t>
            </a:r>
            <a:r>
              <a:rPr lang="en-US" sz="2800" b="1" i="1" dirty="0">
                <a:latin typeface=".VnTime" pitchFamily="34" charset="0"/>
              </a:rPr>
              <a:t> </a:t>
            </a:r>
            <a:r>
              <a:rPr lang="en-US" sz="2800" b="1" i="1" dirty="0" err="1">
                <a:latin typeface=".VnTime" pitchFamily="34" charset="0"/>
              </a:rPr>
              <a:t>chãp</a:t>
            </a:r>
            <a:r>
              <a:rPr lang="en-US" sz="2800" b="1" i="1" dirty="0">
                <a:latin typeface=".VnTime" pitchFamily="34" charset="0"/>
              </a:rPr>
              <a:t> ®</a:t>
            </a:r>
            <a:r>
              <a:rPr lang="en-US" sz="2800" b="1" i="1" dirty="0" err="1">
                <a:latin typeface=".VnTime" pitchFamily="34" charset="0"/>
              </a:rPr>
              <a:t>Òu</a:t>
            </a:r>
            <a:r>
              <a:rPr lang="en-US" sz="2800" b="1" i="1" dirty="0">
                <a:latin typeface=".VnTime" pitchFamily="34" charset="0"/>
              </a:rPr>
              <a:t> </a:t>
            </a:r>
            <a:r>
              <a:rPr lang="en-US" sz="2800" b="1" i="1" dirty="0" err="1">
                <a:latin typeface=".VnTime" pitchFamily="34" charset="0"/>
              </a:rPr>
              <a:t>b»ng</a:t>
            </a:r>
            <a:r>
              <a:rPr lang="en-US" sz="2800" b="1" i="1" dirty="0">
                <a:latin typeface=".VnTime" pitchFamily="34" charset="0"/>
              </a:rPr>
              <a:t> </a:t>
            </a:r>
            <a:r>
              <a:rPr lang="en-US" sz="2800" b="1" i="1" dirty="0" err="1">
                <a:latin typeface=".VnTime" pitchFamily="34" charset="0"/>
              </a:rPr>
              <a:t>tÝch</a:t>
            </a:r>
            <a:r>
              <a:rPr lang="en-US" sz="2800" b="1" i="1" dirty="0">
                <a:latin typeface=".VnTime" pitchFamily="34" charset="0"/>
              </a:rPr>
              <a:t> </a:t>
            </a:r>
            <a:r>
              <a:rPr lang="en-US" sz="2800" b="1" i="1" dirty="0" err="1">
                <a:latin typeface=".VnTime" pitchFamily="34" charset="0"/>
              </a:rPr>
              <a:t>cña</a:t>
            </a:r>
            <a:r>
              <a:rPr lang="en-US" sz="2800" b="1" i="1" dirty="0">
                <a:latin typeface=".VnTime" pitchFamily="34" charset="0"/>
              </a:rPr>
              <a:t> </a:t>
            </a:r>
            <a:r>
              <a:rPr lang="en-US" sz="2800" b="1" i="1" dirty="0" err="1">
                <a:latin typeface=".VnTime" pitchFamily="34" charset="0"/>
              </a:rPr>
              <a:t>nöa</a:t>
            </a:r>
            <a:r>
              <a:rPr lang="en-US" sz="2800" b="1" i="1" dirty="0">
                <a:latin typeface=".VnTime" pitchFamily="34" charset="0"/>
              </a:rPr>
              <a:t> </a:t>
            </a:r>
            <a:r>
              <a:rPr lang="en-US" sz="2800" b="1" i="1" dirty="0" err="1">
                <a:latin typeface=".VnTime" pitchFamily="34" charset="0"/>
              </a:rPr>
              <a:t>chu</a:t>
            </a:r>
            <a:r>
              <a:rPr lang="en-US" sz="2800" b="1" i="1" dirty="0">
                <a:latin typeface=".VnTime" pitchFamily="34" charset="0"/>
              </a:rPr>
              <a:t> vi ®¸y </a:t>
            </a:r>
            <a:r>
              <a:rPr lang="en-US" sz="2800" b="1" i="1" dirty="0" err="1">
                <a:latin typeface=".VnTime" pitchFamily="34" charset="0"/>
              </a:rPr>
              <a:t>víi</a:t>
            </a:r>
            <a:r>
              <a:rPr lang="en-US" sz="2800" b="1" i="1" dirty="0">
                <a:latin typeface=".VnTime" pitchFamily="34" charset="0"/>
              </a:rPr>
              <a:t> </a:t>
            </a:r>
            <a:r>
              <a:rPr lang="en-US" sz="2800" b="1" i="1" dirty="0" err="1">
                <a:latin typeface=".VnTime" pitchFamily="34" charset="0"/>
              </a:rPr>
              <a:t>trung</a:t>
            </a:r>
            <a:r>
              <a:rPr lang="en-US" sz="2800" b="1" i="1" dirty="0">
                <a:latin typeface=".VnTime" pitchFamily="34" charset="0"/>
              </a:rPr>
              <a:t> ®</a:t>
            </a:r>
            <a:r>
              <a:rPr lang="en-US" sz="2800" b="1" i="1" dirty="0" smtClean="0">
                <a:latin typeface=".VnTime" pitchFamily="34" charset="0"/>
              </a:rPr>
              <a:t>o¹n. </a:t>
            </a:r>
            <a:endParaRPr lang="en-US" sz="2800" b="1" i="1" dirty="0">
              <a:latin typeface=".VnTime" pitchFamily="34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1619672" y="2257573"/>
            <a:ext cx="27051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.VnTime" pitchFamily="34" charset="0"/>
              </a:rPr>
              <a:t>p: </a:t>
            </a:r>
            <a:r>
              <a:rPr lang="en-US" sz="2400" dirty="0" err="1">
                <a:latin typeface=".VnTime" pitchFamily="34" charset="0"/>
              </a:rPr>
              <a:t>Nöa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chu</a:t>
            </a:r>
            <a:r>
              <a:rPr lang="en-US" sz="2400" dirty="0">
                <a:latin typeface=".VnTime" pitchFamily="34" charset="0"/>
              </a:rPr>
              <a:t> vi ®¸y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642654" y="2735865"/>
            <a:ext cx="27051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.VnTime" pitchFamily="34" charset="0"/>
              </a:rPr>
              <a:t>d: </a:t>
            </a:r>
            <a:r>
              <a:rPr lang="en-US" sz="2400" dirty="0" err="1">
                <a:latin typeface=".VnTime" pitchFamily="34" charset="0"/>
              </a:rPr>
              <a:t>Trung</a:t>
            </a:r>
            <a:r>
              <a:rPr lang="en-US" sz="2400" dirty="0">
                <a:latin typeface=".VnTime" pitchFamily="34" charset="0"/>
              </a:rPr>
              <a:t> ®o¹n</a:t>
            </a:r>
          </a:p>
        </p:txBody>
      </p:sp>
      <p:sp>
        <p:nvSpPr>
          <p:cNvPr id="52" name="Rectangle 2"/>
          <p:cNvSpPr>
            <a:spLocks noChangeArrowheads="1"/>
          </p:cNvSpPr>
          <p:nvPr/>
        </p:nvSpPr>
        <p:spPr bwMode="auto">
          <a:xfrm>
            <a:off x="1268016" y="1307972"/>
            <a:ext cx="3664024" cy="879764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/>
          <a:lstStyle/>
          <a:p>
            <a:pPr>
              <a:lnSpc>
                <a:spcPct val="90000"/>
              </a:lnSpc>
            </a:pPr>
            <a:r>
              <a:rPr lang="en-US" sz="6000" b="1" dirty="0" err="1" smtClean="0">
                <a:solidFill>
                  <a:srgbClr val="C00000"/>
                </a:solidFill>
                <a:latin typeface=".VnTime" pitchFamily="34" charset="0"/>
              </a:rPr>
              <a:t>S</a:t>
            </a:r>
            <a:r>
              <a:rPr lang="en-US" sz="4000" b="1" dirty="0" err="1" smtClean="0">
                <a:solidFill>
                  <a:srgbClr val="C00000"/>
                </a:solidFill>
                <a:latin typeface=".VnTime" pitchFamily="34" charset="0"/>
              </a:rPr>
              <a:t>xq</a:t>
            </a:r>
            <a:r>
              <a:rPr lang="en-US" sz="4200" b="1" dirty="0" smtClean="0">
                <a:solidFill>
                  <a:srgbClr val="C00000"/>
                </a:solidFill>
                <a:latin typeface=".VnTime" pitchFamily="34" charset="0"/>
              </a:rPr>
              <a:t> </a:t>
            </a:r>
            <a:r>
              <a:rPr lang="en-US" sz="4200" b="1" dirty="0">
                <a:solidFill>
                  <a:srgbClr val="C00000"/>
                </a:solidFill>
                <a:latin typeface=".VnTime" pitchFamily="34" charset="0"/>
              </a:rPr>
              <a:t>= p x d</a:t>
            </a:r>
          </a:p>
        </p:txBody>
      </p:sp>
    </p:spTree>
    <p:extLst>
      <p:ext uri="{BB962C8B-B14F-4D97-AF65-F5344CB8AC3E}">
        <p14:creationId xmlns:p14="http://schemas.microsoft.com/office/powerpoint/2010/main" val="252466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478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0" grpId="0"/>
      <p:bldP spid="8" grpId="0" animBg="1"/>
      <p:bldP spid="9" grpId="0"/>
      <p:bldP spid="12" grpId="0"/>
      <p:bldP spid="13" grpId="0"/>
      <p:bldP spid="5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08000" y="132773"/>
            <a:ext cx="821205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1" hangingPunct="1">
              <a:lnSpc>
                <a:spcPct val="90000"/>
              </a:lnSpc>
            </a:pPr>
            <a:r>
              <a:rPr lang="en-US" sz="2400" b="1" dirty="0" err="1" smtClean="0">
                <a:latin typeface=".VnTime" pitchFamily="34" charset="0"/>
              </a:rPr>
              <a:t>Bài</a:t>
            </a:r>
            <a:r>
              <a:rPr lang="en-US" sz="2400" b="1" dirty="0" smtClean="0">
                <a:latin typeface=".VnTime" pitchFamily="34" charset="0"/>
              </a:rPr>
              <a:t> 43 a (SGK-121): </a:t>
            </a:r>
            <a:r>
              <a:rPr lang="en-US" sz="2400" dirty="0" err="1" smtClean="0">
                <a:latin typeface=".VnTime" pitchFamily="34" charset="0"/>
              </a:rPr>
              <a:t>TÝnh</a:t>
            </a:r>
            <a:r>
              <a:rPr lang="en-US" sz="2400" dirty="0" smtClean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Sxq</a:t>
            </a:r>
            <a:r>
              <a:rPr lang="en-US" sz="2400" dirty="0">
                <a:latin typeface=".VnTime" pitchFamily="34" charset="0"/>
              </a:rPr>
              <a:t>, </a:t>
            </a:r>
            <a:r>
              <a:rPr lang="en-US" sz="2400" dirty="0" err="1">
                <a:latin typeface=".VnTime" pitchFamily="34" charset="0"/>
              </a:rPr>
              <a:t>Stp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cña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h×nh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chãp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tø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gi¸c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sau</a:t>
            </a:r>
            <a:endParaRPr lang="en-US" sz="2400" dirty="0">
              <a:latin typeface=".VnTime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87400" y="3898900"/>
            <a:ext cx="5080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(20.4):2 = 40 cm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Group 22"/>
          <p:cNvGrpSpPr>
            <a:grpSpLocks/>
          </p:cNvGrpSpPr>
          <p:nvPr/>
        </p:nvGrpSpPr>
        <p:grpSpPr bwMode="auto">
          <a:xfrm>
            <a:off x="2324100" y="1054100"/>
            <a:ext cx="3327400" cy="2679700"/>
            <a:chOff x="2324100" y="1054100"/>
            <a:chExt cx="3327400" cy="2679700"/>
          </a:xfrm>
        </p:grpSpPr>
        <p:sp>
          <p:nvSpPr>
            <p:cNvPr id="20492" name="Rectangle 2"/>
            <p:cNvSpPr>
              <a:spLocks noChangeArrowheads="1"/>
            </p:cNvSpPr>
            <p:nvPr/>
          </p:nvSpPr>
          <p:spPr bwMode="auto">
            <a:xfrm>
              <a:off x="4343400" y="1384300"/>
              <a:ext cx="1308100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eaLnBrk="1" hangingPunct="1">
                <a:lnSpc>
                  <a:spcPct val="90000"/>
                </a:lnSpc>
              </a:pPr>
              <a:r>
                <a:rPr lang="en-US" sz="2000">
                  <a:solidFill>
                    <a:srgbClr val="0070C0"/>
                  </a:solidFill>
                  <a:latin typeface=".VnTime" pitchFamily="34" charset="0"/>
                </a:rPr>
                <a:t>20 Cm</a:t>
              </a:r>
            </a:p>
          </p:txBody>
        </p:sp>
        <p:sp>
          <p:nvSpPr>
            <p:cNvPr id="20493" name="Line 49"/>
            <p:cNvSpPr>
              <a:spLocks noChangeShapeType="1"/>
            </p:cNvSpPr>
            <p:nvPr/>
          </p:nvSpPr>
          <p:spPr bwMode="auto">
            <a:xfrm>
              <a:off x="2339147" y="2383815"/>
              <a:ext cx="947945" cy="1032485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4" name="Line 50"/>
            <p:cNvSpPr>
              <a:spLocks noChangeShapeType="1"/>
            </p:cNvSpPr>
            <p:nvPr/>
          </p:nvSpPr>
          <p:spPr bwMode="auto">
            <a:xfrm>
              <a:off x="4114662" y="2368172"/>
              <a:ext cx="947945" cy="103248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5" name="Line 51"/>
            <p:cNvSpPr>
              <a:spLocks noChangeShapeType="1"/>
            </p:cNvSpPr>
            <p:nvPr/>
          </p:nvSpPr>
          <p:spPr bwMode="auto">
            <a:xfrm>
              <a:off x="3256998" y="3400656"/>
              <a:ext cx="1835702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6" name="Line 52"/>
            <p:cNvSpPr>
              <a:spLocks noChangeShapeType="1"/>
            </p:cNvSpPr>
            <p:nvPr/>
          </p:nvSpPr>
          <p:spPr bwMode="auto">
            <a:xfrm>
              <a:off x="2324100" y="2368172"/>
              <a:ext cx="183570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7" name="Line 55"/>
            <p:cNvSpPr>
              <a:spLocks noChangeShapeType="1"/>
            </p:cNvSpPr>
            <p:nvPr/>
          </p:nvSpPr>
          <p:spPr bwMode="auto">
            <a:xfrm flipH="1" flipV="1">
              <a:off x="3678307" y="1054100"/>
              <a:ext cx="511589" cy="23465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8" name="Line 56"/>
            <p:cNvSpPr>
              <a:spLocks noChangeShapeType="1"/>
            </p:cNvSpPr>
            <p:nvPr/>
          </p:nvSpPr>
          <p:spPr bwMode="auto">
            <a:xfrm flipH="1">
              <a:off x="2354193" y="1054100"/>
              <a:ext cx="1339160" cy="13297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9" name="Line 57"/>
            <p:cNvSpPr>
              <a:spLocks noChangeShapeType="1"/>
            </p:cNvSpPr>
            <p:nvPr/>
          </p:nvSpPr>
          <p:spPr bwMode="auto">
            <a:xfrm flipH="1">
              <a:off x="3256998" y="1069744"/>
              <a:ext cx="421309" cy="231526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0" name="Line 58"/>
            <p:cNvSpPr>
              <a:spLocks noChangeShapeType="1"/>
            </p:cNvSpPr>
            <p:nvPr/>
          </p:nvSpPr>
          <p:spPr bwMode="auto">
            <a:xfrm>
              <a:off x="3678307" y="1069744"/>
              <a:ext cx="1384300" cy="23309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1" name="Line 59"/>
            <p:cNvSpPr>
              <a:spLocks noChangeShapeType="1"/>
            </p:cNvSpPr>
            <p:nvPr/>
          </p:nvSpPr>
          <p:spPr bwMode="auto">
            <a:xfrm>
              <a:off x="3678307" y="1054100"/>
              <a:ext cx="451402" cy="136100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2" name="Line 103"/>
            <p:cNvSpPr>
              <a:spLocks noChangeShapeType="1"/>
            </p:cNvSpPr>
            <p:nvPr/>
          </p:nvSpPr>
          <p:spPr bwMode="auto">
            <a:xfrm flipH="1">
              <a:off x="3898900" y="1663700"/>
              <a:ext cx="5461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3" name="Rectangle 2"/>
            <p:cNvSpPr>
              <a:spLocks noChangeArrowheads="1"/>
            </p:cNvSpPr>
            <p:nvPr/>
          </p:nvSpPr>
          <p:spPr bwMode="auto">
            <a:xfrm>
              <a:off x="3327400" y="3390900"/>
              <a:ext cx="1308100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/>
            <a:p>
              <a:pPr eaLnBrk="1" hangingPunct="1">
                <a:lnSpc>
                  <a:spcPct val="90000"/>
                </a:lnSpc>
              </a:pPr>
              <a:r>
                <a:rPr lang="en-US" sz="2000">
                  <a:solidFill>
                    <a:srgbClr val="0070C0"/>
                  </a:solidFill>
                  <a:latin typeface=".VnTime" pitchFamily="34" charset="0"/>
                </a:rPr>
                <a:t>20 Cm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2"/>
              <p:cNvSpPr>
                <a:spLocks noChangeArrowheads="1"/>
              </p:cNvSpPr>
              <p:nvPr/>
            </p:nvSpPr>
            <p:spPr bwMode="auto">
              <a:xfrm>
                <a:off x="811644" y="4425950"/>
                <a:ext cx="5080000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b"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en-US" sz="3600" dirty="0" smtClean="0">
                    <a:solidFill>
                      <a:schemeClr val="tx1"/>
                    </a:solidFill>
                    <a:latin typeface=".VnTime" pitchFamily="34" charset="0"/>
                  </a:rPr>
                  <a:t>S</a:t>
                </a:r>
                <a:r>
                  <a:rPr lang="en-US" sz="2800" dirty="0" smtClean="0">
                    <a:solidFill>
                      <a:schemeClr val="tx1"/>
                    </a:solidFill>
                    <a:latin typeface=".VnTime" pitchFamily="34" charset="0"/>
                  </a:rPr>
                  <a:t>xq</a:t>
                </a:r>
                <a:r>
                  <a:rPr lang="en-US" sz="2800" dirty="0">
                    <a:solidFill>
                      <a:schemeClr val="tx1"/>
                    </a:solidFill>
                    <a:latin typeface=".VnTime" pitchFamily="34" charset="0"/>
                  </a:rPr>
                  <a:t> = </a:t>
                </a:r>
                <a:r>
                  <a:rPr lang="en-US" sz="2800" dirty="0" err="1">
                    <a:solidFill>
                      <a:schemeClr val="tx1"/>
                    </a:solidFill>
                    <a:latin typeface=".VnTime" pitchFamily="34" charset="0"/>
                  </a:rPr>
                  <a:t>p.d</a:t>
                </a:r>
                <a:r>
                  <a:rPr lang="en-US" sz="2800" dirty="0">
                    <a:solidFill>
                      <a:schemeClr val="tx1"/>
                    </a:solidFill>
                    <a:latin typeface=".VnTime" pitchFamily="34" charset="0"/>
                  </a:rPr>
                  <a:t> =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.VnTime" pitchFamily="34" charset="0"/>
                  </a:rPr>
                  <a:t>40.20 = 800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𝑐𝑚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>
                  <a:solidFill>
                    <a:schemeClr val="tx1"/>
                  </a:solidFill>
                  <a:latin typeface=".VnTime" pitchFamily="34" charset="0"/>
                </a:endParaRPr>
              </a:p>
            </p:txBody>
          </p:sp>
        </mc:Choice>
        <mc:Fallback xmlns="">
          <p:sp>
            <p:nvSpPr>
              <p:cNvPr id="6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11644" y="4425950"/>
                <a:ext cx="5080000" cy="342900"/>
              </a:xfrm>
              <a:prstGeom prst="rect">
                <a:avLst/>
              </a:prstGeom>
              <a:blipFill rotWithShape="1">
                <a:blip r:embed="rId2"/>
                <a:stretch>
                  <a:fillRect l="-3601" t="-116071" b="-6607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2"/>
              <p:cNvSpPr>
                <a:spLocks noChangeArrowheads="1"/>
              </p:cNvSpPr>
              <p:nvPr/>
            </p:nvSpPr>
            <p:spPr bwMode="auto">
              <a:xfrm>
                <a:off x="787400" y="4941168"/>
                <a:ext cx="7000716" cy="1224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b"/>
              <a:lstStyle/>
              <a:p>
                <a:pPr>
                  <a:lnSpc>
                    <a:spcPct val="90000"/>
                  </a:lnSpc>
                </a:pPr>
                <a:r>
                  <a:rPr lang="en-US" sz="2800" dirty="0" err="1">
                    <a:latin typeface=".VnTime" pitchFamily="34" charset="0"/>
                  </a:rPr>
                  <a:t>S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đáy</a:t>
                </a:r>
                <a:r>
                  <a:rPr lang="en-US" sz="2800" dirty="0">
                    <a:latin typeface=".VnTime" pitchFamily="34" charset="0"/>
                  </a:rPr>
                  <a:t> </a:t>
                </a:r>
                <a:r>
                  <a:rPr lang="en-US" sz="2800" dirty="0" smtClean="0">
                    <a:latin typeface=".VnTime" pitchFamily="34" charset="0"/>
                  </a:rPr>
                  <a:t>= 20.20 = 400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𝑐𝑚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 smtClean="0">
                  <a:latin typeface=".VnTime" pitchFamily="34" charset="0"/>
                </a:endParaRPr>
              </a:p>
              <a:p>
                <a:pPr>
                  <a:lnSpc>
                    <a:spcPct val="90000"/>
                  </a:lnSpc>
                </a:pPr>
                <a:endParaRPr lang="en-US" sz="2800" dirty="0" smtClean="0">
                  <a:latin typeface=".VnTime" pitchFamily="34" charset="0"/>
                </a:endParaRPr>
              </a:p>
              <a:p>
                <a:pPr>
                  <a:lnSpc>
                    <a:spcPct val="90000"/>
                  </a:lnSpc>
                </a:pPr>
                <a:r>
                  <a:rPr lang="en-US" sz="2800" dirty="0" err="1" smtClean="0">
                    <a:latin typeface=".VnTime" pitchFamily="34" charset="0"/>
                  </a:rPr>
                  <a:t>Stp</a:t>
                </a:r>
                <a:r>
                  <a:rPr lang="en-US" sz="2800" dirty="0" smtClean="0">
                    <a:latin typeface=".VnTime" pitchFamily="34" charset="0"/>
                  </a:rPr>
                  <a:t> = </a:t>
                </a:r>
                <a:r>
                  <a:rPr lang="en-US" sz="2800" dirty="0" err="1">
                    <a:latin typeface=".VnTime" pitchFamily="34" charset="0"/>
                  </a:rPr>
                  <a:t>Sxq</a:t>
                </a:r>
                <a:r>
                  <a:rPr lang="en-US" sz="2800" dirty="0">
                    <a:latin typeface=".VnTime" pitchFamily="34" charset="0"/>
                  </a:rPr>
                  <a:t> + </a:t>
                </a:r>
                <a:r>
                  <a:rPr lang="en-US" sz="2800" dirty="0" err="1" smtClean="0">
                    <a:latin typeface=".VnTime" pitchFamily="34" charset="0"/>
                  </a:rPr>
                  <a:t>S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đáy</a:t>
                </a:r>
                <a:r>
                  <a:rPr lang="en-US" sz="2800" dirty="0" smtClean="0">
                    <a:latin typeface=".VnTime" pitchFamily="34" charset="0"/>
                  </a:rPr>
                  <a:t> </a:t>
                </a:r>
                <a:r>
                  <a:rPr lang="en-US" sz="2800" dirty="0">
                    <a:latin typeface=".VnTime" pitchFamily="34" charset="0"/>
                  </a:rPr>
                  <a:t>= 800 + </a:t>
                </a:r>
                <a:r>
                  <a:rPr lang="en-US" sz="2800" dirty="0" smtClean="0">
                    <a:latin typeface=".VnTime" pitchFamily="34" charset="0"/>
                  </a:rPr>
                  <a:t>400 = 1200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𝑐𝑚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>
                  <a:latin typeface=".VnTime" pitchFamily="34" charset="0"/>
                </a:endParaRPr>
              </a:p>
            </p:txBody>
          </p:sp>
        </mc:Choice>
        <mc:Fallback xmlns="">
          <p:sp>
            <p:nvSpPr>
              <p:cNvPr id="9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87400" y="4941168"/>
                <a:ext cx="7000716" cy="1224136"/>
              </a:xfrm>
              <a:prstGeom prst="rect">
                <a:avLst/>
              </a:prstGeom>
              <a:blipFill rotWithShape="1">
                <a:blip r:embed="rId3"/>
                <a:stretch>
                  <a:fillRect l="-1741" t="-10500" b="-140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508000" y="2887518"/>
            <a:ext cx="15748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1" hangingPunct="1">
              <a:lnSpc>
                <a:spcPct val="90000"/>
              </a:lnSpc>
            </a:pPr>
            <a:r>
              <a:rPr lang="en-US" sz="2800" b="1" u="sng" dirty="0" err="1">
                <a:solidFill>
                  <a:srgbClr val="0070C0"/>
                </a:solidFill>
                <a:latin typeface=".VnTime" pitchFamily="34" charset="0"/>
              </a:rPr>
              <a:t>Gi¶i</a:t>
            </a:r>
            <a:r>
              <a:rPr lang="en-US" sz="2800" b="1" u="sng" dirty="0">
                <a:solidFill>
                  <a:srgbClr val="0070C0"/>
                </a:solidFill>
                <a:latin typeface=".VnTime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86349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9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ChangeArrowheads="1"/>
          </p:cNvSpPr>
          <p:nvPr/>
        </p:nvSpPr>
        <p:spPr bwMode="auto">
          <a:xfrm>
            <a:off x="977900" y="406400"/>
            <a:ext cx="3048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1" hangingPunct="1">
              <a:lnSpc>
                <a:spcPct val="90000"/>
              </a:lnSpc>
            </a:pPr>
            <a:r>
              <a:rPr lang="en-US" sz="2000" dirty="0">
                <a:solidFill>
                  <a:srgbClr val="0070C0"/>
                </a:solidFill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Bµi</a:t>
            </a:r>
            <a:r>
              <a:rPr lang="en-US" sz="2000" b="1" dirty="0">
                <a:latin typeface=".VnTime" pitchFamily="34" charset="0"/>
              </a:rPr>
              <a:t> </a:t>
            </a:r>
            <a:r>
              <a:rPr lang="en-US" sz="2000" b="1" dirty="0" err="1">
                <a:latin typeface=".VnTime" pitchFamily="34" charset="0"/>
              </a:rPr>
              <a:t>tËp</a:t>
            </a:r>
            <a:r>
              <a:rPr lang="en-US" sz="2000" b="1" dirty="0">
                <a:latin typeface=".VnTime" pitchFamily="34" charset="0"/>
              </a:rPr>
              <a:t> 40 </a:t>
            </a:r>
            <a:r>
              <a:rPr lang="en-US" sz="2000" b="1" dirty="0" err="1">
                <a:latin typeface=".VnTime" pitchFamily="34" charset="0"/>
              </a:rPr>
              <a:t>Tr</a:t>
            </a:r>
            <a:r>
              <a:rPr lang="en-US" sz="2000" b="1" dirty="0">
                <a:latin typeface=".VnTime" pitchFamily="34" charset="0"/>
              </a:rPr>
              <a:t> 121</a:t>
            </a:r>
          </a:p>
        </p:txBody>
      </p:sp>
      <p:grpSp>
        <p:nvGrpSpPr>
          <p:cNvPr id="23" name="Group 62"/>
          <p:cNvGrpSpPr>
            <a:grpSpLocks/>
          </p:cNvGrpSpPr>
          <p:nvPr/>
        </p:nvGrpSpPr>
        <p:grpSpPr bwMode="auto">
          <a:xfrm>
            <a:off x="2483644" y="1733478"/>
            <a:ext cx="4392612" cy="3855762"/>
            <a:chOff x="3336" y="134"/>
            <a:chExt cx="2049" cy="1645"/>
          </a:xfrm>
        </p:grpSpPr>
        <p:sp>
          <p:nvSpPr>
            <p:cNvPr id="23578" name="Line 24"/>
            <p:cNvSpPr>
              <a:spLocks noChangeShapeType="1"/>
            </p:cNvSpPr>
            <p:nvPr/>
          </p:nvSpPr>
          <p:spPr bwMode="auto">
            <a:xfrm flipV="1">
              <a:off x="3519" y="1048"/>
              <a:ext cx="1641" cy="5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9" name="Line 25"/>
            <p:cNvSpPr>
              <a:spLocks noChangeShapeType="1"/>
            </p:cNvSpPr>
            <p:nvPr/>
          </p:nvSpPr>
          <p:spPr bwMode="auto">
            <a:xfrm>
              <a:off x="4071" y="1055"/>
              <a:ext cx="537" cy="5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0" name="Line 26"/>
            <p:cNvSpPr>
              <a:spLocks noChangeShapeType="1"/>
            </p:cNvSpPr>
            <p:nvPr/>
          </p:nvSpPr>
          <p:spPr bwMode="auto">
            <a:xfrm flipV="1">
              <a:off x="4332" y="308"/>
              <a:ext cx="0" cy="10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1" name="Line 27"/>
            <p:cNvSpPr>
              <a:spLocks noChangeShapeType="1"/>
            </p:cNvSpPr>
            <p:nvPr/>
          </p:nvSpPr>
          <p:spPr bwMode="auto">
            <a:xfrm flipH="1">
              <a:off x="3519" y="328"/>
              <a:ext cx="821" cy="12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2" name="Line 28"/>
            <p:cNvSpPr>
              <a:spLocks noChangeShapeType="1"/>
            </p:cNvSpPr>
            <p:nvPr/>
          </p:nvSpPr>
          <p:spPr bwMode="auto">
            <a:xfrm flipH="1">
              <a:off x="4050" y="341"/>
              <a:ext cx="282" cy="7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3" name="Line 29"/>
            <p:cNvSpPr>
              <a:spLocks noChangeShapeType="1"/>
            </p:cNvSpPr>
            <p:nvPr/>
          </p:nvSpPr>
          <p:spPr bwMode="auto">
            <a:xfrm>
              <a:off x="4332" y="321"/>
              <a:ext cx="283" cy="12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4" name="Line 30"/>
            <p:cNvSpPr>
              <a:spLocks noChangeShapeType="1"/>
            </p:cNvSpPr>
            <p:nvPr/>
          </p:nvSpPr>
          <p:spPr bwMode="auto">
            <a:xfrm>
              <a:off x="4332" y="328"/>
              <a:ext cx="814" cy="7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5" name="Line 32"/>
            <p:cNvSpPr>
              <a:spLocks noChangeShapeType="1"/>
            </p:cNvSpPr>
            <p:nvPr/>
          </p:nvSpPr>
          <p:spPr bwMode="auto">
            <a:xfrm flipV="1">
              <a:off x="3519" y="1036"/>
              <a:ext cx="1641" cy="5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6" name="Line 33"/>
            <p:cNvSpPr>
              <a:spLocks noChangeShapeType="1"/>
            </p:cNvSpPr>
            <p:nvPr/>
          </p:nvSpPr>
          <p:spPr bwMode="auto">
            <a:xfrm>
              <a:off x="4071" y="1042"/>
              <a:ext cx="537" cy="5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7" name="Line 34"/>
            <p:cNvSpPr>
              <a:spLocks noChangeShapeType="1"/>
            </p:cNvSpPr>
            <p:nvPr/>
          </p:nvSpPr>
          <p:spPr bwMode="auto">
            <a:xfrm flipV="1">
              <a:off x="4332" y="295"/>
              <a:ext cx="0" cy="102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8" name="Line 35"/>
            <p:cNvSpPr>
              <a:spLocks noChangeShapeType="1"/>
            </p:cNvSpPr>
            <p:nvPr/>
          </p:nvSpPr>
          <p:spPr bwMode="auto">
            <a:xfrm flipH="1">
              <a:off x="3519" y="316"/>
              <a:ext cx="821" cy="12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9" name="Line 36"/>
            <p:cNvSpPr>
              <a:spLocks noChangeShapeType="1"/>
            </p:cNvSpPr>
            <p:nvPr/>
          </p:nvSpPr>
          <p:spPr bwMode="auto">
            <a:xfrm flipH="1">
              <a:off x="4050" y="328"/>
              <a:ext cx="282" cy="7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0" name="Line 37"/>
            <p:cNvSpPr>
              <a:spLocks noChangeShapeType="1"/>
            </p:cNvSpPr>
            <p:nvPr/>
          </p:nvSpPr>
          <p:spPr bwMode="auto">
            <a:xfrm>
              <a:off x="4332" y="308"/>
              <a:ext cx="283" cy="12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1" name="Line 38"/>
            <p:cNvSpPr>
              <a:spLocks noChangeShapeType="1"/>
            </p:cNvSpPr>
            <p:nvPr/>
          </p:nvSpPr>
          <p:spPr bwMode="auto">
            <a:xfrm>
              <a:off x="4329" y="321"/>
              <a:ext cx="570" cy="100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2" name="Line 39"/>
            <p:cNvSpPr>
              <a:spLocks noChangeShapeType="1"/>
            </p:cNvSpPr>
            <p:nvPr/>
          </p:nvSpPr>
          <p:spPr bwMode="auto">
            <a:xfrm flipH="1">
              <a:off x="3515" y="1023"/>
              <a:ext cx="550" cy="5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3" name="Line 40"/>
            <p:cNvSpPr>
              <a:spLocks noChangeShapeType="1"/>
            </p:cNvSpPr>
            <p:nvPr/>
          </p:nvSpPr>
          <p:spPr bwMode="auto">
            <a:xfrm flipH="1" flipV="1">
              <a:off x="4057" y="1042"/>
              <a:ext cx="1092" cy="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4" name="Line 41"/>
            <p:cNvSpPr>
              <a:spLocks noChangeShapeType="1"/>
            </p:cNvSpPr>
            <p:nvPr/>
          </p:nvSpPr>
          <p:spPr bwMode="auto">
            <a:xfrm flipH="1" flipV="1">
              <a:off x="3512" y="1597"/>
              <a:ext cx="1123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5" name="Line 42"/>
            <p:cNvSpPr>
              <a:spLocks noChangeShapeType="1"/>
            </p:cNvSpPr>
            <p:nvPr/>
          </p:nvSpPr>
          <p:spPr bwMode="auto">
            <a:xfrm flipH="1">
              <a:off x="4611" y="1055"/>
              <a:ext cx="538" cy="5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6" name="Text Box 79"/>
            <p:cNvSpPr txBox="1">
              <a:spLocks noChangeArrowheads="1"/>
            </p:cNvSpPr>
            <p:nvPr/>
          </p:nvSpPr>
          <p:spPr bwMode="auto">
            <a:xfrm>
              <a:off x="4216" y="134"/>
              <a:ext cx="21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S</a:t>
              </a:r>
            </a:p>
          </p:txBody>
        </p:sp>
        <p:sp>
          <p:nvSpPr>
            <p:cNvPr id="23597" name="Text Box 79"/>
            <p:cNvSpPr txBox="1">
              <a:spLocks noChangeArrowheads="1"/>
            </p:cNvSpPr>
            <p:nvPr/>
          </p:nvSpPr>
          <p:spPr bwMode="auto">
            <a:xfrm>
              <a:off x="3336" y="1542"/>
              <a:ext cx="21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A</a:t>
              </a:r>
            </a:p>
          </p:txBody>
        </p:sp>
        <p:sp>
          <p:nvSpPr>
            <p:cNvPr id="23598" name="Text Box 79"/>
            <p:cNvSpPr txBox="1">
              <a:spLocks noChangeArrowheads="1"/>
            </p:cNvSpPr>
            <p:nvPr/>
          </p:nvSpPr>
          <p:spPr bwMode="auto">
            <a:xfrm>
              <a:off x="4624" y="1606"/>
              <a:ext cx="21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B</a:t>
              </a:r>
            </a:p>
          </p:txBody>
        </p:sp>
        <p:sp>
          <p:nvSpPr>
            <p:cNvPr id="23599" name="Text Box 79"/>
            <p:cNvSpPr txBox="1">
              <a:spLocks noChangeArrowheads="1"/>
            </p:cNvSpPr>
            <p:nvPr/>
          </p:nvSpPr>
          <p:spPr bwMode="auto">
            <a:xfrm>
              <a:off x="5168" y="942"/>
              <a:ext cx="21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C</a:t>
              </a:r>
            </a:p>
          </p:txBody>
        </p:sp>
        <p:sp>
          <p:nvSpPr>
            <p:cNvPr id="23600" name="Text Box 79"/>
            <p:cNvSpPr txBox="1">
              <a:spLocks noChangeArrowheads="1"/>
            </p:cNvSpPr>
            <p:nvPr/>
          </p:nvSpPr>
          <p:spPr bwMode="auto">
            <a:xfrm>
              <a:off x="4080" y="886"/>
              <a:ext cx="21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D</a:t>
              </a:r>
            </a:p>
          </p:txBody>
        </p:sp>
        <p:sp>
          <p:nvSpPr>
            <p:cNvPr id="23601" name="Text Box 79"/>
            <p:cNvSpPr txBox="1">
              <a:spLocks noChangeArrowheads="1"/>
            </p:cNvSpPr>
            <p:nvPr/>
          </p:nvSpPr>
          <p:spPr bwMode="auto">
            <a:xfrm>
              <a:off x="4832" y="1302"/>
              <a:ext cx="21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I</a:t>
              </a:r>
            </a:p>
          </p:txBody>
        </p:sp>
        <p:sp>
          <p:nvSpPr>
            <p:cNvPr id="23602" name="Text Box 79"/>
            <p:cNvSpPr txBox="1">
              <a:spLocks noChangeArrowheads="1"/>
            </p:cNvSpPr>
            <p:nvPr/>
          </p:nvSpPr>
          <p:spPr bwMode="auto">
            <a:xfrm>
              <a:off x="4720" y="494"/>
              <a:ext cx="66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25 Cm</a:t>
              </a:r>
            </a:p>
          </p:txBody>
        </p:sp>
        <p:sp>
          <p:nvSpPr>
            <p:cNvPr id="23603" name="Text Box 79"/>
            <p:cNvSpPr txBox="1">
              <a:spLocks noChangeArrowheads="1"/>
            </p:cNvSpPr>
            <p:nvPr/>
          </p:nvSpPr>
          <p:spPr bwMode="auto">
            <a:xfrm>
              <a:off x="3792" y="1606"/>
              <a:ext cx="66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30 Cm</a:t>
              </a:r>
            </a:p>
          </p:txBody>
        </p:sp>
      </p:grp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508000" y="838200"/>
            <a:ext cx="8312472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1" hangingPunct="1">
              <a:lnSpc>
                <a:spcPct val="90000"/>
              </a:lnSpc>
            </a:pPr>
            <a:r>
              <a:rPr lang="en-US" sz="2400" dirty="0" err="1">
                <a:latin typeface=".VnTime" pitchFamily="34" charset="0"/>
              </a:rPr>
              <a:t>TÝnh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diÖn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tÝch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toµn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phÇn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cña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h×nh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chãp</a:t>
            </a:r>
            <a:r>
              <a:rPr lang="en-US" sz="2400" dirty="0">
                <a:latin typeface=".VnTime" pitchFamily="34" charset="0"/>
              </a:rPr>
              <a:t> ®</a:t>
            </a:r>
            <a:r>
              <a:rPr lang="en-US" sz="2400" dirty="0" err="1">
                <a:latin typeface=".VnTime" pitchFamily="34" charset="0"/>
              </a:rPr>
              <a:t>Òu</a:t>
            </a:r>
            <a:r>
              <a:rPr lang="en-US" sz="2400" dirty="0">
                <a:latin typeface=".VnTime" pitchFamily="34" charset="0"/>
              </a:rPr>
              <a:t> S.ABCD</a:t>
            </a:r>
          </a:p>
        </p:txBody>
      </p:sp>
    </p:spTree>
    <p:extLst>
      <p:ext uri="{BB962C8B-B14F-4D97-AF65-F5344CB8AC3E}">
        <p14:creationId xmlns:p14="http://schemas.microsoft.com/office/powerpoint/2010/main" val="192518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0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63272" cy="50891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4. </a:t>
            </a:r>
            <a:r>
              <a:rPr lang="en-US" b="1" dirty="0" err="1" smtClean="0">
                <a:solidFill>
                  <a:schemeClr val="tx1"/>
                </a:solidFill>
              </a:rPr>
              <a:t>Công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thức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tính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thể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tích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hình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chóp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đều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412776"/>
            <a:ext cx="7467600" cy="3816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Thể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chóp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; h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987824" y="2780928"/>
                <a:ext cx="2520280" cy="100811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𝒄𝒉</m:t>
                          </m:r>
                          <m: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ó</m:t>
                          </m:r>
                          <m: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𝒑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𝑺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.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𝒉</m:t>
                      </m:r>
                    </m:oMath>
                  </m:oMathPara>
                </a14:m>
                <a:endParaRPr lang="en-US" sz="28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2780928"/>
                <a:ext cx="2520280" cy="1008112"/>
              </a:xfrm>
              <a:prstGeom prst="rect">
                <a:avLst/>
              </a:prstGeom>
              <a:blipFill rotWithShape="1">
                <a:blip r:embed="rId2"/>
                <a:stretch>
                  <a:fillRect r="-21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11560" y="5085184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Bài</a:t>
            </a:r>
            <a:r>
              <a:rPr lang="en-US" sz="2800" b="1" dirty="0" smtClean="0"/>
              <a:t> 45a (SGK – 124)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21479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692696"/>
            <a:ext cx="7467600" cy="48737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/>
              <a:t>HƯỚNG DẪN VỀ NHÀ</a:t>
            </a:r>
          </a:p>
          <a:p>
            <a:r>
              <a:rPr lang="en-US" sz="3200" dirty="0" smtClean="0"/>
              <a:t>- </a:t>
            </a:r>
            <a:r>
              <a:rPr lang="en-US" sz="3200" dirty="0" err="1" smtClean="0"/>
              <a:t>Học</a:t>
            </a:r>
            <a:r>
              <a:rPr lang="en-US" sz="3200" dirty="0" smtClean="0"/>
              <a:t> </a:t>
            </a:r>
            <a:r>
              <a:rPr lang="en-US" sz="3200" dirty="0" err="1" smtClean="0"/>
              <a:t>công</a:t>
            </a:r>
            <a:r>
              <a:rPr lang="en-US" sz="3200" dirty="0" smtClean="0"/>
              <a:t> </a:t>
            </a:r>
            <a:r>
              <a:rPr lang="en-US" sz="3200" dirty="0" err="1" smtClean="0"/>
              <a:t>thức</a:t>
            </a:r>
            <a:r>
              <a:rPr lang="en-US" sz="3200" dirty="0" smtClean="0"/>
              <a:t> </a:t>
            </a:r>
            <a:r>
              <a:rPr lang="en-US" sz="3200" dirty="0" err="1" smtClean="0"/>
              <a:t>tính</a:t>
            </a:r>
            <a:r>
              <a:rPr lang="en-US" sz="3200" dirty="0" smtClean="0"/>
              <a:t> </a:t>
            </a:r>
            <a:r>
              <a:rPr lang="en-US" sz="3200" dirty="0" err="1" smtClean="0"/>
              <a:t>diện</a:t>
            </a:r>
            <a:r>
              <a:rPr lang="en-US" sz="3200" dirty="0" smtClean="0"/>
              <a:t> </a:t>
            </a:r>
            <a:r>
              <a:rPr lang="en-US" sz="3200" dirty="0" err="1" smtClean="0"/>
              <a:t>tích</a:t>
            </a:r>
            <a:r>
              <a:rPr lang="en-US" sz="3200" dirty="0" smtClean="0"/>
              <a:t> </a:t>
            </a:r>
            <a:r>
              <a:rPr lang="en-US" sz="3200" dirty="0" err="1" smtClean="0"/>
              <a:t>xung</a:t>
            </a:r>
            <a:r>
              <a:rPr lang="en-US" sz="3200" dirty="0" smtClean="0"/>
              <a:t> </a:t>
            </a:r>
            <a:r>
              <a:rPr lang="en-US" sz="3200" dirty="0" err="1" smtClean="0"/>
              <a:t>quanh</a:t>
            </a:r>
            <a:r>
              <a:rPr lang="en-US" sz="3200" dirty="0" smtClean="0"/>
              <a:t>, </a:t>
            </a:r>
            <a:r>
              <a:rPr lang="en-US" sz="3200" dirty="0" err="1" smtClean="0"/>
              <a:t>diện</a:t>
            </a:r>
            <a:r>
              <a:rPr lang="en-US" sz="3200" dirty="0" smtClean="0"/>
              <a:t> </a:t>
            </a:r>
            <a:r>
              <a:rPr lang="en-US" sz="3200" dirty="0" err="1" smtClean="0"/>
              <a:t>tích</a:t>
            </a:r>
            <a:r>
              <a:rPr lang="en-US" sz="3200" dirty="0" smtClean="0"/>
              <a:t> </a:t>
            </a:r>
            <a:r>
              <a:rPr lang="en-US" sz="3200" dirty="0" err="1" smtClean="0"/>
              <a:t>toàn</a:t>
            </a:r>
            <a:r>
              <a:rPr lang="en-US" sz="3200" dirty="0" smtClean="0"/>
              <a:t> </a:t>
            </a:r>
            <a:r>
              <a:rPr lang="en-US" sz="3200" dirty="0" err="1" smtClean="0"/>
              <a:t>phần</a:t>
            </a:r>
            <a:r>
              <a:rPr lang="en-US" sz="3200" dirty="0" smtClean="0"/>
              <a:t>, </a:t>
            </a:r>
            <a:r>
              <a:rPr lang="en-US" sz="3200" dirty="0" err="1" smtClean="0"/>
              <a:t>thể</a:t>
            </a:r>
            <a:r>
              <a:rPr lang="en-US" sz="3200" dirty="0" smtClean="0"/>
              <a:t> </a:t>
            </a:r>
            <a:r>
              <a:rPr lang="en-US" sz="3200" dirty="0" err="1" smtClean="0"/>
              <a:t>tích</a:t>
            </a:r>
            <a:r>
              <a:rPr lang="en-US" sz="3200" dirty="0" smtClean="0"/>
              <a:t> </a:t>
            </a:r>
            <a:r>
              <a:rPr lang="en-US" sz="3200" dirty="0" err="1" smtClean="0"/>
              <a:t>hình</a:t>
            </a:r>
            <a:r>
              <a:rPr lang="en-US" sz="3200" dirty="0" smtClean="0"/>
              <a:t> </a:t>
            </a:r>
            <a:r>
              <a:rPr lang="en-US" sz="3200" dirty="0" err="1" smtClean="0"/>
              <a:t>chóp</a:t>
            </a:r>
            <a:r>
              <a:rPr lang="en-US" sz="3200" dirty="0" smtClean="0"/>
              <a:t> </a:t>
            </a:r>
            <a:r>
              <a:rPr lang="en-US" sz="3200" dirty="0" err="1" smtClean="0"/>
              <a:t>đều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- </a:t>
            </a:r>
            <a:r>
              <a:rPr lang="en-US" sz="3200" dirty="0" err="1" smtClean="0"/>
              <a:t>Làm</a:t>
            </a:r>
            <a:r>
              <a:rPr lang="en-US" sz="3200" dirty="0" smtClean="0"/>
              <a:t> </a:t>
            </a:r>
            <a:r>
              <a:rPr lang="en-US" sz="3200" dirty="0" err="1" smtClean="0"/>
              <a:t>bài</a:t>
            </a:r>
            <a:r>
              <a:rPr lang="en-US" sz="3200" dirty="0" smtClean="0"/>
              <a:t> </a:t>
            </a:r>
            <a:r>
              <a:rPr lang="en-US" sz="3200" dirty="0" err="1" smtClean="0"/>
              <a:t>tập</a:t>
            </a:r>
            <a:r>
              <a:rPr lang="en-US" sz="3200" dirty="0" smtClean="0"/>
              <a:t>: </a:t>
            </a:r>
          </a:p>
          <a:p>
            <a:pPr marL="0" indent="0">
              <a:buNone/>
            </a:pPr>
            <a:r>
              <a:rPr lang="en-US" sz="3200" dirty="0" err="1" smtClean="0"/>
              <a:t>Bài</a:t>
            </a:r>
            <a:r>
              <a:rPr lang="en-US" sz="3200" dirty="0" smtClean="0"/>
              <a:t> 45, 48, 49 SGK </a:t>
            </a:r>
            <a:r>
              <a:rPr lang="en-US" sz="3200" dirty="0" err="1" smtClean="0"/>
              <a:t>trang</a:t>
            </a:r>
            <a:r>
              <a:rPr lang="en-US" sz="3200" dirty="0" smtClean="0"/>
              <a:t> 124, 125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3857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115616" y="1988840"/>
            <a:ext cx="628678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</a:rPr>
              <a:t>B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</a:rPr>
              <a:t>- HÌNH CHÓP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</a:rPr>
              <a:t>ĐỀU</a:t>
            </a:r>
          </a:p>
          <a:p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</a:rPr>
              <a:t>Tiết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</a:rPr>
              <a:t>61:HÌNH CHÓP ĐỀU VÀ HÌNH CHÓP CỤT ĐỀU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9154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Freeform 10"/>
          <p:cNvSpPr>
            <a:spLocks/>
          </p:cNvSpPr>
          <p:nvPr/>
        </p:nvSpPr>
        <p:spPr bwMode="auto">
          <a:xfrm>
            <a:off x="5486400" y="2286000"/>
            <a:ext cx="2362200" cy="990600"/>
          </a:xfrm>
          <a:custGeom>
            <a:avLst/>
            <a:gdLst>
              <a:gd name="T0" fmla="*/ 0 w 1488"/>
              <a:gd name="T1" fmla="*/ 624 h 624"/>
              <a:gd name="T2" fmla="*/ 576 w 1488"/>
              <a:gd name="T3" fmla="*/ 0 h 624"/>
              <a:gd name="T4" fmla="*/ 1344 w 1488"/>
              <a:gd name="T5" fmla="*/ 0 h 624"/>
              <a:gd name="T6" fmla="*/ 1488 w 1488"/>
              <a:gd name="T7" fmla="*/ 624 h 624"/>
              <a:gd name="T8" fmla="*/ 0 w 1488"/>
              <a:gd name="T9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8" h="624">
                <a:moveTo>
                  <a:pt x="0" y="624"/>
                </a:moveTo>
                <a:lnTo>
                  <a:pt x="576" y="0"/>
                </a:lnTo>
                <a:lnTo>
                  <a:pt x="1344" y="0"/>
                </a:lnTo>
                <a:lnTo>
                  <a:pt x="1488" y="624"/>
                </a:lnTo>
                <a:lnTo>
                  <a:pt x="0" y="624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5486400" y="3276600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V="1">
            <a:off x="5486400" y="2286000"/>
            <a:ext cx="914400" cy="9906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 flipH="1" flipV="1">
            <a:off x="7620000" y="2286000"/>
            <a:ext cx="228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6400800" y="2286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 flipH="1">
            <a:off x="6400800" y="9144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 flipH="1">
            <a:off x="5486400" y="914400"/>
            <a:ext cx="1295400" cy="23622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6781800" y="914400"/>
            <a:ext cx="838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6781800" y="914400"/>
            <a:ext cx="10668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6629400" y="28956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Mặt đáy</a:t>
            </a:r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6781800" y="914400"/>
            <a:ext cx="1066800" cy="2362200"/>
          </a:xfrm>
          <a:custGeom>
            <a:avLst/>
            <a:gdLst>
              <a:gd name="T0" fmla="*/ 672 w 672"/>
              <a:gd name="T1" fmla="*/ 1488 h 1488"/>
              <a:gd name="T2" fmla="*/ 0 w 672"/>
              <a:gd name="T3" fmla="*/ 0 h 1488"/>
              <a:gd name="T4" fmla="*/ 528 w 672"/>
              <a:gd name="T5" fmla="*/ 864 h 1488"/>
              <a:gd name="T6" fmla="*/ 672 w 672"/>
              <a:gd name="T7" fmla="*/ 1488 h 1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2" h="1488">
                <a:moveTo>
                  <a:pt x="672" y="1488"/>
                </a:moveTo>
                <a:lnTo>
                  <a:pt x="0" y="0"/>
                </a:lnTo>
                <a:lnTo>
                  <a:pt x="528" y="864"/>
                </a:lnTo>
                <a:lnTo>
                  <a:pt x="672" y="1488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7620000" y="16002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Mặt bên</a:t>
            </a:r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 flipH="1">
            <a:off x="7467600" y="1905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>
            <a:off x="6781800" y="914400"/>
            <a:ext cx="0" cy="1828800"/>
          </a:xfrm>
          <a:prstGeom prst="line">
            <a:avLst/>
          </a:prstGeom>
          <a:noFill/>
          <a:ln w="19050">
            <a:solidFill>
              <a:srgbClr val="FF0066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 flipH="1">
            <a:off x="5105400" y="9144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 flipH="1">
            <a:off x="5105400" y="2743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>
            <a:off x="5486400" y="914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>
            <a:off x="5486400" y="1981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4876800" y="16002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Chiều cao</a:t>
            </a: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6134100" y="19939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A</a:t>
            </a: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5257800" y="3200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B</a:t>
            </a: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7772400" y="31242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C</a:t>
            </a: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7594600" y="21082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D</a:t>
            </a: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6629400" y="533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</a:t>
            </a:r>
          </a:p>
        </p:txBody>
      </p: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6738938" y="2500313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  <a:latin typeface="Arial" charset="0"/>
              </a:rPr>
              <a:t>H</a:t>
            </a:r>
          </a:p>
        </p:txBody>
      </p:sp>
      <p:sp>
        <p:nvSpPr>
          <p:cNvPr id="3106" name="Line 34"/>
          <p:cNvSpPr>
            <a:spLocks noChangeShapeType="1"/>
          </p:cNvSpPr>
          <p:nvPr/>
        </p:nvSpPr>
        <p:spPr bwMode="auto">
          <a:xfrm flipH="1">
            <a:off x="7086600" y="838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7620000" y="5334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Cạnh bên</a:t>
            </a:r>
          </a:p>
        </p:txBody>
      </p:sp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4800600" y="2286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Đỉnh</a:t>
            </a:r>
          </a:p>
        </p:txBody>
      </p:sp>
      <p:sp>
        <p:nvSpPr>
          <p:cNvPr id="3109" name="Line 37"/>
          <p:cNvSpPr>
            <a:spLocks noChangeShapeType="1"/>
          </p:cNvSpPr>
          <p:nvPr/>
        </p:nvSpPr>
        <p:spPr bwMode="auto">
          <a:xfrm>
            <a:off x="5410200" y="457200"/>
            <a:ext cx="1219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2" name="Rectangle 40"/>
          <p:cNvSpPr>
            <a:spLocks noChangeArrowheads="1"/>
          </p:cNvSpPr>
          <p:nvPr/>
        </p:nvSpPr>
        <p:spPr bwMode="auto">
          <a:xfrm>
            <a:off x="304800" y="1013222"/>
            <a:ext cx="3733800" cy="564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en-US" sz="2800" dirty="0" err="1">
                <a:latin typeface=".VnTime" pitchFamily="34" charset="0"/>
              </a:rPr>
              <a:t>H×nh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chãp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smtClean="0">
                <a:latin typeface=".VnTime" pitchFamily="34" charset="0"/>
              </a:rPr>
              <a:t>S.ABCD </a:t>
            </a:r>
            <a:r>
              <a:rPr lang="en-US" sz="2800" dirty="0" err="1">
                <a:latin typeface=".VnTime" pitchFamily="34" charset="0"/>
              </a:rPr>
              <a:t>cã</a:t>
            </a:r>
            <a:r>
              <a:rPr lang="en-US" sz="2800" dirty="0">
                <a:latin typeface=".VnTime" pitchFamily="34" charset="0"/>
              </a:rPr>
              <a:t>:</a:t>
            </a:r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304800" y="1643390"/>
            <a:ext cx="419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dirty="0">
                <a:latin typeface=".VnTime" pitchFamily="34" charset="0"/>
              </a:rPr>
              <a:t>§¸y: ABCD</a:t>
            </a:r>
          </a:p>
        </p:txBody>
      </p:sp>
      <p:sp>
        <p:nvSpPr>
          <p:cNvPr id="3114" name="Text Box 42"/>
          <p:cNvSpPr txBox="1">
            <a:spLocks noChangeArrowheads="1"/>
          </p:cNvSpPr>
          <p:nvPr/>
        </p:nvSpPr>
        <p:spPr bwMode="auto">
          <a:xfrm>
            <a:off x="266700" y="2291556"/>
            <a:ext cx="48387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 err="1">
                <a:latin typeface=".VnTime" pitchFamily="34" charset="0"/>
              </a:rPr>
              <a:t>MÆt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bªn</a:t>
            </a:r>
            <a:r>
              <a:rPr lang="en-US" sz="2800" dirty="0">
                <a:latin typeface=".VnTime" pitchFamily="34" charset="0"/>
              </a:rPr>
              <a:t>: SAB, </a:t>
            </a:r>
            <a:r>
              <a:rPr lang="en-US" sz="2800" dirty="0" smtClean="0">
                <a:latin typeface=".VnTime" pitchFamily="34" charset="0"/>
              </a:rPr>
              <a:t>SBC</a:t>
            </a:r>
            <a:r>
              <a:rPr lang="en-US" sz="2800" dirty="0">
                <a:latin typeface=".VnTime" pitchFamily="34" charset="0"/>
              </a:rPr>
              <a:t>, SCD, SAD</a:t>
            </a:r>
          </a:p>
        </p:txBody>
      </p:sp>
      <p:sp>
        <p:nvSpPr>
          <p:cNvPr id="3115" name="Text Box 43"/>
          <p:cNvSpPr txBox="1">
            <a:spLocks noChangeArrowheads="1"/>
          </p:cNvSpPr>
          <p:nvPr/>
        </p:nvSpPr>
        <p:spPr bwMode="auto">
          <a:xfrm>
            <a:off x="325582" y="3567113"/>
            <a:ext cx="4038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dirty="0">
                <a:latin typeface=".VnTime" pitchFamily="34" charset="0"/>
              </a:rPr>
              <a:t>C¹nh </a:t>
            </a:r>
            <a:r>
              <a:rPr lang="en-US" sz="2800" dirty="0" err="1">
                <a:latin typeface=".VnTime" pitchFamily="34" charset="0"/>
              </a:rPr>
              <a:t>bªn</a:t>
            </a:r>
            <a:r>
              <a:rPr lang="en-US" sz="2800" dirty="0">
                <a:latin typeface=".VnTime" pitchFamily="34" charset="0"/>
              </a:rPr>
              <a:t>: SA, SB, SC, SD</a:t>
            </a:r>
          </a:p>
        </p:txBody>
      </p:sp>
      <p:sp>
        <p:nvSpPr>
          <p:cNvPr id="3116" name="Text Box 44"/>
          <p:cNvSpPr txBox="1">
            <a:spLocks noChangeArrowheads="1"/>
          </p:cNvSpPr>
          <p:nvPr/>
        </p:nvSpPr>
        <p:spPr bwMode="auto">
          <a:xfrm>
            <a:off x="331199" y="2938790"/>
            <a:ext cx="3048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dirty="0" err="1" smtClean="0">
                <a:latin typeface=".VnTime" pitchFamily="34" charset="0"/>
              </a:rPr>
              <a:t>Đường</a:t>
            </a:r>
            <a:r>
              <a:rPr lang="en-US" sz="2800" dirty="0" smtClean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cao</a:t>
            </a:r>
            <a:r>
              <a:rPr lang="en-US" sz="2800" dirty="0">
                <a:latin typeface=".VnTime" pitchFamily="34" charset="0"/>
              </a:rPr>
              <a:t>: SH</a:t>
            </a:r>
          </a:p>
        </p:txBody>
      </p:sp>
      <p:sp>
        <p:nvSpPr>
          <p:cNvPr id="3117" name="Text Box 45"/>
          <p:cNvSpPr txBox="1">
            <a:spLocks noChangeArrowheads="1"/>
          </p:cNvSpPr>
          <p:nvPr/>
        </p:nvSpPr>
        <p:spPr bwMode="auto">
          <a:xfrm>
            <a:off x="325582" y="4129916"/>
            <a:ext cx="4038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dirty="0">
                <a:latin typeface=".VnTime" pitchFamily="34" charset="0"/>
              </a:rPr>
              <a:t>§</a:t>
            </a:r>
            <a:r>
              <a:rPr lang="en-US" sz="2800" dirty="0" err="1">
                <a:latin typeface=".VnTime" pitchFamily="34" charset="0"/>
              </a:rPr>
              <a:t>Ønh</a:t>
            </a:r>
            <a:r>
              <a:rPr lang="en-US" sz="2800" dirty="0">
                <a:latin typeface=".VnTime" pitchFamily="34" charset="0"/>
              </a:rPr>
              <a:t>: S </a:t>
            </a:r>
          </a:p>
        </p:txBody>
      </p:sp>
      <p:grpSp>
        <p:nvGrpSpPr>
          <p:cNvPr id="3121" name="Group 49"/>
          <p:cNvGrpSpPr>
            <a:grpSpLocks/>
          </p:cNvGrpSpPr>
          <p:nvPr/>
        </p:nvGrpSpPr>
        <p:grpSpPr bwMode="auto">
          <a:xfrm>
            <a:off x="6629400" y="2590800"/>
            <a:ext cx="152400" cy="152400"/>
            <a:chOff x="4176" y="2496"/>
            <a:chExt cx="96" cy="96"/>
          </a:xfrm>
        </p:grpSpPr>
        <p:sp>
          <p:nvSpPr>
            <p:cNvPr id="3119" name="Line 47"/>
            <p:cNvSpPr>
              <a:spLocks noChangeShapeType="1"/>
            </p:cNvSpPr>
            <p:nvPr/>
          </p:nvSpPr>
          <p:spPr bwMode="auto">
            <a:xfrm flipV="1">
              <a:off x="4176" y="249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0" name="Line 48"/>
            <p:cNvSpPr>
              <a:spLocks noChangeShapeType="1"/>
            </p:cNvSpPr>
            <p:nvPr/>
          </p:nvSpPr>
          <p:spPr bwMode="auto">
            <a:xfrm>
              <a:off x="4176" y="249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22" name="Text Box 50"/>
          <p:cNvSpPr txBox="1">
            <a:spLocks noChangeArrowheads="1"/>
          </p:cNvSpPr>
          <p:nvPr/>
        </p:nvSpPr>
        <p:spPr bwMode="auto">
          <a:xfrm>
            <a:off x="304800" y="228600"/>
            <a:ext cx="3505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</a:rPr>
              <a:t>1. Hình chóp</a:t>
            </a:r>
          </a:p>
        </p:txBody>
      </p:sp>
      <p:sp>
        <p:nvSpPr>
          <p:cNvPr id="3123" name="Rectangle 51"/>
          <p:cNvSpPr>
            <a:spLocks noChangeArrowheads="1"/>
          </p:cNvSpPr>
          <p:nvPr/>
        </p:nvSpPr>
        <p:spPr bwMode="auto">
          <a:xfrm>
            <a:off x="914400" y="593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3125" name="Rectangle 53"/>
          <p:cNvSpPr>
            <a:spLocks noChangeArrowheads="1"/>
          </p:cNvSpPr>
          <p:nvPr/>
        </p:nvSpPr>
        <p:spPr bwMode="auto">
          <a:xfrm>
            <a:off x="411028" y="4797152"/>
            <a:ext cx="813177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chóp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S.ABCD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đỉnh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S,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ABCD,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gọi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hình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chóp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tứ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899594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3" dur="5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8" dur="5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3" dur="5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3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3" dur="80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4" dur="80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80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" grpId="0" animBg="1"/>
      <p:bldP spid="3076" grpId="0" animBg="1"/>
      <p:bldP spid="3077" grpId="0" animBg="1"/>
      <p:bldP spid="3078" grpId="0" animBg="1"/>
      <p:bldP spid="3079" grpId="0" animBg="1"/>
      <p:bldP spid="3083" grpId="0" animBg="1"/>
      <p:bldP spid="3084" grpId="0" animBg="1"/>
      <p:bldP spid="3085" grpId="0" animBg="1"/>
      <p:bldP spid="3086" grpId="0" animBg="1"/>
      <p:bldP spid="3087" grpId="0"/>
      <p:bldP spid="3089" grpId="0" animBg="1"/>
      <p:bldP spid="3090" grpId="0"/>
      <p:bldP spid="3091" grpId="0" animBg="1"/>
      <p:bldP spid="3092" grpId="0" animBg="1"/>
      <p:bldP spid="3093" grpId="0" animBg="1"/>
      <p:bldP spid="3094" grpId="0" animBg="1"/>
      <p:bldP spid="3095" grpId="0" animBg="1"/>
      <p:bldP spid="3096" grpId="0" animBg="1"/>
      <p:bldP spid="3097" grpId="0"/>
      <p:bldP spid="3098" grpId="0"/>
      <p:bldP spid="3099" grpId="0"/>
      <p:bldP spid="3100" grpId="0"/>
      <p:bldP spid="3101" grpId="0"/>
      <p:bldP spid="3102" grpId="0"/>
      <p:bldP spid="3105" grpId="0"/>
      <p:bldP spid="3106" grpId="0" animBg="1"/>
      <p:bldP spid="3107" grpId="0"/>
      <p:bldP spid="3108" grpId="0"/>
      <p:bldP spid="3109" grpId="0" animBg="1"/>
      <p:bldP spid="3112" grpId="0"/>
      <p:bldP spid="3113" grpId="0"/>
      <p:bldP spid="3114" grpId="0"/>
      <p:bldP spid="3115" grpId="0"/>
      <p:bldP spid="3116" grpId="0"/>
      <p:bldP spid="3117" grpId="0"/>
      <p:bldP spid="31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4800600" y="2286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Đỉnh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876800" y="457200"/>
            <a:ext cx="4114800" cy="3109913"/>
            <a:chOff x="4876800" y="457200"/>
            <a:chExt cx="4114800" cy="3109913"/>
          </a:xfrm>
        </p:grpSpPr>
        <p:sp>
          <p:nvSpPr>
            <p:cNvPr id="3090" name="Text Box 18"/>
            <p:cNvSpPr txBox="1">
              <a:spLocks noChangeArrowheads="1"/>
            </p:cNvSpPr>
            <p:nvPr/>
          </p:nvSpPr>
          <p:spPr bwMode="auto">
            <a:xfrm>
              <a:off x="7620000" y="1600200"/>
              <a:ext cx="1066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Mặt bên</a:t>
              </a:r>
            </a:p>
          </p:txBody>
        </p:sp>
        <p:sp>
          <p:nvSpPr>
            <p:cNvPr id="3099" name="Text Box 27"/>
            <p:cNvSpPr txBox="1">
              <a:spLocks noChangeArrowheads="1"/>
            </p:cNvSpPr>
            <p:nvPr/>
          </p:nvSpPr>
          <p:spPr bwMode="auto">
            <a:xfrm>
              <a:off x="5257800" y="3200400"/>
              <a:ext cx="304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B</a:t>
              </a:r>
            </a:p>
          </p:txBody>
        </p:sp>
        <p:sp>
          <p:nvSpPr>
            <p:cNvPr id="3107" name="Text Box 35"/>
            <p:cNvSpPr txBox="1">
              <a:spLocks noChangeArrowheads="1"/>
            </p:cNvSpPr>
            <p:nvPr/>
          </p:nvSpPr>
          <p:spPr bwMode="auto">
            <a:xfrm>
              <a:off x="7620000" y="533400"/>
              <a:ext cx="13716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Cạnh bên</a:t>
              </a:r>
            </a:p>
          </p:txBody>
        </p:sp>
        <p:sp>
          <p:nvSpPr>
            <p:cNvPr id="3109" name="Line 37"/>
            <p:cNvSpPr>
              <a:spLocks noChangeShapeType="1"/>
            </p:cNvSpPr>
            <p:nvPr/>
          </p:nvSpPr>
          <p:spPr bwMode="auto">
            <a:xfrm>
              <a:off x="5410200" y="457200"/>
              <a:ext cx="12192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4876800" y="533400"/>
              <a:ext cx="3276600" cy="2957513"/>
              <a:chOff x="4876800" y="533400"/>
              <a:chExt cx="3276600" cy="2957513"/>
            </a:xfrm>
          </p:grpSpPr>
          <p:sp>
            <p:nvSpPr>
              <p:cNvPr id="3082" name="Freeform 10"/>
              <p:cNvSpPr>
                <a:spLocks/>
              </p:cNvSpPr>
              <p:nvPr/>
            </p:nvSpPr>
            <p:spPr bwMode="auto">
              <a:xfrm>
                <a:off x="5486400" y="2286000"/>
                <a:ext cx="2362200" cy="990600"/>
              </a:xfrm>
              <a:custGeom>
                <a:avLst/>
                <a:gdLst>
                  <a:gd name="T0" fmla="*/ 0 w 1488"/>
                  <a:gd name="T1" fmla="*/ 624 h 624"/>
                  <a:gd name="T2" fmla="*/ 576 w 1488"/>
                  <a:gd name="T3" fmla="*/ 0 h 624"/>
                  <a:gd name="T4" fmla="*/ 1344 w 1488"/>
                  <a:gd name="T5" fmla="*/ 0 h 624"/>
                  <a:gd name="T6" fmla="*/ 1488 w 1488"/>
                  <a:gd name="T7" fmla="*/ 624 h 624"/>
                  <a:gd name="T8" fmla="*/ 0 w 1488"/>
                  <a:gd name="T9" fmla="*/ 624 h 6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88" h="624">
                    <a:moveTo>
                      <a:pt x="0" y="624"/>
                    </a:moveTo>
                    <a:lnTo>
                      <a:pt x="576" y="0"/>
                    </a:lnTo>
                    <a:lnTo>
                      <a:pt x="1344" y="0"/>
                    </a:lnTo>
                    <a:lnTo>
                      <a:pt x="1488" y="624"/>
                    </a:lnTo>
                    <a:lnTo>
                      <a:pt x="0" y="624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3076" name="Line 4"/>
              <p:cNvSpPr>
                <a:spLocks noChangeShapeType="1"/>
              </p:cNvSpPr>
              <p:nvPr/>
            </p:nvSpPr>
            <p:spPr bwMode="auto">
              <a:xfrm>
                <a:off x="5486400" y="3276600"/>
                <a:ext cx="23622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7" name="Line 5"/>
              <p:cNvSpPr>
                <a:spLocks noChangeShapeType="1"/>
              </p:cNvSpPr>
              <p:nvPr/>
            </p:nvSpPr>
            <p:spPr bwMode="auto">
              <a:xfrm flipV="1">
                <a:off x="5486400" y="2286000"/>
                <a:ext cx="914400" cy="990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" name="Line 6"/>
              <p:cNvSpPr>
                <a:spLocks noChangeShapeType="1"/>
              </p:cNvSpPr>
              <p:nvPr/>
            </p:nvSpPr>
            <p:spPr bwMode="auto">
              <a:xfrm flipH="1" flipV="1">
                <a:off x="7620000" y="2286000"/>
                <a:ext cx="228600" cy="990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" name="Line 7"/>
              <p:cNvSpPr>
                <a:spLocks noChangeShapeType="1"/>
              </p:cNvSpPr>
              <p:nvPr/>
            </p:nvSpPr>
            <p:spPr bwMode="auto">
              <a:xfrm>
                <a:off x="6400800" y="2286000"/>
                <a:ext cx="12192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3" name="Line 11"/>
              <p:cNvSpPr>
                <a:spLocks noChangeShapeType="1"/>
              </p:cNvSpPr>
              <p:nvPr/>
            </p:nvSpPr>
            <p:spPr bwMode="auto">
              <a:xfrm flipH="1">
                <a:off x="6400800" y="914400"/>
                <a:ext cx="381000" cy="1371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4" name="Line 12"/>
              <p:cNvSpPr>
                <a:spLocks noChangeShapeType="1"/>
              </p:cNvSpPr>
              <p:nvPr/>
            </p:nvSpPr>
            <p:spPr bwMode="auto">
              <a:xfrm flipH="1">
                <a:off x="5486400" y="914400"/>
                <a:ext cx="1295400" cy="236220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5" name="Line 13"/>
              <p:cNvSpPr>
                <a:spLocks noChangeShapeType="1"/>
              </p:cNvSpPr>
              <p:nvPr/>
            </p:nvSpPr>
            <p:spPr bwMode="auto">
              <a:xfrm>
                <a:off x="6781800" y="914400"/>
                <a:ext cx="838200" cy="1371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6" name="Line 14"/>
              <p:cNvSpPr>
                <a:spLocks noChangeShapeType="1"/>
              </p:cNvSpPr>
              <p:nvPr/>
            </p:nvSpPr>
            <p:spPr bwMode="auto">
              <a:xfrm>
                <a:off x="6781800" y="914400"/>
                <a:ext cx="1066800" cy="2362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7" name="Text Box 15"/>
              <p:cNvSpPr txBox="1">
                <a:spLocks noChangeArrowheads="1"/>
              </p:cNvSpPr>
              <p:nvPr/>
            </p:nvSpPr>
            <p:spPr bwMode="auto">
              <a:xfrm>
                <a:off x="6629400" y="2895600"/>
                <a:ext cx="152400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Arial" charset="0"/>
                  </a:rPr>
                  <a:t>Mặt đáy</a:t>
                </a:r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auto">
              <a:xfrm>
                <a:off x="6781800" y="914400"/>
                <a:ext cx="1066800" cy="2362200"/>
              </a:xfrm>
              <a:custGeom>
                <a:avLst/>
                <a:gdLst>
                  <a:gd name="T0" fmla="*/ 672 w 672"/>
                  <a:gd name="T1" fmla="*/ 1488 h 1488"/>
                  <a:gd name="T2" fmla="*/ 0 w 672"/>
                  <a:gd name="T3" fmla="*/ 0 h 1488"/>
                  <a:gd name="T4" fmla="*/ 528 w 672"/>
                  <a:gd name="T5" fmla="*/ 864 h 1488"/>
                  <a:gd name="T6" fmla="*/ 672 w 672"/>
                  <a:gd name="T7" fmla="*/ 1488 h 1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2" h="1488">
                    <a:moveTo>
                      <a:pt x="672" y="1488"/>
                    </a:moveTo>
                    <a:lnTo>
                      <a:pt x="0" y="0"/>
                    </a:lnTo>
                    <a:lnTo>
                      <a:pt x="528" y="864"/>
                    </a:lnTo>
                    <a:lnTo>
                      <a:pt x="672" y="1488"/>
                    </a:lnTo>
                    <a:close/>
                  </a:path>
                </a:pathLst>
              </a:cu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1" name="Line 19"/>
              <p:cNvSpPr>
                <a:spLocks noChangeShapeType="1"/>
              </p:cNvSpPr>
              <p:nvPr/>
            </p:nvSpPr>
            <p:spPr bwMode="auto">
              <a:xfrm flipH="1">
                <a:off x="7467600" y="1905000"/>
                <a:ext cx="304800" cy="381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2" name="Line 20"/>
              <p:cNvSpPr>
                <a:spLocks noChangeShapeType="1"/>
              </p:cNvSpPr>
              <p:nvPr/>
            </p:nvSpPr>
            <p:spPr bwMode="auto">
              <a:xfrm>
                <a:off x="6781800" y="914400"/>
                <a:ext cx="0" cy="1828800"/>
              </a:xfrm>
              <a:prstGeom prst="line">
                <a:avLst/>
              </a:prstGeom>
              <a:noFill/>
              <a:ln w="19050">
                <a:solidFill>
                  <a:srgbClr val="FF0066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3" name="Line 21"/>
              <p:cNvSpPr>
                <a:spLocks noChangeShapeType="1"/>
              </p:cNvSpPr>
              <p:nvPr/>
            </p:nvSpPr>
            <p:spPr bwMode="auto">
              <a:xfrm flipH="1">
                <a:off x="5105400" y="914400"/>
                <a:ext cx="1676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4" name="Line 22"/>
              <p:cNvSpPr>
                <a:spLocks noChangeShapeType="1"/>
              </p:cNvSpPr>
              <p:nvPr/>
            </p:nvSpPr>
            <p:spPr bwMode="auto">
              <a:xfrm flipH="1">
                <a:off x="5105400" y="2743200"/>
                <a:ext cx="1676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5" name="Line 23"/>
              <p:cNvSpPr>
                <a:spLocks noChangeShapeType="1"/>
              </p:cNvSpPr>
              <p:nvPr/>
            </p:nvSpPr>
            <p:spPr bwMode="auto">
              <a:xfrm>
                <a:off x="5486400" y="914400"/>
                <a:ext cx="0" cy="762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6" name="Line 24"/>
              <p:cNvSpPr>
                <a:spLocks noChangeShapeType="1"/>
              </p:cNvSpPr>
              <p:nvPr/>
            </p:nvSpPr>
            <p:spPr bwMode="auto">
              <a:xfrm>
                <a:off x="5486400" y="1981200"/>
                <a:ext cx="0" cy="762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7" name="Text Box 25"/>
              <p:cNvSpPr txBox="1">
                <a:spLocks noChangeArrowheads="1"/>
              </p:cNvSpPr>
              <p:nvPr/>
            </p:nvSpPr>
            <p:spPr bwMode="auto">
              <a:xfrm>
                <a:off x="4876800" y="1600200"/>
                <a:ext cx="129540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Arial" charset="0"/>
                  </a:rPr>
                  <a:t>Chiều cao</a:t>
                </a:r>
              </a:p>
            </p:txBody>
          </p:sp>
          <p:sp>
            <p:nvSpPr>
              <p:cNvPr id="3098" name="Text Box 26"/>
              <p:cNvSpPr txBox="1">
                <a:spLocks noChangeArrowheads="1"/>
              </p:cNvSpPr>
              <p:nvPr/>
            </p:nvSpPr>
            <p:spPr bwMode="auto">
              <a:xfrm>
                <a:off x="6134100" y="1993900"/>
                <a:ext cx="30480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Arial" charset="0"/>
                  </a:rPr>
                  <a:t>A</a:t>
                </a:r>
              </a:p>
            </p:txBody>
          </p:sp>
          <p:sp>
            <p:nvSpPr>
              <p:cNvPr id="3100" name="Text Box 28"/>
              <p:cNvSpPr txBox="1">
                <a:spLocks noChangeArrowheads="1"/>
              </p:cNvSpPr>
              <p:nvPr/>
            </p:nvSpPr>
            <p:spPr bwMode="auto">
              <a:xfrm>
                <a:off x="7772400" y="3124200"/>
                <a:ext cx="30480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Arial" charset="0"/>
                  </a:rPr>
                  <a:t>C</a:t>
                </a:r>
              </a:p>
            </p:txBody>
          </p:sp>
          <p:sp>
            <p:nvSpPr>
              <p:cNvPr id="3101" name="Text Box 29"/>
              <p:cNvSpPr txBox="1">
                <a:spLocks noChangeArrowheads="1"/>
              </p:cNvSpPr>
              <p:nvPr/>
            </p:nvSpPr>
            <p:spPr bwMode="auto">
              <a:xfrm>
                <a:off x="7594600" y="2108200"/>
                <a:ext cx="30480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Arial" charset="0"/>
                  </a:rPr>
                  <a:t>D</a:t>
                </a:r>
              </a:p>
            </p:txBody>
          </p:sp>
          <p:sp>
            <p:nvSpPr>
              <p:cNvPr id="3102" name="Text Box 30"/>
              <p:cNvSpPr txBox="1">
                <a:spLocks noChangeArrowheads="1"/>
              </p:cNvSpPr>
              <p:nvPr/>
            </p:nvSpPr>
            <p:spPr bwMode="auto">
              <a:xfrm>
                <a:off x="6629400" y="533400"/>
                <a:ext cx="30480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Arial" charset="0"/>
                  </a:rPr>
                  <a:t>S</a:t>
                </a:r>
              </a:p>
            </p:txBody>
          </p:sp>
          <p:sp>
            <p:nvSpPr>
              <p:cNvPr id="3105" name="Text Box 33"/>
              <p:cNvSpPr txBox="1">
                <a:spLocks noChangeArrowheads="1"/>
              </p:cNvSpPr>
              <p:nvPr/>
            </p:nvSpPr>
            <p:spPr bwMode="auto">
              <a:xfrm>
                <a:off x="6738938" y="2500313"/>
                <a:ext cx="304800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FF0066"/>
                    </a:solidFill>
                    <a:latin typeface="Arial" charset="0"/>
                  </a:rPr>
                  <a:t>H</a:t>
                </a:r>
              </a:p>
            </p:txBody>
          </p:sp>
          <p:sp>
            <p:nvSpPr>
              <p:cNvPr id="3106" name="Line 34"/>
              <p:cNvSpPr>
                <a:spLocks noChangeShapeType="1"/>
              </p:cNvSpPr>
              <p:nvPr/>
            </p:nvSpPr>
            <p:spPr bwMode="auto">
              <a:xfrm flipH="1">
                <a:off x="7086600" y="838200"/>
                <a:ext cx="609600" cy="609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121" name="Group 49"/>
              <p:cNvGrpSpPr>
                <a:grpSpLocks/>
              </p:cNvGrpSpPr>
              <p:nvPr/>
            </p:nvGrpSpPr>
            <p:grpSpPr bwMode="auto">
              <a:xfrm>
                <a:off x="6629400" y="2590800"/>
                <a:ext cx="152400" cy="152400"/>
                <a:chOff x="4176" y="2496"/>
                <a:chExt cx="96" cy="96"/>
              </a:xfrm>
            </p:grpSpPr>
            <p:sp>
              <p:nvSpPr>
                <p:cNvPr id="3119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4176" y="249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0" name="Line 48"/>
                <p:cNvSpPr>
                  <a:spLocks noChangeShapeType="1"/>
                </p:cNvSpPr>
                <p:nvPr/>
              </p:nvSpPr>
              <p:spPr bwMode="auto">
                <a:xfrm>
                  <a:off x="4176" y="2496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123" name="Rectangle 51"/>
          <p:cNvSpPr>
            <a:spLocks noChangeArrowheads="1"/>
          </p:cNvSpPr>
          <p:nvPr/>
        </p:nvSpPr>
        <p:spPr bwMode="auto">
          <a:xfrm>
            <a:off x="914400" y="593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3124" name="Text Box 52"/>
          <p:cNvSpPr txBox="1">
            <a:spLocks noChangeArrowheads="1"/>
          </p:cNvSpPr>
          <p:nvPr/>
        </p:nvSpPr>
        <p:spPr bwMode="auto">
          <a:xfrm>
            <a:off x="683568" y="2406650"/>
            <a:ext cx="518160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6600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</a:rPr>
              <a:t>Đáy</a:t>
            </a:r>
            <a:r>
              <a:rPr lang="en-US" sz="2800" dirty="0">
                <a:latin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</a:rPr>
              <a:t>Đa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</a:rPr>
              <a:t>Mặt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bên</a:t>
            </a:r>
            <a:r>
              <a:rPr lang="en-US" sz="2800" dirty="0">
                <a:latin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</a:rPr>
              <a:t>Những</a:t>
            </a:r>
            <a:r>
              <a:rPr lang="en-US" sz="2800" dirty="0">
                <a:latin typeface="Times New Roman" pitchFamily="18" charset="0"/>
              </a:rPr>
              <a:t> tam </a:t>
            </a:r>
            <a:r>
              <a:rPr lang="en-US" sz="2800" dirty="0" err="1">
                <a:latin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chung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đỉnh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125" name="Rectangle 53"/>
          <p:cNvSpPr>
            <a:spLocks noChangeArrowheads="1"/>
          </p:cNvSpPr>
          <p:nvPr/>
        </p:nvSpPr>
        <p:spPr bwMode="auto">
          <a:xfrm>
            <a:off x="500483" y="1597819"/>
            <a:ext cx="25571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 err="1">
                <a:latin typeface=".VnTime" pitchFamily="34" charset="0"/>
                <a:sym typeface="Wingdings" pitchFamily="2" charset="2"/>
              </a:rPr>
              <a:t>H×nh</a:t>
            </a:r>
            <a:r>
              <a:rPr lang="en-US" sz="3200" b="1" dirty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>
                <a:latin typeface=".VnTime" pitchFamily="34" charset="0"/>
                <a:sym typeface="Wingdings" pitchFamily="2" charset="2"/>
              </a:rPr>
              <a:t>chãp</a:t>
            </a:r>
            <a:r>
              <a:rPr lang="en-US" sz="3200" b="1" dirty="0">
                <a:latin typeface=".VnTime" pitchFamily="34" charset="0"/>
                <a:sym typeface="Wingdings" pitchFamily="2" charset="2"/>
              </a:rPr>
              <a:t> </a:t>
            </a:r>
          </a:p>
        </p:txBody>
      </p:sp>
      <p:sp>
        <p:nvSpPr>
          <p:cNvPr id="3126" name="AutoShape 54"/>
          <p:cNvSpPr>
            <a:spLocks/>
          </p:cNvSpPr>
          <p:nvPr/>
        </p:nvSpPr>
        <p:spPr bwMode="auto">
          <a:xfrm>
            <a:off x="411560" y="2683669"/>
            <a:ext cx="152400" cy="1143000"/>
          </a:xfrm>
          <a:prstGeom prst="leftBrace">
            <a:avLst>
              <a:gd name="adj1" fmla="val 62500"/>
              <a:gd name="adj2" fmla="val 50000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3960" y="4437112"/>
            <a:ext cx="7622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chóp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1556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333" name="Group 61"/>
          <p:cNvGraphicFramePr>
            <a:graphicFrameLocks noGrp="1"/>
          </p:cNvGraphicFramePr>
          <p:nvPr>
            <p:ph/>
          </p:nvPr>
        </p:nvGraphicFramePr>
        <p:xfrm>
          <a:off x="152400" y="3733800"/>
          <a:ext cx="8915400" cy="2905443"/>
        </p:xfrm>
        <a:graphic>
          <a:graphicData uri="http://schemas.openxmlformats.org/drawingml/2006/table">
            <a:tbl>
              <a:tblPr/>
              <a:tblGrid>
                <a:gridCol w="1676400"/>
                <a:gridCol w="3200400"/>
                <a:gridCol w="4038600"/>
              </a:tblGrid>
              <a:tr h="693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Hình chóp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Hình lăng trụ đứng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Đáy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Mặt bên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Cạnh bên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54300" name="Group 28"/>
          <p:cNvGrpSpPr>
            <a:grpSpLocks/>
          </p:cNvGrpSpPr>
          <p:nvPr/>
        </p:nvGrpSpPr>
        <p:grpSpPr bwMode="auto">
          <a:xfrm>
            <a:off x="5867400" y="1143000"/>
            <a:ext cx="1524000" cy="2286000"/>
            <a:chOff x="3696" y="710"/>
            <a:chExt cx="720" cy="1258"/>
          </a:xfrm>
        </p:grpSpPr>
        <p:sp>
          <p:nvSpPr>
            <p:cNvPr id="54301" name="Line 29"/>
            <p:cNvSpPr>
              <a:spLocks noChangeShapeType="1"/>
            </p:cNvSpPr>
            <p:nvPr/>
          </p:nvSpPr>
          <p:spPr bwMode="auto">
            <a:xfrm>
              <a:off x="4080" y="998"/>
              <a:ext cx="0" cy="9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2" name="Line 30"/>
            <p:cNvSpPr>
              <a:spLocks noChangeShapeType="1"/>
            </p:cNvSpPr>
            <p:nvPr/>
          </p:nvSpPr>
          <p:spPr bwMode="auto">
            <a:xfrm>
              <a:off x="4412" y="715"/>
              <a:ext cx="0" cy="9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3" name="Line 31"/>
            <p:cNvSpPr>
              <a:spLocks noChangeShapeType="1"/>
            </p:cNvSpPr>
            <p:nvPr/>
          </p:nvSpPr>
          <p:spPr bwMode="auto">
            <a:xfrm>
              <a:off x="3697" y="716"/>
              <a:ext cx="0" cy="9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4" name="Line 32"/>
            <p:cNvSpPr>
              <a:spLocks noChangeShapeType="1"/>
            </p:cNvSpPr>
            <p:nvPr/>
          </p:nvSpPr>
          <p:spPr bwMode="auto">
            <a:xfrm>
              <a:off x="3696" y="1680"/>
              <a:ext cx="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5" name="Line 33"/>
            <p:cNvSpPr>
              <a:spLocks noChangeShapeType="1"/>
            </p:cNvSpPr>
            <p:nvPr/>
          </p:nvSpPr>
          <p:spPr bwMode="auto">
            <a:xfrm flipH="1">
              <a:off x="4080" y="1680"/>
              <a:ext cx="336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6" name="Line 34"/>
            <p:cNvSpPr>
              <a:spLocks noChangeShapeType="1"/>
            </p:cNvSpPr>
            <p:nvPr/>
          </p:nvSpPr>
          <p:spPr bwMode="auto">
            <a:xfrm flipH="1" flipV="1">
              <a:off x="3696" y="1680"/>
              <a:ext cx="384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7" name="Line 35"/>
            <p:cNvSpPr>
              <a:spLocks noChangeShapeType="1"/>
            </p:cNvSpPr>
            <p:nvPr/>
          </p:nvSpPr>
          <p:spPr bwMode="auto">
            <a:xfrm>
              <a:off x="3696" y="710"/>
              <a:ext cx="72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8" name="Line 36"/>
            <p:cNvSpPr>
              <a:spLocks noChangeShapeType="1"/>
            </p:cNvSpPr>
            <p:nvPr/>
          </p:nvSpPr>
          <p:spPr bwMode="auto">
            <a:xfrm flipH="1">
              <a:off x="4080" y="710"/>
              <a:ext cx="336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09" name="Line 37"/>
            <p:cNvSpPr>
              <a:spLocks noChangeShapeType="1"/>
            </p:cNvSpPr>
            <p:nvPr/>
          </p:nvSpPr>
          <p:spPr bwMode="auto">
            <a:xfrm flipH="1" flipV="1">
              <a:off x="3696" y="710"/>
              <a:ext cx="384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310" name="Line 38"/>
          <p:cNvSpPr>
            <a:spLocks noChangeShapeType="1"/>
          </p:cNvSpPr>
          <p:nvPr/>
        </p:nvSpPr>
        <p:spPr bwMode="auto">
          <a:xfrm>
            <a:off x="1143000" y="3352800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11" name="Line 39"/>
          <p:cNvSpPr>
            <a:spLocks noChangeShapeType="1"/>
          </p:cNvSpPr>
          <p:nvPr/>
        </p:nvSpPr>
        <p:spPr bwMode="auto">
          <a:xfrm flipV="1">
            <a:off x="1143000" y="2362200"/>
            <a:ext cx="914400" cy="9906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12" name="Line 40"/>
          <p:cNvSpPr>
            <a:spLocks noChangeShapeType="1"/>
          </p:cNvSpPr>
          <p:nvPr/>
        </p:nvSpPr>
        <p:spPr bwMode="auto">
          <a:xfrm flipH="1" flipV="1">
            <a:off x="3276600" y="2362200"/>
            <a:ext cx="228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13" name="Line 41"/>
          <p:cNvSpPr>
            <a:spLocks noChangeShapeType="1"/>
          </p:cNvSpPr>
          <p:nvPr/>
        </p:nvSpPr>
        <p:spPr bwMode="auto">
          <a:xfrm>
            <a:off x="2057400" y="23622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14" name="Line 42"/>
          <p:cNvSpPr>
            <a:spLocks noChangeShapeType="1"/>
          </p:cNvSpPr>
          <p:nvPr/>
        </p:nvSpPr>
        <p:spPr bwMode="auto">
          <a:xfrm flipH="1">
            <a:off x="2057400" y="990600"/>
            <a:ext cx="381000" cy="13716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15" name="Line 43"/>
          <p:cNvSpPr>
            <a:spLocks noChangeShapeType="1"/>
          </p:cNvSpPr>
          <p:nvPr/>
        </p:nvSpPr>
        <p:spPr bwMode="auto">
          <a:xfrm flipH="1">
            <a:off x="1143000" y="990600"/>
            <a:ext cx="12954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16" name="Line 44"/>
          <p:cNvSpPr>
            <a:spLocks noChangeShapeType="1"/>
          </p:cNvSpPr>
          <p:nvPr/>
        </p:nvSpPr>
        <p:spPr bwMode="auto">
          <a:xfrm>
            <a:off x="2438400" y="990600"/>
            <a:ext cx="838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17" name="Line 45"/>
          <p:cNvSpPr>
            <a:spLocks noChangeShapeType="1"/>
          </p:cNvSpPr>
          <p:nvPr/>
        </p:nvSpPr>
        <p:spPr bwMode="auto">
          <a:xfrm>
            <a:off x="2438400" y="990600"/>
            <a:ext cx="10668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18" name="Text Box 46"/>
          <p:cNvSpPr txBox="1">
            <a:spLocks noChangeArrowheads="1"/>
          </p:cNvSpPr>
          <p:nvPr/>
        </p:nvSpPr>
        <p:spPr bwMode="auto">
          <a:xfrm>
            <a:off x="457200" y="228600"/>
            <a:ext cx="769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Hãy so sánh hình chóp và hình lăng trụ đứng?</a:t>
            </a:r>
          </a:p>
        </p:txBody>
      </p:sp>
      <p:sp>
        <p:nvSpPr>
          <p:cNvPr id="54321" name="Text Box 49"/>
          <p:cNvSpPr txBox="1">
            <a:spLocks noChangeArrowheads="1"/>
          </p:cNvSpPr>
          <p:nvPr/>
        </p:nvSpPr>
        <p:spPr bwMode="auto">
          <a:xfrm>
            <a:off x="2743200" y="4572000"/>
            <a:ext cx="1130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  <a:latin typeface="Arial" charset="0"/>
              </a:rPr>
              <a:t>1 đáy</a:t>
            </a:r>
          </a:p>
        </p:txBody>
      </p:sp>
      <p:sp>
        <p:nvSpPr>
          <p:cNvPr id="54322" name="Text Box 50"/>
          <p:cNvSpPr txBox="1">
            <a:spLocks noChangeArrowheads="1"/>
          </p:cNvSpPr>
          <p:nvPr/>
        </p:nvSpPr>
        <p:spPr bwMode="auto">
          <a:xfrm>
            <a:off x="6477000" y="4572000"/>
            <a:ext cx="1049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  <a:latin typeface="Arial" charset="0"/>
              </a:rPr>
              <a:t>2 đáy</a:t>
            </a:r>
          </a:p>
        </p:txBody>
      </p:sp>
      <p:sp>
        <p:nvSpPr>
          <p:cNvPr id="54323" name="Text Box 51"/>
          <p:cNvSpPr txBox="1">
            <a:spLocks noChangeArrowheads="1"/>
          </p:cNvSpPr>
          <p:nvPr/>
        </p:nvSpPr>
        <p:spPr bwMode="auto">
          <a:xfrm>
            <a:off x="2133600" y="5181600"/>
            <a:ext cx="2662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  <a:latin typeface="Arial" charset="0"/>
              </a:rPr>
              <a:t>Là các tam giác</a:t>
            </a:r>
          </a:p>
        </p:txBody>
      </p:sp>
      <p:sp>
        <p:nvSpPr>
          <p:cNvPr id="54324" name="Text Box 52"/>
          <p:cNvSpPr txBox="1">
            <a:spLocks noChangeArrowheads="1"/>
          </p:cNvSpPr>
          <p:nvPr/>
        </p:nvSpPr>
        <p:spPr bwMode="auto">
          <a:xfrm>
            <a:off x="5638800" y="5181600"/>
            <a:ext cx="2824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  <a:latin typeface="Arial" charset="0"/>
              </a:rPr>
              <a:t>Là hình chữ nhật</a:t>
            </a:r>
          </a:p>
        </p:txBody>
      </p:sp>
      <p:sp>
        <p:nvSpPr>
          <p:cNvPr id="54325" name="Text Box 53"/>
          <p:cNvSpPr txBox="1">
            <a:spLocks noChangeArrowheads="1"/>
          </p:cNvSpPr>
          <p:nvPr/>
        </p:nvSpPr>
        <p:spPr bwMode="auto">
          <a:xfrm>
            <a:off x="2133600" y="59436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  <a:latin typeface="Arial" charset="0"/>
              </a:rPr>
              <a:t>Cắt nhau tại đỉnh</a:t>
            </a:r>
          </a:p>
        </p:txBody>
      </p:sp>
      <p:sp>
        <p:nvSpPr>
          <p:cNvPr id="54326" name="Text Box 54"/>
          <p:cNvSpPr txBox="1">
            <a:spLocks noChangeArrowheads="1"/>
          </p:cNvSpPr>
          <p:nvPr/>
        </p:nvSpPr>
        <p:spPr bwMode="auto">
          <a:xfrm>
            <a:off x="5114925" y="5943600"/>
            <a:ext cx="3952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  <a:latin typeface="Arial" charset="0"/>
              </a:rPr>
              <a:t>Song song và bằng nhau</a:t>
            </a:r>
          </a:p>
        </p:txBody>
      </p:sp>
    </p:spTree>
    <p:extLst>
      <p:ext uri="{BB962C8B-B14F-4D97-AF65-F5344CB8AC3E}">
        <p14:creationId xmlns:p14="http://schemas.microsoft.com/office/powerpoint/2010/main" val="1228394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43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43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43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43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43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43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43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43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43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43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43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43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543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543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543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543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543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543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21" grpId="0"/>
      <p:bldP spid="54322" grpId="0"/>
      <p:bldP spid="54323" grpId="0"/>
      <p:bldP spid="54324" grpId="0"/>
      <p:bldP spid="54325" grpId="0"/>
      <p:bldP spid="543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16632"/>
            <a:ext cx="5257800" cy="581744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CÁCH VẼ HÌNH CHÓP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457200" y="2209800"/>
            <a:ext cx="8001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ABCD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810000" y="55626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5410200" y="63246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7391400" y="61102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6400800" y="502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</a:t>
            </a: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5638800" y="3200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>
            <a:off x="5867400" y="3581400"/>
            <a:ext cx="1524000" cy="25908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 flipH="1">
            <a:off x="4114800" y="3581400"/>
            <a:ext cx="1676400" cy="20574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>
            <a:off x="5791200" y="3505200"/>
            <a:ext cx="533400" cy="1905000"/>
          </a:xfrm>
          <a:prstGeom prst="line">
            <a:avLst/>
          </a:prstGeom>
          <a:noFill/>
          <a:ln w="9525">
            <a:solidFill>
              <a:srgbClr val="FF0066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 flipH="1">
            <a:off x="5791200" y="3581400"/>
            <a:ext cx="0" cy="28194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>
            <a:off x="4114800" y="56388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6" name="Line 18"/>
          <p:cNvSpPr>
            <a:spLocks noChangeShapeType="1"/>
          </p:cNvSpPr>
          <p:nvPr/>
        </p:nvSpPr>
        <p:spPr bwMode="auto">
          <a:xfrm flipV="1">
            <a:off x="5791200" y="6172200"/>
            <a:ext cx="1600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7" name="Line 19"/>
          <p:cNvSpPr>
            <a:spLocks noChangeShapeType="1"/>
          </p:cNvSpPr>
          <p:nvPr/>
        </p:nvSpPr>
        <p:spPr bwMode="auto">
          <a:xfrm flipV="1">
            <a:off x="4114800" y="5410200"/>
            <a:ext cx="22098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8" name="Line 20"/>
          <p:cNvSpPr>
            <a:spLocks noChangeShapeType="1"/>
          </p:cNvSpPr>
          <p:nvPr/>
        </p:nvSpPr>
        <p:spPr bwMode="auto">
          <a:xfrm>
            <a:off x="6324600" y="54102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9" name="Rectangle 21"/>
          <p:cNvSpPr>
            <a:spLocks noChangeArrowheads="1"/>
          </p:cNvSpPr>
          <p:nvPr/>
        </p:nvSpPr>
        <p:spPr bwMode="auto">
          <a:xfrm>
            <a:off x="457200" y="841375"/>
            <a:ext cx="7467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dirty="0" smtClean="0"/>
              <a:t>1)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ABCD</a:t>
            </a:r>
            <a:endParaRPr lang="en-US" sz="2800" dirty="0"/>
          </a:p>
        </p:txBody>
      </p:sp>
      <p:sp>
        <p:nvSpPr>
          <p:cNvPr id="48150" name="Rectangle 22"/>
          <p:cNvSpPr>
            <a:spLocks noChangeArrowheads="1"/>
          </p:cNvSpPr>
          <p:nvPr/>
        </p:nvSpPr>
        <p:spPr bwMode="auto">
          <a:xfrm>
            <a:off x="457200" y="1524000"/>
            <a:ext cx="7696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ABCD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52" name="Oval 24"/>
          <p:cNvSpPr>
            <a:spLocks noChangeArrowheads="1"/>
          </p:cNvSpPr>
          <p:nvPr/>
        </p:nvSpPr>
        <p:spPr bwMode="auto">
          <a:xfrm>
            <a:off x="5791200" y="3505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41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48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8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/>
      <p:bldP spid="48132" grpId="0"/>
      <p:bldP spid="48133" grpId="0"/>
      <p:bldP spid="48134" grpId="0"/>
      <p:bldP spid="48135" grpId="0"/>
      <p:bldP spid="48140" grpId="0"/>
      <p:bldP spid="48141" grpId="0" animBg="1"/>
      <p:bldP spid="48142" grpId="0" animBg="1"/>
      <p:bldP spid="48143" grpId="0" animBg="1"/>
      <p:bldP spid="48144" grpId="0" animBg="1"/>
      <p:bldP spid="48145" grpId="0" animBg="1"/>
      <p:bldP spid="48146" grpId="0" animBg="1"/>
      <p:bldP spid="48147" grpId="0" animBg="1"/>
      <p:bldP spid="48148" grpId="0" animBg="1"/>
      <p:bldP spid="48149" grpId="0"/>
      <p:bldP spid="48150" grpId="0"/>
      <p:bldP spid="4815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5" name="Freeform 39"/>
          <p:cNvSpPr>
            <a:spLocks/>
          </p:cNvSpPr>
          <p:nvPr/>
        </p:nvSpPr>
        <p:spPr bwMode="auto">
          <a:xfrm>
            <a:off x="5181600" y="2286000"/>
            <a:ext cx="3276600" cy="1219200"/>
          </a:xfrm>
          <a:custGeom>
            <a:avLst/>
            <a:gdLst>
              <a:gd name="T0" fmla="*/ 0 w 2064"/>
              <a:gd name="T1" fmla="*/ 192 h 720"/>
              <a:gd name="T2" fmla="*/ 816 w 2064"/>
              <a:gd name="T3" fmla="*/ 720 h 720"/>
              <a:gd name="T4" fmla="*/ 2064 w 2064"/>
              <a:gd name="T5" fmla="*/ 528 h 720"/>
              <a:gd name="T6" fmla="*/ 1248 w 2064"/>
              <a:gd name="T7" fmla="*/ 0 h 720"/>
              <a:gd name="T8" fmla="*/ 0 w 2064"/>
              <a:gd name="T9" fmla="*/ 192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4" h="720">
                <a:moveTo>
                  <a:pt x="0" y="192"/>
                </a:moveTo>
                <a:lnTo>
                  <a:pt x="816" y="720"/>
                </a:lnTo>
                <a:lnTo>
                  <a:pt x="2064" y="528"/>
                </a:lnTo>
                <a:lnTo>
                  <a:pt x="1248" y="0"/>
                </a:lnTo>
                <a:lnTo>
                  <a:pt x="0" y="192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en-US">
              <a:solidFill>
                <a:srgbClr val="00B050"/>
              </a:solidFill>
            </a:endParaRPr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5181600" y="2605088"/>
            <a:ext cx="1295400" cy="900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V="1">
            <a:off x="5181600" y="2300288"/>
            <a:ext cx="1981200" cy="3048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V="1">
            <a:off x="6477000" y="3200400"/>
            <a:ext cx="1981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7162800" y="2300288"/>
            <a:ext cx="1295400" cy="900112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6477000" y="762000"/>
            <a:ext cx="304800" cy="2743200"/>
          </a:xfrm>
          <a:prstGeom prst="line">
            <a:avLst/>
          </a:prstGeom>
          <a:noFill/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 flipH="1">
            <a:off x="5181600" y="762000"/>
            <a:ext cx="1600200" cy="1843088"/>
          </a:xfrm>
          <a:prstGeom prst="line">
            <a:avLst/>
          </a:prstGeom>
          <a:noFill/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6781800" y="762000"/>
            <a:ext cx="381000" cy="1538288"/>
          </a:xfrm>
          <a:prstGeom prst="line">
            <a:avLst/>
          </a:prstGeom>
          <a:noFill/>
          <a:ln w="19050">
            <a:solidFill>
              <a:srgbClr val="660033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6781800" y="762000"/>
            <a:ext cx="1676400" cy="2438400"/>
          </a:xfrm>
          <a:prstGeom prst="line">
            <a:avLst/>
          </a:prstGeom>
          <a:noFill/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 flipH="1">
            <a:off x="6477000" y="2300288"/>
            <a:ext cx="685800" cy="1204912"/>
          </a:xfrm>
          <a:prstGeom prst="line">
            <a:avLst/>
          </a:prstGeom>
          <a:noFill/>
          <a:ln w="19050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8" name="Freeform 22"/>
          <p:cNvSpPr>
            <a:spLocks/>
          </p:cNvSpPr>
          <p:nvPr/>
        </p:nvSpPr>
        <p:spPr bwMode="auto">
          <a:xfrm>
            <a:off x="5181600" y="2605088"/>
            <a:ext cx="3276600" cy="595312"/>
          </a:xfrm>
          <a:custGeom>
            <a:avLst/>
            <a:gdLst>
              <a:gd name="T0" fmla="*/ 0 w 2058"/>
              <a:gd name="T1" fmla="*/ 0 h 330"/>
              <a:gd name="T2" fmla="*/ 2058 w 2058"/>
              <a:gd name="T3" fmla="*/ 330 h 33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058" h="330">
                <a:moveTo>
                  <a:pt x="0" y="0"/>
                </a:moveTo>
                <a:lnTo>
                  <a:pt x="2058" y="330"/>
                </a:lnTo>
              </a:path>
            </a:pathLst>
          </a:custGeom>
          <a:noFill/>
          <a:ln w="19050" cap="flat" cmpd="sng">
            <a:solidFill>
              <a:schemeClr val="hlink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4800600" y="2452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A</a:t>
            </a: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6248400" y="3505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B</a:t>
            </a: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8458200" y="3276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C</a:t>
            </a:r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7162800" y="2071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D</a:t>
            </a:r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6781800" y="395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</a:t>
            </a:r>
          </a:p>
        </p:txBody>
      </p: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304800" y="2286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2) Hình chóp đều</a:t>
            </a:r>
          </a:p>
        </p:txBody>
      </p:sp>
      <p:sp>
        <p:nvSpPr>
          <p:cNvPr id="4134" name="Rectangle 38"/>
          <p:cNvSpPr>
            <a:spLocks noGrp="1" noChangeArrowheads="1"/>
          </p:cNvSpPr>
          <p:nvPr>
            <p:ph type="title"/>
          </p:nvPr>
        </p:nvSpPr>
        <p:spPr>
          <a:xfrm>
            <a:off x="240432" y="814171"/>
            <a:ext cx="4572000" cy="551656"/>
          </a:xfr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Hình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chóp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S.ABCD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</a:t>
            </a:r>
          </a:p>
        </p:txBody>
      </p:sp>
      <p:sp>
        <p:nvSpPr>
          <p:cNvPr id="4136" name="Text Box 40"/>
          <p:cNvSpPr txBox="1">
            <a:spLocks noChangeArrowheads="1"/>
          </p:cNvSpPr>
          <p:nvPr/>
        </p:nvSpPr>
        <p:spPr bwMode="auto">
          <a:xfrm>
            <a:off x="284165" y="4340225"/>
            <a:ext cx="43434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3200" dirty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dirty="0" smtClean="0">
                <a:latin typeface=".VnTime" pitchFamily="34" charset="0"/>
                <a:sym typeface="Wingdings" pitchFamily="2" charset="2"/>
              </a:rPr>
              <a:t>Ta </a:t>
            </a:r>
            <a:r>
              <a:rPr lang="en-US" sz="3200" dirty="0" err="1" smtClean="0">
                <a:latin typeface=".VnTime" pitchFamily="34" charset="0"/>
                <a:sym typeface="Wingdings" pitchFamily="2" charset="2"/>
              </a:rPr>
              <a:t>gọi</a:t>
            </a:r>
            <a:r>
              <a:rPr lang="en-US" sz="3200" dirty="0" smtClean="0">
                <a:latin typeface=".VnTime" pitchFamily="34" charset="0"/>
                <a:sym typeface="Wingdings" pitchFamily="2" charset="2"/>
              </a:rPr>
              <a:t> S.ABCD </a:t>
            </a:r>
            <a:r>
              <a:rPr lang="en-US" sz="3200" dirty="0">
                <a:latin typeface=".VnTime" pitchFamily="34" charset="0"/>
                <a:sym typeface="Wingdings" pitchFamily="2" charset="2"/>
              </a:rPr>
              <a:t>lµ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3200" dirty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.VnTime" pitchFamily="34" charset="0"/>
                <a:sym typeface="Wingdings" pitchFamily="2" charset="2"/>
              </a:rPr>
              <a:t>h×nh</a:t>
            </a:r>
            <a:r>
              <a:rPr lang="en-US" sz="3200" b="1" dirty="0">
                <a:solidFill>
                  <a:srgbClr val="C00000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.VnTime" pitchFamily="34" charset="0"/>
                <a:sym typeface="Wingdings" pitchFamily="2" charset="2"/>
              </a:rPr>
              <a:t>chãp</a:t>
            </a:r>
            <a:r>
              <a:rPr lang="en-US" sz="3200" b="1" dirty="0">
                <a:solidFill>
                  <a:srgbClr val="C00000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.VnTime" pitchFamily="34" charset="0"/>
                <a:sym typeface="Wingdings" pitchFamily="2" charset="2"/>
              </a:rPr>
              <a:t>tø</a:t>
            </a:r>
            <a:r>
              <a:rPr lang="en-US" sz="3200" b="1" dirty="0">
                <a:solidFill>
                  <a:srgbClr val="C00000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.VnTime" pitchFamily="34" charset="0"/>
                <a:sym typeface="Wingdings" pitchFamily="2" charset="2"/>
              </a:rPr>
              <a:t>gi¸c</a:t>
            </a:r>
            <a:r>
              <a:rPr lang="en-US" sz="3200" b="1" dirty="0">
                <a:solidFill>
                  <a:srgbClr val="C00000"/>
                </a:solidFill>
                <a:latin typeface=".VnTime" pitchFamily="34" charset="0"/>
                <a:sym typeface="Wingdings" pitchFamily="2" charset="2"/>
              </a:rPr>
              <a:t> ®</a:t>
            </a:r>
            <a:r>
              <a:rPr lang="en-US" sz="3200" b="1" dirty="0" err="1">
                <a:solidFill>
                  <a:srgbClr val="C00000"/>
                </a:solidFill>
                <a:latin typeface=".VnTime" pitchFamily="34" charset="0"/>
                <a:sym typeface="Wingdings" pitchFamily="2" charset="2"/>
              </a:rPr>
              <a:t>Òu</a:t>
            </a:r>
            <a:r>
              <a:rPr lang="en-US" sz="3200" b="1" dirty="0">
                <a:solidFill>
                  <a:srgbClr val="C00000"/>
                </a:solidFill>
                <a:latin typeface=".VnTime" pitchFamily="34" charset="0"/>
                <a:sym typeface="Wingdings" pitchFamily="2" charset="2"/>
              </a:rPr>
              <a:t>.</a:t>
            </a:r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333516" y="1790700"/>
            <a:ext cx="39706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.VnTime" pitchFamily="34" charset="0"/>
              </a:rPr>
              <a:t>§¸y : </a:t>
            </a:r>
            <a:r>
              <a:rPr lang="en-US" sz="2800" dirty="0" err="1">
                <a:latin typeface=".VnTime" pitchFamily="34" charset="0"/>
              </a:rPr>
              <a:t>h×nh</a:t>
            </a:r>
            <a:r>
              <a:rPr lang="en-US" sz="2800" dirty="0">
                <a:latin typeface=".VnTime" pitchFamily="34" charset="0"/>
              </a:rPr>
              <a:t> </a:t>
            </a:r>
            <a:r>
              <a:rPr lang="en-US" sz="2800" dirty="0" err="1">
                <a:latin typeface=".VnTime" pitchFamily="34" charset="0"/>
              </a:rPr>
              <a:t>vu«ng</a:t>
            </a:r>
            <a:r>
              <a:rPr lang="en-US" sz="2800" dirty="0">
                <a:latin typeface=".VnTime" pitchFamily="34" charset="0"/>
              </a:rPr>
              <a:t> ABCD</a:t>
            </a:r>
          </a:p>
        </p:txBody>
      </p:sp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313300" y="2624210"/>
            <a:ext cx="41148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.VnTime" pitchFamily="34" charset="0"/>
                <a:cs typeface="Times New Roman" pitchFamily="18" charset="0"/>
              </a:rPr>
              <a:t>MÆt</a:t>
            </a:r>
            <a:r>
              <a:rPr lang="en-US" sz="2800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.VnTime" pitchFamily="34" charset="0"/>
                <a:cs typeface="Times New Roman" pitchFamily="18" charset="0"/>
              </a:rPr>
              <a:t>bªn</a:t>
            </a:r>
            <a:r>
              <a:rPr lang="en-US" sz="2800" dirty="0">
                <a:latin typeface=".VnTime" pitchFamily="34" charset="0"/>
                <a:cs typeface="Times New Roman" pitchFamily="18" charset="0"/>
              </a:rPr>
              <a:t>: SAB, SAC, SBC, SAD lµ tam </a:t>
            </a:r>
            <a:r>
              <a:rPr lang="en-US" sz="2800" dirty="0" err="1">
                <a:latin typeface=".VnTime" pitchFamily="34" charset="0"/>
                <a:cs typeface="Times New Roman" pitchFamily="18" charset="0"/>
              </a:rPr>
              <a:t>gi¸c</a:t>
            </a:r>
            <a:r>
              <a:rPr lang="en-US" sz="2800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.VnTime" pitchFamily="34" charset="0"/>
                <a:cs typeface="Times New Roman" pitchFamily="18" charset="0"/>
              </a:rPr>
              <a:t>c©n</a:t>
            </a:r>
            <a:r>
              <a:rPr lang="en-US" sz="2800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.VnTime" pitchFamily="34" charset="0"/>
                <a:cs typeface="Times New Roman" pitchFamily="18" charset="0"/>
              </a:rPr>
              <a:t>b»ng</a:t>
            </a:r>
            <a:r>
              <a:rPr lang="en-US" sz="2800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.VnTime" pitchFamily="34" charset="0"/>
                <a:cs typeface="Times New Roman" pitchFamily="18" charset="0"/>
              </a:rPr>
              <a:t>nhau</a:t>
            </a:r>
            <a:endParaRPr lang="en-US" sz="2800" dirty="0">
              <a:latin typeface=".VnTime" pitchFamily="34" charset="0"/>
              <a:cs typeface="Times New Roman" pitchFamily="18" charset="0"/>
            </a:endParaRPr>
          </a:p>
        </p:txBody>
      </p:sp>
      <p:sp>
        <p:nvSpPr>
          <p:cNvPr id="4140" name="Rectangle 44"/>
          <p:cNvSpPr>
            <a:spLocks noChangeArrowheads="1"/>
          </p:cNvSpPr>
          <p:nvPr/>
        </p:nvSpPr>
        <p:spPr bwMode="auto">
          <a:xfrm>
            <a:off x="914400" y="593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4176" name="Line 80"/>
          <p:cNvSpPr>
            <a:spLocks noChangeShapeType="1"/>
          </p:cNvSpPr>
          <p:nvPr/>
        </p:nvSpPr>
        <p:spPr bwMode="auto">
          <a:xfrm>
            <a:off x="4495800" y="228600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535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1" dur="20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4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4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4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4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4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4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5" grpId="0" animBg="1"/>
      <p:bldP spid="4109" grpId="0" animBg="1"/>
      <p:bldP spid="4110" grpId="0" animBg="1"/>
      <p:bldP spid="4111" grpId="0" animBg="1"/>
      <p:bldP spid="4112" grpId="0" animBg="1"/>
      <p:bldP spid="4113" grpId="0" animBg="1"/>
      <p:bldP spid="4114" grpId="0" animBg="1"/>
      <p:bldP spid="4115" grpId="0" animBg="1"/>
      <p:bldP spid="4116" grpId="0" animBg="1"/>
      <p:bldP spid="4117" grpId="0" animBg="1"/>
      <p:bldP spid="4118" grpId="0" animBg="1"/>
      <p:bldP spid="4124" grpId="0"/>
      <p:bldP spid="4125" grpId="0"/>
      <p:bldP spid="4126" grpId="0"/>
      <p:bldP spid="4127" grpId="0"/>
      <p:bldP spid="4128" grpId="0"/>
      <p:bldP spid="4134" grpId="0" animBg="1"/>
      <p:bldP spid="4138" grpId="0"/>
      <p:bldP spid="41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6172200" cy="914400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  <a:latin typeface="+mn-lt"/>
              </a:rPr>
              <a:t>Cách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vẽ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hình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chóp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đều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81000" y="2514600"/>
            <a:ext cx="8001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400" dirty="0">
                <a:latin typeface=".VnTime" pitchFamily="34" charset="0"/>
              </a:rPr>
              <a:t>3)</a:t>
            </a:r>
            <a:r>
              <a:rPr lang="en-US" sz="2400" b="1" dirty="0" err="1">
                <a:latin typeface=".VnTime" pitchFamily="34" charset="0"/>
              </a:rPr>
              <a:t>Trªn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đường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cao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lÊy</a:t>
            </a:r>
            <a:r>
              <a:rPr lang="en-US" sz="2400" b="1" dirty="0">
                <a:latin typeface=".VnTime" pitchFamily="34" charset="0"/>
              </a:rPr>
              <a:t> ®</a:t>
            </a:r>
            <a:r>
              <a:rPr lang="en-US" sz="2400" b="1" dirty="0" err="1">
                <a:latin typeface=".VnTime" pitchFamily="34" charset="0"/>
              </a:rPr>
              <a:t>Ønh</a:t>
            </a:r>
            <a:r>
              <a:rPr lang="en-US" sz="2400" b="1" dirty="0">
                <a:latin typeface=".VnTime" pitchFamily="34" charset="0"/>
              </a:rPr>
              <a:t> S</a:t>
            </a:r>
            <a:r>
              <a:rPr lang="en-US" sz="2400" dirty="0">
                <a:latin typeface=".VnTime" pitchFamily="34" charset="0"/>
              </a:rPr>
              <a:t> vµ </a:t>
            </a:r>
            <a:r>
              <a:rPr lang="en-US" sz="2400" dirty="0" err="1">
                <a:latin typeface=".VnTime" pitchFamily="34" charset="0"/>
              </a:rPr>
              <a:t>nèi</a:t>
            </a:r>
            <a:r>
              <a:rPr lang="en-US" sz="2400" dirty="0">
                <a:latin typeface=".VnTime" pitchFamily="34" charset="0"/>
              </a:rPr>
              <a:t> S </a:t>
            </a:r>
            <a:r>
              <a:rPr lang="en-US" sz="2400" dirty="0" err="1">
                <a:latin typeface=".VnTime" pitchFamily="34" charset="0"/>
              </a:rPr>
              <a:t>víi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c¸c</a:t>
            </a:r>
            <a:r>
              <a:rPr lang="en-US" sz="2400" dirty="0">
                <a:latin typeface=".VnTime" pitchFamily="34" charset="0"/>
              </a:rPr>
              <a:t> ®</a:t>
            </a:r>
            <a:r>
              <a:rPr lang="en-US" sz="2400" dirty="0" err="1">
                <a:latin typeface=".VnTime" pitchFamily="34" charset="0"/>
              </a:rPr>
              <a:t>Ønh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cña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h×nh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vu«ng</a:t>
            </a:r>
            <a:r>
              <a:rPr lang="en-US" sz="2400" dirty="0">
                <a:latin typeface=".VnTime" pitchFamily="34" charset="0"/>
              </a:rPr>
              <a:t> ABCD.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2514600" y="55006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" pitchFamily="34" charset="0"/>
              </a:rPr>
              <a:t>A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3581400" y="63388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" pitchFamily="34" charset="0"/>
              </a:rPr>
              <a:t>B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6172200" y="58054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" pitchFamily="34" charset="0"/>
              </a:rPr>
              <a:t>C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4724400" y="4967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" pitchFamily="34" charset="0"/>
              </a:rPr>
              <a:t>D</a:t>
            </a:r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2895600" y="5576888"/>
            <a:ext cx="32004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.VnTime" pitchFamily="34" charset="0"/>
            </a:endParaRPr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H="1">
            <a:off x="4114800" y="5272088"/>
            <a:ext cx="6096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.VnTime" pitchFamily="34" charset="0"/>
            </a:endParaRP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4343400" y="5819775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" pitchFamily="34" charset="0"/>
              </a:rPr>
              <a:t>H</a:t>
            </a:r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 flipH="1">
            <a:off x="4419600" y="3900488"/>
            <a:ext cx="76200" cy="1905000"/>
          </a:xfrm>
          <a:prstGeom prst="line">
            <a:avLst/>
          </a:prstGeom>
          <a:noFill/>
          <a:ln w="9525">
            <a:solidFill>
              <a:schemeClr val="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.VnTime" pitchFamily="34" charset="0"/>
            </a:endParaRP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4343400" y="35194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" pitchFamily="34" charset="0"/>
              </a:rPr>
              <a:t>S</a:t>
            </a:r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>
            <a:off x="4495800" y="3900488"/>
            <a:ext cx="1600200" cy="22098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.VnTime" pitchFamily="34" charset="0"/>
            </a:endParaRPr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 flipH="1">
            <a:off x="2819400" y="3900488"/>
            <a:ext cx="1676400" cy="16764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.VnTime" pitchFamily="34" charset="0"/>
            </a:endParaRPr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>
            <a:off x="4495800" y="3900488"/>
            <a:ext cx="228600" cy="1371600"/>
          </a:xfrm>
          <a:prstGeom prst="line">
            <a:avLst/>
          </a:prstGeom>
          <a:noFill/>
          <a:ln w="9525">
            <a:solidFill>
              <a:srgbClr val="FF0066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.VnTime" pitchFamily="34" charset="0"/>
            </a:endParaRPr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 flipH="1">
            <a:off x="4114800" y="3900488"/>
            <a:ext cx="381000" cy="25146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.VnTime" pitchFamily="34" charset="0"/>
            </a:endParaRPr>
          </a:p>
        </p:txBody>
      </p:sp>
      <p:sp>
        <p:nvSpPr>
          <p:cNvPr id="13349" name="Line 37"/>
          <p:cNvSpPr>
            <a:spLocks noChangeShapeType="1"/>
          </p:cNvSpPr>
          <p:nvPr/>
        </p:nvSpPr>
        <p:spPr bwMode="auto">
          <a:xfrm>
            <a:off x="2819400" y="5576888"/>
            <a:ext cx="1295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.VnTime" pitchFamily="34" charset="0"/>
            </a:endParaRPr>
          </a:p>
        </p:txBody>
      </p:sp>
      <p:sp>
        <p:nvSpPr>
          <p:cNvPr id="13350" name="Line 38"/>
          <p:cNvSpPr>
            <a:spLocks noChangeShapeType="1"/>
          </p:cNvSpPr>
          <p:nvPr/>
        </p:nvSpPr>
        <p:spPr bwMode="auto">
          <a:xfrm flipV="1">
            <a:off x="4114800" y="6110288"/>
            <a:ext cx="1981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.VnTime" pitchFamily="34" charset="0"/>
            </a:endParaRPr>
          </a:p>
        </p:txBody>
      </p:sp>
      <p:sp>
        <p:nvSpPr>
          <p:cNvPr id="13354" name="Line 42"/>
          <p:cNvSpPr>
            <a:spLocks noChangeShapeType="1"/>
          </p:cNvSpPr>
          <p:nvPr/>
        </p:nvSpPr>
        <p:spPr bwMode="auto">
          <a:xfrm flipV="1">
            <a:off x="2819400" y="5272088"/>
            <a:ext cx="19050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.VnTime" pitchFamily="34" charset="0"/>
            </a:endParaRPr>
          </a:p>
        </p:txBody>
      </p:sp>
      <p:sp>
        <p:nvSpPr>
          <p:cNvPr id="13355" name="Line 43"/>
          <p:cNvSpPr>
            <a:spLocks noChangeShapeType="1"/>
          </p:cNvSpPr>
          <p:nvPr/>
        </p:nvSpPr>
        <p:spPr bwMode="auto">
          <a:xfrm>
            <a:off x="4724400" y="5272088"/>
            <a:ext cx="137160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.VnTime" pitchFamily="34" charset="0"/>
            </a:endParaRPr>
          </a:p>
        </p:txBody>
      </p:sp>
      <p:sp>
        <p:nvSpPr>
          <p:cNvPr id="13356" name="Rectangle 44"/>
          <p:cNvSpPr>
            <a:spLocks noChangeArrowheads="1"/>
          </p:cNvSpPr>
          <p:nvPr/>
        </p:nvSpPr>
        <p:spPr bwMode="auto">
          <a:xfrm>
            <a:off x="457200" y="841375"/>
            <a:ext cx="7467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>
                <a:latin typeface=".VnTime" pitchFamily="34" charset="0"/>
              </a:rPr>
              <a:t>1) </a:t>
            </a:r>
            <a:r>
              <a:rPr lang="en-US" sz="2400" b="1" dirty="0">
                <a:latin typeface=".VnTime" pitchFamily="34" charset="0"/>
              </a:rPr>
              <a:t>VÏ ®¸y</a:t>
            </a:r>
            <a:r>
              <a:rPr lang="en-US" sz="2400" dirty="0">
                <a:latin typeface=".VnTime" pitchFamily="34" charset="0"/>
              </a:rPr>
              <a:t> ABCD lµ </a:t>
            </a:r>
            <a:r>
              <a:rPr lang="en-US" sz="2400" dirty="0" err="1">
                <a:latin typeface=".VnTime" pitchFamily="34" charset="0"/>
              </a:rPr>
              <a:t>h×nh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 smtClean="0">
                <a:latin typeface=".VnTime" pitchFamily="34" charset="0"/>
              </a:rPr>
              <a:t>vu«ng</a:t>
            </a:r>
            <a:r>
              <a:rPr lang="en-US" sz="2400" dirty="0" smtClean="0">
                <a:latin typeface=".VnTime" pitchFamily="34" charset="0"/>
              </a:rPr>
              <a:t> (</a:t>
            </a:r>
            <a:r>
              <a:rPr lang="en-US" sz="2400" dirty="0" err="1">
                <a:latin typeface=".VnTime" pitchFamily="34" charset="0"/>
              </a:rPr>
              <a:t>nh×n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phèi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c¶nh</a:t>
            </a:r>
            <a:r>
              <a:rPr lang="en-US" sz="2400" dirty="0">
                <a:latin typeface=".VnTime" pitchFamily="34" charset="0"/>
              </a:rPr>
              <a:t> lµ </a:t>
            </a:r>
            <a:r>
              <a:rPr lang="en-US" sz="2400" dirty="0" err="1">
                <a:latin typeface=".VnTime" pitchFamily="34" charset="0"/>
              </a:rPr>
              <a:t>h×nh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b×nh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hµnh</a:t>
            </a:r>
            <a:r>
              <a:rPr lang="en-US" sz="2400" dirty="0">
                <a:latin typeface=".VnTime" pitchFamily="34" charset="0"/>
              </a:rPr>
              <a:t>)</a:t>
            </a:r>
          </a:p>
        </p:txBody>
      </p:sp>
      <p:sp>
        <p:nvSpPr>
          <p:cNvPr id="13357" name="Rectangle 45"/>
          <p:cNvSpPr>
            <a:spLocks noChangeArrowheads="1"/>
          </p:cNvSpPr>
          <p:nvPr/>
        </p:nvSpPr>
        <p:spPr bwMode="auto">
          <a:xfrm>
            <a:off x="457200" y="1616075"/>
            <a:ext cx="7696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chóp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58" name="Rectangle 46"/>
          <p:cNvSpPr>
            <a:spLocks noChangeArrowheads="1"/>
          </p:cNvSpPr>
          <p:nvPr/>
        </p:nvSpPr>
        <p:spPr bwMode="auto">
          <a:xfrm>
            <a:off x="4343400" y="5729288"/>
            <a:ext cx="76200" cy="76200"/>
          </a:xfrm>
          <a:prstGeom prst="rect">
            <a:avLst/>
          </a:prstGeom>
          <a:noFill/>
          <a:ln w="9525">
            <a:solidFill>
              <a:srgbClr val="339966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.VnTim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74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6" grpId="0"/>
      <p:bldP spid="13323" grpId="0"/>
      <p:bldP spid="13324" grpId="0"/>
      <p:bldP spid="13325" grpId="0"/>
      <p:bldP spid="13326" grpId="0"/>
      <p:bldP spid="13328" grpId="0" animBg="1"/>
      <p:bldP spid="13329" grpId="0" animBg="1"/>
      <p:bldP spid="13330" grpId="0"/>
      <p:bldP spid="13332" grpId="0" animBg="1"/>
      <p:bldP spid="13333" grpId="0"/>
      <p:bldP spid="13334" grpId="0" animBg="1"/>
      <p:bldP spid="13337" grpId="0" animBg="1"/>
      <p:bldP spid="13338" grpId="0" animBg="1"/>
      <p:bldP spid="13339" grpId="0" animBg="1"/>
      <p:bldP spid="13349" grpId="0" animBg="1"/>
      <p:bldP spid="13350" grpId="0" animBg="1"/>
      <p:bldP spid="13354" grpId="0" animBg="1"/>
      <p:bldP spid="13355" grpId="0" animBg="1"/>
      <p:bldP spid="13356" grpId="0"/>
      <p:bldP spid="13357" grpId="0"/>
      <p:bldP spid="1335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5" name="Freeform 39"/>
          <p:cNvSpPr>
            <a:spLocks/>
          </p:cNvSpPr>
          <p:nvPr/>
        </p:nvSpPr>
        <p:spPr bwMode="auto">
          <a:xfrm>
            <a:off x="5181600" y="2286000"/>
            <a:ext cx="3276600" cy="1219200"/>
          </a:xfrm>
          <a:custGeom>
            <a:avLst/>
            <a:gdLst>
              <a:gd name="T0" fmla="*/ 0 w 2064"/>
              <a:gd name="T1" fmla="*/ 192 h 720"/>
              <a:gd name="T2" fmla="*/ 816 w 2064"/>
              <a:gd name="T3" fmla="*/ 720 h 720"/>
              <a:gd name="T4" fmla="*/ 2064 w 2064"/>
              <a:gd name="T5" fmla="*/ 528 h 720"/>
              <a:gd name="T6" fmla="*/ 1248 w 2064"/>
              <a:gd name="T7" fmla="*/ 0 h 720"/>
              <a:gd name="T8" fmla="*/ 0 w 2064"/>
              <a:gd name="T9" fmla="*/ 192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64" h="720">
                <a:moveTo>
                  <a:pt x="0" y="192"/>
                </a:moveTo>
                <a:lnTo>
                  <a:pt x="816" y="720"/>
                </a:lnTo>
                <a:lnTo>
                  <a:pt x="2064" y="528"/>
                </a:lnTo>
                <a:lnTo>
                  <a:pt x="1248" y="0"/>
                </a:lnTo>
                <a:lnTo>
                  <a:pt x="0" y="192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en-US">
              <a:solidFill>
                <a:srgbClr val="00B050"/>
              </a:solidFill>
            </a:endParaRPr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5181600" y="2605088"/>
            <a:ext cx="1295400" cy="900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V="1">
            <a:off x="5181600" y="2300288"/>
            <a:ext cx="1981200" cy="3048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V="1">
            <a:off x="6477000" y="3200400"/>
            <a:ext cx="1981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7162800" y="2300288"/>
            <a:ext cx="1295400" cy="900112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6477000" y="762000"/>
            <a:ext cx="304800" cy="2743200"/>
          </a:xfrm>
          <a:prstGeom prst="line">
            <a:avLst/>
          </a:prstGeom>
          <a:noFill/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 flipH="1">
            <a:off x="5181600" y="762000"/>
            <a:ext cx="1600200" cy="1843088"/>
          </a:xfrm>
          <a:prstGeom prst="line">
            <a:avLst/>
          </a:prstGeom>
          <a:noFill/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6781800" y="762000"/>
            <a:ext cx="381000" cy="1538288"/>
          </a:xfrm>
          <a:prstGeom prst="line">
            <a:avLst/>
          </a:prstGeom>
          <a:noFill/>
          <a:ln w="19050">
            <a:solidFill>
              <a:srgbClr val="660033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6781800" y="762000"/>
            <a:ext cx="1676400" cy="2438400"/>
          </a:xfrm>
          <a:prstGeom prst="line">
            <a:avLst/>
          </a:prstGeom>
          <a:noFill/>
          <a:ln w="28575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 flipH="1">
            <a:off x="6477000" y="2300288"/>
            <a:ext cx="685800" cy="1204912"/>
          </a:xfrm>
          <a:prstGeom prst="line">
            <a:avLst/>
          </a:prstGeom>
          <a:noFill/>
          <a:ln w="19050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8" name="Freeform 22"/>
          <p:cNvSpPr>
            <a:spLocks/>
          </p:cNvSpPr>
          <p:nvPr/>
        </p:nvSpPr>
        <p:spPr bwMode="auto">
          <a:xfrm>
            <a:off x="5181600" y="2605088"/>
            <a:ext cx="3276600" cy="595312"/>
          </a:xfrm>
          <a:custGeom>
            <a:avLst/>
            <a:gdLst>
              <a:gd name="T0" fmla="*/ 0 w 2058"/>
              <a:gd name="T1" fmla="*/ 0 h 330"/>
              <a:gd name="T2" fmla="*/ 2058 w 2058"/>
              <a:gd name="T3" fmla="*/ 330 h 33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058" h="330">
                <a:moveTo>
                  <a:pt x="0" y="0"/>
                </a:moveTo>
                <a:lnTo>
                  <a:pt x="2058" y="330"/>
                </a:lnTo>
              </a:path>
            </a:pathLst>
          </a:custGeom>
          <a:noFill/>
          <a:ln w="19050" cap="flat" cmpd="sng">
            <a:solidFill>
              <a:schemeClr val="hlink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4800600" y="2452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A</a:t>
            </a: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6248400" y="3505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B</a:t>
            </a: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8458200" y="3276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C</a:t>
            </a:r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7162800" y="2071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D</a:t>
            </a:r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6781800" y="395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</a:t>
            </a:r>
          </a:p>
        </p:txBody>
      </p:sp>
      <p:sp>
        <p:nvSpPr>
          <p:cNvPr id="4140" name="Rectangle 44"/>
          <p:cNvSpPr>
            <a:spLocks noChangeArrowheads="1"/>
          </p:cNvSpPr>
          <p:nvPr/>
        </p:nvSpPr>
        <p:spPr bwMode="auto">
          <a:xfrm>
            <a:off x="914400" y="593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4154" name="Text Box 58"/>
          <p:cNvSpPr txBox="1">
            <a:spLocks noChangeArrowheads="1"/>
          </p:cNvSpPr>
          <p:nvPr/>
        </p:nvSpPr>
        <p:spPr bwMode="auto">
          <a:xfrm>
            <a:off x="696192" y="1245755"/>
            <a:ext cx="518160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6600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Đáy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: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Đa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giác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đều</a:t>
            </a:r>
            <a:endParaRPr lang="en-US" sz="2800" dirty="0">
              <a:solidFill>
                <a:srgbClr val="0000CC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Mặt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bên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: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Những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tam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giác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cân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bằng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nhau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có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chung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đỉnh</a:t>
            </a:r>
            <a:endParaRPr lang="en-US" sz="28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4156" name="Rectangle 60"/>
          <p:cNvSpPr>
            <a:spLocks noChangeArrowheads="1"/>
          </p:cNvSpPr>
          <p:nvPr/>
        </p:nvSpPr>
        <p:spPr bwMode="auto">
          <a:xfrm>
            <a:off x="271462" y="581098"/>
            <a:ext cx="291297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H×nh</a:t>
            </a:r>
            <a:r>
              <a:rPr lang="en-US" sz="2800" b="1" dirty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chãp</a:t>
            </a:r>
            <a:r>
              <a:rPr lang="en-US" sz="2800" b="1" dirty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 ®</a:t>
            </a:r>
            <a:r>
              <a:rPr lang="en-US" sz="2800" b="1" dirty="0" err="1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Òu</a:t>
            </a:r>
            <a:r>
              <a:rPr lang="en-US" sz="2800" b="1" dirty="0">
                <a:solidFill>
                  <a:srgbClr val="0000CC"/>
                </a:solidFill>
                <a:latin typeface=".VnTime" pitchFamily="34" charset="0"/>
                <a:sym typeface="Wingdings" pitchFamily="2" charset="2"/>
              </a:rPr>
              <a:t> </a:t>
            </a:r>
          </a:p>
        </p:txBody>
      </p:sp>
      <p:grpSp>
        <p:nvGrpSpPr>
          <p:cNvPr id="4169" name="Group 73"/>
          <p:cNvGrpSpPr>
            <a:grpSpLocks/>
          </p:cNvGrpSpPr>
          <p:nvPr/>
        </p:nvGrpSpPr>
        <p:grpSpPr bwMode="auto">
          <a:xfrm>
            <a:off x="6705600" y="762000"/>
            <a:ext cx="533400" cy="2500313"/>
            <a:chOff x="3984" y="480"/>
            <a:chExt cx="336" cy="1575"/>
          </a:xfrm>
        </p:grpSpPr>
        <p:sp>
          <p:nvSpPr>
            <p:cNvPr id="4121" name="Line 25"/>
            <p:cNvSpPr>
              <a:spLocks noChangeShapeType="1"/>
            </p:cNvSpPr>
            <p:nvPr/>
          </p:nvSpPr>
          <p:spPr bwMode="auto">
            <a:xfrm>
              <a:off x="4032" y="480"/>
              <a:ext cx="0" cy="1296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Text Box 33"/>
            <p:cNvSpPr txBox="1">
              <a:spLocks noChangeArrowheads="1"/>
            </p:cNvSpPr>
            <p:nvPr/>
          </p:nvSpPr>
          <p:spPr bwMode="auto">
            <a:xfrm>
              <a:off x="3984" y="1824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H</a:t>
              </a:r>
            </a:p>
          </p:txBody>
        </p:sp>
        <p:sp>
          <p:nvSpPr>
            <p:cNvPr id="4157" name="Rectangle 61"/>
            <p:cNvSpPr>
              <a:spLocks noChangeArrowheads="1"/>
            </p:cNvSpPr>
            <p:nvPr/>
          </p:nvSpPr>
          <p:spPr bwMode="auto">
            <a:xfrm>
              <a:off x="4032" y="1728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70" name="Group 74"/>
          <p:cNvGrpSpPr>
            <a:grpSpLocks/>
          </p:cNvGrpSpPr>
          <p:nvPr/>
        </p:nvGrpSpPr>
        <p:grpSpPr bwMode="auto">
          <a:xfrm>
            <a:off x="5334000" y="762000"/>
            <a:ext cx="1447800" cy="2514600"/>
            <a:chOff x="3120" y="480"/>
            <a:chExt cx="912" cy="1584"/>
          </a:xfrm>
        </p:grpSpPr>
        <p:sp>
          <p:nvSpPr>
            <p:cNvPr id="4130" name="Text Box 34"/>
            <p:cNvSpPr txBox="1">
              <a:spLocks noChangeArrowheads="1"/>
            </p:cNvSpPr>
            <p:nvPr/>
          </p:nvSpPr>
          <p:spPr bwMode="auto">
            <a:xfrm>
              <a:off x="3229" y="1824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I</a:t>
              </a:r>
            </a:p>
          </p:txBody>
        </p:sp>
        <p:grpSp>
          <p:nvGrpSpPr>
            <p:cNvPr id="4166" name="Group 70"/>
            <p:cNvGrpSpPr>
              <a:grpSpLocks/>
            </p:cNvGrpSpPr>
            <p:nvPr/>
          </p:nvGrpSpPr>
          <p:grpSpPr bwMode="auto">
            <a:xfrm>
              <a:off x="3120" y="480"/>
              <a:ext cx="912" cy="1584"/>
              <a:chOff x="3120" y="480"/>
              <a:chExt cx="912" cy="1584"/>
            </a:xfrm>
          </p:grpSpPr>
          <p:grpSp>
            <p:nvGrpSpPr>
              <p:cNvPr id="4165" name="Group 69"/>
              <p:cNvGrpSpPr>
                <a:grpSpLocks/>
              </p:cNvGrpSpPr>
              <p:nvPr/>
            </p:nvGrpSpPr>
            <p:grpSpPr bwMode="auto">
              <a:xfrm>
                <a:off x="3321" y="480"/>
                <a:ext cx="711" cy="1440"/>
                <a:chOff x="3321" y="480"/>
                <a:chExt cx="711" cy="1440"/>
              </a:xfrm>
            </p:grpSpPr>
            <p:sp>
              <p:nvSpPr>
                <p:cNvPr id="4119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3408" y="480"/>
                  <a:ext cx="624" cy="1440"/>
                </a:xfrm>
                <a:prstGeom prst="line">
                  <a:avLst/>
                </a:prstGeom>
                <a:noFill/>
                <a:ln w="28575">
                  <a:solidFill>
                    <a:srgbClr val="FF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164" name="Group 68"/>
                <p:cNvGrpSpPr>
                  <a:grpSpLocks/>
                </p:cNvGrpSpPr>
                <p:nvPr/>
              </p:nvGrpSpPr>
              <p:grpSpPr bwMode="auto">
                <a:xfrm>
                  <a:off x="3321" y="1776"/>
                  <a:ext cx="135" cy="87"/>
                  <a:chOff x="3321" y="1776"/>
                  <a:chExt cx="135" cy="87"/>
                </a:xfrm>
              </p:grpSpPr>
              <p:sp>
                <p:nvSpPr>
                  <p:cNvPr id="4159" name="Line 63"/>
                  <p:cNvSpPr>
                    <a:spLocks noChangeShapeType="1"/>
                  </p:cNvSpPr>
                  <p:nvPr/>
                </p:nvSpPr>
                <p:spPr bwMode="auto">
                  <a:xfrm>
                    <a:off x="3360" y="1776"/>
                    <a:ext cx="96" cy="48"/>
                  </a:xfrm>
                  <a:prstGeom prst="line">
                    <a:avLst/>
                  </a:prstGeom>
                  <a:noFill/>
                  <a:ln w="28575">
                    <a:solidFill>
                      <a:srgbClr val="FF00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60" name="Line 6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321" y="1776"/>
                    <a:ext cx="39" cy="87"/>
                  </a:xfrm>
                  <a:prstGeom prst="line">
                    <a:avLst/>
                  </a:prstGeom>
                  <a:noFill/>
                  <a:ln w="28575">
                    <a:solidFill>
                      <a:srgbClr val="FF0066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4161" name="Line 65"/>
              <p:cNvSpPr>
                <a:spLocks noChangeShapeType="1"/>
              </p:cNvSpPr>
              <p:nvPr/>
            </p:nvSpPr>
            <p:spPr bwMode="auto">
              <a:xfrm flipV="1">
                <a:off x="3504" y="1968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2" name="Line 66"/>
              <p:cNvSpPr>
                <a:spLocks noChangeShapeType="1"/>
              </p:cNvSpPr>
              <p:nvPr/>
            </p:nvSpPr>
            <p:spPr bwMode="auto">
              <a:xfrm flipV="1">
                <a:off x="3120" y="1680"/>
                <a:ext cx="14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167" name="Text Box 71"/>
          <p:cNvSpPr txBox="1">
            <a:spLocks noChangeArrowheads="1"/>
          </p:cNvSpPr>
          <p:nvPr/>
        </p:nvSpPr>
        <p:spPr bwMode="auto">
          <a:xfrm>
            <a:off x="467544" y="3048000"/>
            <a:ext cx="81534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latin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chóp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đều</a:t>
            </a:r>
            <a:r>
              <a:rPr lang="en-US" sz="2800" dirty="0" smtClean="0">
                <a:latin typeface="Times New Roman" pitchFamily="18" charset="0"/>
              </a:rPr>
              <a:t> S.ABCD: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- SH </a:t>
            </a:r>
            <a:r>
              <a:rPr lang="en-US" sz="2800" dirty="0" err="1">
                <a:latin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cao</a:t>
            </a:r>
            <a:endParaRPr lang="en-US" sz="2800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- H </a:t>
            </a:r>
            <a:r>
              <a:rPr lang="en-US" sz="2800" dirty="0" err="1" smtClean="0">
                <a:latin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tâm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tròn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đi</a:t>
            </a:r>
            <a:r>
              <a:rPr lang="en-US" sz="2800" dirty="0" smtClean="0">
                <a:latin typeface="Times New Roman" pitchFamily="18" charset="0"/>
              </a:rPr>
              <a:t> qua </a:t>
            </a:r>
            <a:r>
              <a:rPr lang="en-US" sz="2800" dirty="0" err="1" smtClean="0">
                <a:latin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đỉnh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mặt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đáy</a:t>
            </a:r>
            <a:r>
              <a:rPr lang="en-US" sz="2800" dirty="0" smtClean="0">
                <a:latin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4168" name="Text Box 72"/>
          <p:cNvSpPr txBox="1">
            <a:spLocks noChangeArrowheads="1"/>
          </p:cNvSpPr>
          <p:nvPr/>
        </p:nvSpPr>
        <p:spPr bwMode="auto">
          <a:xfrm>
            <a:off x="480994" y="4971810"/>
            <a:ext cx="7977205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- SI </a:t>
            </a:r>
            <a:r>
              <a:rPr lang="en-US" sz="2800" dirty="0" err="1">
                <a:latin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trung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đoạn</a:t>
            </a:r>
            <a:endParaRPr lang="en-US" sz="2800" b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i="1" dirty="0" smtClean="0">
                <a:latin typeface="Times New Roman" pitchFamily="18" charset="0"/>
              </a:rPr>
              <a:t>- </a:t>
            </a:r>
            <a:r>
              <a:rPr lang="en-US" sz="2800" i="1" dirty="0" err="1" smtClean="0">
                <a:latin typeface="Times New Roman" pitchFamily="18" charset="0"/>
              </a:rPr>
              <a:t>Đường</a:t>
            </a:r>
            <a:r>
              <a:rPr lang="en-US" sz="2800" i="1" dirty="0" smtClean="0">
                <a:latin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</a:rPr>
              <a:t>cao</a:t>
            </a:r>
            <a:r>
              <a:rPr lang="en-US" sz="2800" i="1" dirty="0" smtClean="0">
                <a:latin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</a:rPr>
              <a:t>vẽ</a:t>
            </a:r>
            <a:r>
              <a:rPr lang="en-US" sz="2800" i="1" dirty="0" smtClean="0">
                <a:latin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</a:rPr>
              <a:t>từ</a:t>
            </a:r>
            <a:r>
              <a:rPr lang="en-US" sz="2800" i="1" dirty="0" smtClean="0">
                <a:latin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</a:rPr>
              <a:t>đỉnh</a:t>
            </a:r>
            <a:r>
              <a:rPr lang="en-US" sz="2800" i="1" dirty="0" smtClean="0">
                <a:latin typeface="Times New Roman" pitchFamily="18" charset="0"/>
              </a:rPr>
              <a:t> S </a:t>
            </a:r>
            <a:r>
              <a:rPr lang="en-US" sz="2800" i="1" dirty="0" err="1" smtClean="0">
                <a:latin typeface="Times New Roman" pitchFamily="18" charset="0"/>
              </a:rPr>
              <a:t>của</a:t>
            </a:r>
            <a:r>
              <a:rPr lang="en-US" sz="2800" i="1" dirty="0" smtClean="0">
                <a:latin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</a:rPr>
              <a:t>mỗi</a:t>
            </a:r>
            <a:r>
              <a:rPr lang="en-US" sz="2800" i="1" dirty="0" smtClean="0">
                <a:latin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</a:rPr>
              <a:t>mặt</a:t>
            </a:r>
            <a:r>
              <a:rPr lang="en-US" sz="2800" i="1" dirty="0" smtClean="0">
                <a:latin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</a:rPr>
              <a:t>bên</a:t>
            </a:r>
            <a:r>
              <a:rPr lang="en-US" sz="2800" i="1" dirty="0" smtClean="0">
                <a:latin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</a:rPr>
              <a:t>của</a:t>
            </a:r>
            <a:r>
              <a:rPr lang="en-US" sz="2800" i="1" dirty="0" smtClean="0">
                <a:latin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</a:rPr>
              <a:t>hình</a:t>
            </a:r>
            <a:r>
              <a:rPr lang="en-US" sz="2800" i="1" dirty="0" smtClean="0">
                <a:latin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</a:rPr>
              <a:t>chóp</a:t>
            </a:r>
            <a:r>
              <a:rPr lang="en-US" sz="2800" i="1" dirty="0" smtClean="0">
                <a:latin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</a:rPr>
              <a:t>đều</a:t>
            </a:r>
            <a:r>
              <a:rPr lang="en-US" sz="2800" i="1" dirty="0" smtClean="0">
                <a:latin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</a:rPr>
              <a:t>được</a:t>
            </a:r>
            <a:r>
              <a:rPr lang="en-US" sz="2800" i="1" dirty="0" smtClean="0">
                <a:latin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</a:rPr>
              <a:t>gọi</a:t>
            </a:r>
            <a:r>
              <a:rPr lang="en-US" sz="2800" i="1" dirty="0" smtClean="0">
                <a:latin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</a:rPr>
              <a:t>là</a:t>
            </a:r>
            <a:r>
              <a:rPr lang="en-US" sz="2800" i="1" dirty="0" smtClean="0"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itchFamily="18" charset="0"/>
              </a:rPr>
              <a:t>trung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itchFamily="18" charset="0"/>
              </a:rPr>
              <a:t>đoạn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</a:rPr>
              <a:t>của</a:t>
            </a:r>
            <a:r>
              <a:rPr lang="en-US" sz="2800" i="1" dirty="0" smtClean="0">
                <a:latin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</a:rPr>
              <a:t>hình</a:t>
            </a:r>
            <a:r>
              <a:rPr lang="en-US" sz="2800" i="1" dirty="0" smtClean="0">
                <a:latin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</a:rPr>
              <a:t>chóp</a:t>
            </a:r>
            <a:r>
              <a:rPr lang="en-US" sz="2800" i="1" dirty="0" smtClean="0">
                <a:latin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</a:rPr>
              <a:t>đó</a:t>
            </a:r>
            <a:r>
              <a:rPr lang="en-US" sz="2800" i="1" dirty="0" smtClean="0">
                <a:latin typeface="Times New Roman" pitchFamily="18" charset="0"/>
              </a:rPr>
              <a:t>.</a:t>
            </a:r>
            <a:endParaRPr lang="en-US" sz="2800" i="1" dirty="0">
              <a:latin typeface="Times New Roman" pitchFamily="18" charset="0"/>
            </a:endParaRPr>
          </a:p>
        </p:txBody>
      </p:sp>
      <p:sp>
        <p:nvSpPr>
          <p:cNvPr id="4177" name="AutoShape 81"/>
          <p:cNvSpPr>
            <a:spLocks/>
          </p:cNvSpPr>
          <p:nvPr/>
        </p:nvSpPr>
        <p:spPr bwMode="auto">
          <a:xfrm>
            <a:off x="467544" y="1500188"/>
            <a:ext cx="152400" cy="1143000"/>
          </a:xfrm>
          <a:prstGeom prst="leftBrace">
            <a:avLst>
              <a:gd name="adj1" fmla="val 62500"/>
              <a:gd name="adj2" fmla="val 5000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7803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4" dur="20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5" grpId="0" animBg="1"/>
      <p:bldP spid="4109" grpId="0" animBg="1"/>
      <p:bldP spid="4110" grpId="0" animBg="1"/>
      <p:bldP spid="4111" grpId="0" animBg="1"/>
      <p:bldP spid="4112" grpId="0" animBg="1"/>
      <p:bldP spid="4113" grpId="0" animBg="1"/>
      <p:bldP spid="4114" grpId="0" animBg="1"/>
      <p:bldP spid="4115" grpId="0" animBg="1"/>
      <p:bldP spid="4116" grpId="0" animBg="1"/>
      <p:bldP spid="4117" grpId="0" animBg="1"/>
      <p:bldP spid="4118" grpId="0" animBg="1"/>
      <p:bldP spid="4124" grpId="0"/>
      <p:bldP spid="4125" grpId="0"/>
      <p:bldP spid="4126" grpId="0"/>
      <p:bldP spid="4127" grpId="0"/>
      <p:bldP spid="4128" grpId="0"/>
      <p:bldP spid="4167" grpId="0"/>
      <p:bldP spid="416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119</TotalTime>
  <Words>816</Words>
  <Application>Microsoft Office PowerPoint</Application>
  <PresentationFormat>On-screen Show (4:3)</PresentationFormat>
  <Paragraphs>181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CÁCH VẼ HÌNH CHÓP</vt:lpstr>
      <vt:lpstr>Hình chóp S.ABCD có:</vt:lpstr>
      <vt:lpstr>Cách vẽ hình chóp đều</vt:lpstr>
      <vt:lpstr>PowerPoint Presentation</vt:lpstr>
      <vt:lpstr>Hình ảnh thực tế</vt:lpstr>
      <vt:lpstr>Bµi 36/Sgk – 118. </vt:lpstr>
      <vt:lpstr>3. Công thức tính diện tích xung quanh của hình chóp đều</vt:lpstr>
      <vt:lpstr>PowerPoint Presentation</vt:lpstr>
      <vt:lpstr>PowerPoint Presentation</vt:lpstr>
      <vt:lpstr>4. Công thức tính thể tích hình chóp đều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LAN</cp:lastModifiedBy>
  <cp:revision>19</cp:revision>
  <dcterms:created xsi:type="dcterms:W3CDTF">2020-05-14T16:07:23Z</dcterms:created>
  <dcterms:modified xsi:type="dcterms:W3CDTF">2021-05-07T23:30:19Z</dcterms:modified>
</cp:coreProperties>
</file>