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2" d="100"/>
          <a:sy n="72" d="100"/>
        </p:scale>
        <p:origin x="-11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861E1-2B4A-487C-89D7-EA7D8BD9180D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9E49D-D847-4A11-B678-EE358F15596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2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79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14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3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45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5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81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3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89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24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36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075D-96B6-42EA-8314-FDF2C19C498F}" type="datetimeFigureOut">
              <a:rPr lang="vi-VN" smtClean="0"/>
              <a:pPr/>
              <a:t>06/08/2021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ABF3-FFDF-4532-8660-25B35F7FC52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Welcome\Desktop\B16%20Truyen%20Tai%20Dien%20May%20Bien%20Ap_1\Ly12C_May%20Bien%20Ap_Thong\nho%20on%20thay%20co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0.png"/><Relationship Id="rId5" Type="http://schemas.openxmlformats.org/officeDocument/2006/relationships/image" Target="../media/image16.gif"/><Relationship Id="rId10" Type="http://schemas.openxmlformats.org/officeDocument/2006/relationships/image" Target="../media/image19.gif"/><Relationship Id="rId4" Type="http://schemas.openxmlformats.org/officeDocument/2006/relationships/image" Target="../media/image15.gif"/><Relationship Id="rId9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o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WELCOME TO OUR CLASS TODAY</a:t>
            </a:r>
            <a:endParaRPr lang="vi-VN" sz="4000" b="1">
              <a:solidFill>
                <a:srgbClr val="CC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4876800" cy="701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</a:t>
            </a:r>
            <a:r>
              <a:rPr lang="en-US" sz="4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English 7</a:t>
            </a:r>
            <a:endParaRPr lang="vi-VN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9" descr="MOU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048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BlueBirds-bab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45227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reg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5181600"/>
            <a:ext cx="1457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saxphon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183188"/>
            <a:ext cx="13128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9299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Fill the sentences with </a:t>
            </a:r>
            <a:r>
              <a:rPr lang="vi-VN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more, less </a:t>
            </a:r>
            <a:r>
              <a:rPr lang="vi-V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vi-VN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fewer</a:t>
            </a:r>
            <a:r>
              <a:rPr lang="vi-V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13815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200" dirty="0" smtClean="0"/>
              <a:t>February has ________ days than January.</a:t>
            </a:r>
          </a:p>
          <a:p>
            <a:pPr marL="342900" indent="-342900">
              <a:buAutoNum type="arabicPeriod"/>
            </a:pPr>
            <a:endParaRPr lang="vi-VN" sz="2200" dirty="0" smtClean="0"/>
          </a:p>
          <a:p>
            <a:pPr marL="342900" indent="-342900">
              <a:buAutoNum type="arabicPeriod"/>
            </a:pPr>
            <a:r>
              <a:rPr lang="vi-VN" sz="2200" dirty="0" smtClean="0"/>
              <a:t>Overpopulation is causing ________ problems than we can imagine.</a:t>
            </a:r>
          </a:p>
          <a:p>
            <a:pPr marL="342900" indent="-342900">
              <a:buAutoNum type="arabicPeriod"/>
            </a:pPr>
            <a:endParaRPr lang="vi-VN" sz="2200" dirty="0" smtClean="0"/>
          </a:p>
          <a:p>
            <a:pPr marL="342900" indent="-342900">
              <a:buAutoNum type="arabicPeriod"/>
            </a:pPr>
            <a:r>
              <a:rPr lang="vi-VN" sz="2200" dirty="0" smtClean="0"/>
              <a:t>Big cities suffer ________ pollution than the countryside.</a:t>
            </a:r>
          </a:p>
          <a:p>
            <a:pPr marL="342900" indent="-342900">
              <a:buAutoNum type="arabicPeriod"/>
            </a:pPr>
            <a:endParaRPr lang="vi-VN" sz="2200" dirty="0" smtClean="0"/>
          </a:p>
          <a:p>
            <a:pPr marL="342900" indent="-342900">
              <a:buAutoNum type="arabicPeriod"/>
            </a:pPr>
            <a:r>
              <a:rPr lang="vi-VN" sz="2200" dirty="0" smtClean="0"/>
              <a:t>A teacher needs ________ calories than a farmer.</a:t>
            </a:r>
          </a:p>
          <a:p>
            <a:pPr marL="342900" indent="-342900">
              <a:buAutoNum type="arabicPeriod"/>
            </a:pPr>
            <a:endParaRPr lang="vi-VN" sz="2200" dirty="0" smtClean="0"/>
          </a:p>
          <a:p>
            <a:pPr marL="342900" indent="-342900">
              <a:buAutoNum type="arabicPeriod"/>
            </a:pPr>
            <a:r>
              <a:rPr lang="vi-VN" sz="2200" dirty="0" smtClean="0"/>
              <a:t>A healthy child requires ________ care than a sick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1483623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rgbClr val="7030A0"/>
                </a:solidFill>
              </a:rPr>
              <a:t>fewer</a:t>
            </a:r>
            <a:endParaRPr lang="vi-VN" sz="2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350216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rgbClr val="7030A0"/>
                </a:solidFill>
              </a:rPr>
              <a:t>fewer</a:t>
            </a:r>
            <a:endParaRPr lang="vi-VN" sz="2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147363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rgbClr val="7030A0"/>
                </a:solidFill>
              </a:rPr>
              <a:t>more</a:t>
            </a:r>
            <a:endParaRPr lang="vi-VN" sz="2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85409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rgbClr val="7030A0"/>
                </a:solidFill>
              </a:rPr>
              <a:t>more</a:t>
            </a:r>
            <a:endParaRPr lang="vi-VN" sz="2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1561" y="418475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solidFill>
                  <a:srgbClr val="7030A0"/>
                </a:solidFill>
              </a:rPr>
              <a:t>less</a:t>
            </a:r>
            <a:endParaRPr lang="vi-VN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000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Tag questions</a:t>
            </a:r>
            <a:endParaRPr lang="vi-VN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23222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dirty="0" smtClean="0"/>
              <a:t>tudy the example: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557265" y="2582772"/>
            <a:ext cx="2285054" cy="1242272"/>
          </a:xfrm>
          <a:prstGeom prst="wedgeRoundRectCallout">
            <a:avLst>
              <a:gd name="adj1" fmla="val -34899"/>
              <a:gd name="adj2" fmla="val 80672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You are Phuong,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aren’t you?</a:t>
            </a:r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8144" y="3825044"/>
            <a:ext cx="2016224" cy="504056"/>
          </a:xfrm>
          <a:prstGeom prst="wedgeRoundRectCallout">
            <a:avLst>
              <a:gd name="adj1" fmla="val 36888"/>
              <a:gd name="adj2" fmla="val 73593"/>
              <a:gd name="adj3" fmla="val 16667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Yes, I am.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75656" y="4461879"/>
            <a:ext cx="2448272" cy="1242272"/>
          </a:xfrm>
          <a:prstGeom prst="wedgeRoundRectCallout">
            <a:avLst>
              <a:gd name="adj1" fmla="val -67882"/>
              <a:gd name="adj2" fmla="val -476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And you play for our school football team, don’t you?</a:t>
            </a:r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68144" y="5704151"/>
            <a:ext cx="2016224" cy="504056"/>
          </a:xfrm>
          <a:prstGeom prst="wedgeRoundRectCallout">
            <a:avLst>
              <a:gd name="adj1" fmla="val 42385"/>
              <a:gd name="adj2" fmla="val -85827"/>
              <a:gd name="adj3" fmla="val 16667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No, I don’t.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8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Snip Single Corner Rectangle 3"/>
          <p:cNvSpPr/>
          <p:nvPr/>
        </p:nvSpPr>
        <p:spPr>
          <a:xfrm>
            <a:off x="0" y="548680"/>
            <a:ext cx="9144000" cy="1296144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/>
              <a:t>Remember!</a:t>
            </a:r>
          </a:p>
          <a:p>
            <a:r>
              <a:rPr lang="vi-VN" sz="2400" b="1" dirty="0" smtClean="0"/>
              <a:t>A tag question is a short question. It follows a statement. It’s added at the end, after a comma.</a:t>
            </a:r>
            <a:endParaRPr lang="vi-VN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2203764"/>
            <a:ext cx="579613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u="sng" dirty="0" smtClean="0">
                <a:solidFill>
                  <a:schemeClr val="tx1"/>
                </a:solidFill>
              </a:rPr>
              <a:t>Overpopulation is</a:t>
            </a:r>
            <a:r>
              <a:rPr lang="vi-VN" sz="2000" dirty="0" smtClean="0">
                <a:solidFill>
                  <a:schemeClr val="tx1"/>
                </a:solidFill>
              </a:rPr>
              <a:t> a serious problem,</a:t>
            </a:r>
            <a:endParaRPr lang="vi-VN" sz="2000" u="sng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284984"/>
            <a:ext cx="579613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u="sng" dirty="0" smtClean="0">
                <a:solidFill>
                  <a:schemeClr val="tx1"/>
                </a:solidFill>
              </a:rPr>
              <a:t>You haven’t bought the ticket,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365104"/>
            <a:ext cx="579613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u="sng" dirty="0" smtClean="0">
                <a:solidFill>
                  <a:schemeClr val="tx1"/>
                </a:solidFill>
              </a:rPr>
              <a:t>Most children want</a:t>
            </a:r>
            <a:r>
              <a:rPr lang="vi-VN" sz="2000" dirty="0" smtClean="0">
                <a:solidFill>
                  <a:schemeClr val="tx1"/>
                </a:solidFill>
              </a:rPr>
              <a:t> to have the freedom to do what they want, </a:t>
            </a:r>
            <a:endParaRPr lang="vi-VN" sz="2000" u="sng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6392" y="2203764"/>
            <a:ext cx="266429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u="sng" dirty="0" smtClean="0">
                <a:solidFill>
                  <a:schemeClr val="tx1"/>
                </a:solidFill>
              </a:rPr>
              <a:t>isn’t it?</a:t>
            </a:r>
            <a:endParaRPr lang="vi-VN" sz="2000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6392" y="3284984"/>
            <a:ext cx="266429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u="sng" dirty="0" smtClean="0">
                <a:solidFill>
                  <a:schemeClr val="tx1"/>
                </a:solidFill>
              </a:rPr>
              <a:t>have you?</a:t>
            </a:r>
            <a:endParaRPr lang="vi-VN" sz="2000" u="sng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6392" y="4365104"/>
            <a:ext cx="266429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u="sng" dirty="0">
                <a:solidFill>
                  <a:schemeClr val="tx1"/>
                </a:solidFill>
              </a:rPr>
              <a:t>d</a:t>
            </a:r>
            <a:r>
              <a:rPr lang="vi-VN" sz="2000" u="sng" dirty="0" smtClean="0">
                <a:solidFill>
                  <a:schemeClr val="tx1"/>
                </a:solidFill>
              </a:rPr>
              <a:t>on’t they?</a:t>
            </a:r>
            <a:endParaRPr lang="vi-VN" sz="2000" u="sng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5533853"/>
            <a:ext cx="914310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vi-VN" sz="2400" dirty="0" smtClean="0">
                <a:solidFill>
                  <a:srgbClr val="FF0000"/>
                </a:solidFill>
              </a:rPr>
              <a:t>         </a:t>
            </a:r>
            <a:r>
              <a:rPr lang="vi-VN" sz="2400" dirty="0" smtClean="0">
                <a:solidFill>
                  <a:schemeClr val="tx1"/>
                </a:solidFill>
              </a:rPr>
              <a:t>A positive sentence has a negative tag.</a:t>
            </a:r>
          </a:p>
          <a:p>
            <a:r>
              <a:rPr lang="vi-VN" sz="2400" dirty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                 A negative sentence has a positive tag.</a:t>
            </a:r>
            <a:endParaRPr lang="vi-VN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1036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cs typeface="Arial" pitchFamily="34" charset="0"/>
              </a:rPr>
              <a:t>4. Check if </a:t>
            </a:r>
            <a:r>
              <a:rPr lang="vi-VN" sz="2000" dirty="0">
                <a:solidFill>
                  <a:srgbClr val="FF0000"/>
                </a:solidFill>
              </a:rPr>
              <a:t>the tags are correct. If they are not, correct them</a:t>
            </a:r>
            <a:r>
              <a:rPr lang="vi-VN" sz="2000" dirty="0" smtClean="0">
                <a:solidFill>
                  <a:srgbClr val="FF0000"/>
                </a:solidFill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63001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000" dirty="0" smtClean="0"/>
              <a:t>You live in the countryside, </a:t>
            </a:r>
            <a:r>
              <a:rPr lang="vi-VN" sz="2000" i="1" dirty="0" smtClean="0"/>
              <a:t>do you?</a:t>
            </a:r>
          </a:p>
          <a:p>
            <a:pPr marL="342900" indent="-342900">
              <a:buAutoNum type="arabicPeriod"/>
            </a:pPr>
            <a:endParaRPr lang="vi-VN" sz="2000" i="1" dirty="0" smtClean="0"/>
          </a:p>
          <a:p>
            <a:pPr marL="342900" indent="-342900">
              <a:buAutoNum type="arabicPeriod"/>
            </a:pPr>
            <a:r>
              <a:rPr lang="vi-VN" sz="2000" dirty="0" smtClean="0"/>
              <a:t>Immigration causes overpopulation in big cities, </a:t>
            </a:r>
            <a:r>
              <a:rPr lang="vi-VN" sz="2000" i="1" dirty="0" smtClean="0"/>
              <a:t>isn’t it?</a:t>
            </a:r>
          </a:p>
          <a:p>
            <a:pPr marL="342900" indent="-342900">
              <a:buAutoNum type="arabicPeriod"/>
            </a:pPr>
            <a:endParaRPr lang="vi-VN" sz="2000" i="1" dirty="0" smtClean="0"/>
          </a:p>
          <a:p>
            <a:pPr marL="342900" indent="-342900">
              <a:buAutoNum type="arabicPeriod"/>
            </a:pPr>
            <a:r>
              <a:rPr lang="vi-VN" sz="2000" dirty="0" smtClean="0"/>
              <a:t>The city will have to find a solution to reduce traffic jams, </a:t>
            </a:r>
            <a:r>
              <a:rPr lang="vi-VN" sz="2000" i="1" dirty="0" smtClean="0"/>
              <a:t>won’t it?</a:t>
            </a:r>
          </a:p>
          <a:p>
            <a:pPr marL="342900" indent="-342900">
              <a:buAutoNum type="arabicPeriod"/>
            </a:pPr>
            <a:endParaRPr lang="vi-VN" sz="2000" i="1" dirty="0" smtClean="0"/>
          </a:p>
          <a:p>
            <a:pPr marL="342900" indent="-342900">
              <a:buAutoNum type="arabicPeriod"/>
            </a:pPr>
            <a:r>
              <a:rPr lang="vi-VN" sz="2000" dirty="0" smtClean="0"/>
              <a:t>The lives of people in overcrowded cities are getting more difficult, </a:t>
            </a:r>
            <a:r>
              <a:rPr lang="vi-VN" sz="2000" i="1" dirty="0" smtClean="0"/>
              <a:t>aren’t they?</a:t>
            </a:r>
          </a:p>
          <a:p>
            <a:pPr marL="342900" indent="-342900">
              <a:buAutoNum type="arabicPeriod"/>
            </a:pPr>
            <a:endParaRPr lang="vi-VN" sz="2000" i="1" dirty="0" smtClean="0"/>
          </a:p>
          <a:p>
            <a:pPr marL="342900" indent="-342900">
              <a:buAutoNum type="arabicPeriod"/>
            </a:pPr>
            <a:r>
              <a:rPr lang="vi-VN" sz="2000" dirty="0" smtClean="0"/>
              <a:t>Lower death rate is one reason for population growth, </a:t>
            </a:r>
            <a:r>
              <a:rPr lang="vi-VN" sz="2000" i="1" dirty="0" smtClean="0"/>
              <a:t>is it?</a:t>
            </a:r>
          </a:p>
          <a:p>
            <a:pPr marL="342900" indent="-342900">
              <a:buAutoNum type="arabicPeriod"/>
            </a:pPr>
            <a:endParaRPr lang="vi-VN" sz="2000" i="1" dirty="0" smtClean="0"/>
          </a:p>
          <a:p>
            <a:pPr marL="342900" indent="-342900">
              <a:buAutoNum type="arabicPeriod"/>
            </a:pPr>
            <a:r>
              <a:rPr lang="vi-VN" sz="2000" dirty="0" smtClean="0"/>
              <a:t>These narrow streets can’t support more traffic, </a:t>
            </a:r>
            <a:r>
              <a:rPr lang="vi-VN" sz="2000" i="1" dirty="0" smtClean="0"/>
              <a:t>can’t they?</a:t>
            </a:r>
            <a:endParaRPr lang="vi-VN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126485"/>
            <a:ext cx="284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dirty="0" smtClean="0"/>
              <a:t>Incorrect</a:t>
            </a:r>
          </a:p>
          <a:p>
            <a:pPr marL="342900" indent="-342900">
              <a:buFont typeface="Symbol"/>
              <a:buChar char="Þ"/>
            </a:pPr>
            <a:r>
              <a:rPr lang="vi-VN" dirty="0"/>
              <a:t>d</a:t>
            </a:r>
            <a:r>
              <a:rPr lang="vi-VN" dirty="0" smtClean="0"/>
              <a:t>o you =&gt; don’t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1772816"/>
            <a:ext cx="284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dirty="0" smtClean="0"/>
              <a:t>Correct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2636912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dirty="0" smtClean="0"/>
              <a:t>Correct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2" y="3573906"/>
            <a:ext cx="284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dirty="0" smtClean="0"/>
              <a:t>Incorrect</a:t>
            </a:r>
          </a:p>
          <a:p>
            <a:pPr marL="342900" indent="-342900">
              <a:buFont typeface="Symbol"/>
              <a:buChar char="Þ"/>
            </a:pPr>
            <a:r>
              <a:rPr lang="vi-VN" dirty="0" smtClean="0"/>
              <a:t>aren’t they =&gt; don’t they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4437112"/>
            <a:ext cx="284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dirty="0" smtClean="0"/>
              <a:t>Incorrect</a:t>
            </a:r>
          </a:p>
          <a:p>
            <a:pPr marL="342900" indent="-342900">
              <a:buFont typeface="Symbol"/>
              <a:buChar char="Þ"/>
            </a:pPr>
            <a:r>
              <a:rPr lang="vi-VN" dirty="0"/>
              <a:t>i</a:t>
            </a:r>
            <a:r>
              <a:rPr lang="vi-VN" dirty="0" smtClean="0"/>
              <a:t>s it =&gt; isn’t 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5446965"/>
            <a:ext cx="284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dirty="0" smtClean="0"/>
              <a:t>Incorrect</a:t>
            </a:r>
          </a:p>
          <a:p>
            <a:pPr marL="342900" indent="-342900">
              <a:buFont typeface="Symbol"/>
              <a:buChar char="Þ"/>
            </a:pPr>
            <a:r>
              <a:rPr lang="vi-VN" dirty="0"/>
              <a:t>c</a:t>
            </a:r>
            <a:r>
              <a:rPr lang="vi-VN" dirty="0" smtClean="0"/>
              <a:t>an’t they =&gt; can they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1880" y="1449650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43808" y="4202685"/>
            <a:ext cx="13070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1640" y="511718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536" y="606051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5536" y="2403376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5616" y="3284984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vi-VN" sz="2000" dirty="0" smtClean="0">
                <a:solidFill>
                  <a:srgbClr val="FF0000"/>
                </a:solidFill>
              </a:rPr>
              <a:t>. Complete the interview with the tags in the box.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8" y="1268760"/>
            <a:ext cx="9144000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olded Corner 11"/>
          <p:cNvSpPr/>
          <p:nvPr/>
        </p:nvSpPr>
        <p:spPr>
          <a:xfrm>
            <a:off x="755576" y="1412776"/>
            <a:ext cx="2952328" cy="504056"/>
          </a:xfrm>
          <a:prstGeom prst="foldedCorner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/>
              <a:t>is it</a:t>
            </a:r>
            <a:endParaRPr lang="vi-VN" sz="2000" b="1" dirty="0"/>
          </a:p>
        </p:txBody>
      </p:sp>
      <p:sp>
        <p:nvSpPr>
          <p:cNvPr id="13" name="Folded Corner 12"/>
          <p:cNvSpPr/>
          <p:nvPr/>
        </p:nvSpPr>
        <p:spPr>
          <a:xfrm>
            <a:off x="755576" y="2060848"/>
            <a:ext cx="2952328" cy="504056"/>
          </a:xfrm>
          <a:prstGeom prst="foldedCorner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/>
              <a:t>don’t they</a:t>
            </a:r>
            <a:endParaRPr lang="vi-VN" sz="2000" b="1" dirty="0"/>
          </a:p>
        </p:txBody>
      </p:sp>
      <p:sp>
        <p:nvSpPr>
          <p:cNvPr id="14" name="Folded Corner 13"/>
          <p:cNvSpPr/>
          <p:nvPr/>
        </p:nvSpPr>
        <p:spPr>
          <a:xfrm>
            <a:off x="5508104" y="1412776"/>
            <a:ext cx="2952328" cy="504056"/>
          </a:xfrm>
          <a:prstGeom prst="foldedCorner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/>
              <a:t>can’t we</a:t>
            </a:r>
            <a:endParaRPr lang="vi-VN" sz="2000" b="1" dirty="0"/>
          </a:p>
        </p:txBody>
      </p:sp>
      <p:sp>
        <p:nvSpPr>
          <p:cNvPr id="15" name="Folded Corner 14"/>
          <p:cNvSpPr/>
          <p:nvPr/>
        </p:nvSpPr>
        <p:spPr>
          <a:xfrm>
            <a:off x="5508104" y="2060193"/>
            <a:ext cx="2952328" cy="504056"/>
          </a:xfrm>
          <a:prstGeom prst="foldedCorner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/>
              <a:t>isn’t it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5412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630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rgbClr val="FF0000"/>
                </a:solidFill>
              </a:rPr>
              <a:t>Interviewer:</a:t>
            </a:r>
            <a:r>
              <a:rPr lang="vi-VN" sz="2400" dirty="0" smtClean="0">
                <a:solidFill>
                  <a:srgbClr val="FF0000"/>
                </a:solidFill>
              </a:rPr>
              <a:t>       </a:t>
            </a:r>
            <a:r>
              <a:rPr lang="vi-VN" sz="2400" dirty="0" smtClean="0"/>
              <a:t>Overcrowded places have a lot of problems,      (1) _______________?</a:t>
            </a:r>
          </a:p>
          <a:p>
            <a:r>
              <a:rPr lang="vi-VN" sz="2400" i="1" dirty="0" smtClean="0">
                <a:solidFill>
                  <a:srgbClr val="FF0000"/>
                </a:solidFill>
              </a:rPr>
              <a:t>Guest speaker: </a:t>
            </a:r>
            <a:r>
              <a:rPr lang="vi-VN" sz="2400" dirty="0" smtClean="0"/>
              <a:t>Sure. Traffic jams, pollution, noise,...</a:t>
            </a:r>
          </a:p>
          <a:p>
            <a:r>
              <a:rPr lang="vi-VN" sz="2400" i="1" dirty="0" smtClean="0"/>
              <a:t>Interviewer:       </a:t>
            </a:r>
            <a:r>
              <a:rPr lang="vi-VN" sz="2400" dirty="0" smtClean="0"/>
              <a:t>Traffic jam is the most serious problem,              (2) _______________?</a:t>
            </a:r>
            <a:endParaRPr lang="vi-VN" sz="2400" dirty="0"/>
          </a:p>
          <a:p>
            <a:r>
              <a:rPr lang="vi-VN" sz="2400" i="1" dirty="0" smtClean="0">
                <a:solidFill>
                  <a:srgbClr val="FF0000"/>
                </a:solidFill>
              </a:rPr>
              <a:t>Guest speaker: </a:t>
            </a:r>
            <a:r>
              <a:rPr lang="vi-VN" sz="2400" dirty="0" smtClean="0"/>
              <a:t>Not really. We can see homeless people in many places in big cities, (3) _______________? The city cannot build enough houses for all of its people.</a:t>
            </a:r>
            <a:endParaRPr lang="vi-VN" sz="2400" dirty="0"/>
          </a:p>
          <a:p>
            <a:r>
              <a:rPr lang="vi-VN" sz="2400" i="1" dirty="0" smtClean="0">
                <a:solidFill>
                  <a:srgbClr val="FF0000"/>
                </a:solidFill>
              </a:rPr>
              <a:t>Interviewer:       </a:t>
            </a:r>
            <a:r>
              <a:rPr lang="vi-VN" sz="2400" dirty="0" smtClean="0"/>
              <a:t>So they live wherever they can, under a bridge, in a deserted house ...</a:t>
            </a:r>
          </a:p>
          <a:p>
            <a:r>
              <a:rPr lang="vi-VN" sz="2400" i="1" dirty="0" smtClean="0">
                <a:solidFill>
                  <a:srgbClr val="FF0000"/>
                </a:solidFill>
              </a:rPr>
              <a:t>Guest speaker: </a:t>
            </a:r>
            <a:r>
              <a:rPr lang="vi-VN" sz="2400" dirty="0" smtClean="0"/>
              <a:t>Yes, and some of them become criminals.</a:t>
            </a:r>
          </a:p>
          <a:p>
            <a:r>
              <a:rPr lang="vi-VN" sz="2400" i="1" dirty="0" smtClean="0">
                <a:solidFill>
                  <a:srgbClr val="FF0000"/>
                </a:solidFill>
              </a:rPr>
              <a:t>Interviewer:       </a:t>
            </a:r>
            <a:r>
              <a:rPr lang="vi-VN" sz="2400" dirty="0" smtClean="0"/>
              <a:t>This shortage of accommodation is not easy to solve, (4) </a:t>
            </a:r>
            <a:r>
              <a:rPr lang="vi-VN" sz="2400" dirty="0"/>
              <a:t>_______________?</a:t>
            </a:r>
          </a:p>
          <a:p>
            <a:r>
              <a:rPr lang="vi-VN" sz="2400" i="1" dirty="0" smtClean="0">
                <a:solidFill>
                  <a:srgbClr val="FF0000"/>
                </a:solidFill>
              </a:rPr>
              <a:t>Guest speaker: </a:t>
            </a:r>
            <a:r>
              <a:rPr lang="vi-VN" sz="2400" dirty="0" smtClean="0"/>
              <a:t>No, it isn’t.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755576" y="980728"/>
            <a:ext cx="2111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they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6952" y="2060848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 it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3891" y="2788373"/>
            <a:ext cx="1757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we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3941" y="4994012"/>
            <a:ext cx="9028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0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33600" y="3810000"/>
            <a:ext cx="7086600" cy="3124200"/>
            <a:chOff x="1344" y="2400"/>
            <a:chExt cx="4464" cy="1968"/>
          </a:xfrm>
        </p:grpSpPr>
        <p:pic>
          <p:nvPicPr>
            <p:cNvPr id="20486" name="Picture 6" descr="gal_singing_karaoke_lc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2400"/>
              <a:ext cx="105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 descr="tingo_rock_star_singing_l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2496"/>
              <a:ext cx="116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3216" y="2448"/>
              <a:ext cx="2592" cy="1920"/>
              <a:chOff x="3456" y="2304"/>
              <a:chExt cx="2592" cy="1920"/>
            </a:xfrm>
          </p:grpSpPr>
          <p:pic>
            <p:nvPicPr>
              <p:cNvPr id="20489" name="Picture 9" descr="FILM_U_3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304"/>
                <a:ext cx="2592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3853" y="2905"/>
                <a:ext cx="1745" cy="1081"/>
                <a:chOff x="4209" y="3485"/>
                <a:chExt cx="1551" cy="835"/>
              </a:xfrm>
            </p:grpSpPr>
            <p:pic>
              <p:nvPicPr>
                <p:cNvPr id="20498" name="Picture 11" descr="saxphon[1]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5" y="3505"/>
                  <a:ext cx="735" cy="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99" name="Picture 12" descr="regge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9" y="3485"/>
                  <a:ext cx="816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491" name="Picture 13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0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2" name="Picture 14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2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3" name="Picture 15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4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4" name="Picture 16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95" name="Group 17"/>
              <p:cNvGrpSpPr>
                <a:grpSpLocks/>
              </p:cNvGrpSpPr>
              <p:nvPr/>
            </p:nvGrpSpPr>
            <p:grpSpPr bwMode="auto">
              <a:xfrm>
                <a:off x="4272" y="3456"/>
                <a:ext cx="647" cy="528"/>
                <a:chOff x="1248" y="3582"/>
                <a:chExt cx="647" cy="738"/>
              </a:xfrm>
            </p:grpSpPr>
            <p:pic>
              <p:nvPicPr>
                <p:cNvPr id="20496" name="Picture 18" descr="rockstar_drumming_lc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3582"/>
                  <a:ext cx="647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4515" name="AutoShape 19"/>
                <p:cNvSpPr>
                  <a:spLocks noChangeArrowheads="1"/>
                </p:cNvSpPr>
                <p:nvPr/>
              </p:nvSpPr>
              <p:spPr bwMode="auto">
                <a:xfrm>
                  <a:off x="1392" y="3600"/>
                  <a:ext cx="240" cy="191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80808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</p:grp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609600" y="457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" pitchFamily="2" charset="0"/>
              </a:rPr>
              <a:t>     </a:t>
            </a:r>
            <a:r>
              <a:rPr lang="en-US" altLang="en-US" sz="3600" b="1" dirty="0" smtClean="0">
                <a:solidFill>
                  <a:srgbClr val="00800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Thanks for your attention</a:t>
            </a:r>
            <a:r>
              <a:rPr lang="en-US" altLang="en-US" sz="1600" b="1" dirty="0" smtClean="0">
                <a:solidFill>
                  <a:srgbClr val="00800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endParaRPr lang="en-US" altLang="en-US" sz="1600" b="1" dirty="0">
              <a:solidFill>
                <a:srgbClr val="008000"/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1219200" y="1652588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GOODBYE</a:t>
            </a:r>
          </a:p>
          <a:p>
            <a:pPr algn="ctr" eaLnBrk="1" hangingPunct="1"/>
            <a:r>
              <a:rPr lang="en-US" altLang="en-US" sz="4000" b="1">
                <a:solidFill>
                  <a:srgbClr val="FF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And </a:t>
            </a:r>
          </a:p>
          <a:p>
            <a:pPr algn="ctr" eaLnBrk="1" hangingPunct="1"/>
            <a:r>
              <a:rPr lang="en-US" altLang="en-US" sz="4000" b="1">
                <a:solidFill>
                  <a:srgbClr val="FF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SEE YOU AGAIN</a:t>
            </a:r>
          </a:p>
        </p:txBody>
      </p:sp>
      <p:pic>
        <p:nvPicPr>
          <p:cNvPr id="153622" name="nho on thay c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77105"/>
      </p:ext>
    </p:extLst>
  </p:cSld>
  <p:clrMapOvr>
    <a:masterClrMapping/>
  </p:clrMapOvr>
  <p:transition spd="slow" advClick="0">
    <p:split orient="vert" dir="in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239" fill="hold"/>
                                        <p:tgtEl>
                                          <p:spTgt spid="153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5239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6849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cart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art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89587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em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7684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WordArt 7" descr="Sphere"/>
          <p:cNvSpPr>
            <a:spLocks noChangeArrowheads="1" noChangeShapeType="1" noTextEdit="1"/>
          </p:cNvSpPr>
          <p:nvPr/>
        </p:nvSpPr>
        <p:spPr bwMode="auto">
          <a:xfrm>
            <a:off x="3048000" y="2590800"/>
            <a:ext cx="3862388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Warmer</a:t>
            </a:r>
          </a:p>
        </p:txBody>
      </p:sp>
    </p:spTree>
    <p:extLst>
      <p:ext uri="{BB962C8B-B14F-4D97-AF65-F5344CB8AC3E}">
        <p14:creationId xmlns:p14="http://schemas.microsoft.com/office/powerpoint/2010/main" val="1841646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4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" y="5183"/>
            <a:ext cx="9145127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3414" y="1314634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329215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4208" y="5237338"/>
            <a:ext cx="2593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rogtdhu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149" y="4314008"/>
            <a:ext cx="3963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Ceorovwedrd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0899" y="3390678"/>
            <a:ext cx="17203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Emcir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457" y="2467348"/>
            <a:ext cx="38752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Itmlounrinat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4209" y="1544018"/>
            <a:ext cx="2353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Yvopetr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981" y="632322"/>
            <a:ext cx="3259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Cteahelrha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555377"/>
            <a:ext cx="3905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=&gt; HEALTHCARE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544017"/>
            <a:ext cx="30389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=&gt; POVERTY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467347"/>
            <a:ext cx="46185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=&gt; MALNUTRITION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3390677"/>
            <a:ext cx="24096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=&gt; CRIME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4298984"/>
            <a:ext cx="4651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=&gt; OVERCROWDED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237338"/>
            <a:ext cx="328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=&gt; DROUGHT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12: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An overcrowded world</a:t>
            </a:r>
          </a:p>
          <a:p>
            <a:pPr algn="ctr"/>
            <a:r>
              <a:rPr lang="en-US" sz="48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</a:t>
            </a:r>
            <a:r>
              <a:rPr lang="en-US" sz="4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3: </a:t>
            </a:r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A closer </a:t>
            </a:r>
            <a:r>
              <a:rPr lang="en-US" sz="48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look </a:t>
            </a:r>
            <a:r>
              <a:rPr lang="en-US" sz="48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2</a:t>
            </a:r>
            <a:endParaRPr lang="en-US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3802" y="476672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000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Comparisons of quantifiers: </a:t>
            </a:r>
            <a:r>
              <a:rPr lang="en-US" sz="2800" b="1" i="1" dirty="0" smtClean="0"/>
              <a:t>more , less / fewer</a:t>
            </a:r>
            <a:endParaRPr lang="vi-VN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Read the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91855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dirty="0" smtClean="0"/>
              <a:t>Children in the slums have </a:t>
            </a:r>
            <a:r>
              <a:rPr lang="vi-VN" u="sng" dirty="0" smtClean="0"/>
              <a:t>more diseases than</a:t>
            </a:r>
            <a:r>
              <a:rPr lang="vi-VN" dirty="0" smtClean="0"/>
              <a:t> those in wealthy areas.</a:t>
            </a:r>
          </a:p>
          <a:p>
            <a:pPr marL="342900" indent="-342900">
              <a:buAutoNum type="arabicPeriod"/>
            </a:pPr>
            <a:endParaRPr lang="vi-VN" dirty="0"/>
          </a:p>
          <a:p>
            <a:pPr marL="342900" indent="-342900">
              <a:buAutoNum type="arabicPeriod"/>
            </a:pPr>
            <a:r>
              <a:rPr lang="vi-VN" dirty="0" smtClean="0"/>
              <a:t>The countryside has </a:t>
            </a:r>
            <a:r>
              <a:rPr lang="vi-VN" u="sng" dirty="0" smtClean="0"/>
              <a:t>fewer problems than</a:t>
            </a:r>
            <a:r>
              <a:rPr lang="vi-VN" dirty="0" smtClean="0"/>
              <a:t> a big city.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94636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425" y="836712"/>
            <a:ext cx="8834746" cy="1080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Comparisons of quantifiers</a:t>
            </a:r>
            <a:endParaRPr lang="vi-VN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82425" y="1916832"/>
            <a:ext cx="1548172" cy="1800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 smtClean="0">
                <a:solidFill>
                  <a:schemeClr val="tx1"/>
                </a:solidFill>
              </a:rPr>
              <a:t>&gt;</a:t>
            </a:r>
            <a:endParaRPr lang="vi-VN" sz="8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425" y="3717954"/>
            <a:ext cx="1534674" cy="18002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 smtClean="0">
                <a:solidFill>
                  <a:schemeClr val="tx1"/>
                </a:solidFill>
              </a:rPr>
              <a:t>&lt;</a:t>
            </a:r>
            <a:endParaRPr lang="vi-VN" sz="8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7099" y="1915910"/>
            <a:ext cx="7300072" cy="180112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traffic, pollution, food,...</a:t>
            </a:r>
            <a:endParaRPr lang="vi-VN" sz="2400" dirty="0">
              <a:solidFill>
                <a:schemeClr val="tx1"/>
              </a:solidFill>
            </a:endParaRPr>
          </a:p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more _____________________________ than</a:t>
            </a: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problems, solutions,...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17099" y="3717032"/>
            <a:ext cx="7300072" cy="180112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schemeClr val="tx1"/>
                </a:solidFill>
              </a:rPr>
              <a:t>    less              </a:t>
            </a:r>
            <a:r>
              <a:rPr lang="vi-VN" sz="2400" dirty="0" smtClean="0">
                <a:solidFill>
                  <a:schemeClr val="tx1"/>
                </a:solidFill>
              </a:rPr>
              <a:t>nutrition, clean water,...</a:t>
            </a:r>
          </a:p>
          <a:p>
            <a:r>
              <a:rPr lang="vi-VN" sz="2400" b="1" dirty="0">
                <a:solidFill>
                  <a:schemeClr val="tx1"/>
                </a:solidFill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</a:rPr>
              <a:t>   _____         ________________________ than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    fewer            </a:t>
            </a:r>
            <a:r>
              <a:rPr lang="vi-VN" sz="2400" dirty="0" smtClean="0">
                <a:solidFill>
                  <a:schemeClr val="tx1"/>
                </a:solidFill>
              </a:rPr>
              <a:t>diseases, criminals,... 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681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2a. Read the information about the two cities.</a:t>
            </a:r>
          </a:p>
        </p:txBody>
      </p:sp>
      <p:sp>
        <p:nvSpPr>
          <p:cNvPr id="5" name="AutoShape 2" descr="http://www2.vietbao.vn/images/vn75/phong-su/75159955-119576_mdf9927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http://www2.vietbao.vn/images/vn75/phong-su/75159955-119576_mdf9927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6" descr="http://www2.vietbao.vn/images/vn75/phong-su/75159955-119576_mdf9927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Horizontal Scroll 7"/>
          <p:cNvSpPr/>
          <p:nvPr/>
        </p:nvSpPr>
        <p:spPr>
          <a:xfrm>
            <a:off x="0" y="3511443"/>
            <a:ext cx="4416425" cy="2581853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600" b="1" dirty="0" smtClean="0">
                <a:solidFill>
                  <a:schemeClr val="tx1"/>
                </a:solidFill>
              </a:rPr>
              <a:t>Brumba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Density: 4,509 people/km2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Accommodation: 57% in slums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Average earnings: 4$/day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Enough food: 45% population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Children over ten going to school: 71%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1625"/>
            <a:ext cx="4416425" cy="2233360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4727575" y="3511443"/>
            <a:ext cx="4416425" cy="2581853"/>
          </a:xfrm>
          <a:prstGeom prst="horizontalScrol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1600" b="1" dirty="0" smtClean="0">
                <a:solidFill>
                  <a:schemeClr val="tx1"/>
                </a:solidFill>
              </a:rPr>
              <a:t>Crystal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Density: 928 people/km2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Accommodation: 3% in slums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Average earnings: 66$/day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Enough food: 98% population</a:t>
            </a:r>
          </a:p>
          <a:p>
            <a:r>
              <a:rPr lang="vi-VN" sz="1600" dirty="0" smtClean="0">
                <a:solidFill>
                  <a:schemeClr val="tx1"/>
                </a:solidFill>
              </a:rPr>
              <a:t>Children over ten going to school: 98%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1051625"/>
            <a:ext cx="4416425" cy="22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6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2b. Read the comparisons of the two cities, and decide if they are true. If they are not, correct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53" y="1484784"/>
            <a:ext cx="5005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1.  In Brumba, there are more people</a:t>
            </a:r>
          </a:p>
          <a:p>
            <a:r>
              <a:rPr lang="vi-VN" sz="2000" dirty="0" smtClean="0">
                <a:latin typeface="+mj-lt"/>
              </a:rPr>
              <a:t>per square kilometre.</a:t>
            </a:r>
          </a:p>
          <a:p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2.  In Brumba, fewer people live in slums.</a:t>
            </a:r>
          </a:p>
          <a:p>
            <a:pPr marL="457200" indent="-457200">
              <a:buAutoNum type="arabicPeriod" startAt="2"/>
            </a:pPr>
            <a:endParaRPr lang="vi-VN" sz="2000" dirty="0" smtClean="0">
              <a:latin typeface="+mj-lt"/>
            </a:endParaRPr>
          </a:p>
          <a:p>
            <a:pPr marL="457200" indent="-457200">
              <a:buAutoNum type="arabicPeriod" startAt="2"/>
            </a:pPr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3.  People in Crystal earn less per day.</a:t>
            </a:r>
          </a:p>
          <a:p>
            <a:pPr marL="457200" indent="-457200">
              <a:buAutoNum type="arabicPeriod" startAt="3"/>
            </a:pPr>
            <a:endParaRPr lang="vi-VN" sz="2000" dirty="0" smtClean="0">
              <a:latin typeface="+mj-lt"/>
            </a:endParaRPr>
          </a:p>
          <a:p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4.  More people in Crystal have enough food.</a:t>
            </a:r>
          </a:p>
          <a:p>
            <a:pPr marL="457200" indent="-457200">
              <a:buAutoNum type="arabicPeriod" startAt="4"/>
            </a:pPr>
            <a:endParaRPr lang="vi-VN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5.  In Brumba, fewer children over ten </a:t>
            </a:r>
          </a:p>
          <a:p>
            <a:r>
              <a:rPr lang="vi-VN" sz="2000" dirty="0" smtClean="0">
                <a:latin typeface="+mj-lt"/>
              </a:rPr>
              <a:t>go to school.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243" y="1484784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sz="2000" dirty="0" smtClean="0">
                <a:latin typeface="+mj-lt"/>
              </a:rPr>
              <a:t>Correct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243" y="4221088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sz="2000" dirty="0" smtClean="0">
                <a:latin typeface="+mj-lt"/>
              </a:rPr>
              <a:t>Correct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3331443"/>
            <a:ext cx="427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sz="2000" dirty="0" smtClean="0">
                <a:latin typeface="+mj-lt"/>
              </a:rPr>
              <a:t>Incorrect</a:t>
            </a:r>
          </a:p>
          <a:p>
            <a:pPr marL="342900" indent="-342900">
              <a:buFont typeface="Symbol"/>
              <a:buChar char="Þ"/>
            </a:pPr>
            <a:r>
              <a:rPr lang="vi-VN" sz="2000" dirty="0">
                <a:latin typeface="+mj-lt"/>
              </a:rPr>
              <a:t>People in </a:t>
            </a:r>
            <a:r>
              <a:rPr lang="vi-VN" sz="2000" dirty="0" smtClean="0">
                <a:latin typeface="+mj-lt"/>
              </a:rPr>
              <a:t>Crystal earn </a:t>
            </a:r>
            <a:r>
              <a:rPr lang="vi-VN" sz="2000" dirty="0">
                <a:latin typeface="+mj-lt"/>
              </a:rPr>
              <a:t>more per day</a:t>
            </a:r>
            <a:r>
              <a:rPr lang="vi-VN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420888"/>
            <a:ext cx="460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sz="2000" dirty="0" smtClean="0">
                <a:latin typeface="+mj-lt"/>
              </a:rPr>
              <a:t>Incorrect</a:t>
            </a:r>
          </a:p>
          <a:p>
            <a:pPr marL="342900" indent="-342900">
              <a:buFont typeface="Symbol"/>
              <a:buChar char="Þ"/>
            </a:pPr>
            <a:r>
              <a:rPr lang="vi-VN" sz="2000" dirty="0" smtClean="0">
                <a:latin typeface="+mj-lt"/>
              </a:rPr>
              <a:t>In Brumba, more people live in slums.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869160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vi-VN" sz="2000" dirty="0" smtClean="0">
                <a:latin typeface="+mj-lt"/>
              </a:rPr>
              <a:t>Correct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49196" y="1412776"/>
            <a:ext cx="0" cy="4392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72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756</Words>
  <Application>Microsoft Office PowerPoint</Application>
  <PresentationFormat>On-screen Show (4:3)</PresentationFormat>
  <Paragraphs>143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Lenovo</cp:lastModifiedBy>
  <cp:revision>24</cp:revision>
  <dcterms:created xsi:type="dcterms:W3CDTF">2016-04-11T14:13:59Z</dcterms:created>
  <dcterms:modified xsi:type="dcterms:W3CDTF">2021-08-06T14:44:14Z</dcterms:modified>
</cp:coreProperties>
</file>