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62" r:id="rId6"/>
    <p:sldId id="261" r:id="rId7"/>
    <p:sldId id="264" r:id="rId8"/>
    <p:sldId id="267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EAF818A1-2256-4E43-ABC6-341FF3FD4F11}">
          <p14:sldIdLst>
            <p14:sldId id="256"/>
            <p14:sldId id="257"/>
            <p14:sldId id="259"/>
            <p14:sldId id="266"/>
            <p14:sldId id="262"/>
            <p14:sldId id="261"/>
            <p14:sldId id="264"/>
            <p14:sldId id="267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2.wmf"/><Relationship Id="rId7" Type="http://schemas.openxmlformats.org/officeDocument/2006/relationships/image" Target="../media/image17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4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oleObject" Target="../embeddings/oleObject17.bin"/><Relationship Id="rId7" Type="http://schemas.openxmlformats.org/officeDocument/2006/relationships/hyperlink" Target="http://images.google.com.vn/imgres?imgurl=http://www2.vietbao.vn/images/oto/viet_nam/61003025_nd1.jpg&amp;imgrefurl=http://vietbao.vn/O-to-xe-may/Xe-may-Viet-khong-ngai-canh-tranh/61003025/376/&amp;usg=__CYetMfpvrY3_hIyYnplIHO8yvRQ=&amp;h=296&amp;w=460&amp;sz=27&amp;hl=vi&amp;start=19&amp;tbnid=9TJTGCNH2spepM:&amp;tbnh=82&amp;tbnw=128&amp;prev=/images?q=XE+MAY&amp;gbv=2&amp;hl=vi&amp;sa=G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219200" y="1224171"/>
            <a:ext cx="72390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1219200" y="2976771"/>
            <a:ext cx="411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143000" y="3433971"/>
            <a:ext cx="7467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43000" y="773668"/>
            <a:ext cx="640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447800" y="152400"/>
            <a:ext cx="58674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GIẢI BÀI TOÁN BẰNG CÁCH LẬP PHƯƠNG TRÌNH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510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368531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DẠNG TOÁN CHUYỂN ĐỘNG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138303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50km/h.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B, ô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1giờ 30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40km/h,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14h 30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AB.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209800" y="2560904"/>
            <a:ext cx="5853850" cy="430401"/>
            <a:chOff x="3054928" y="2560904"/>
            <a:chExt cx="5853850" cy="430401"/>
          </a:xfrm>
        </p:grpSpPr>
        <p:sp>
          <p:nvSpPr>
            <p:cNvPr id="6" name="TextBox 5"/>
            <p:cNvSpPr txBox="1"/>
            <p:nvPr/>
          </p:nvSpPr>
          <p:spPr>
            <a:xfrm>
              <a:off x="3054928" y="262197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27778" y="256090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437546" y="2724288"/>
              <a:ext cx="5041436" cy="103241"/>
              <a:chOff x="481002" y="2614642"/>
              <a:chExt cx="7911389" cy="130393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V="1">
                <a:off x="532633" y="2656208"/>
                <a:ext cx="7849367" cy="473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7"/>
              <p:cNvSpPr/>
              <p:nvPr/>
            </p:nvSpPr>
            <p:spPr>
              <a:xfrm>
                <a:off x="481002" y="2658448"/>
                <a:ext cx="76201" cy="865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8316190" y="2614642"/>
                <a:ext cx="76201" cy="8659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2556163" y="2191572"/>
            <a:ext cx="142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6giờ 15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1454" y="2432036"/>
            <a:ext cx="94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50km/h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64827" y="2069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1h30phút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78540" y="2343329"/>
            <a:ext cx="94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0km/h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5246" y="618146"/>
            <a:ext cx="386195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2971800"/>
            <a:ext cx="12192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3761922"/>
              </p:ext>
            </p:extLst>
          </p:nvPr>
        </p:nvGraphicFramePr>
        <p:xfrm>
          <a:off x="457200" y="3429000"/>
          <a:ext cx="5364052" cy="2523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1013"/>
                <a:gridCol w="1341013"/>
                <a:gridCol w="1341013"/>
                <a:gridCol w="1341013"/>
              </a:tblGrid>
              <a:tr h="841175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117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CĐ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endParaRPr lang="en-US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117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CĐ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273138" y="4551939"/>
            <a:ext cx="94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50km/h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00846" y="5342925"/>
            <a:ext cx="94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0km/h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78206" y="4446936"/>
            <a:ext cx="472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70413" y="5266725"/>
            <a:ext cx="472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96999571"/>
              </p:ext>
            </p:extLst>
          </p:nvPr>
        </p:nvGraphicFramePr>
        <p:xfrm>
          <a:off x="4942370" y="5107697"/>
          <a:ext cx="469900" cy="839788"/>
        </p:xfrm>
        <a:graphic>
          <a:graphicData uri="http://schemas.openxmlformats.org/presentationml/2006/ole">
            <p:oleObj spid="_x0000_s1358" name="Equation" r:id="rId3" imgW="253890" imgH="457002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70555794"/>
              </p:ext>
            </p:extLst>
          </p:nvPr>
        </p:nvGraphicFramePr>
        <p:xfrm>
          <a:off x="4977295" y="4327441"/>
          <a:ext cx="400050" cy="723900"/>
        </p:xfrm>
        <a:graphic>
          <a:graphicData uri="http://schemas.openxmlformats.org/presentationml/2006/ole">
            <p:oleObj spid="_x0000_s1359" name="Equation" r:id="rId4" imgW="215640" imgH="393480" progId="Equation.DSMT4">
              <p:embed/>
            </p:oleObj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971648" y="3417888"/>
            <a:ext cx="2694709" cy="696912"/>
            <a:chOff x="5971648" y="3417888"/>
            <a:chExt cx="2694709" cy="696912"/>
          </a:xfrm>
        </p:grpSpPr>
        <p:sp>
          <p:nvSpPr>
            <p:cNvPr id="19" name="TextBox 18"/>
            <p:cNvSpPr txBox="1"/>
            <p:nvPr/>
          </p:nvSpPr>
          <p:spPr>
            <a:xfrm>
              <a:off x="5971648" y="3581400"/>
              <a:ext cx="26947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nghỉ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553240346"/>
                </p:ext>
              </p:extLst>
            </p:nvPr>
          </p:nvGraphicFramePr>
          <p:xfrm>
            <a:off x="7591297" y="3417888"/>
            <a:ext cx="271462" cy="696912"/>
          </p:xfrm>
          <a:graphic>
            <a:graphicData uri="http://schemas.openxmlformats.org/presentationml/2006/ole">
              <p:oleObj spid="_x0000_s1360" name="Equation" r:id="rId5" imgW="152280" imgH="393480" progId="Equation.DSMT4">
                <p:embed/>
              </p:oleObj>
            </a:graphicData>
          </a:graphic>
        </p:graphicFrame>
      </p:grpSp>
      <p:grpSp>
        <p:nvGrpSpPr>
          <p:cNvPr id="31" name="Group 30"/>
          <p:cNvGrpSpPr/>
          <p:nvPr/>
        </p:nvGrpSpPr>
        <p:grpSpPr>
          <a:xfrm>
            <a:off x="5933548" y="4114800"/>
            <a:ext cx="2694709" cy="844942"/>
            <a:chOff x="5933548" y="4114800"/>
            <a:chExt cx="2694709" cy="844942"/>
          </a:xfrm>
        </p:grpSpPr>
        <p:sp>
          <p:nvSpPr>
            <p:cNvPr id="29" name="TextBox 28"/>
            <p:cNvSpPr txBox="1"/>
            <p:nvPr/>
          </p:nvSpPr>
          <p:spPr>
            <a:xfrm>
              <a:off x="5933548" y="4114800"/>
              <a:ext cx="26947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nghỉ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:     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841905089"/>
                </p:ext>
              </p:extLst>
            </p:nvPr>
          </p:nvGraphicFramePr>
          <p:xfrm>
            <a:off x="6773895" y="4343399"/>
            <a:ext cx="340610" cy="616343"/>
          </p:xfrm>
          <a:graphic>
            <a:graphicData uri="http://schemas.openxmlformats.org/presentationml/2006/ole">
              <p:oleObj spid="_x0000_s1361" name="Equation" r:id="rId6" imgW="215640" imgH="393480" progId="Equation.DSMT4">
                <p:embed/>
              </p:oleObj>
            </a:graphicData>
          </a:graphic>
        </p:graphicFrame>
      </p:grpSp>
      <p:grpSp>
        <p:nvGrpSpPr>
          <p:cNvPr id="36" name="Group 35"/>
          <p:cNvGrpSpPr/>
          <p:nvPr/>
        </p:nvGrpSpPr>
        <p:grpSpPr>
          <a:xfrm>
            <a:off x="381000" y="6019800"/>
            <a:ext cx="3830638" cy="715962"/>
            <a:chOff x="381000" y="6019800"/>
            <a:chExt cx="3830638" cy="715962"/>
          </a:xfrm>
        </p:grpSpPr>
        <p:sp>
          <p:nvSpPr>
            <p:cNvPr id="30" name="TextBox 29"/>
            <p:cNvSpPr txBox="1"/>
            <p:nvPr/>
          </p:nvSpPr>
          <p:spPr>
            <a:xfrm>
              <a:off x="381000" y="62484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Phương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529570116"/>
                </p:ext>
              </p:extLst>
            </p:nvPr>
          </p:nvGraphicFramePr>
          <p:xfrm>
            <a:off x="2209800" y="6019800"/>
            <a:ext cx="2001838" cy="715962"/>
          </p:xfrm>
          <a:graphic>
            <a:graphicData uri="http://schemas.openxmlformats.org/presentationml/2006/ole">
              <p:oleObj spid="_x0000_s1362" name="Equation" r:id="rId7" imgW="1079280" imgH="393480" progId="Equation.DSMT4">
                <p:embed/>
              </p:oleObj>
            </a:graphicData>
          </a:graphic>
        </p:graphicFrame>
      </p:grp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1447800" y="152400"/>
            <a:ext cx="58674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GIẢI BÀI TOÁN BẰNG CÁCH LẬP PHƯƠNG TRÌNH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07672" y="28617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14h 30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Donut 39"/>
          <p:cNvSpPr/>
          <p:nvPr/>
        </p:nvSpPr>
        <p:spPr>
          <a:xfrm>
            <a:off x="4842016" y="4283867"/>
            <a:ext cx="620139" cy="821533"/>
          </a:xfrm>
          <a:prstGeom prst="donut">
            <a:avLst>
              <a:gd name="adj" fmla="val 1104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4863204" y="5116824"/>
            <a:ext cx="620139" cy="902976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Donut 42"/>
          <p:cNvSpPr/>
          <p:nvPr/>
        </p:nvSpPr>
        <p:spPr>
          <a:xfrm>
            <a:off x="7467600" y="3352800"/>
            <a:ext cx="533400" cy="902976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Donut 43"/>
          <p:cNvSpPr/>
          <p:nvPr/>
        </p:nvSpPr>
        <p:spPr>
          <a:xfrm>
            <a:off x="6660763" y="4283866"/>
            <a:ext cx="620139" cy="821533"/>
          </a:xfrm>
          <a:prstGeom prst="donut">
            <a:avLst>
              <a:gd name="adj" fmla="val 1104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7" name="Picture 12" descr="TN00253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23924" y="2438400"/>
            <a:ext cx="771676" cy="31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12" descr="TN00253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498" y="2493811"/>
            <a:ext cx="805374" cy="29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3263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2 -0.00092 L 0.46857 -0.0032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41" y="-11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7 0.00139 L -0.48715 0.0027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62" y="69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1" grpId="0"/>
      <p:bldP spid="16" grpId="0"/>
      <p:bldP spid="17" grpId="0"/>
      <p:bldP spid="18" grpId="0"/>
      <p:bldP spid="20" grpId="0" animBg="1"/>
      <p:bldP spid="21" grpId="0" animBg="1"/>
      <p:bldP spid="23" grpId="0"/>
      <p:bldP spid="24" grpId="0"/>
      <p:bldP spid="25" grpId="0"/>
      <p:bldP spid="26" grpId="0"/>
      <p:bldP spid="39" grpId="0"/>
      <p:bldP spid="40" grpId="0" animBg="1"/>
      <p:bldP spid="41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368184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DẠNG TOÁN CHUYỂN ĐỘNG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5246" y="609600"/>
            <a:ext cx="370955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8037" y="1143000"/>
            <a:ext cx="12192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04752069"/>
              </p:ext>
            </p:extLst>
          </p:nvPr>
        </p:nvGraphicFramePr>
        <p:xfrm>
          <a:off x="550719" y="1676401"/>
          <a:ext cx="394508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6270"/>
                <a:gridCol w="986270"/>
                <a:gridCol w="986270"/>
                <a:gridCol w="986270"/>
              </a:tblGrid>
              <a:tr h="593088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770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CĐ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endParaRPr lang="en-US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770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CĐ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702540" y="2531151"/>
            <a:ext cx="574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03494" y="3126425"/>
            <a:ext cx="57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40 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83015" y="2452129"/>
            <a:ext cx="401330" cy="277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76400" y="3069079"/>
            <a:ext cx="401330" cy="277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37311882"/>
              </p:ext>
            </p:extLst>
          </p:nvPr>
        </p:nvGraphicFramePr>
        <p:xfrm>
          <a:off x="3960540" y="2900483"/>
          <a:ext cx="398880" cy="632001"/>
        </p:xfrm>
        <a:graphic>
          <a:graphicData uri="http://schemas.openxmlformats.org/presentationml/2006/ole">
            <p:oleObj spid="_x0000_s2737" name="Equation" r:id="rId3" imgW="253890" imgH="457002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36592889"/>
              </p:ext>
            </p:extLst>
          </p:nvPr>
        </p:nvGraphicFramePr>
        <p:xfrm>
          <a:off x="3974167" y="2362200"/>
          <a:ext cx="339587" cy="544787"/>
        </p:xfrm>
        <a:graphic>
          <a:graphicData uri="http://schemas.openxmlformats.org/presentationml/2006/ole">
            <p:oleObj spid="_x0000_s2738" name="Equation" r:id="rId4" imgW="215640" imgH="39348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50719" y="6324600"/>
            <a:ext cx="7218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0" y="2754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067300" y="1143000"/>
            <a:ext cx="2694709" cy="696912"/>
            <a:chOff x="5067300" y="1143000"/>
            <a:chExt cx="2694709" cy="696912"/>
          </a:xfrm>
        </p:grpSpPr>
        <p:sp>
          <p:nvSpPr>
            <p:cNvPr id="19" name="TextBox 18"/>
            <p:cNvSpPr txBox="1"/>
            <p:nvPr/>
          </p:nvSpPr>
          <p:spPr>
            <a:xfrm>
              <a:off x="5067300" y="1371600"/>
              <a:ext cx="26947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nghỉ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969692576"/>
                </p:ext>
              </p:extLst>
            </p:nvPr>
          </p:nvGraphicFramePr>
          <p:xfrm>
            <a:off x="6686949" y="1143000"/>
            <a:ext cx="271462" cy="696912"/>
          </p:xfrm>
          <a:graphic>
            <a:graphicData uri="http://schemas.openxmlformats.org/presentationml/2006/ole">
              <p:oleObj spid="_x0000_s2739" name="Equation" r:id="rId5" imgW="152280" imgH="393480" progId="Equation.DSMT4">
                <p:embed/>
              </p:oleObj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5029200" y="1905000"/>
            <a:ext cx="2694709" cy="844943"/>
            <a:chOff x="5029200" y="1905000"/>
            <a:chExt cx="2694709" cy="844943"/>
          </a:xfrm>
        </p:grpSpPr>
        <p:sp>
          <p:nvSpPr>
            <p:cNvPr id="29" name="TextBox 28"/>
            <p:cNvSpPr txBox="1"/>
            <p:nvPr/>
          </p:nvSpPr>
          <p:spPr>
            <a:xfrm>
              <a:off x="5029200" y="1905000"/>
              <a:ext cx="26947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nghỉ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:     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4270996993"/>
                </p:ext>
              </p:extLst>
            </p:nvPr>
          </p:nvGraphicFramePr>
          <p:xfrm>
            <a:off x="5869547" y="2133600"/>
            <a:ext cx="340610" cy="616343"/>
          </p:xfrm>
          <a:graphic>
            <a:graphicData uri="http://schemas.openxmlformats.org/presentationml/2006/ole">
              <p:oleObj spid="_x0000_s2740" name="Equation" r:id="rId6" imgW="215640" imgH="393480" progId="Equation.DSMT4">
                <p:embed/>
              </p:oleObj>
            </a:graphicData>
          </a:graphic>
        </p:graphicFrame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57613356"/>
              </p:ext>
            </p:extLst>
          </p:nvPr>
        </p:nvGraphicFramePr>
        <p:xfrm>
          <a:off x="5135563" y="4462463"/>
          <a:ext cx="2357437" cy="1500187"/>
        </p:xfrm>
        <a:graphic>
          <a:graphicData uri="http://schemas.openxmlformats.org/presentationml/2006/ole">
            <p:oleObj spid="_x0000_s2741" name="Equation" r:id="rId7" imgW="1269720" imgH="825480" progId="Equation.DSMT4">
              <p:embed/>
            </p:oleObj>
          </a:graphicData>
        </a:graphic>
      </p:graphicFrame>
      <p:cxnSp>
        <p:nvCxnSpPr>
          <p:cNvPr id="35" name="Straight Connector 34"/>
          <p:cNvCxnSpPr/>
          <p:nvPr/>
        </p:nvCxnSpPr>
        <p:spPr>
          <a:xfrm>
            <a:off x="4876800" y="3657600"/>
            <a:ext cx="0" cy="30363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63815" y="3715205"/>
            <a:ext cx="71382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7427" y="4277591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x (km, 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63815" y="4686890"/>
            <a:ext cx="2812785" cy="544787"/>
            <a:chOff x="463815" y="4686890"/>
            <a:chExt cx="2812785" cy="544787"/>
          </a:xfrm>
        </p:grpSpPr>
        <p:sp>
          <p:nvSpPr>
            <p:cNvPr id="41" name="TextBox 40"/>
            <p:cNvSpPr txBox="1"/>
            <p:nvPr/>
          </p:nvSpPr>
          <p:spPr>
            <a:xfrm>
              <a:off x="463815" y="4774618"/>
              <a:ext cx="2812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:       (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452649381"/>
                </p:ext>
              </p:extLst>
            </p:nvPr>
          </p:nvGraphicFramePr>
          <p:xfrm>
            <a:off x="2055205" y="4686890"/>
            <a:ext cx="339587" cy="544787"/>
          </p:xfrm>
          <a:graphic>
            <a:graphicData uri="http://schemas.openxmlformats.org/presentationml/2006/ole">
              <p:oleObj spid="_x0000_s2742" name="Equation" r:id="rId8" imgW="215640" imgH="393480" progId="Equation.DSMT4">
                <p:embed/>
              </p:oleObj>
            </a:graphicData>
          </a:graphic>
        </p:graphicFrame>
      </p:grpSp>
      <p:grpSp>
        <p:nvGrpSpPr>
          <p:cNvPr id="6" name="Group 5"/>
          <p:cNvGrpSpPr/>
          <p:nvPr/>
        </p:nvGrpSpPr>
        <p:grpSpPr>
          <a:xfrm>
            <a:off x="418788" y="5175766"/>
            <a:ext cx="3861954" cy="632001"/>
            <a:chOff x="418788" y="5175766"/>
            <a:chExt cx="3861954" cy="632001"/>
          </a:xfrm>
        </p:grpSpPr>
        <p:sp>
          <p:nvSpPr>
            <p:cNvPr id="43" name="TextBox 42"/>
            <p:cNvSpPr txBox="1"/>
            <p:nvPr/>
          </p:nvSpPr>
          <p:spPr>
            <a:xfrm>
              <a:off x="418788" y="5269468"/>
              <a:ext cx="38619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:       (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413518586"/>
                </p:ext>
              </p:extLst>
            </p:nvPr>
          </p:nvGraphicFramePr>
          <p:xfrm>
            <a:off x="2077730" y="5175766"/>
            <a:ext cx="398880" cy="632001"/>
          </p:xfrm>
          <a:graphic>
            <a:graphicData uri="http://schemas.openxmlformats.org/presentationml/2006/ole">
              <p:oleObj spid="_x0000_s2743" name="Equation" r:id="rId9" imgW="253890" imgH="457002" progId="Equation.3">
                <p:embed/>
              </p:oleObj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1163782" y="3646210"/>
            <a:ext cx="2694709" cy="696912"/>
            <a:chOff x="1163782" y="3646210"/>
            <a:chExt cx="2694709" cy="696912"/>
          </a:xfrm>
        </p:grpSpPr>
        <p:sp>
          <p:nvSpPr>
            <p:cNvPr id="45" name="TextBox 44"/>
            <p:cNvSpPr txBox="1"/>
            <p:nvPr/>
          </p:nvSpPr>
          <p:spPr>
            <a:xfrm>
              <a:off x="1163782" y="3810000"/>
              <a:ext cx="26947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1giờ 30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phút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=      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227704954"/>
                </p:ext>
              </p:extLst>
            </p:nvPr>
          </p:nvGraphicFramePr>
          <p:xfrm>
            <a:off x="2743200" y="3646210"/>
            <a:ext cx="271462" cy="696912"/>
          </p:xfrm>
          <a:graphic>
            <a:graphicData uri="http://schemas.openxmlformats.org/presentationml/2006/ole">
              <p:oleObj spid="_x0000_s2744" name="Equation" r:id="rId10" imgW="152280" imgH="393480" progId="Equation.DSMT4">
                <p:embed/>
              </p:oleObj>
            </a:graphicData>
          </a:graphic>
        </p:graphicFrame>
      </p:grpSp>
      <p:grpSp>
        <p:nvGrpSpPr>
          <p:cNvPr id="7" name="Group 6"/>
          <p:cNvGrpSpPr/>
          <p:nvPr/>
        </p:nvGrpSpPr>
        <p:grpSpPr>
          <a:xfrm>
            <a:off x="183572" y="5664925"/>
            <a:ext cx="4693228" cy="735875"/>
            <a:chOff x="183572" y="5701656"/>
            <a:chExt cx="4800600" cy="735875"/>
          </a:xfrm>
        </p:grpSpPr>
        <p:sp>
          <p:nvSpPr>
            <p:cNvPr id="47" name="TextBox 46"/>
            <p:cNvSpPr txBox="1"/>
            <p:nvPr/>
          </p:nvSpPr>
          <p:spPr>
            <a:xfrm>
              <a:off x="183572" y="5791200"/>
              <a:ext cx="480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nghỉ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phương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trình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914617423"/>
                </p:ext>
              </p:extLst>
            </p:nvPr>
          </p:nvGraphicFramePr>
          <p:xfrm>
            <a:off x="3552355" y="5701656"/>
            <a:ext cx="340610" cy="616343"/>
          </p:xfrm>
          <a:graphic>
            <a:graphicData uri="http://schemas.openxmlformats.org/presentationml/2006/ole">
              <p:oleObj spid="_x0000_s2745" name="Equation" r:id="rId11" imgW="215640" imgH="393480" progId="Equation.DSMT4">
                <p:embed/>
              </p:oleObj>
            </a:graphicData>
          </a:graphic>
        </p:graphicFrame>
      </p:grp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4358165"/>
              </p:ext>
            </p:extLst>
          </p:nvPr>
        </p:nvGraphicFramePr>
        <p:xfrm>
          <a:off x="6075362" y="2606675"/>
          <a:ext cx="2001838" cy="715962"/>
        </p:xfrm>
        <a:graphic>
          <a:graphicData uri="http://schemas.openxmlformats.org/presentationml/2006/ole">
            <p:oleObj spid="_x0000_s2746" name="Equation" r:id="rId12" imgW="1079280" imgH="393480" progId="Equation.DSMT4">
              <p:embed/>
            </p:oleObj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51867602"/>
              </p:ext>
            </p:extLst>
          </p:nvPr>
        </p:nvGraphicFramePr>
        <p:xfrm>
          <a:off x="5145304" y="3715205"/>
          <a:ext cx="2001838" cy="715962"/>
        </p:xfrm>
        <a:graphic>
          <a:graphicData uri="http://schemas.openxmlformats.org/presentationml/2006/ole">
            <p:oleObj spid="_x0000_s2747" name="Equation" r:id="rId13" imgW="1079280" imgH="393480" progId="Equation.DSMT4">
              <p:embed/>
            </p:oleObj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4984172" y="5962921"/>
            <a:ext cx="347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150km.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00800" y="559777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ĐK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1447800" y="152400"/>
            <a:ext cx="58674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GIẢI BÀI TOÁN BẰNG CÁCH LẬP PHƯƠNG TRÌNH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" y="3657600"/>
            <a:ext cx="838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4028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5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3000"/>
            <a:ext cx="7932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24km/h.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5km. Do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30km/h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rc 8"/>
          <p:cNvSpPr/>
          <p:nvPr/>
        </p:nvSpPr>
        <p:spPr>
          <a:xfrm flipV="1">
            <a:off x="2372656" y="2376054"/>
            <a:ext cx="5001425" cy="907750"/>
          </a:xfrm>
          <a:prstGeom prst="arc">
            <a:avLst>
              <a:gd name="adj1" fmla="val 10843454"/>
              <a:gd name="adj2" fmla="val 7913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79551" y="2646034"/>
            <a:ext cx="50221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88672" y="2432036"/>
            <a:ext cx="94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24km/h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637620" y="2861700"/>
            <a:ext cx="442052" cy="1912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20202957">
            <a:off x="6740092" y="2921290"/>
            <a:ext cx="94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0km/h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67645" y="2971800"/>
            <a:ext cx="94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+ 5km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7344976"/>
              </p:ext>
            </p:extLst>
          </p:nvPr>
        </p:nvGraphicFramePr>
        <p:xfrm>
          <a:off x="457200" y="3398838"/>
          <a:ext cx="5364052" cy="2523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1013"/>
                <a:gridCol w="1341013"/>
                <a:gridCol w="1341013"/>
                <a:gridCol w="1341013"/>
              </a:tblGrid>
              <a:tr h="841175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117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CĐ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endParaRPr lang="en-US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117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CĐ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273138" y="4521777"/>
            <a:ext cx="94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24km/h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00846" y="5312763"/>
            <a:ext cx="94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0km/h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78206" y="4416774"/>
            <a:ext cx="472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19746" y="5267736"/>
            <a:ext cx="784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+ 5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5974891"/>
              </p:ext>
            </p:extLst>
          </p:nvPr>
        </p:nvGraphicFramePr>
        <p:xfrm>
          <a:off x="4848225" y="5133976"/>
          <a:ext cx="658813" cy="723900"/>
        </p:xfrm>
        <a:graphic>
          <a:graphicData uri="http://schemas.openxmlformats.org/presentationml/2006/ole">
            <p:oleObj spid="_x0000_s7259" name="Equation" r:id="rId3" imgW="355320" imgH="39348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10083936"/>
              </p:ext>
            </p:extLst>
          </p:nvPr>
        </p:nvGraphicFramePr>
        <p:xfrm>
          <a:off x="4965700" y="4254633"/>
          <a:ext cx="423863" cy="723900"/>
        </p:xfrm>
        <a:graphic>
          <a:graphicData uri="http://schemas.openxmlformats.org/presentationml/2006/ole">
            <p:oleObj spid="_x0000_s7260" name="Equation" r:id="rId4" imgW="228600" imgH="393480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50719" y="6294438"/>
            <a:ext cx="1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64414" y="434723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3543559"/>
              </p:ext>
            </p:extLst>
          </p:nvPr>
        </p:nvGraphicFramePr>
        <p:xfrm>
          <a:off x="6154738" y="4891088"/>
          <a:ext cx="1695450" cy="715962"/>
        </p:xfrm>
        <a:graphic>
          <a:graphicData uri="http://schemas.openxmlformats.org/presentationml/2006/ole">
            <p:oleObj spid="_x0000_s7261" name="Equation" r:id="rId5" imgW="914400" imgH="393480" progId="Equation.DSMT4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81000" y="2895600"/>
            <a:ext cx="121920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971648" y="3352800"/>
            <a:ext cx="2694709" cy="914400"/>
            <a:chOff x="5971648" y="3352800"/>
            <a:chExt cx="2694709" cy="914400"/>
          </a:xfrm>
        </p:grpSpPr>
        <p:sp>
          <p:nvSpPr>
            <p:cNvPr id="26" name="TextBox 25"/>
            <p:cNvSpPr txBox="1"/>
            <p:nvPr/>
          </p:nvSpPr>
          <p:spPr>
            <a:xfrm>
              <a:off x="5971648" y="3352800"/>
              <a:ext cx="26947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ít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168223109"/>
                </p:ext>
              </p:extLst>
            </p:nvPr>
          </p:nvGraphicFramePr>
          <p:xfrm>
            <a:off x="7051246" y="3570288"/>
            <a:ext cx="271462" cy="696912"/>
          </p:xfrm>
          <a:graphic>
            <a:graphicData uri="http://schemas.openxmlformats.org/presentationml/2006/ole">
              <p:oleObj spid="_x0000_s7262" name="Equation" r:id="rId6" imgW="152280" imgH="393480" progId="Equation.DSMT4">
                <p:embed/>
              </p:oleObj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533400" y="609600"/>
            <a:ext cx="368531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DẠNG TOÁN CHUYỂN ĐỘNG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15246" y="609600"/>
            <a:ext cx="370955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447800" y="152400"/>
            <a:ext cx="58674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GIẢI BÀI TOÁN BẰNG CÁCH LẬP PHƯƠNG TRÌNH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Donut 13"/>
          <p:cNvSpPr/>
          <p:nvPr/>
        </p:nvSpPr>
        <p:spPr>
          <a:xfrm>
            <a:off x="4907973" y="4282713"/>
            <a:ext cx="533400" cy="762000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Donut 41"/>
          <p:cNvSpPr/>
          <p:nvPr/>
        </p:nvSpPr>
        <p:spPr>
          <a:xfrm>
            <a:off x="4817692" y="5090138"/>
            <a:ext cx="720858" cy="762000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Donut 42"/>
          <p:cNvSpPr/>
          <p:nvPr/>
        </p:nvSpPr>
        <p:spPr>
          <a:xfrm>
            <a:off x="6920277" y="3546813"/>
            <a:ext cx="533400" cy="762000"/>
          </a:xfrm>
          <a:prstGeom prst="donut">
            <a:avLst>
              <a:gd name="adj" fmla="val 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4" name="Picture 21" descr="61003025_nd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623" y="2473648"/>
            <a:ext cx="533400" cy="341313"/>
          </a:xfrm>
          <a:prstGeom prst="rect">
            <a:avLst/>
          </a:prstGeom>
          <a:noFill/>
        </p:spPr>
      </p:pic>
      <p:pic>
        <p:nvPicPr>
          <p:cNvPr id="45" name="Picture 21" descr="61003025_nd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03558" y="2554287"/>
            <a:ext cx="550492" cy="341313"/>
          </a:xfrm>
          <a:prstGeom prst="rect">
            <a:avLst/>
          </a:prstGeom>
          <a:noFill/>
        </p:spPr>
      </p:pic>
      <p:grpSp>
        <p:nvGrpSpPr>
          <p:cNvPr id="4" name="Group 3"/>
          <p:cNvGrpSpPr/>
          <p:nvPr/>
        </p:nvGrpSpPr>
        <p:grpSpPr>
          <a:xfrm>
            <a:off x="1981200" y="2560904"/>
            <a:ext cx="5853850" cy="430401"/>
            <a:chOff x="3054928" y="2560904"/>
            <a:chExt cx="5853850" cy="430401"/>
          </a:xfrm>
        </p:grpSpPr>
        <p:grpSp>
          <p:nvGrpSpPr>
            <p:cNvPr id="5" name="Group 4"/>
            <p:cNvGrpSpPr/>
            <p:nvPr/>
          </p:nvGrpSpPr>
          <p:grpSpPr>
            <a:xfrm>
              <a:off x="3429000" y="2732809"/>
              <a:ext cx="5049982" cy="128891"/>
              <a:chOff x="467591" y="2625436"/>
              <a:chExt cx="7924800" cy="162791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467591" y="2701636"/>
                <a:ext cx="76200" cy="8659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8316191" y="2625436"/>
                <a:ext cx="76200" cy="8659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flipV="1">
                <a:off x="533400" y="2667000"/>
                <a:ext cx="7848600" cy="76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3054928" y="262197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27778" y="256090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15548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347 L 0.49584 -0.0055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96" y="-46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222 L -0.14028 0.05482 C -0.1684 0.06245 -0.21042 0.06569 -0.25399 0.06245 C -0.30191 0.05898 -0.3434 0.04973 -0.37066 0.03816 L -0.50174 -0.01388 " pathEditMode="relative" rAng="190789" ptsTypes="FffFF">
                                      <p:cBhvr>
                                        <p:cTn id="5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83" y="1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1" grpId="0"/>
      <p:bldP spid="13" grpId="0"/>
      <p:bldP spid="25" grpId="0"/>
      <p:bldP spid="28" grpId="0"/>
      <p:bldP spid="29" grpId="0"/>
      <p:bldP spid="30" grpId="0"/>
      <p:bldP spid="31" grpId="0"/>
      <p:bldP spid="36" grpId="0"/>
      <p:bldP spid="40" grpId="0" animBg="1"/>
      <p:bldP spid="14" grpId="0" animBg="1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24km/h.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5km. Do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30km/h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10101" y="1752600"/>
            <a:ext cx="316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09718153"/>
              </p:ext>
            </p:extLst>
          </p:nvPr>
        </p:nvGraphicFramePr>
        <p:xfrm>
          <a:off x="457200" y="1813560"/>
          <a:ext cx="38862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497423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7423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CĐ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endParaRPr lang="en-US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7423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CĐ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412762" y="2590800"/>
            <a:ext cx="94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24km/h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62200" y="3200400"/>
            <a:ext cx="94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0km/h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45559" y="2607178"/>
            <a:ext cx="472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83822" y="3217492"/>
            <a:ext cx="784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+ 5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76589850"/>
              </p:ext>
            </p:extLst>
          </p:nvPr>
        </p:nvGraphicFramePr>
        <p:xfrm>
          <a:off x="3581400" y="3124200"/>
          <a:ext cx="542076" cy="595630"/>
        </p:xfrm>
        <a:graphic>
          <a:graphicData uri="http://schemas.openxmlformats.org/presentationml/2006/ole">
            <p:oleObj spid="_x0000_s4806" name="Equation" r:id="rId3" imgW="355320" imgH="39348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72571636"/>
              </p:ext>
            </p:extLst>
          </p:nvPr>
        </p:nvGraphicFramePr>
        <p:xfrm>
          <a:off x="3649054" y="2438400"/>
          <a:ext cx="381000" cy="650695"/>
        </p:xfrm>
        <a:graphic>
          <a:graphicData uri="http://schemas.openxmlformats.org/presentationml/2006/ole">
            <p:oleObj spid="_x0000_s4807" name="Equation" r:id="rId4" imgW="228600" imgH="393480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50719" y="6294438"/>
            <a:ext cx="1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95800" y="2743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11362244"/>
              </p:ext>
            </p:extLst>
          </p:nvPr>
        </p:nvGraphicFramePr>
        <p:xfrm>
          <a:off x="6062229" y="2636838"/>
          <a:ext cx="1695450" cy="715962"/>
        </p:xfrm>
        <a:graphic>
          <a:graphicData uri="http://schemas.openxmlformats.org/presentationml/2006/ole">
            <p:oleObj spid="_x0000_s4808" name="Equation" r:id="rId5" imgW="914400" imgH="393480" progId="Equation.DSMT4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81000" y="1447800"/>
            <a:ext cx="121920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69154872"/>
              </p:ext>
            </p:extLst>
          </p:nvPr>
        </p:nvGraphicFramePr>
        <p:xfrm>
          <a:off x="5232086" y="2067525"/>
          <a:ext cx="203827" cy="523275"/>
        </p:xfrm>
        <a:graphic>
          <a:graphicData uri="http://schemas.openxmlformats.org/presentationml/2006/ole">
            <p:oleObj spid="_x0000_s4809" name="Equation" r:id="rId6" imgW="152280" imgH="393480" progId="Equation.DSMT4">
              <p:embed/>
            </p:oleObj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419600" y="3802882"/>
            <a:ext cx="0" cy="28215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64622" y="3810000"/>
            <a:ext cx="77837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200" y="4114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x (km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x &gt;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0)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6814" y="4964668"/>
            <a:ext cx="4130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x + 5 (km)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36814" y="5347970"/>
            <a:ext cx="4130386" cy="595630"/>
            <a:chOff x="136814" y="5101564"/>
            <a:chExt cx="4130386" cy="595630"/>
          </a:xfrm>
        </p:grpSpPr>
        <p:sp>
          <p:nvSpPr>
            <p:cNvPr id="43" name="TextBox 42"/>
            <p:cNvSpPr txBox="1"/>
            <p:nvPr/>
          </p:nvSpPr>
          <p:spPr>
            <a:xfrm>
              <a:off x="136814" y="5178204"/>
              <a:ext cx="41303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         (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901261985"/>
                </p:ext>
              </p:extLst>
            </p:nvPr>
          </p:nvGraphicFramePr>
          <p:xfrm>
            <a:off x="1758168" y="5101564"/>
            <a:ext cx="542076" cy="595630"/>
          </p:xfrm>
          <a:graphic>
            <a:graphicData uri="http://schemas.openxmlformats.org/presentationml/2006/ole">
              <p:oleObj spid="_x0000_s4810" name="Equation" r:id="rId7" imgW="355320" imgH="393480" progId="Equation.DSMT4">
                <p:embed/>
              </p:oleObj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128268" y="4352660"/>
            <a:ext cx="2834986" cy="650695"/>
            <a:chOff x="136814" y="4349586"/>
            <a:chExt cx="2834986" cy="650695"/>
          </a:xfrm>
        </p:grpSpPr>
        <p:sp>
          <p:nvSpPr>
            <p:cNvPr id="38" name="TextBox 37"/>
            <p:cNvSpPr txBox="1"/>
            <p:nvPr/>
          </p:nvSpPr>
          <p:spPr>
            <a:xfrm>
              <a:off x="136814" y="4490268"/>
              <a:ext cx="28349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      (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).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5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078697592"/>
                </p:ext>
              </p:extLst>
            </p:nvPr>
          </p:nvGraphicFramePr>
          <p:xfrm>
            <a:off x="1736222" y="4349586"/>
            <a:ext cx="381000" cy="650695"/>
          </p:xfrm>
          <a:graphic>
            <a:graphicData uri="http://schemas.openxmlformats.org/presentationml/2006/ole">
              <p:oleObj spid="_x0000_s4811" name="Equation" r:id="rId8" imgW="228600" imgH="393480" progId="Equation.DSMT4">
                <p:embed/>
              </p:oleObj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228600" y="5820143"/>
            <a:ext cx="3597739" cy="765813"/>
            <a:chOff x="-7793" y="5973971"/>
            <a:chExt cx="4046393" cy="765813"/>
          </a:xfrm>
        </p:grpSpPr>
        <p:sp>
          <p:nvSpPr>
            <p:cNvPr id="46" name="TextBox 45"/>
            <p:cNvSpPr txBox="1"/>
            <p:nvPr/>
          </p:nvSpPr>
          <p:spPr>
            <a:xfrm>
              <a:off x="-7793" y="5973971"/>
              <a:ext cx="40463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ít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40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phút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 =    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giờ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PT: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631231382"/>
                </p:ext>
              </p:extLst>
            </p:nvPr>
          </p:nvGraphicFramePr>
          <p:xfrm>
            <a:off x="1263699" y="6216509"/>
            <a:ext cx="203827" cy="523275"/>
          </p:xfrm>
          <a:graphic>
            <a:graphicData uri="http://schemas.openxmlformats.org/presentationml/2006/ole">
              <p:oleObj spid="_x0000_s4812" name="Equation" r:id="rId9" imgW="152280" imgH="393480" progId="Equation.DSMT4">
                <p:embed/>
              </p:oleObj>
            </a:graphicData>
          </a:graphic>
        </p:graphicFrame>
      </p:grp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75143306"/>
              </p:ext>
            </p:extLst>
          </p:nvPr>
        </p:nvGraphicFramePr>
        <p:xfrm>
          <a:off x="4552950" y="3890209"/>
          <a:ext cx="1695450" cy="715962"/>
        </p:xfrm>
        <a:graphic>
          <a:graphicData uri="http://schemas.openxmlformats.org/presentationml/2006/ole">
            <p:oleObj spid="_x0000_s4813" name="Equation" r:id="rId10" imgW="914400" imgH="393480" progId="Equation.DSMT4">
              <p:embed/>
            </p:oleObj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11328694"/>
              </p:ext>
            </p:extLst>
          </p:nvPr>
        </p:nvGraphicFramePr>
        <p:xfrm>
          <a:off x="6203156" y="3853710"/>
          <a:ext cx="2123440" cy="787558"/>
        </p:xfrm>
        <a:graphic>
          <a:graphicData uri="http://schemas.openxmlformats.org/presentationml/2006/ole">
            <p:oleObj spid="_x0000_s4814" name="Equation" r:id="rId11" imgW="1041120" imgH="393480" progId="Equation.DSMT4">
              <p:embed/>
            </p:oleObj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70164970"/>
              </p:ext>
            </p:extLst>
          </p:nvPr>
        </p:nvGraphicFramePr>
        <p:xfrm>
          <a:off x="4595813" y="4724400"/>
          <a:ext cx="2354262" cy="368300"/>
        </p:xfrm>
        <a:graphic>
          <a:graphicData uri="http://schemas.openxmlformats.org/presentationml/2006/ole">
            <p:oleObj spid="_x0000_s4815" name="Equation" r:id="rId12" imgW="1269720" imgH="203040" progId="Equation.DSMT4">
              <p:embed/>
            </p:oleObj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24820668"/>
              </p:ext>
            </p:extLst>
          </p:nvPr>
        </p:nvGraphicFramePr>
        <p:xfrm>
          <a:off x="4530725" y="5200650"/>
          <a:ext cx="2355850" cy="322263"/>
        </p:xfrm>
        <a:graphic>
          <a:graphicData uri="http://schemas.openxmlformats.org/presentationml/2006/ole">
            <p:oleObj spid="_x0000_s4816" name="Equation" r:id="rId13" imgW="1269720" imgH="177480" progId="Equation.DSMT4">
              <p:embed/>
            </p:oleObj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91313061"/>
              </p:ext>
            </p:extLst>
          </p:nvPr>
        </p:nvGraphicFramePr>
        <p:xfrm>
          <a:off x="4554908" y="5549662"/>
          <a:ext cx="1273175" cy="322263"/>
        </p:xfrm>
        <a:graphic>
          <a:graphicData uri="http://schemas.openxmlformats.org/presentationml/2006/ole">
            <p:oleObj spid="_x0000_s4817" name="Equation" r:id="rId14" imgW="685800" imgH="177480" progId="Equation.DSMT4">
              <p:embed/>
            </p:oleObj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4544291" y="5867400"/>
            <a:ext cx="383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x = 100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ĐK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29984" y="6183868"/>
            <a:ext cx="383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100km.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1447800" y="152400"/>
            <a:ext cx="58674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GIẢI BÀI TOÁN BẰNG CÁCH LẬP PHƯƠNG TRÌNH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3802882"/>
            <a:ext cx="8610600" cy="71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0173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2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1430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:Một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3km/h.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AB.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9648" y="2066330"/>
            <a:ext cx="6931351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440758"/>
            <a:ext cx="69342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gược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058114"/>
            <a:ext cx="8382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ý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676400" y="3227199"/>
            <a:ext cx="5853850" cy="430401"/>
            <a:chOff x="3054928" y="3227199"/>
            <a:chExt cx="5853850" cy="430401"/>
          </a:xfrm>
        </p:grpSpPr>
        <p:sp>
          <p:nvSpPr>
            <p:cNvPr id="6" name="TextBox 5"/>
            <p:cNvSpPr txBox="1"/>
            <p:nvPr/>
          </p:nvSpPr>
          <p:spPr>
            <a:xfrm>
              <a:off x="3054928" y="3288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27778" y="3227199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429000" y="3399008"/>
              <a:ext cx="5049982" cy="128891"/>
              <a:chOff x="467591" y="2625436"/>
              <a:chExt cx="7924800" cy="162791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V="1">
                <a:off x="533400" y="2667000"/>
                <a:ext cx="7848600" cy="76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Oval 9"/>
              <p:cNvSpPr/>
              <p:nvPr/>
            </p:nvSpPr>
            <p:spPr>
              <a:xfrm>
                <a:off x="467591" y="2701636"/>
                <a:ext cx="76200" cy="8659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316191" y="2625436"/>
                <a:ext cx="76200" cy="8659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2022763" y="2857867"/>
            <a:ext cx="142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giờ 30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74751" y="3276600"/>
            <a:ext cx="100442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442296" y="3251824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45827" y="2831068"/>
            <a:ext cx="710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30781" y="3048000"/>
            <a:ext cx="810491" cy="424934"/>
            <a:chOff x="5209309" y="2514600"/>
            <a:chExt cx="810491" cy="424934"/>
          </a:xfrm>
        </p:grpSpPr>
        <p:cxnSp>
          <p:nvCxnSpPr>
            <p:cNvPr id="19" name="Straight Arrow Connector 18"/>
            <p:cNvCxnSpPr/>
            <p:nvPr/>
          </p:nvCxnSpPr>
          <p:spPr>
            <a:xfrm flipV="1">
              <a:off x="5370677" y="2926036"/>
              <a:ext cx="344323" cy="1349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209309" y="2514600"/>
              <a:ext cx="8104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3km/h</a:t>
              </a:r>
              <a:endPara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607119"/>
              </p:ext>
            </p:extLst>
          </p:nvPr>
        </p:nvGraphicFramePr>
        <p:xfrm>
          <a:off x="457200" y="3932238"/>
          <a:ext cx="5364052" cy="2523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1013"/>
                <a:gridCol w="1341013"/>
                <a:gridCol w="1341013"/>
                <a:gridCol w="1341013"/>
              </a:tblGrid>
              <a:tr h="841175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117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Xuôi</a:t>
                      </a:r>
                      <a:endParaRPr lang="en-US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117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Ngược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501738" y="5029200"/>
            <a:ext cx="765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+ 3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36357" y="5846163"/>
            <a:ext cx="65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28309" y="5019230"/>
            <a:ext cx="69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1,5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03648" y="3959551"/>
            <a:ext cx="247533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x.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3429000"/>
            <a:ext cx="121920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6800" y="5802868"/>
            <a:ext cx="51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25844" y="5002138"/>
            <a:ext cx="122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1,5(x + 3)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68573" y="5838768"/>
            <a:ext cx="100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 - 3)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66662" y="4876800"/>
            <a:ext cx="185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71649" y="5248323"/>
            <a:ext cx="2153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1,5(x +3) = 2(x – 3)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3400" y="685800"/>
            <a:ext cx="368184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DẠNG TOÁN CHUYỂN ĐỘNG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15246" y="685800"/>
            <a:ext cx="370955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447800" y="152400"/>
            <a:ext cx="58674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GIẢI BÀI TOÁN BẰNG CÁCH LẬP PHƯƠNG TRÌNH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Donut 45"/>
          <p:cNvSpPr/>
          <p:nvPr/>
        </p:nvSpPr>
        <p:spPr>
          <a:xfrm>
            <a:off x="1828800" y="4956634"/>
            <a:ext cx="1295400" cy="529766"/>
          </a:xfrm>
          <a:prstGeom prst="donut">
            <a:avLst>
              <a:gd name="adj" fmla="val 555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Donut 47"/>
          <p:cNvSpPr/>
          <p:nvPr/>
        </p:nvSpPr>
        <p:spPr>
          <a:xfrm>
            <a:off x="1822486" y="5791200"/>
            <a:ext cx="1295400" cy="529766"/>
          </a:xfrm>
          <a:prstGeom prst="donut">
            <a:avLst>
              <a:gd name="adj" fmla="val 555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iagonal Stripe 14"/>
          <p:cNvSpPr/>
          <p:nvPr/>
        </p:nvSpPr>
        <p:spPr>
          <a:xfrm rot="12617440">
            <a:off x="6646757" y="3189907"/>
            <a:ext cx="421227" cy="262017"/>
          </a:xfrm>
          <a:prstGeom prst="diagStri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Diagonal Stripe 36"/>
          <p:cNvSpPr/>
          <p:nvPr/>
        </p:nvSpPr>
        <p:spPr>
          <a:xfrm rot="8761969" flipH="1">
            <a:off x="2041395" y="3211076"/>
            <a:ext cx="425839" cy="274808"/>
          </a:xfrm>
          <a:prstGeom prst="diagStri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576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34421E-6 L 0.50278 -0.0104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9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1.88064E-6 L -0.50138 0.0048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35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12" grpId="0"/>
      <p:bldP spid="16" grpId="0"/>
      <p:bldP spid="24" grpId="0"/>
      <p:bldP spid="25" grpId="0"/>
      <p:bldP spid="27" grpId="0"/>
      <p:bldP spid="30" grpId="0" animBg="1"/>
      <p:bldP spid="32" grpId="0" animBg="1"/>
      <p:bldP spid="36" grpId="0"/>
      <p:bldP spid="38" grpId="0"/>
      <p:bldP spid="39" grpId="0"/>
      <p:bldP spid="40" grpId="0"/>
      <p:bldP spid="41" grpId="0"/>
      <p:bldP spid="46" grpId="0" animBg="1"/>
      <p:bldP spid="48" grpId="0" animBg="1"/>
      <p:bldP spid="15" grpId="0" animBg="1"/>
      <p:bldP spid="15" grpId="1" animBg="1"/>
      <p:bldP spid="37" grpId="0" animBg="1"/>
      <p:bldP spid="37" grpId="1" animBg="1"/>
      <p:bldP spid="37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7619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3km/h.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AB.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9648" y="1532930"/>
            <a:ext cx="6931351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907358"/>
            <a:ext cx="69342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gược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524714"/>
            <a:ext cx="8382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ý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754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77850" y="269379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79072" y="2865704"/>
            <a:ext cx="5049982" cy="128891"/>
            <a:chOff x="467591" y="2625436"/>
            <a:chExt cx="7924800" cy="162791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533400" y="2667000"/>
              <a:ext cx="7848600" cy="76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67591" y="2701636"/>
              <a:ext cx="76200" cy="865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316191" y="2625436"/>
              <a:ext cx="76200" cy="865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251363" y="2324467"/>
            <a:ext cx="142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giờ 30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303351" y="2778929"/>
            <a:ext cx="100442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670896" y="2718424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74427" y="2297668"/>
            <a:ext cx="710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059381" y="2514600"/>
            <a:ext cx="810491" cy="424934"/>
            <a:chOff x="5209309" y="2514600"/>
            <a:chExt cx="810491" cy="424934"/>
          </a:xfrm>
        </p:grpSpPr>
        <p:cxnSp>
          <p:nvCxnSpPr>
            <p:cNvPr id="19" name="Straight Arrow Connector 18"/>
            <p:cNvCxnSpPr/>
            <p:nvPr/>
          </p:nvCxnSpPr>
          <p:spPr>
            <a:xfrm flipV="1">
              <a:off x="5370677" y="2926036"/>
              <a:ext cx="344323" cy="1349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209309" y="2514600"/>
              <a:ext cx="8104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3km/h</a:t>
              </a:r>
              <a:endPara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1447800" y="152400"/>
            <a:ext cx="58674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GIẢI BÀI TOÁN BẰNG CÁCH LẬP PHƯƠNG TRÌNH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5515504"/>
              </p:ext>
            </p:extLst>
          </p:nvPr>
        </p:nvGraphicFramePr>
        <p:xfrm>
          <a:off x="5181600" y="3735904"/>
          <a:ext cx="3657600" cy="2544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</a:tblGrid>
              <a:tr h="848254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8254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Xuôi</a:t>
                      </a:r>
                      <a:endParaRPr lang="en-US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8254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Ngược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7086600" y="4832866"/>
            <a:ext cx="765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+ 3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86600" y="5594866"/>
            <a:ext cx="65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077200" y="4822896"/>
            <a:ext cx="69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1,5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105400" y="3288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167255" y="5606534"/>
            <a:ext cx="51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19800" y="4875312"/>
            <a:ext cx="1045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1,5(x + 3)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96000" y="5642434"/>
            <a:ext cx="100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 - 3)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2900" y="3505200"/>
            <a:ext cx="445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x (km, x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&gt;3),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52400" y="4583668"/>
            <a:ext cx="232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428212" y="4606457"/>
            <a:ext cx="2153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1,5(x +3) = 2(x – 3)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4953000" y="3158822"/>
            <a:ext cx="0" cy="359071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52400" y="3874532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x + 3 (km/h),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5249" y="4245114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x - 3 (km/h).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492" y="3158822"/>
            <a:ext cx="71350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3509" y="3163556"/>
            <a:ext cx="279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1,5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419350" y="4953000"/>
            <a:ext cx="2476499" cy="369752"/>
            <a:chOff x="6534150" y="4953000"/>
            <a:chExt cx="2476499" cy="369752"/>
          </a:xfrm>
        </p:grpSpPr>
        <p:graphicFrame>
          <p:nvGraphicFramePr>
            <p:cNvPr id="69" name="Object 68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39337419"/>
                </p:ext>
              </p:extLst>
            </p:nvPr>
          </p:nvGraphicFramePr>
          <p:xfrm>
            <a:off x="6534150" y="5044940"/>
            <a:ext cx="400050" cy="277812"/>
          </p:xfrm>
          <a:graphic>
            <a:graphicData uri="http://schemas.openxmlformats.org/presentationml/2006/ole">
              <p:oleObj spid="_x0000_s6356" name="Equation" r:id="rId3" imgW="215640" imgH="152280" progId="Equation.DSMT4">
                <p:embed/>
              </p:oleObj>
            </a:graphicData>
          </a:graphic>
        </p:graphicFrame>
        <p:sp>
          <p:nvSpPr>
            <p:cNvPr id="70" name="TextBox 69"/>
            <p:cNvSpPr txBox="1"/>
            <p:nvPr/>
          </p:nvSpPr>
          <p:spPr>
            <a:xfrm>
              <a:off x="6856673" y="4953000"/>
              <a:ext cx="21539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1,5x + 4,5 = 2x – 6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98002" y="5562600"/>
            <a:ext cx="4697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x = 21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ĐK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21km/h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01004" y="4980774"/>
            <a:ext cx="2389796" cy="369332"/>
            <a:chOff x="4315804" y="4980774"/>
            <a:chExt cx="2389796" cy="369332"/>
          </a:xfrm>
        </p:grpSpPr>
        <p:sp>
          <p:nvSpPr>
            <p:cNvPr id="73" name="TextBox 72"/>
            <p:cNvSpPr txBox="1"/>
            <p:nvPr/>
          </p:nvSpPr>
          <p:spPr>
            <a:xfrm>
              <a:off x="4551624" y="4980774"/>
              <a:ext cx="21539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1,5(x +3) = 2(x – 3)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4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98413526"/>
                </p:ext>
              </p:extLst>
            </p:nvPr>
          </p:nvGraphicFramePr>
          <p:xfrm>
            <a:off x="4315804" y="5035080"/>
            <a:ext cx="400050" cy="277812"/>
          </p:xfrm>
          <a:graphic>
            <a:graphicData uri="http://schemas.openxmlformats.org/presentationml/2006/ole">
              <p:oleObj spid="_x0000_s6357" name="Equation" r:id="rId4" imgW="215640" imgH="152280" progId="Equation.DSMT4">
                <p:embed/>
              </p:oleObj>
            </a:graphicData>
          </a:graphic>
        </p:graphicFrame>
      </p:grpSp>
      <p:grpSp>
        <p:nvGrpSpPr>
          <p:cNvPr id="75" name="Group 74"/>
          <p:cNvGrpSpPr/>
          <p:nvPr/>
        </p:nvGrpSpPr>
        <p:grpSpPr>
          <a:xfrm>
            <a:off x="180910" y="5269468"/>
            <a:ext cx="1724090" cy="369332"/>
            <a:chOff x="4295710" y="5269468"/>
            <a:chExt cx="1724090" cy="369332"/>
          </a:xfrm>
        </p:grpSpPr>
        <p:sp>
          <p:nvSpPr>
            <p:cNvPr id="76" name="TextBox 75"/>
            <p:cNvSpPr txBox="1"/>
            <p:nvPr/>
          </p:nvSpPr>
          <p:spPr>
            <a:xfrm>
              <a:off x="4569832" y="5269468"/>
              <a:ext cx="1449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,5x  = 10,5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7" name="Object 76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735644627"/>
                </p:ext>
              </p:extLst>
            </p:nvPr>
          </p:nvGraphicFramePr>
          <p:xfrm>
            <a:off x="4295710" y="5323774"/>
            <a:ext cx="400050" cy="277812"/>
          </p:xfrm>
          <a:graphic>
            <a:graphicData uri="http://schemas.openxmlformats.org/presentationml/2006/ole">
              <p:oleObj spid="_x0000_s6358" name="Equation" r:id="rId5" imgW="215640" imgH="152280" progId="Equation.DSMT4">
                <p:embed/>
              </p:oleObj>
            </a:graphicData>
          </a:graphic>
        </p:graphicFrame>
      </p:grpSp>
      <p:grpSp>
        <p:nvGrpSpPr>
          <p:cNvPr id="78" name="Group 77"/>
          <p:cNvGrpSpPr/>
          <p:nvPr/>
        </p:nvGrpSpPr>
        <p:grpSpPr>
          <a:xfrm>
            <a:off x="1789160" y="5269468"/>
            <a:ext cx="1296057" cy="369332"/>
            <a:chOff x="5903960" y="5269468"/>
            <a:chExt cx="1296057" cy="369332"/>
          </a:xfrm>
        </p:grpSpPr>
        <p:sp>
          <p:nvSpPr>
            <p:cNvPr id="79" name="TextBox 78"/>
            <p:cNvSpPr txBox="1"/>
            <p:nvPr/>
          </p:nvSpPr>
          <p:spPr>
            <a:xfrm>
              <a:off x="6248400" y="5269468"/>
              <a:ext cx="951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x  = 21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0" name="Object 7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852156429"/>
                </p:ext>
              </p:extLst>
            </p:nvPr>
          </p:nvGraphicFramePr>
          <p:xfrm>
            <a:off x="5903960" y="5344773"/>
            <a:ext cx="400050" cy="277812"/>
          </p:xfrm>
          <a:graphic>
            <a:graphicData uri="http://schemas.openxmlformats.org/presentationml/2006/ole">
              <p:oleObj spid="_x0000_s6359" name="Equation" r:id="rId6" imgW="215640" imgH="152280" progId="Equation.DSMT4">
                <p:embed/>
              </p:oleObj>
            </a:graphicData>
          </a:graphic>
        </p:graphicFrame>
      </p:grpSp>
      <p:sp>
        <p:nvSpPr>
          <p:cNvPr id="81" name="TextBox 80"/>
          <p:cNvSpPr txBox="1"/>
          <p:nvPr/>
        </p:nvSpPr>
        <p:spPr>
          <a:xfrm>
            <a:off x="178953" y="6096000"/>
            <a:ext cx="469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1,5( 21 + 3) = 36km.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55867" y="3141292"/>
            <a:ext cx="859545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4952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4" grpId="0"/>
      <p:bldP spid="65" grpId="0"/>
      <p:bldP spid="67" grpId="0"/>
      <p:bldP spid="71" grpId="0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1430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:Một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3km/h.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AB.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9648" y="2066330"/>
            <a:ext cx="6931351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440758"/>
            <a:ext cx="69342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gược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058114"/>
            <a:ext cx="8382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ý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676400" y="3227199"/>
            <a:ext cx="5853850" cy="430401"/>
            <a:chOff x="3054928" y="3227199"/>
            <a:chExt cx="5853850" cy="430401"/>
          </a:xfrm>
        </p:grpSpPr>
        <p:sp>
          <p:nvSpPr>
            <p:cNvPr id="6" name="TextBox 5"/>
            <p:cNvSpPr txBox="1"/>
            <p:nvPr/>
          </p:nvSpPr>
          <p:spPr>
            <a:xfrm>
              <a:off x="3054928" y="3288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27778" y="3227199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429000" y="3399008"/>
              <a:ext cx="5049982" cy="128891"/>
              <a:chOff x="467591" y="2625436"/>
              <a:chExt cx="7924800" cy="162791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V="1">
                <a:off x="533400" y="2667000"/>
                <a:ext cx="7848600" cy="76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Oval 9"/>
              <p:cNvSpPr/>
              <p:nvPr/>
            </p:nvSpPr>
            <p:spPr>
              <a:xfrm>
                <a:off x="467591" y="2701636"/>
                <a:ext cx="76200" cy="8659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316191" y="2625436"/>
                <a:ext cx="76200" cy="8659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2022763" y="2857867"/>
            <a:ext cx="142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giờ 30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74751" y="3276600"/>
            <a:ext cx="100442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442296" y="3251824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45827" y="2831068"/>
            <a:ext cx="710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30781" y="3048000"/>
            <a:ext cx="810491" cy="424934"/>
            <a:chOff x="5209309" y="2514600"/>
            <a:chExt cx="810491" cy="424934"/>
          </a:xfrm>
        </p:grpSpPr>
        <p:cxnSp>
          <p:nvCxnSpPr>
            <p:cNvPr id="19" name="Straight Arrow Connector 18"/>
            <p:cNvCxnSpPr/>
            <p:nvPr/>
          </p:nvCxnSpPr>
          <p:spPr>
            <a:xfrm flipV="1">
              <a:off x="5370677" y="2926036"/>
              <a:ext cx="344323" cy="1349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209309" y="2514600"/>
              <a:ext cx="8104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3km/h</a:t>
              </a:r>
              <a:endPara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6407547"/>
              </p:ext>
            </p:extLst>
          </p:nvPr>
        </p:nvGraphicFramePr>
        <p:xfrm>
          <a:off x="457200" y="3932238"/>
          <a:ext cx="5364052" cy="2523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1013"/>
                <a:gridCol w="1341013"/>
                <a:gridCol w="1341013"/>
                <a:gridCol w="1341013"/>
              </a:tblGrid>
              <a:tr h="841175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117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Xuôi</a:t>
                      </a:r>
                      <a:endParaRPr lang="en-US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117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Ngược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828309" y="5019230"/>
            <a:ext cx="69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1,5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66662" y="3810000"/>
            <a:ext cx="226293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x.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3429000"/>
            <a:ext cx="121920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6800" y="5802868"/>
            <a:ext cx="51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69797" y="5002138"/>
            <a:ext cx="448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17787" y="5838768"/>
            <a:ext cx="501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3400" y="685800"/>
            <a:ext cx="368184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DẠNG TOÁN CHUYỂN ĐỘNG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15246" y="685800"/>
            <a:ext cx="370955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447800" y="152400"/>
            <a:ext cx="58674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GIẢI BÀI TOÁN BẰNG CÁCH LẬP PHƯƠNG TRÌNH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Donut 45"/>
          <p:cNvSpPr/>
          <p:nvPr/>
        </p:nvSpPr>
        <p:spPr>
          <a:xfrm rot="16200000">
            <a:off x="3373140" y="4897139"/>
            <a:ext cx="762000" cy="568921"/>
          </a:xfrm>
          <a:prstGeom prst="donut">
            <a:avLst>
              <a:gd name="adj" fmla="val 63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Donut 47"/>
          <p:cNvSpPr/>
          <p:nvPr/>
        </p:nvSpPr>
        <p:spPr>
          <a:xfrm rot="16200000">
            <a:off x="3365683" y="5727883"/>
            <a:ext cx="762000" cy="583834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iagonal Stripe 14"/>
          <p:cNvSpPr/>
          <p:nvPr/>
        </p:nvSpPr>
        <p:spPr>
          <a:xfrm rot="12617440">
            <a:off x="6646757" y="3189907"/>
            <a:ext cx="421227" cy="262017"/>
          </a:xfrm>
          <a:prstGeom prst="diagStri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Diagonal Stripe 36"/>
          <p:cNvSpPr/>
          <p:nvPr/>
        </p:nvSpPr>
        <p:spPr>
          <a:xfrm rot="8761969" flipH="1">
            <a:off x="2041395" y="3211076"/>
            <a:ext cx="425839" cy="274808"/>
          </a:xfrm>
          <a:prstGeom prst="diagStri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3182927"/>
              </p:ext>
            </p:extLst>
          </p:nvPr>
        </p:nvGraphicFramePr>
        <p:xfrm>
          <a:off x="3624130" y="5642676"/>
          <a:ext cx="282575" cy="723900"/>
        </p:xfrm>
        <a:graphic>
          <a:graphicData uri="http://schemas.openxmlformats.org/presentationml/2006/ole">
            <p:oleObj spid="_x0000_s8218" name="Equation" r:id="rId3" imgW="152280" imgH="393480" progId="Equation.DSMT4">
              <p:embed/>
            </p:oleObj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0547167"/>
              </p:ext>
            </p:extLst>
          </p:nvPr>
        </p:nvGraphicFramePr>
        <p:xfrm>
          <a:off x="3544474" y="4801041"/>
          <a:ext cx="447675" cy="771525"/>
        </p:xfrm>
        <a:graphic>
          <a:graphicData uri="http://schemas.openxmlformats.org/presentationml/2006/ole">
            <p:oleObj spid="_x0000_s8219" name="Equation" r:id="rId4" imgW="241200" imgH="419040" progId="Equation.DSMT4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5966662" y="4495800"/>
            <a:ext cx="226293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3km/h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PT.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70557762"/>
              </p:ext>
            </p:extLst>
          </p:nvPr>
        </p:nvGraphicFramePr>
        <p:xfrm>
          <a:off x="6001280" y="5105400"/>
          <a:ext cx="1296987" cy="771525"/>
        </p:xfrm>
        <a:graphic>
          <a:graphicData uri="http://schemas.openxmlformats.org/presentationml/2006/ole">
            <p:oleObj spid="_x0000_s8220" name="Equation" r:id="rId5" imgW="698400" imgH="419040" progId="Equation.DSMT4">
              <p:embed/>
            </p:oleObj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298108" y="5257800"/>
            <a:ext cx="1236292" cy="369332"/>
            <a:chOff x="7298108" y="5487039"/>
            <a:chExt cx="1236292" cy="369332"/>
          </a:xfrm>
        </p:grpSpPr>
        <p:sp>
          <p:nvSpPr>
            <p:cNvPr id="51" name="TextBox 50"/>
            <p:cNvSpPr txBox="1"/>
            <p:nvPr/>
          </p:nvSpPr>
          <p:spPr>
            <a:xfrm>
              <a:off x="7652313" y="5487039"/>
              <a:ext cx="882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x = 36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196883237"/>
                </p:ext>
              </p:extLst>
            </p:nvPr>
          </p:nvGraphicFramePr>
          <p:xfrm>
            <a:off x="7298108" y="5554054"/>
            <a:ext cx="400050" cy="294026"/>
          </p:xfrm>
          <a:graphic>
            <a:graphicData uri="http://schemas.openxmlformats.org/presentationml/2006/ole">
              <p:oleObj spid="_x0000_s8221" name="Equation" r:id="rId6" imgW="215640" imgH="152280" progId="Equation.DSMT4">
                <p:embed/>
              </p:oleObj>
            </a:graphicData>
          </a:graphic>
        </p:graphicFrame>
      </p:grpSp>
      <p:sp>
        <p:nvSpPr>
          <p:cNvPr id="53" name="TextBox 52"/>
          <p:cNvSpPr txBox="1"/>
          <p:nvPr/>
        </p:nvSpPr>
        <p:spPr>
          <a:xfrm>
            <a:off x="5867401" y="5798444"/>
            <a:ext cx="3007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90662025"/>
              </p:ext>
            </p:extLst>
          </p:nvPr>
        </p:nvGraphicFramePr>
        <p:xfrm>
          <a:off x="6096000" y="6086475"/>
          <a:ext cx="1366838" cy="771525"/>
        </p:xfrm>
        <a:graphic>
          <a:graphicData uri="http://schemas.openxmlformats.org/presentationml/2006/ole">
            <p:oleObj spid="_x0000_s8222" name="Equation" r:id="rId7" imgW="736560" imgH="4190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0706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 animBg="1"/>
      <p:bldP spid="32" grpId="0" animBg="1"/>
      <p:bldP spid="36" grpId="0"/>
      <p:bldP spid="38" grpId="0"/>
      <p:bldP spid="39" grpId="0"/>
      <p:bldP spid="46" grpId="0" animBg="1"/>
      <p:bldP spid="48" grpId="0" animBg="1"/>
      <p:bldP spid="49" grpId="0" animBg="1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667000" y="482025"/>
            <a:ext cx="39624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HƯỚNG DẪN HỌC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532930"/>
            <a:ext cx="6169352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133600"/>
            <a:ext cx="6169352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SGK 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048000"/>
            <a:ext cx="6169352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3962400"/>
            <a:ext cx="616935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5479" y="4572000"/>
            <a:ext cx="616935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785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1290</Words>
  <Application>Microsoft Office PowerPoint</Application>
  <PresentationFormat>On-screen Show (4:3)</PresentationFormat>
  <Paragraphs>229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Hung</dc:creator>
  <cp:lastModifiedBy>dell</cp:lastModifiedBy>
  <cp:revision>75</cp:revision>
  <dcterms:created xsi:type="dcterms:W3CDTF">2006-08-16T00:00:00Z</dcterms:created>
  <dcterms:modified xsi:type="dcterms:W3CDTF">2021-03-08T16:30:10Z</dcterms:modified>
</cp:coreProperties>
</file>