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2" r:id="rId2"/>
    <p:sldId id="263" r:id="rId3"/>
    <p:sldId id="264" r:id="rId4"/>
    <p:sldId id="261" r:id="rId5"/>
    <p:sldId id="260" r:id="rId6"/>
    <p:sldId id="265" r:id="rId7"/>
    <p:sldId id="26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121F7-A205-4785-AF97-3EFFC1C5775F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6428-C00E-43BB-8A9D-30865E2ED1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166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5FAEF297-EE25-406F-A7F3-3EFE1487E225}" type="slidenum">
              <a:rPr lang="en-US" altLang="en-US" sz="1200">
                <a:latin typeface="Arial" charset="0"/>
              </a:rPr>
              <a:pPr/>
              <a:t>12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F599702-E54E-4F7B-A921-783A27043A1F}" type="slidenum">
              <a:rPr lang="en-US" altLang="en-US" sz="1200">
                <a:latin typeface="Arial" charset="0"/>
              </a:rPr>
              <a:pPr/>
              <a:t>13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ECE16C7-9B57-4AF1-8AE7-087EF69B5E23}" type="slidenum">
              <a:rPr lang="en-US" altLang="en-US" sz="1200">
                <a:latin typeface="Arial" charset="0"/>
              </a:rPr>
              <a:pPr/>
              <a:t>14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D0E34F1-3B6C-426D-B70C-7783BC221392}" type="slidenum">
              <a:rPr lang="vi-VN" smtClean="0"/>
              <a:t>‹#›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710AB4-852C-49DA-B266-AB4F148B612D}" type="datetimeFigureOut">
              <a:rPr lang="vi-VN" smtClean="0"/>
              <a:t>10/03/2021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gif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6" y="908720"/>
            <a:ext cx="8086255" cy="1224136"/>
          </a:xfrm>
        </p:spPr>
        <p:txBody>
          <a:bodyPr>
            <a:normAutofit/>
          </a:bodyPr>
          <a:lstStyle/>
          <a:p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3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Quan </a:t>
            </a:r>
            <a:r>
              <a:rPr lang="en-US" dirty="0" err="1"/>
              <a:t>Sát</a:t>
            </a:r>
            <a:r>
              <a:rPr lang="en-US" dirty="0"/>
              <a:t> </a:t>
            </a:r>
            <a:endParaRPr lang="vi-V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" y="1700808"/>
            <a:ext cx="836268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520" y="4041068"/>
            <a:ext cx="7992888" cy="396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8" y="4653136"/>
            <a:ext cx="7992888" cy="396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3528" y="5013176"/>
            <a:ext cx="7992888" cy="396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1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74800"/>
            <a:ext cx="76200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2320925"/>
            <a:ext cx="9144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0" y="2568575"/>
            <a:ext cx="9144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graphicFrame>
        <p:nvGraphicFramePr>
          <p:cNvPr id="44037" name="Object 7"/>
          <p:cNvGraphicFramePr>
            <a:graphicFrameLocks noChangeAspect="1"/>
          </p:cNvGraphicFramePr>
          <p:nvPr/>
        </p:nvGraphicFramePr>
        <p:xfrm>
          <a:off x="1273175" y="4724400"/>
          <a:ext cx="76200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4" imgW="4963218" imgH="800212" progId="Paint.Picture">
                  <p:embed/>
                </p:oleObj>
              </mc:Choice>
              <mc:Fallback>
                <p:oleObj name="Bitmap Image" r:id="rId4" imgW="4963218" imgH="800212" progId="Paint.Picture">
                  <p:embed/>
                  <p:pic>
                    <p:nvPicPr>
                      <p:cNvPr id="440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724400"/>
                        <a:ext cx="76200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AutoShape 12"/>
          <p:cNvSpPr>
            <a:spLocks noChangeArrowheads="1"/>
          </p:cNvSpPr>
          <p:nvPr/>
        </p:nvSpPr>
        <p:spPr bwMode="auto">
          <a:xfrm>
            <a:off x="381000" y="3276600"/>
            <a:ext cx="762000" cy="21336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sp>
        <p:nvSpPr>
          <p:cNvPr id="44040" name="AutoShape 9"/>
          <p:cNvSpPr>
            <a:spLocks noChangeArrowheads="1"/>
          </p:cNvSpPr>
          <p:nvPr/>
        </p:nvSpPr>
        <p:spPr bwMode="auto">
          <a:xfrm>
            <a:off x="5334000" y="1917700"/>
            <a:ext cx="2362200" cy="1219200"/>
          </a:xfrm>
          <a:prstGeom prst="wedgeRoundRectCallout">
            <a:avLst>
              <a:gd name="adj1" fmla="val -39782"/>
              <a:gd name="adj2" fmla="val 100852"/>
              <a:gd name="adj3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Lọc dữ liệu là gì?</a:t>
            </a:r>
          </a:p>
        </p:txBody>
      </p:sp>
      <p:pic>
        <p:nvPicPr>
          <p:cNvPr id="44041" name="Picture 4" descr="4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7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a. Khái niệm lọc dữ liệu:</a:t>
            </a:r>
            <a:endParaRPr lang="vi-VN" altLang="en-US" sz="32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0" y="25574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28622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533400" y="1958975"/>
            <a:ext cx="777240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altLang="en-US" sz="40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200">
                <a:cs typeface="Times New Roman" pitchFamily="18" charset="0"/>
              </a:rPr>
              <a:t> </a:t>
            </a:r>
            <a:r>
              <a:rPr lang="en-US" altLang="en-US" sz="3200" b="1" i="1">
                <a:solidFill>
                  <a:srgbClr val="CC0000"/>
                </a:solidFill>
                <a:cs typeface="Times New Roman" pitchFamily="18" charset="0"/>
              </a:rPr>
              <a:t>Lọc dữ liệu</a:t>
            </a:r>
            <a:r>
              <a:rPr lang="en-US" altLang="en-US" sz="3200" b="1" i="1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0000CC"/>
                </a:solidFill>
                <a:cs typeface="Times New Roman" pitchFamily="18" charset="0"/>
              </a:rPr>
              <a:t>là chọn và chỉ hiển thị các hàng thỏa mãn các tiêu chuẩn nhất định nào đó.</a:t>
            </a:r>
            <a:endParaRPr lang="vi-VN" altLang="en-US" sz="320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450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81400"/>
            <a:ext cx="821531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30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1363"/>
            <a:ext cx="89916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537200" y="1174750"/>
            <a:ext cx="3352800" cy="1736725"/>
          </a:xfrm>
          <a:prstGeom prst="wedgeRoundRectCallout">
            <a:avLst>
              <a:gd name="adj1" fmla="val 32431"/>
              <a:gd name="adj2" fmla="val 90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Em hãy nêu cách thực hiện để lọc dữ liệu?</a:t>
            </a:r>
            <a:endParaRPr lang="en-US" altLang="en-US" sz="3200">
              <a:cs typeface="Times New Roman" pitchFamily="18" charset="0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pic>
        <p:nvPicPr>
          <p:cNvPr id="46085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9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1363"/>
            <a:ext cx="89916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419600" y="533400"/>
            <a:ext cx="4114800" cy="1736725"/>
          </a:xfrm>
          <a:prstGeom prst="wedgeRoundRectCallout">
            <a:avLst>
              <a:gd name="adj1" fmla="val 18319"/>
              <a:gd name="adj2" fmla="val 6520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Mở dải lệnh Data và chọn lệnh Filter trong nhóm Sort&amp;Filter</a:t>
            </a:r>
            <a:endParaRPr lang="en-US" altLang="en-US" sz="3200">
              <a:cs typeface="Times New Roman" pitchFamily="18" charset="0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sp>
        <p:nvSpPr>
          <p:cNvPr id="47109" name="AutoShape 12"/>
          <p:cNvSpPr>
            <a:spLocks noChangeArrowheads="1"/>
          </p:cNvSpPr>
          <p:nvPr/>
        </p:nvSpPr>
        <p:spPr bwMode="auto">
          <a:xfrm>
            <a:off x="3429000" y="4800600"/>
            <a:ext cx="2971800" cy="1531938"/>
          </a:xfrm>
          <a:prstGeom prst="wedgeRoundRectCallout">
            <a:avLst>
              <a:gd name="adj1" fmla="val 59745"/>
              <a:gd name="adj2" fmla="val -40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>
                <a:cs typeface="Times New Roman" pitchFamily="18" charset="0"/>
              </a:rPr>
              <a:t>Nháy chuột, chọn 1 ô trong vùng có dữ liệu cần lọc.</a:t>
            </a:r>
          </a:p>
        </p:txBody>
      </p:sp>
      <p:pic>
        <p:nvPicPr>
          <p:cNvPr id="47110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5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1039813"/>
            <a:ext cx="8761412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33338"/>
            <a:ext cx="91440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3163888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010025" y="846138"/>
            <a:ext cx="4676775" cy="2281237"/>
          </a:xfrm>
          <a:prstGeom prst="wedgeRoundRectCallout">
            <a:avLst>
              <a:gd name="adj1" fmla="val -38199"/>
              <a:gd name="adj2" fmla="val 840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</a:rPr>
              <a:t>Nháy chuột vào biểu tượng mũi tên        trên hàng tiêu đề cột có giá trị dữ liệu cần lọc.  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6934200" y="1563688"/>
          <a:ext cx="519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6" imgW="161990" imgH="142933" progId="Paint.Picture">
                  <p:embed/>
                </p:oleObj>
              </mc:Choice>
              <mc:Fallback>
                <p:oleObj name="Bitmap Image" r:id="rId6" imgW="161990" imgH="142933" progId="Paint.Picture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63688"/>
                        <a:ext cx="5191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572000" y="4419600"/>
            <a:ext cx="3875088" cy="2281238"/>
          </a:xfrm>
          <a:prstGeom prst="wedgeRoundRectCallout">
            <a:avLst>
              <a:gd name="adj1" fmla="val -85426"/>
              <a:gd name="adj2" fmla="val 403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Nháy chuột chọn các giá trị dữ liệu cần lọc trên danh sách hiện ra rồi nháy OK</a:t>
            </a:r>
            <a:endParaRPr lang="en-US" altLang="en-US" sz="32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381000" y="960438"/>
            <a:ext cx="838200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2.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Lọc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dữ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liệu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b.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Cách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thực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cs typeface="Times New Roman" pitchFamily="18" charset="0"/>
              </a:rPr>
              <a:t>hiện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cs typeface="Times New Roman" pitchFamily="18" charset="0"/>
              </a:rPr>
              <a:t>Bước</a:t>
            </a:r>
            <a:r>
              <a:rPr lang="en-US" altLang="en-US" sz="3000" b="1" dirty="0">
                <a:solidFill>
                  <a:srgbClr val="000099"/>
                </a:solidFill>
                <a:cs typeface="Times New Roman" pitchFamily="18" charset="0"/>
              </a:rPr>
              <a:t> 1: </a:t>
            </a:r>
            <a:r>
              <a:rPr lang="en-US" altLang="en-US" sz="3000" b="1" dirty="0" err="1">
                <a:solidFill>
                  <a:srgbClr val="000099"/>
                </a:solidFill>
                <a:cs typeface="Times New Roman" pitchFamily="18" charset="0"/>
              </a:rPr>
              <a:t>Chuẩn</a:t>
            </a:r>
            <a:r>
              <a:rPr lang="en-US" altLang="en-US" sz="30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cs typeface="Times New Roman" pitchFamily="18" charset="0"/>
              </a:rPr>
              <a:t>bị</a:t>
            </a:r>
            <a:r>
              <a:rPr lang="en-US" altLang="en-US" sz="3000" dirty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altLang="en-US" sz="3000" b="1" dirty="0">
                <a:solidFill>
                  <a:srgbClr val="660033"/>
                </a:solidFill>
                <a:cs typeface="Times New Roman" pitchFamily="18" charset="0"/>
              </a:rPr>
              <a:t>(</a:t>
            </a:r>
            <a:r>
              <a:rPr lang="en-US" altLang="en-US" sz="3000" b="1" dirty="0" err="1">
                <a:solidFill>
                  <a:srgbClr val="660033"/>
                </a:solidFill>
                <a:cs typeface="Times New Roman" pitchFamily="18" charset="0"/>
              </a:rPr>
              <a:t>mở</a:t>
            </a:r>
            <a:r>
              <a:rPr lang="en-US" altLang="en-US" sz="3000" b="1" dirty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660033"/>
                </a:solidFill>
                <a:cs typeface="Times New Roman" pitchFamily="18" charset="0"/>
              </a:rPr>
              <a:t>chế</a:t>
            </a:r>
            <a:r>
              <a:rPr lang="en-US" altLang="en-US" sz="3000" b="1" dirty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660033"/>
                </a:solidFill>
                <a:cs typeface="Times New Roman" pitchFamily="18" charset="0"/>
              </a:rPr>
              <a:t>độ</a:t>
            </a:r>
            <a:r>
              <a:rPr lang="en-US" altLang="en-US" sz="3000" b="1" dirty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660033"/>
                </a:solidFill>
                <a:cs typeface="Times New Roman" pitchFamily="18" charset="0"/>
              </a:rPr>
              <a:t>lọc</a:t>
            </a:r>
            <a:r>
              <a:rPr lang="en-US" altLang="en-US" sz="3000" b="1" dirty="0">
                <a:solidFill>
                  <a:srgbClr val="660033"/>
                </a:solidFill>
                <a:cs typeface="Times New Roman" pitchFamily="18" charset="0"/>
              </a:rPr>
              <a:t>):</a:t>
            </a:r>
            <a:endParaRPr lang="vi-VN" altLang="en-US" sz="3000" b="1" dirty="0">
              <a:solidFill>
                <a:srgbClr val="660033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altLang="en-US" sz="3000" dirty="0">
                <a:cs typeface="Times New Roman" pitchFamily="18" charset="0"/>
              </a:rPr>
              <a:t>- </a:t>
            </a:r>
            <a:r>
              <a:rPr lang="en-US" altLang="en-US" sz="3000" dirty="0" err="1">
                <a:cs typeface="Times New Roman" pitchFamily="18" charset="0"/>
              </a:rPr>
              <a:t>Nháy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chuột</a:t>
            </a:r>
            <a:r>
              <a:rPr lang="en-US" altLang="en-US" sz="3000" dirty="0">
                <a:cs typeface="Times New Roman" pitchFamily="18" charset="0"/>
              </a:rPr>
              <a:t>, </a:t>
            </a:r>
            <a:r>
              <a:rPr lang="en-US" altLang="en-US" sz="3000" dirty="0" err="1">
                <a:cs typeface="Times New Roman" pitchFamily="18" charset="0"/>
              </a:rPr>
              <a:t>chọn</a:t>
            </a:r>
            <a:r>
              <a:rPr lang="en-US" altLang="en-US" sz="3000" dirty="0">
                <a:cs typeface="Times New Roman" pitchFamily="18" charset="0"/>
              </a:rPr>
              <a:t> 1 ô </a:t>
            </a:r>
            <a:r>
              <a:rPr lang="en-US" altLang="en-US" sz="3000" dirty="0" err="1">
                <a:cs typeface="Times New Roman" pitchFamily="18" charset="0"/>
              </a:rPr>
              <a:t>trong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vùng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có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dữ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liệu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cần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lọc</a:t>
            </a:r>
            <a:r>
              <a:rPr lang="en-US" altLang="en-US" sz="3000" dirty="0"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altLang="en-US" sz="3000" dirty="0">
                <a:cs typeface="Times New Roman" pitchFamily="18" charset="0"/>
              </a:rPr>
              <a:t>-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Mở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dải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Data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và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Filter       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nhóm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Sort &amp;Filter</a:t>
            </a:r>
            <a:endParaRPr lang="en-US" altLang="en-US" sz="3000" dirty="0">
              <a:cs typeface="Times New Roman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0099"/>
                </a:solidFill>
                <a:cs typeface="Times New Roman" pitchFamily="18" charset="0"/>
              </a:rPr>
              <a:t>Bước</a:t>
            </a:r>
            <a:r>
              <a:rPr lang="en-US" altLang="en-US" sz="3000" b="1" dirty="0">
                <a:solidFill>
                  <a:srgbClr val="000099"/>
                </a:solidFill>
                <a:cs typeface="Times New Roman" pitchFamily="18" charset="0"/>
              </a:rPr>
              <a:t> 2: </a:t>
            </a:r>
            <a:r>
              <a:rPr lang="en-US" altLang="en-US" sz="3000" b="1" dirty="0" err="1">
                <a:solidFill>
                  <a:srgbClr val="000099"/>
                </a:solidFill>
                <a:cs typeface="Times New Roman" pitchFamily="18" charset="0"/>
              </a:rPr>
              <a:t>Lọc</a:t>
            </a:r>
            <a:endParaRPr lang="en-US" altLang="en-US" sz="3000" b="1" dirty="0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3000" dirty="0">
                <a:cs typeface="Times New Roman" pitchFamily="18" charset="0"/>
              </a:rPr>
              <a:t>-</a:t>
            </a:r>
            <a:r>
              <a:rPr lang="en-US" altLang="en-US" sz="3000" dirty="0" err="1">
                <a:cs typeface="Times New Roman" pitchFamily="18" charset="0"/>
              </a:rPr>
              <a:t>Nháy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chuột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vào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biểu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tượng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mũi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tên</a:t>
            </a:r>
            <a:r>
              <a:rPr lang="en-US" altLang="en-US" sz="3000" dirty="0">
                <a:cs typeface="Times New Roman" pitchFamily="18" charset="0"/>
              </a:rPr>
              <a:t>           </a:t>
            </a:r>
            <a:r>
              <a:rPr lang="en-US" altLang="en-US" sz="3000" dirty="0" err="1">
                <a:cs typeface="Times New Roman" pitchFamily="18" charset="0"/>
              </a:rPr>
              <a:t>trên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hàng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tiêu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đề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cột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có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giá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trị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dữ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liệu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cần</a:t>
            </a:r>
            <a:r>
              <a:rPr lang="en-US" altLang="en-US" sz="3000" dirty="0">
                <a:cs typeface="Times New Roman" pitchFamily="18" charset="0"/>
              </a:rPr>
              <a:t> </a:t>
            </a:r>
            <a:r>
              <a:rPr lang="en-US" altLang="en-US" sz="3000" dirty="0" err="1">
                <a:cs typeface="Times New Roman" pitchFamily="18" charset="0"/>
              </a:rPr>
              <a:t>lọc</a:t>
            </a:r>
            <a:r>
              <a:rPr lang="en-US" altLang="en-US" sz="3000" dirty="0">
                <a:cs typeface="Times New Roman" pitchFamily="18" charset="0"/>
              </a:rPr>
              <a:t>. 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giá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trị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dữ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liệu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lọc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danh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sách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ra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rồi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000" dirty="0" err="1"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altLang="en-US" sz="3000" dirty="0">
                <a:cs typeface="Times New Roman" pitchFamily="18" charset="0"/>
                <a:sym typeface="Wingdings" pitchFamily="2" charset="2"/>
              </a:rPr>
              <a:t> OK</a:t>
            </a:r>
            <a:endParaRPr lang="en-US" altLang="en-US" sz="3000" dirty="0">
              <a:cs typeface="Times New Roman" pitchFamily="18" charset="0"/>
            </a:endParaRPr>
          </a:p>
        </p:txBody>
      </p:sp>
      <p:pic>
        <p:nvPicPr>
          <p:cNvPr id="4915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762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19400"/>
            <a:ext cx="762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30163"/>
            <a:ext cx="1219200" cy="93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5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2000"/>
            <a:ext cx="8534400" cy="40941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vi-VN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alt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Clear 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ô Select All                        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OK.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Filter  </a:t>
            </a:r>
            <a:endParaRPr lang="en-US" altLang="en-US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1381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77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6" y="908720"/>
            <a:ext cx="8086255" cy="1224136"/>
          </a:xfrm>
        </p:spPr>
        <p:txBody>
          <a:bodyPr>
            <a:normAutofit/>
          </a:bodyPr>
          <a:lstStyle/>
          <a:p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3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-2738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Quan </a:t>
            </a:r>
            <a:r>
              <a:rPr lang="en-US" dirty="0" err="1"/>
              <a:t>Sát</a:t>
            </a:r>
            <a:r>
              <a:rPr lang="en-US" dirty="0"/>
              <a:t> </a:t>
            </a:r>
            <a:endParaRPr lang="vi-V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799116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5536" y="3140968"/>
            <a:ext cx="7992888" cy="9721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5536" y="631776"/>
            <a:ext cx="7470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Wingdings"/>
              </a:rPr>
              <a:t>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xếp</a:t>
            </a:r>
            <a:r>
              <a:rPr lang="en-US" sz="2800" dirty="0"/>
              <a:t> </a:t>
            </a:r>
            <a:r>
              <a:rPr lang="en-US" sz="2800" dirty="0" err="1"/>
              <a:t>dữ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 </a:t>
            </a:r>
            <a:r>
              <a:rPr lang="en-US" sz="2800" dirty="0" err="1"/>
              <a:t>giúp</a:t>
            </a:r>
            <a:r>
              <a:rPr lang="en-US" sz="2800" dirty="0"/>
              <a:t> </a:t>
            </a:r>
            <a:r>
              <a:rPr lang="en-US" sz="2800" dirty="0" err="1"/>
              <a:t>chúng</a:t>
            </a:r>
            <a:r>
              <a:rPr lang="en-US" sz="2800" dirty="0"/>
              <a:t> ta </a:t>
            </a:r>
            <a:r>
              <a:rPr lang="en-US" sz="2800" dirty="0" err="1"/>
              <a:t>dễ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so </a:t>
            </a:r>
            <a:r>
              <a:rPr lang="en-US" sz="2800" dirty="0" err="1"/>
              <a:t>sánh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588224" y="3140968"/>
            <a:ext cx="1654456" cy="3240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 animBg="1"/>
      <p:bldP spid="2" grpId="0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74868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Ngoài</a:t>
            </a:r>
            <a:r>
              <a:rPr lang="en-US" dirty="0"/>
              <a:t> ra,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thỏa</a:t>
            </a:r>
            <a:r>
              <a:rPr lang="en-US" dirty="0"/>
              <a:t> </a:t>
            </a:r>
            <a:r>
              <a:rPr lang="en-US" dirty="0" err="1"/>
              <a:t>mãn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806489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41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87208" cy="1143000"/>
          </a:xfrm>
        </p:spPr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SẮP XẾP VÀ LỌC DỮ LIỆU</a:t>
            </a:r>
            <a:endParaRPr lang="vi-VN" dirty="0"/>
          </a:p>
        </p:txBody>
      </p:sp>
      <p:sp>
        <p:nvSpPr>
          <p:cNvPr id="3" name="Rectangle 2"/>
          <p:cNvSpPr/>
          <p:nvPr/>
        </p:nvSpPr>
        <p:spPr>
          <a:xfrm>
            <a:off x="885960" y="3338597"/>
            <a:ext cx="29615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sắp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xếp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6472" y="4470211"/>
            <a:ext cx="41220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Lọc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dữ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liệu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248" y="2204864"/>
            <a:ext cx="2492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Nội</a:t>
            </a:r>
            <a:r>
              <a:rPr lang="en-US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dung</a:t>
            </a:r>
          </a:p>
        </p:txBody>
      </p:sp>
    </p:spTree>
    <p:extLst>
      <p:ext uri="{BB962C8B-B14F-4D97-AF65-F5344CB8AC3E}">
        <p14:creationId xmlns:p14="http://schemas.microsoft.com/office/powerpoint/2010/main" val="408072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0" y="-162272"/>
            <a:ext cx="7620000" cy="11430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endParaRPr lang="vi-VN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3254"/>
            <a:ext cx="7380312" cy="293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7380312" cy="295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2" name="Group 4141"/>
          <p:cNvGrpSpPr/>
          <p:nvPr/>
        </p:nvGrpSpPr>
        <p:grpSpPr>
          <a:xfrm>
            <a:off x="251520" y="1188680"/>
            <a:ext cx="300733" cy="5120640"/>
            <a:chOff x="251520" y="1188680"/>
            <a:chExt cx="300733" cy="5120640"/>
          </a:xfrm>
        </p:grpSpPr>
        <p:cxnSp>
          <p:nvCxnSpPr>
            <p:cNvPr id="4126" name="Elbow Connector 4125"/>
            <p:cNvCxnSpPr/>
            <p:nvPr/>
          </p:nvCxnSpPr>
          <p:spPr>
            <a:xfrm rot="10800000">
              <a:off x="539553" y="1188680"/>
              <a:ext cx="12700" cy="5120640"/>
            </a:xfrm>
            <a:prstGeom prst="bentConnector3">
              <a:avLst>
                <a:gd name="adj1" fmla="val 2500000"/>
              </a:avLst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39" name="Straight Arrow Connector 4138"/>
            <p:cNvCxnSpPr/>
            <p:nvPr/>
          </p:nvCxnSpPr>
          <p:spPr>
            <a:xfrm>
              <a:off x="251520" y="1628800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51520" y="2060848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51520" y="2492896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51520" y="2924944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51520" y="4797152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51520" y="5445224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251520" y="5661248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251520" y="5877272"/>
              <a:ext cx="2743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51520" y="1410424"/>
            <a:ext cx="300732" cy="4754880"/>
            <a:chOff x="251520" y="1194400"/>
            <a:chExt cx="300732" cy="4754880"/>
          </a:xfrm>
        </p:grpSpPr>
        <p:cxnSp>
          <p:nvCxnSpPr>
            <p:cNvPr id="90" name="Elbow Connector 89"/>
            <p:cNvCxnSpPr/>
            <p:nvPr/>
          </p:nvCxnSpPr>
          <p:spPr>
            <a:xfrm rot="10800000">
              <a:off x="539552" y="1194400"/>
              <a:ext cx="12700" cy="4754880"/>
            </a:xfrm>
            <a:prstGeom prst="bentConnector3">
              <a:avLst>
                <a:gd name="adj1" fmla="val 2500000"/>
              </a:avLst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251520" y="1628800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51520" y="2060848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251520" y="2492896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251520" y="2924944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251520" y="4797152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51520" y="4149080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251520" y="4365104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251520" y="5013176"/>
              <a:ext cx="27432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43" name="TextBox 4142"/>
          <p:cNvSpPr txBox="1"/>
          <p:nvPr/>
        </p:nvSpPr>
        <p:spPr>
          <a:xfrm>
            <a:off x="539551" y="2300679"/>
            <a:ext cx="715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Quan</a:t>
            </a:r>
            <a:r>
              <a:rPr lang="en-US" sz="3600" dirty="0"/>
              <a:t> </a:t>
            </a:r>
            <a:r>
              <a:rPr lang="en-US" sz="3600" dirty="0" err="1"/>
              <a:t>sát</a:t>
            </a:r>
            <a:r>
              <a:rPr lang="en-US" sz="3600" dirty="0"/>
              <a:t> 2 </a:t>
            </a:r>
            <a:r>
              <a:rPr lang="en-US" sz="3600" dirty="0" err="1"/>
              <a:t>bảng</a:t>
            </a:r>
            <a:r>
              <a:rPr lang="en-US" sz="3600" dirty="0"/>
              <a:t> </a:t>
            </a:r>
            <a:r>
              <a:rPr lang="en-US" sz="3600" dirty="0" err="1"/>
              <a:t>điểm</a:t>
            </a:r>
            <a:r>
              <a:rPr lang="en-US" sz="3600" dirty="0"/>
              <a:t>, </a:t>
            </a:r>
            <a:r>
              <a:rPr lang="en-US" sz="3600" dirty="0" err="1"/>
              <a:t>chú</a:t>
            </a:r>
            <a:r>
              <a:rPr lang="en-US" sz="3600" dirty="0"/>
              <a:t> ý </a:t>
            </a:r>
            <a:r>
              <a:rPr lang="en-US" sz="3600" dirty="0" err="1"/>
              <a:t>vị</a:t>
            </a:r>
            <a:r>
              <a:rPr lang="en-US" sz="3600" dirty="0"/>
              <a:t> </a:t>
            </a:r>
            <a:r>
              <a:rPr lang="en-US" sz="3600" dirty="0" err="1"/>
              <a:t>trí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hàng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cột</a:t>
            </a:r>
            <a:r>
              <a:rPr lang="en-US" sz="3600" dirty="0"/>
              <a:t> </a:t>
            </a:r>
            <a:r>
              <a:rPr lang="en-US" sz="3600" dirty="0" err="1"/>
              <a:t>điểm</a:t>
            </a:r>
            <a:r>
              <a:rPr lang="en-US" sz="3600" dirty="0"/>
              <a:t> </a:t>
            </a:r>
            <a:r>
              <a:rPr lang="en-US" sz="3600" dirty="0" err="1"/>
              <a:t>trung</a:t>
            </a:r>
            <a:r>
              <a:rPr lang="en-US" sz="3600" dirty="0"/>
              <a:t> </a:t>
            </a:r>
            <a:r>
              <a:rPr lang="en-US" sz="3600" dirty="0" err="1"/>
              <a:t>bình</a:t>
            </a:r>
            <a:endParaRPr lang="en-US" sz="3600" dirty="0"/>
          </a:p>
        </p:txBody>
      </p:sp>
      <p:sp>
        <p:nvSpPr>
          <p:cNvPr id="100" name="TextBox 99"/>
          <p:cNvSpPr txBox="1"/>
          <p:nvPr/>
        </p:nvSpPr>
        <p:spPr>
          <a:xfrm>
            <a:off x="755576" y="1290468"/>
            <a:ext cx="5072186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/>
              <a:t>Vị</a:t>
            </a:r>
            <a:r>
              <a:rPr lang="en-US" sz="3600" dirty="0"/>
              <a:t> </a:t>
            </a:r>
            <a:r>
              <a:rPr lang="en-US" sz="3600" dirty="0" err="1"/>
              <a:t>trí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hàng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hoán</a:t>
            </a:r>
            <a:r>
              <a:rPr lang="en-US" sz="3600" dirty="0"/>
              <a:t> </a:t>
            </a:r>
            <a:r>
              <a:rPr lang="en-US" sz="3600" dirty="0" err="1"/>
              <a:t>đổi</a:t>
            </a:r>
            <a:endParaRPr lang="en-US" sz="3600" dirty="0"/>
          </a:p>
        </p:txBody>
      </p:sp>
      <p:sp>
        <p:nvSpPr>
          <p:cNvPr id="4144" name="Rectangle 4143"/>
          <p:cNvSpPr/>
          <p:nvPr/>
        </p:nvSpPr>
        <p:spPr>
          <a:xfrm>
            <a:off x="6228184" y="4221088"/>
            <a:ext cx="1467566" cy="22346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3533304" y="2132128"/>
            <a:ext cx="4248472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/>
              <a:t>Cột</a:t>
            </a:r>
            <a:r>
              <a:rPr lang="en-US" sz="3600" dirty="0"/>
              <a:t> </a:t>
            </a:r>
            <a:r>
              <a:rPr lang="en-US" sz="3600" dirty="0" err="1"/>
              <a:t>Điểm</a:t>
            </a:r>
            <a:r>
              <a:rPr lang="en-US" sz="3600" dirty="0"/>
              <a:t> </a:t>
            </a:r>
            <a:r>
              <a:rPr lang="en-US" sz="3600" dirty="0" err="1"/>
              <a:t>Trung</a:t>
            </a:r>
            <a:r>
              <a:rPr lang="en-US" sz="3600" dirty="0"/>
              <a:t> </a:t>
            </a:r>
            <a:r>
              <a:rPr lang="en-US" sz="3600" dirty="0" err="1"/>
              <a:t>Bình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sắp</a:t>
            </a:r>
            <a:r>
              <a:rPr lang="en-US" sz="3600" dirty="0"/>
              <a:t> </a:t>
            </a:r>
            <a:r>
              <a:rPr lang="en-US" sz="3600" dirty="0" err="1"/>
              <a:t>xếp</a:t>
            </a:r>
            <a:endParaRPr lang="en-US" sz="3600" dirty="0"/>
          </a:p>
        </p:txBody>
      </p:sp>
      <p:cxnSp>
        <p:nvCxnSpPr>
          <p:cNvPr id="4146" name="Straight Arrow Connector 4145"/>
          <p:cNvCxnSpPr/>
          <p:nvPr/>
        </p:nvCxnSpPr>
        <p:spPr>
          <a:xfrm>
            <a:off x="7380312" y="4365104"/>
            <a:ext cx="0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3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43" grpId="0"/>
      <p:bldP spid="100" grpId="0" animBg="1"/>
      <p:bldP spid="4144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Sắp xếp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@"/>
            </a:pPr>
            <a:r>
              <a:rPr lang="en-US" sz="3200"/>
              <a:t>Sắp xếp là </a:t>
            </a:r>
            <a:r>
              <a:rPr lang="en-US" sz="3200" i="1" u="sng"/>
              <a:t>hoán đổi vị trí</a:t>
            </a:r>
            <a:r>
              <a:rPr lang="en-US" sz="3200"/>
              <a:t> giữa các hàng để giá trị trong một hay nhiều cột được sắp xếp theo thứ tự tăng dần hay giảm dần.</a:t>
            </a:r>
          </a:p>
          <a:p>
            <a:pPr algn="just">
              <a:buFont typeface="Wingdings" pitchFamily="2" charset="2"/>
              <a:buChar char="@"/>
            </a:pPr>
            <a:r>
              <a:rPr lang="en-US" sz="3200">
                <a:solidFill>
                  <a:srgbClr val="FF0000"/>
                </a:solidFill>
              </a:rPr>
              <a:t>Chú ý</a:t>
            </a:r>
            <a:r>
              <a:rPr lang="en-US" sz="3200"/>
              <a:t>: thứ tự của cột có dữ liệu kí tự là thứ tự theo bảng chữ cái tiếng Anh.</a:t>
            </a:r>
          </a:p>
        </p:txBody>
      </p:sp>
    </p:spTree>
    <p:extLst>
      <p:ext uri="{BB962C8B-B14F-4D97-AF65-F5344CB8AC3E}">
        <p14:creationId xmlns:p14="http://schemas.microsoft.com/office/powerpoint/2010/main" val="31274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Sắp xếp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83404"/>
            <a:ext cx="7747000" cy="2841848"/>
          </a:xfrm>
        </p:spPr>
        <p:txBody>
          <a:bodyPr/>
          <a:lstStyle/>
          <a:p>
            <a:pPr>
              <a:buFont typeface="Wingdings" pitchFamily="2" charset="2"/>
              <a:buChar char="@"/>
            </a:pPr>
            <a:r>
              <a:rPr lang="en-US"/>
              <a:t> Các bước để sắp xếp dữ liệu:</a:t>
            </a:r>
          </a:p>
          <a:p>
            <a:pPr lvl="1">
              <a:buFont typeface="Wingdings" pitchFamily="2" charset="2"/>
              <a:buChar char="@"/>
            </a:pPr>
            <a:r>
              <a:rPr lang="en-US"/>
              <a:t>1. Nháy chuột chọn một ô trong cột cần sắp xếp dữ liệu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8" y="2137235"/>
            <a:ext cx="51244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487968" y="2416386"/>
            <a:ext cx="2886596" cy="2831544"/>
            <a:chOff x="5508104" y="2420888"/>
            <a:chExt cx="2886596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5508104" y="2420888"/>
              <a:ext cx="2886596" cy="2831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1" indent="-342900" algn="just">
                <a:buFont typeface="Wingdings" pitchFamily="2" charset="2"/>
                <a:buChar char="@"/>
              </a:pPr>
              <a:r>
                <a:rPr lang="en-US" sz="2000" dirty="0"/>
                <a:t>2. </a:t>
              </a:r>
              <a:r>
                <a:rPr lang="en-US" sz="2000" dirty="0" err="1"/>
                <a:t>Nháy</a:t>
              </a:r>
              <a:r>
                <a:rPr lang="en-US" sz="2000" dirty="0"/>
                <a:t> </a:t>
              </a:r>
              <a:r>
                <a:rPr lang="en-US" sz="2000" dirty="0" err="1"/>
                <a:t>nút</a:t>
              </a:r>
              <a:r>
                <a:rPr lang="en-US" sz="2000" dirty="0"/>
                <a:t>       </a:t>
              </a:r>
            </a:p>
            <a:p>
              <a:pPr marL="0" lvl="1" algn="just"/>
              <a:r>
                <a:rPr lang="en-US" sz="2000" dirty="0"/>
                <a:t>     (Sort Ascending) </a:t>
              </a:r>
              <a:r>
                <a:rPr lang="en-US" sz="2000" dirty="0" err="1"/>
                <a:t>trong</a:t>
              </a:r>
              <a:r>
                <a:rPr lang="en-US" sz="2000" dirty="0"/>
                <a:t> </a:t>
              </a:r>
              <a:r>
                <a:rPr lang="en-US" sz="2000" dirty="0" err="1"/>
                <a:t>nhóm</a:t>
              </a:r>
              <a:r>
                <a:rPr lang="en-US" sz="2000" dirty="0"/>
                <a:t> </a:t>
              </a:r>
              <a:r>
                <a:rPr lang="en-US" sz="2000" b="1" dirty="0"/>
                <a:t>Sort &amp; Filter </a:t>
              </a:r>
              <a:r>
                <a:rPr lang="en-US" sz="2000" dirty="0" err="1"/>
                <a:t>của</a:t>
              </a:r>
              <a:r>
                <a:rPr lang="en-US" sz="2000" dirty="0"/>
                <a:t> </a:t>
              </a:r>
              <a:r>
                <a:rPr lang="en-US" sz="2000" dirty="0" err="1"/>
                <a:t>dải</a:t>
              </a:r>
              <a:r>
                <a:rPr lang="en-US" sz="2000" dirty="0"/>
                <a:t> </a:t>
              </a:r>
              <a:r>
                <a:rPr lang="en-US" sz="2000" dirty="0" err="1"/>
                <a:t>lệnh</a:t>
              </a:r>
              <a:r>
                <a:rPr lang="en-US" sz="2000" dirty="0"/>
                <a:t> </a:t>
              </a:r>
              <a:r>
                <a:rPr lang="en-US" sz="2000" b="1" dirty="0"/>
                <a:t>Data</a:t>
              </a:r>
              <a:r>
                <a:rPr lang="en-US" sz="2000" dirty="0"/>
                <a:t> </a:t>
              </a:r>
              <a:r>
                <a:rPr lang="en-US" sz="2000" dirty="0" err="1"/>
                <a:t>để</a:t>
              </a:r>
              <a:r>
                <a:rPr lang="en-US" sz="2000" dirty="0"/>
                <a:t> </a:t>
              </a:r>
              <a:r>
                <a:rPr lang="en-US" sz="2000" dirty="0" err="1"/>
                <a:t>sắp</a:t>
              </a:r>
              <a:r>
                <a:rPr lang="en-US" sz="2000" dirty="0"/>
                <a:t> </a:t>
              </a:r>
              <a:r>
                <a:rPr lang="en-US" sz="2000" dirty="0" err="1"/>
                <a:t>xếp</a:t>
              </a:r>
              <a:r>
                <a:rPr lang="en-US" sz="2000" dirty="0"/>
                <a:t> </a:t>
              </a:r>
              <a:r>
                <a:rPr lang="en-US" sz="2000" dirty="0" err="1"/>
                <a:t>theo</a:t>
              </a:r>
              <a:r>
                <a:rPr lang="en-US" sz="2000" dirty="0"/>
                <a:t> </a:t>
              </a:r>
              <a:r>
                <a:rPr lang="en-US" sz="2000" dirty="0" err="1"/>
                <a:t>thứ</a:t>
              </a:r>
              <a:r>
                <a:rPr lang="en-US" sz="2000" dirty="0"/>
                <a:t> </a:t>
              </a:r>
              <a:r>
                <a:rPr lang="en-US" sz="2000" dirty="0" err="1"/>
                <a:t>tự</a:t>
              </a:r>
              <a:r>
                <a:rPr lang="en-US" sz="2000" dirty="0"/>
                <a:t> </a:t>
              </a:r>
              <a:r>
                <a:rPr lang="en-US" sz="2000" dirty="0" err="1"/>
                <a:t>tăng</a:t>
              </a:r>
              <a:r>
                <a:rPr lang="en-US" sz="2000" dirty="0"/>
                <a:t> </a:t>
              </a:r>
              <a:r>
                <a:rPr lang="en-US" sz="2000" dirty="0" err="1"/>
                <a:t>dần</a:t>
              </a:r>
              <a:r>
                <a:rPr lang="en-US" sz="2000" dirty="0"/>
                <a:t> (</a:t>
              </a:r>
              <a:r>
                <a:rPr lang="en-US" sz="2000" dirty="0" err="1"/>
                <a:t>hoặc</a:t>
              </a:r>
              <a:r>
                <a:rPr lang="en-US" sz="2000" dirty="0"/>
                <a:t> </a:t>
              </a:r>
              <a:r>
                <a:rPr lang="en-US" sz="2000" dirty="0" err="1"/>
                <a:t>nháy</a:t>
              </a:r>
              <a:r>
                <a:rPr lang="en-US" sz="2000" dirty="0"/>
                <a:t> </a:t>
              </a:r>
              <a:r>
                <a:rPr lang="en-US" sz="2000" dirty="0" err="1"/>
                <a:t>nút</a:t>
              </a:r>
              <a:r>
                <a:rPr lang="en-US" sz="2000" dirty="0"/>
                <a:t>       (Sort Descending) </a:t>
              </a:r>
              <a:r>
                <a:rPr lang="en-US" sz="2000" dirty="0" err="1"/>
                <a:t>để</a:t>
              </a:r>
              <a:r>
                <a:rPr lang="en-US" sz="2000" dirty="0"/>
                <a:t> </a:t>
              </a:r>
              <a:r>
                <a:rPr lang="en-US" sz="2000" dirty="0" err="1"/>
                <a:t>sắp</a:t>
              </a:r>
              <a:r>
                <a:rPr lang="en-US" sz="2000" dirty="0"/>
                <a:t> </a:t>
              </a:r>
              <a:r>
                <a:rPr lang="en-US" sz="2000" dirty="0" err="1"/>
                <a:t>xếp</a:t>
              </a:r>
              <a:r>
                <a:rPr lang="en-US" sz="2000" dirty="0"/>
                <a:t> </a:t>
              </a:r>
              <a:r>
                <a:rPr lang="en-US" sz="2000" dirty="0" err="1"/>
                <a:t>theo</a:t>
              </a:r>
              <a:r>
                <a:rPr lang="en-US" sz="2000" dirty="0"/>
                <a:t> </a:t>
              </a:r>
              <a:r>
                <a:rPr lang="en-US" sz="2000" dirty="0" err="1"/>
                <a:t>thứ</a:t>
              </a:r>
              <a:r>
                <a:rPr lang="en-US" sz="2000" dirty="0"/>
                <a:t> </a:t>
              </a:r>
              <a:r>
                <a:rPr lang="en-US" sz="2000" dirty="0" err="1"/>
                <a:t>tự</a:t>
              </a:r>
              <a:r>
                <a:rPr lang="en-US" sz="2000" dirty="0"/>
                <a:t> </a:t>
              </a:r>
              <a:r>
                <a:rPr lang="en-US" sz="2000" dirty="0" err="1"/>
                <a:t>giảm</a:t>
              </a:r>
              <a:r>
                <a:rPr lang="en-US" sz="2000" dirty="0"/>
                <a:t> </a:t>
              </a:r>
              <a:r>
                <a:rPr lang="en-US" sz="2000" dirty="0" err="1"/>
                <a:t>dần</a:t>
              </a:r>
              <a:r>
                <a:rPr lang="en-US" sz="2000" dirty="0"/>
                <a:t>)</a:t>
              </a:r>
            </a:p>
            <a:p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780928"/>
              <a:ext cx="281558" cy="307154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48" y="3963635"/>
              <a:ext cx="251110" cy="310896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4499992" y="4418472"/>
            <a:ext cx="640080" cy="23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20032" y="3298051"/>
            <a:ext cx="0" cy="11204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44008" y="2137235"/>
            <a:ext cx="496064" cy="274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1"/>
          </p:cNvCxnSpPr>
          <p:nvPr/>
        </p:nvCxnSpPr>
        <p:spPr>
          <a:xfrm flipH="1" flipV="1">
            <a:off x="4871904" y="2416386"/>
            <a:ext cx="616064" cy="14157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2" y="2157203"/>
            <a:ext cx="501967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6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48000" y="1282700"/>
            <a:ext cx="464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  <a:cs typeface="Times New Roman" pitchFamily="18" charset="0"/>
              </a:rPr>
              <a:t>Các em quan sát ví dụ:</a:t>
            </a:r>
            <a:endParaRPr lang="vi-VN" altLang="en-US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4198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6"/>
          <a:stretch>
            <a:fillRect/>
          </a:stretch>
        </p:blipFill>
        <p:spPr bwMode="auto">
          <a:xfrm>
            <a:off x="228600" y="19050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pic>
        <p:nvPicPr>
          <p:cNvPr id="41989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43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25574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28622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pic>
        <p:nvPicPr>
          <p:cNvPr id="4301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86"/>
          <a:stretch>
            <a:fillRect/>
          </a:stretch>
        </p:blipFill>
        <p:spPr bwMode="auto">
          <a:xfrm>
            <a:off x="457200" y="1828800"/>
            <a:ext cx="8458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420688" y="4989513"/>
            <a:ext cx="815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cs typeface="Times New Roman" pitchFamily="18" charset="0"/>
              </a:rPr>
              <a:t>Lọc ra các bạn có học lực Xuất Sắc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pic>
        <p:nvPicPr>
          <p:cNvPr id="43015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387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663</TotalTime>
  <Words>611</Words>
  <Application>Microsoft Office PowerPoint</Application>
  <PresentationFormat>On-screen Show (4:3)</PresentationFormat>
  <Paragraphs>62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Adjacency</vt:lpstr>
      <vt:lpstr>Bitmap Image</vt:lpstr>
      <vt:lpstr>PowerPoint Presentation</vt:lpstr>
      <vt:lpstr>PowerPoint Presentation</vt:lpstr>
      <vt:lpstr>Quan Sát 2</vt:lpstr>
      <vt:lpstr>Bài 8: SẮP XẾP VÀ LỌC DỮ LIỆU</vt:lpstr>
      <vt:lpstr>1. Sắp xếp</vt:lpstr>
      <vt:lpstr>1. Sắp xếp</vt:lpstr>
      <vt:lpstr>1. Sắp xếp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ĐẾN DỰ THAO GIẢNG</dc:title>
  <dc:creator>MayChu</dc:creator>
  <cp:lastModifiedBy>Thanh Huong</cp:lastModifiedBy>
  <cp:revision>54</cp:revision>
  <dcterms:created xsi:type="dcterms:W3CDTF">2017-02-08T00:51:12Z</dcterms:created>
  <dcterms:modified xsi:type="dcterms:W3CDTF">2021-03-10T03:01:25Z</dcterms:modified>
</cp:coreProperties>
</file>