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</p:sldMasterIdLst>
  <p:notesMasterIdLst>
    <p:notesMasterId r:id="rId19"/>
  </p:notesMasterIdLst>
  <p:sldIdLst>
    <p:sldId id="258" r:id="rId5"/>
    <p:sldId id="261" r:id="rId6"/>
    <p:sldId id="260" r:id="rId7"/>
    <p:sldId id="269" r:id="rId8"/>
    <p:sldId id="262" r:id="rId9"/>
    <p:sldId id="264" r:id="rId10"/>
    <p:sldId id="280" r:id="rId11"/>
    <p:sldId id="270" r:id="rId12"/>
    <p:sldId id="271" r:id="rId13"/>
    <p:sldId id="282" r:id="rId14"/>
    <p:sldId id="283" r:id="rId15"/>
    <p:sldId id="285" r:id="rId16"/>
    <p:sldId id="287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40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78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822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764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701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64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58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52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DD623-AE33-4F83-AF40-071E020D8CD4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1680A-E3EC-4E6E-BC07-09D0D89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0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6940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3878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0822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7764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4701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164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858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552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40" indent="0" algn="ctr">
              <a:buNone/>
              <a:defRPr sz="2000"/>
            </a:lvl2pPr>
            <a:lvl3pPr marL="913878" indent="0" algn="ctr">
              <a:buNone/>
              <a:defRPr sz="1900"/>
            </a:lvl3pPr>
            <a:lvl4pPr marL="1370822" indent="0" algn="ctr">
              <a:buNone/>
              <a:defRPr sz="1600"/>
            </a:lvl4pPr>
            <a:lvl5pPr marL="1827764" indent="0" algn="ctr">
              <a:buNone/>
              <a:defRPr sz="1600"/>
            </a:lvl5pPr>
            <a:lvl6pPr marL="2284701" indent="0" algn="ctr">
              <a:buNone/>
              <a:defRPr sz="1600"/>
            </a:lvl6pPr>
            <a:lvl7pPr marL="2741645" indent="0" algn="ctr">
              <a:buNone/>
              <a:defRPr sz="1600"/>
            </a:lvl7pPr>
            <a:lvl8pPr marL="3198585" indent="0" algn="ctr">
              <a:buNone/>
              <a:defRPr sz="1600"/>
            </a:lvl8pPr>
            <a:lvl9pPr marL="365552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899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3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67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763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0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0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5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257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586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2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2" y="36020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40" indent="0" algn="ctr">
              <a:buNone/>
              <a:defRPr sz="2000"/>
            </a:lvl2pPr>
            <a:lvl3pPr marL="913878" indent="0" algn="ctr">
              <a:buNone/>
              <a:defRPr sz="1900"/>
            </a:lvl3pPr>
            <a:lvl4pPr marL="1370822" indent="0" algn="ctr">
              <a:buNone/>
              <a:defRPr sz="1600"/>
            </a:lvl4pPr>
            <a:lvl5pPr marL="1827764" indent="0" algn="ctr">
              <a:buNone/>
              <a:defRPr sz="1600"/>
            </a:lvl5pPr>
            <a:lvl6pPr marL="2284701" indent="0" algn="ctr">
              <a:buNone/>
              <a:defRPr sz="1600"/>
            </a:lvl6pPr>
            <a:lvl7pPr marL="2741645" indent="0" algn="ctr">
              <a:buNone/>
              <a:defRPr sz="1600"/>
            </a:lvl7pPr>
            <a:lvl8pPr marL="3198585" indent="0" algn="ctr">
              <a:buNone/>
              <a:defRPr sz="1600"/>
            </a:lvl8pPr>
            <a:lvl9pPr marL="3655525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73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8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2" y="1825626"/>
            <a:ext cx="5181601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10" y="1825626"/>
            <a:ext cx="5181601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365135"/>
            <a:ext cx="10515601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5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 marL="0" indent="0">
              <a:buNone/>
              <a:defRPr sz="3100"/>
            </a:lvl1pPr>
            <a:lvl2pPr marL="456940" indent="0">
              <a:buNone/>
              <a:defRPr sz="2900"/>
            </a:lvl2pPr>
            <a:lvl3pPr marL="913878" indent="0">
              <a:buNone/>
              <a:defRPr sz="2400"/>
            </a:lvl3pPr>
            <a:lvl4pPr marL="1370822" indent="0">
              <a:buNone/>
              <a:defRPr sz="2000"/>
            </a:lvl4pPr>
            <a:lvl5pPr marL="1827764" indent="0">
              <a:buNone/>
              <a:defRPr sz="2000"/>
            </a:lvl5pPr>
            <a:lvl6pPr marL="2284701" indent="0">
              <a:buNone/>
              <a:defRPr sz="2000"/>
            </a:lvl6pPr>
            <a:lvl7pPr marL="2741645" indent="0">
              <a:buNone/>
              <a:defRPr sz="2000"/>
            </a:lvl7pPr>
            <a:lvl8pPr marL="3198585" indent="0">
              <a:buNone/>
              <a:defRPr sz="2000"/>
            </a:lvl8pPr>
            <a:lvl9pPr marL="365552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899" cy="58118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688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553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5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6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8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206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73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4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7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6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28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2" y="1825626"/>
            <a:ext cx="518160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0" y="1825626"/>
            <a:ext cx="518160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365135"/>
            <a:ext cx="1051560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5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 marL="0" indent="0">
              <a:buNone/>
              <a:defRPr sz="3100"/>
            </a:lvl1pPr>
            <a:lvl2pPr marL="456940" indent="0">
              <a:buNone/>
              <a:defRPr sz="2900"/>
            </a:lvl2pPr>
            <a:lvl3pPr marL="913878" indent="0">
              <a:buNone/>
              <a:defRPr sz="2400"/>
            </a:lvl3pPr>
            <a:lvl4pPr marL="1370822" indent="0">
              <a:buNone/>
              <a:defRPr sz="2000"/>
            </a:lvl4pPr>
            <a:lvl5pPr marL="1827764" indent="0">
              <a:buNone/>
              <a:defRPr sz="2000"/>
            </a:lvl5pPr>
            <a:lvl6pPr marL="2284701" indent="0">
              <a:buNone/>
              <a:defRPr sz="2000"/>
            </a:lvl6pPr>
            <a:lvl7pPr marL="2741645" indent="0">
              <a:buNone/>
              <a:defRPr sz="2000"/>
            </a:lvl7pPr>
            <a:lvl8pPr marL="3198585" indent="0">
              <a:buNone/>
              <a:defRPr sz="2000"/>
            </a:lvl8pPr>
            <a:lvl9pPr marL="365552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5"/>
            <a:ext cx="10515601" cy="1325563"/>
          </a:xfrm>
          <a:prstGeom prst="rect">
            <a:avLst/>
          </a:prstGeom>
        </p:spPr>
        <p:txBody>
          <a:bodyPr vert="horz" lIns="91389" tIns="45695" rIns="91389" bIns="4569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1" cy="4351338"/>
          </a:xfrm>
          <a:prstGeom prst="rect">
            <a:avLst/>
          </a:prstGeom>
        </p:spPr>
        <p:txBody>
          <a:bodyPr vert="horz" lIns="91389" tIns="45695" rIns="91389" bIns="456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799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599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"/>
            <a:ext cx="12192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2" y="3"/>
            <a:ext cx="12192002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579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35"/>
            <a:ext cx="10515601" cy="1325563"/>
          </a:xfrm>
          <a:prstGeom prst="rect">
            <a:avLst/>
          </a:prstGeom>
        </p:spPr>
        <p:txBody>
          <a:bodyPr vert="horz" lIns="91389" tIns="45695" rIns="91389" bIns="45695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1" cy="4351338"/>
          </a:xfrm>
          <a:prstGeom prst="rect">
            <a:avLst/>
          </a:prstGeom>
        </p:spPr>
        <p:txBody>
          <a:bodyPr vert="horz" lIns="91389" tIns="45695" rIns="91389" bIns="45695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799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6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"/>
            <a:ext cx="12192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2" y="3"/>
            <a:ext cx="12192002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65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xStyles>
    <p:titleStyle>
      <a:lvl1pPr algn="l" defTabSz="1088031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2004" indent="-272004" algn="l" defTabSz="1088031" rtl="0" eaLnBrk="1" latinLnBrk="0" hangingPunct="1">
        <a:lnSpc>
          <a:spcPct val="90000"/>
        </a:lnSpc>
        <a:spcBef>
          <a:spcPts val="119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6025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038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053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075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084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103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118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132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15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031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6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062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077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093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108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124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2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3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47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7" y="0"/>
            <a:ext cx="3258409" cy="7010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432" y="-2669841"/>
            <a:ext cx="14014579" cy="11858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15615" y="1080338"/>
            <a:ext cx="9911328" cy="1938942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sz="60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60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GIỜ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4462" y="3291054"/>
            <a:ext cx="11306628" cy="2354440"/>
          </a:xfrm>
          <a:prstGeom prst="rect">
            <a:avLst/>
          </a:prstGeom>
          <a:noFill/>
          <a:ln>
            <a:noFill/>
          </a:ln>
        </p:spPr>
        <p:txBody>
          <a:bodyPr wrap="square" lIns="91389" tIns="45695" rIns="91389" bIns="45695" rtlCol="0">
            <a:spAutoFit/>
          </a:bodyPr>
          <a:lstStyle/>
          <a:p>
            <a:pPr algn="ctr"/>
            <a:r>
              <a:rPr lang="en-US" sz="4900" b="1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HỆ THỐNG KINH VĨ TUYẾN. </a:t>
            </a:r>
          </a:p>
          <a:p>
            <a:pPr algn="ctr"/>
            <a:r>
              <a:rPr lang="en-US" sz="4900" b="1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TỌA ĐỘ ĐỊA LÍ CỦA MỘT ĐIỂM TRÊN BẢN ĐỒ</a:t>
            </a: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5" y="4356843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7134" y="5615060"/>
            <a:ext cx="7033938" cy="707836"/>
          </a:xfrm>
          <a:prstGeom prst="rect">
            <a:avLst/>
          </a:prstGeom>
        </p:spPr>
        <p:txBody>
          <a:bodyPr wrap="none" lIns="91389" tIns="45695" rIns="91389" bIns="45695">
            <a:spAutoFit/>
          </a:bodyPr>
          <a:lstStyle/>
          <a:p>
            <a:pPr lvl="0"/>
            <a:r>
              <a:rPr lang="en-US" sz="4000" b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4000" b="1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viên:Dương Quang Tuyến</a:t>
            </a:r>
            <a:endParaRPr lang="en-US" sz="4000" b="1">
              <a:ln w="15875">
                <a:solidFill>
                  <a:srgbClr val="44546A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994830" y="503827"/>
            <a:ext cx="9835477" cy="569387"/>
            <a:chOff x="994820" y="339036"/>
            <a:chExt cx="5751537" cy="838319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751537" cy="495365"/>
              <a:chOff x="3532280" y="5381090"/>
              <a:chExt cx="5751537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973006" y="5381090"/>
                <a:ext cx="310811" cy="459362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308901" y="339036"/>
              <a:ext cx="5159212" cy="838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2. Tọa độ địa lí của một địa điểm trên bản đồ</a:t>
              </a:r>
              <a:endParaRPr lang="zh-CN" altLang="en-US" sz="3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424" y="1350212"/>
            <a:ext cx="5519650" cy="514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6051" y="1593574"/>
            <a:ext cx="5822868" cy="4724320"/>
          </a:xfrm>
          <a:prstGeom prst="rect">
            <a:avLst/>
          </a:prstGeom>
        </p:spPr>
        <p:txBody>
          <a:bodyPr wrap="square" lIns="91389" tIns="45695" rIns="91389" bIns="45695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Kinh độ của một điểm là khoảng cách tính bằng độ, từ kinh tuyến gốc </a:t>
            </a:r>
            <a:r>
              <a:rPr lang="en-US" sz="2400" b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đến kinh tuyến đi qua điểm đó.</a:t>
            </a:r>
            <a:endParaRPr lang="en-US" sz="2400" b="1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Vĩ độ của một điểm là khoảng  cách tính bằng độ, từ vĩ tuyến gốc đến vĩ tuyến đi qua điểm đó.</a:t>
            </a:r>
            <a:endParaRPr lang="en-US" sz="2400" b="1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Kinh độ và vĩ độ của một địa điểm được gọi là tọa độ địa lí.</a:t>
            </a:r>
            <a:endParaRPr lang="en-US" sz="2400" b="1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Cách viết tọa độ của một địa điểm: vĩ độ trước, kinh độ sau.</a:t>
            </a:r>
            <a:endParaRPr lang="en-US" sz="2400" b="1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616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17956" y="159452"/>
            <a:ext cx="9835477" cy="569387"/>
            <a:chOff x="994820" y="339036"/>
            <a:chExt cx="5751537" cy="838319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751537" cy="495365"/>
              <a:chOff x="3532280" y="5381090"/>
              <a:chExt cx="5751537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973006" y="5381090"/>
                <a:ext cx="310811" cy="459362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308901" y="339036"/>
              <a:ext cx="5159212" cy="838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2. Tọa độ địa lí của một địa điểm trên bản đồ</a:t>
              </a:r>
              <a:endParaRPr lang="zh-CN" altLang="en-US" sz="3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2956968" y="4880112"/>
            <a:ext cx="8906493" cy="1631935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900" b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? </a:t>
            </a:r>
            <a:r>
              <a:rPr lang="vi-VN" sz="2900" b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Có các kho báu được cất giấu ở các điểm B,</a:t>
            </a:r>
            <a:r>
              <a:rPr lang="en-US" sz="2900" b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vi-VN" sz="2900" b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C trong hình 1.3 và H,</a:t>
            </a:r>
            <a:r>
              <a:rPr lang="en-US" sz="2900" b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vi-VN" sz="2900" b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K trong hình 1.4. Hãy ghi lại tọa độ lí của điểm B,</a:t>
            </a:r>
            <a:r>
              <a:rPr lang="en-US" sz="2900" b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vi-VN" sz="2900" b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C,</a:t>
            </a:r>
            <a:r>
              <a:rPr lang="en-US" sz="2900" b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vi-VN" sz="2900" b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H,</a:t>
            </a:r>
            <a:r>
              <a:rPr lang="en-US" sz="2900" b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vi-VN" sz="2900" b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K để tìm được kho báu đó.</a:t>
            </a:r>
            <a:endParaRPr lang="en-US" sz="200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40" y="744217"/>
            <a:ext cx="4301556" cy="401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275" y="744216"/>
            <a:ext cx="5464586" cy="403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69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17956" y="159452"/>
            <a:ext cx="9835477" cy="569387"/>
            <a:chOff x="994820" y="339036"/>
            <a:chExt cx="5751537" cy="838319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751537" cy="495365"/>
              <a:chOff x="3532280" y="5381090"/>
              <a:chExt cx="5751537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973006" y="5381090"/>
                <a:ext cx="310811" cy="459362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308901" y="339036"/>
              <a:ext cx="5159212" cy="838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2. Tọa độ địa lí của một địa điểm trên bản đồ</a:t>
              </a:r>
              <a:endParaRPr lang="zh-CN" altLang="en-US" sz="3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40" y="744217"/>
            <a:ext cx="4301556" cy="401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275" y="744216"/>
            <a:ext cx="5464586" cy="403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089840" y="4964939"/>
            <a:ext cx="4063723" cy="1317746"/>
          </a:xfrm>
          <a:prstGeom prst="rect">
            <a:avLst/>
          </a:prstGeom>
        </p:spPr>
        <p:txBody>
          <a:bodyPr wrap="square" lIns="91389" tIns="45695" rIns="91389" bIns="45695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1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 </a:t>
            </a:r>
            <a:r>
              <a:rPr lang="en-US" sz="3100" b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(110</a:t>
            </a:r>
            <a:r>
              <a:rPr lang="en-US" sz="3100" b="1" baseline="300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en-US" sz="3100" b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</a:t>
            </a:r>
            <a:r>
              <a:rPr lang="en-US" sz="31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20</a:t>
            </a:r>
            <a:r>
              <a:rPr lang="en-US" sz="3100" b="1" baseline="30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en-US" sz="31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B)</a:t>
            </a:r>
            <a:endParaRPr lang="en-US" sz="3100" b="1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1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 (10</a:t>
            </a:r>
            <a:r>
              <a:rPr lang="en-US" sz="3100" b="1" baseline="30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en-US" sz="31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T, 10</a:t>
            </a:r>
            <a:r>
              <a:rPr lang="en-US" sz="3100" b="1" baseline="30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en-US" sz="31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N)</a:t>
            </a:r>
            <a:endParaRPr lang="en-US" sz="3100" b="1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98287" y="4943800"/>
            <a:ext cx="6096001" cy="1246188"/>
          </a:xfrm>
          <a:prstGeom prst="rect">
            <a:avLst/>
          </a:prstGeom>
        </p:spPr>
        <p:txBody>
          <a:bodyPr lIns="91389" tIns="45695" rIns="91389" bIns="45695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100" b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H (40</a:t>
            </a:r>
            <a:r>
              <a:rPr lang="en-US" sz="3100" b="1" baseline="300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en-US" sz="3100" b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Đ, 60</a:t>
            </a:r>
            <a:r>
              <a:rPr lang="en-US" sz="3100" b="1" baseline="300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en-US" sz="3100" b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B)</a:t>
            </a:r>
            <a:endParaRPr lang="en-US" sz="3100" b="1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lvl="0"/>
            <a:r>
              <a:rPr lang="en-US" sz="3100" b="1">
                <a:solidFill>
                  <a:prstClr val="white"/>
                </a:solidFill>
                <a:latin typeface="Times New Roman"/>
                <a:ea typeface="Calibri"/>
              </a:rPr>
              <a:t>K (20</a:t>
            </a:r>
            <a:r>
              <a:rPr lang="en-US" sz="3100" b="1" baseline="30000">
                <a:solidFill>
                  <a:prstClr val="white"/>
                </a:solidFill>
                <a:latin typeface="Times New Roman"/>
                <a:ea typeface="Calibri"/>
              </a:rPr>
              <a:t>0</a:t>
            </a:r>
            <a:r>
              <a:rPr lang="en-US" sz="3100" b="1">
                <a:solidFill>
                  <a:prstClr val="white"/>
                </a:solidFill>
                <a:latin typeface="Times New Roman"/>
                <a:ea typeface="Calibri"/>
              </a:rPr>
              <a:t>Đ, 40</a:t>
            </a:r>
            <a:r>
              <a:rPr lang="en-US" sz="3100" b="1" baseline="30000">
                <a:solidFill>
                  <a:prstClr val="white"/>
                </a:solidFill>
                <a:latin typeface="Times New Roman"/>
                <a:ea typeface="Calibri"/>
              </a:rPr>
              <a:t>0</a:t>
            </a:r>
            <a:r>
              <a:rPr lang="en-US" sz="3100" b="1">
                <a:solidFill>
                  <a:prstClr val="white"/>
                </a:solidFill>
                <a:latin typeface="Times New Roman"/>
                <a:ea typeface="Calibri"/>
              </a:rPr>
              <a:t>B)</a:t>
            </a:r>
            <a:endParaRPr lang="en-US" sz="3100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1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7" y="325694"/>
            <a:ext cx="5772482" cy="907941"/>
            <a:chOff x="994820" y="448892"/>
            <a:chExt cx="5886671" cy="9079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307501"/>
                <a:endParaRPr lang="zh-CN" altLang="en-US" sz="26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07501"/>
                <a:endParaRPr lang="zh-CN" altLang="en-US" sz="2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4145960" cy="907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07501"/>
              <a:r>
                <a:rPr lang="en-US" altLang="zh-CN" sz="53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VẬN DỤNG</a:t>
              </a:r>
              <a:endParaRPr lang="zh-CN" altLang="en-US" sz="53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89198" y="1348123"/>
            <a:ext cx="11396404" cy="2445937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indent="544247" algn="just" defTabSz="1307501" fontAlgn="base">
              <a:lnSpc>
                <a:spcPct val="115000"/>
              </a:lnSpc>
              <a:spcBef>
                <a:spcPct val="0"/>
              </a:spcBef>
            </a:pPr>
            <a:r>
              <a:rPr lang="en-US" sz="3300" b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vi-VN" sz="3300" b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Hãy ghi tọa độ địa lí của 1 thành phố/thủ đô vừa ở bán cầu Bắc và vừa ở bán cầu Đông mà các nhóm xác định trên quả Địa Cầu ở nhiệm vụ 2 hoạt động 1.</a:t>
            </a:r>
            <a:endParaRPr lang="en-US" sz="3300" b="1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 indent="544247" algn="just" defTabSz="1307501" fontAlgn="base">
              <a:lnSpc>
                <a:spcPct val="115000"/>
              </a:lnSpc>
              <a:spcBef>
                <a:spcPct val="0"/>
              </a:spcBef>
            </a:pPr>
            <a:endParaRPr lang="en-US" sz="3300" b="1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33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42" y="1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35" y="4543066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601"/>
            <a:ext cx="583268" cy="4095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90" y="5663640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13" y="991464"/>
            <a:ext cx="1487437" cy="13932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82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4" y="2087411"/>
            <a:ext cx="1354086" cy="1168596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43851" y="2248515"/>
              <a:ext cx="1058303" cy="846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900" smtClean="0">
                  <a:solidFill>
                    <a:srgbClr val="FF69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em</a:t>
              </a:r>
              <a:endParaRPr lang="zh-CN" altLang="en-US" sz="4900" dirty="0">
                <a:solidFill>
                  <a:srgbClr val="FF69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62269" y="1678432"/>
            <a:ext cx="1458978" cy="1168596"/>
            <a:chOff x="2962279" y="1678431"/>
            <a:chExt cx="1458979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62279" y="1877069"/>
              <a:ext cx="1441421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>
                  <a:solidFill>
                    <a:srgbClr val="099F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Tạm</a:t>
              </a:r>
              <a:endParaRPr lang="zh-CN" altLang="en-US" sz="4900" dirty="0">
                <a:solidFill>
                  <a:srgbClr val="099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4" y="2031260"/>
            <a:ext cx="1354086" cy="1168596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793805" y="2195805"/>
              <a:ext cx="1266693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>
                  <a:solidFill>
                    <a:srgbClr val="FFC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Biệt</a:t>
              </a:r>
              <a:endParaRPr lang="zh-CN" altLang="en-US" sz="49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45748" y="1967332"/>
            <a:ext cx="1354085" cy="1168596"/>
            <a:chOff x="6545751" y="1967332"/>
            <a:chExt cx="1354086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644745" y="2168229"/>
              <a:ext cx="1162499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smtClean="0">
                  <a:solidFill>
                    <a:srgbClr val="FF4F66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endParaRPr lang="zh-CN" altLang="en-US" sz="4900" dirty="0">
                <a:solidFill>
                  <a:srgbClr val="FF4F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4" y="180500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9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5010" y="1380143"/>
            <a:ext cx="7148946" cy="5163171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994821" y="610702"/>
            <a:ext cx="3731016" cy="769441"/>
            <a:chOff x="994820" y="496392"/>
            <a:chExt cx="5886671" cy="7694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7" y="496392"/>
              <a:ext cx="42697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MỞ ĐẦU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02" name="矩形 101"/>
          <p:cNvSpPr/>
          <p:nvPr/>
        </p:nvSpPr>
        <p:spPr>
          <a:xfrm>
            <a:off x="1197750" y="2288765"/>
            <a:ext cx="4773168" cy="3271143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sz="2400" b="1" i="1">
                <a:solidFill>
                  <a:schemeClr val="bg1"/>
                </a:solidFill>
                <a:latin typeface="Times New Roman"/>
                <a:ea typeface="Calibri"/>
              </a:rPr>
              <a:t>Tuấn cùng bố đi câu cá trên biển. Tình cờ hai bố con nhận được tín hiệu cấp cứu của một tàu bị nạn tại vị trí (10</a:t>
            </a:r>
            <a:r>
              <a:rPr lang="en-US" sz="2400" b="1" i="1" baseline="30000">
                <a:solidFill>
                  <a:schemeClr val="bg1"/>
                </a:solidFill>
                <a:latin typeface="Times New Roman"/>
                <a:ea typeface="Calibri"/>
              </a:rPr>
              <a:t>0</a:t>
            </a:r>
            <a:r>
              <a:rPr lang="en-US" sz="2400" b="1" i="1">
                <a:solidFill>
                  <a:schemeClr val="bg1"/>
                </a:solidFill>
                <a:latin typeface="Times New Roman"/>
                <a:ea typeface="Calibri"/>
              </a:rPr>
              <a:t>B, 110</a:t>
            </a:r>
            <a:r>
              <a:rPr lang="en-US" sz="2400" b="1" i="1" baseline="30000">
                <a:solidFill>
                  <a:schemeClr val="bg1"/>
                </a:solidFill>
                <a:latin typeface="Times New Roman"/>
                <a:ea typeface="Calibri"/>
              </a:rPr>
              <a:t>0</a:t>
            </a:r>
            <a:r>
              <a:rPr lang="en-US" sz="2400" b="1" i="1">
                <a:solidFill>
                  <a:schemeClr val="bg1"/>
                </a:solidFill>
                <a:latin typeface="Times New Roman"/>
                <a:ea typeface="Calibri"/>
              </a:rPr>
              <a:t>Đ). Hãy giúp Tuấn và bố của Tuấn xác định vị trí của con tàu bị nạn trên bản đồ để thông báo với đội cứu hộ trên biển?</a:t>
            </a:r>
            <a:endParaRPr lang="zh-CN" altLang="en-US" sz="2400" b="1" i="1" dirty="0">
              <a:solidFill>
                <a:schemeClr val="bg1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078" y="3486195"/>
            <a:ext cx="4432173" cy="302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60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5402053" y="2959851"/>
            <a:ext cx="4531177" cy="620959"/>
            <a:chOff x="3649442" y="2338141"/>
            <a:chExt cx="4531183" cy="620959"/>
          </a:xfrm>
        </p:grpSpPr>
        <p:sp>
          <p:nvSpPr>
            <p:cNvPr id="23" name="Freeform 5"/>
            <p:cNvSpPr/>
            <p:nvPr/>
          </p:nvSpPr>
          <p:spPr bwMode="auto">
            <a:xfrm>
              <a:off x="4081792" y="2810532"/>
              <a:ext cx="3672000" cy="148568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649442" y="2338141"/>
              <a:ext cx="4531183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9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Kinh tuyến và vĩ tuyến</a:t>
              </a:r>
              <a:endParaRPr lang="zh-CN" altLang="en-US" sz="29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960748" y="3905876"/>
            <a:ext cx="7413761" cy="573459"/>
            <a:chOff x="2208149" y="2385641"/>
            <a:chExt cx="7413760" cy="573459"/>
          </a:xfrm>
        </p:grpSpPr>
        <p:sp>
          <p:nvSpPr>
            <p:cNvPr id="28" name="Freeform 5"/>
            <p:cNvSpPr/>
            <p:nvPr/>
          </p:nvSpPr>
          <p:spPr bwMode="auto">
            <a:xfrm>
              <a:off x="4081792" y="2810532"/>
              <a:ext cx="3672000" cy="148568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208149" y="2385641"/>
              <a:ext cx="7413760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9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2. Tọa độ địa lí của một điểm trên bản đồ</a:t>
              </a:r>
              <a:endParaRPr lang="zh-CN" altLang="en-US" sz="29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1772950" y="2239963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207435" y="420961"/>
            <a:ext cx="11823967" cy="1200278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1: HỆ THỐNG KINH VĨ TUYẾN. </a:t>
            </a:r>
          </a:p>
          <a:p>
            <a:pPr algn="ctr"/>
            <a:r>
              <a:rPr lang="en-US" altLang="zh-CN" sz="3600" b="1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TỌA ĐỘ ĐỊA LÍ CỦA MỘT ĐỊA ĐIỂM TRÊN BẢN ĐỒ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61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5402053" y="2959851"/>
            <a:ext cx="4531177" cy="620959"/>
            <a:chOff x="3649442" y="2338141"/>
            <a:chExt cx="4531183" cy="620959"/>
          </a:xfrm>
        </p:grpSpPr>
        <p:sp>
          <p:nvSpPr>
            <p:cNvPr id="23" name="Freeform 5"/>
            <p:cNvSpPr/>
            <p:nvPr/>
          </p:nvSpPr>
          <p:spPr bwMode="auto">
            <a:xfrm>
              <a:off x="4081792" y="2810532"/>
              <a:ext cx="3672000" cy="148568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649442" y="2338141"/>
              <a:ext cx="4531183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9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Kinh tuyến và vĩ tuyến</a:t>
              </a:r>
              <a:endParaRPr lang="zh-CN" altLang="en-US" sz="29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2568575" y="2239963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" name="文本框 45"/>
          <p:cNvSpPr txBox="1"/>
          <p:nvPr/>
        </p:nvSpPr>
        <p:spPr>
          <a:xfrm>
            <a:off x="207435" y="420961"/>
            <a:ext cx="11823967" cy="1200278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1: HỆ THỐNG KINH VĨ TUYẾN. </a:t>
            </a:r>
          </a:p>
          <a:p>
            <a:pPr algn="ctr"/>
            <a:r>
              <a:rPr lang="en-US" altLang="zh-CN" sz="3600" b="1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TỌA ĐỘ ĐỊA LÍ CỦA MỘT ĐỊA ĐIỂM TRÊN BẢN ĐỒ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870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63141" y="1721673"/>
            <a:ext cx="5671702" cy="3716580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58893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994824" y="610692"/>
            <a:ext cx="6486634" cy="625183"/>
            <a:chOff x="994820" y="496392"/>
            <a:chExt cx="5886671" cy="625183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407455" y="496392"/>
              <a:ext cx="4377829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1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Kinh tuyến và vĩ tuyến</a:t>
              </a:r>
              <a:endParaRPr lang="zh-CN" altLang="en-US" sz="3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02" name="矩形 101"/>
          <p:cNvSpPr/>
          <p:nvPr/>
        </p:nvSpPr>
        <p:spPr>
          <a:xfrm>
            <a:off x="998165" y="2502328"/>
            <a:ext cx="4363685" cy="1865075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b="1" i="1">
                <a:solidFill>
                  <a:prstClr val="white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Quả Địa Cầu là mô hình thu nhỏ của Trái Đất. Trên quả Địa Cầu, có thể hiện cực Bắc, cực Nam và hệ thống kinh, vĩ tuyến.</a:t>
            </a:r>
            <a:endParaRPr lang="zh-CN" altLang="en-US" sz="2400" b="1" i="1" dirty="0">
              <a:solidFill>
                <a:prstClr val="white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47" y="1181554"/>
            <a:ext cx="5296876" cy="529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332510" y="5402627"/>
            <a:ext cx="6198437" cy="1200278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Times New Roman"/>
                <a:ea typeface="Calibri"/>
              </a:rPr>
              <a:t>? Em hãy nhận xét về hình dạng quả Địa Cầu</a:t>
            </a:r>
            <a:endParaRPr lang="en-US" sz="36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994824" y="610692"/>
            <a:ext cx="6486634" cy="625183"/>
            <a:chOff x="994820" y="496392"/>
            <a:chExt cx="5886671" cy="625183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407455" y="496392"/>
              <a:ext cx="4377829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1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Kinh tuyến và vĩ tuyến</a:t>
              </a:r>
              <a:endParaRPr lang="zh-CN" altLang="en-US" sz="3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61" y="1235885"/>
            <a:ext cx="5475641" cy="469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08916" y="6080166"/>
            <a:ext cx="5913912" cy="677058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ctr"/>
            <a:r>
              <a:rPr lang="en-US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 1.2. Các đường kinh tuyến và vĩ tuyến trên quả Địa Cầu</a:t>
            </a:r>
            <a:endParaRPr lang="en-US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4884" y="2107901"/>
            <a:ext cx="5294030" cy="2835341"/>
          </a:xfrm>
          <a:prstGeom prst="rect">
            <a:avLst/>
          </a:prstGeom>
        </p:spPr>
        <p:txBody>
          <a:bodyPr wrap="square" lIns="91389" tIns="45695" rIns="91389" bIns="45695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100" b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Dựa vào hình 1.2, kiến thức trong SGK trang 103, 104 và </a:t>
            </a:r>
            <a:r>
              <a:rPr lang="en-US" sz="3100" b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t </a:t>
            </a:r>
            <a:r>
              <a:rPr lang="en-US" sz="3100" b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xác định: kinh tuyến gốc, xích đạo, các bán cầu trên quả Địa Cầu.</a:t>
            </a:r>
            <a:endParaRPr lang="en-US" sz="310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49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17948" y="-137432"/>
            <a:ext cx="6486634" cy="625183"/>
            <a:chOff x="994820" y="496392"/>
            <a:chExt cx="5886671" cy="625183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407455" y="496392"/>
              <a:ext cx="4377829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1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Kinh tuyến và vĩ tuyến</a:t>
              </a:r>
              <a:endParaRPr lang="zh-CN" altLang="en-US" sz="3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089" y="1002531"/>
            <a:ext cx="5475641" cy="469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14557" y="5745124"/>
            <a:ext cx="5228536" cy="677058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ctr"/>
            <a:r>
              <a:rPr lang="en-US" i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 1.2. Các đường kinh tuyến và vĩ tuyến trên quả Địa Cầu</a:t>
            </a:r>
            <a:endParaRPr lang="en-US" i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6093" y="1084815"/>
            <a:ext cx="6051360" cy="5613794"/>
          </a:xfrm>
          <a:prstGeom prst="rect">
            <a:avLst/>
          </a:prstGeom>
        </p:spPr>
        <p:txBody>
          <a:bodyPr wrap="square" lIns="91389" tIns="45695" rIns="91389" bIns="45695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Kinh tuyến gốc là đường kinh tuyến đi qua đàu thiên văn Grin-uýt ở ngoại ô thủ đô Luân-đôn nước Anh, được đánh số 0</a:t>
            </a:r>
            <a:r>
              <a:rPr lang="en-US" sz="2400" b="1" baseline="30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0</a:t>
            </a:r>
            <a:endParaRPr lang="en-US" sz="2400" b="1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en-US" sz="24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         + Bán cầu Đông nằm bên phải của kinh tuyến gốc.</a:t>
            </a:r>
            <a:endParaRPr lang="en-US" sz="2400" b="1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en-US" sz="24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         + Bán cầu Tây nằm bên trái của kinh tuyến gốc.</a:t>
            </a:r>
            <a:endParaRPr lang="en-US" sz="2400" b="1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en-US" sz="24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Vĩ tuyến gốc là đường xích đạo, được đánh số 0</a:t>
            </a:r>
            <a:r>
              <a:rPr lang="en-US" sz="2400" b="1" baseline="30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0</a:t>
            </a:r>
            <a:endParaRPr lang="en-US" sz="2400" b="1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en-US" sz="24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         + Bán cầu Bắc nằm phía trên đường xích đạo.</a:t>
            </a:r>
            <a:endParaRPr lang="en-US" sz="2400" b="1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en-US" sz="24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         + Bán cầu </a:t>
            </a:r>
            <a:r>
              <a:rPr lang="en-US" sz="2400" b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Nam </a:t>
            </a:r>
            <a:r>
              <a:rPr lang="en-US" sz="24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nằm bên dưới đường xích đạo.</a:t>
            </a:r>
            <a:endParaRPr lang="en-US" sz="2400" b="1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404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3641752" y="3905876"/>
            <a:ext cx="8051755" cy="573459"/>
            <a:chOff x="1889144" y="2385641"/>
            <a:chExt cx="8051756" cy="573459"/>
          </a:xfrm>
        </p:grpSpPr>
        <p:sp>
          <p:nvSpPr>
            <p:cNvPr id="28" name="Freeform 5"/>
            <p:cNvSpPr/>
            <p:nvPr/>
          </p:nvSpPr>
          <p:spPr bwMode="auto">
            <a:xfrm>
              <a:off x="4081792" y="2810532"/>
              <a:ext cx="3672000" cy="148568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889144" y="2385641"/>
              <a:ext cx="8051756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9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2. Tọa độ địa lí của một địa điểm trên bản đồ</a:t>
              </a:r>
              <a:endParaRPr lang="zh-CN" altLang="en-US" sz="29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1417639" y="2239963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" name="文本框 45"/>
          <p:cNvSpPr txBox="1"/>
          <p:nvPr/>
        </p:nvSpPr>
        <p:spPr>
          <a:xfrm>
            <a:off x="207435" y="420961"/>
            <a:ext cx="11823967" cy="1200278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1: HỆ THỐNG KINH VĨ TUYẾN. </a:t>
            </a:r>
          </a:p>
          <a:p>
            <a:pPr algn="ctr"/>
            <a:r>
              <a:rPr lang="en-US" altLang="zh-CN" sz="3600" b="1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TỌA ĐỘ ĐỊA LÍ CỦA MỘT ĐỊA ĐIỂM TRÊN BẢN ĐỒ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146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994830" y="503827"/>
            <a:ext cx="9835477" cy="569387"/>
            <a:chOff x="994820" y="339036"/>
            <a:chExt cx="5751537" cy="838319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751537" cy="495365"/>
              <a:chOff x="3532280" y="5381090"/>
              <a:chExt cx="5751537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973006" y="5381090"/>
                <a:ext cx="310811" cy="459362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308901" y="339036"/>
              <a:ext cx="5159212" cy="838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2. Tọa độ địa lí của một địa điểm trên bản đồ</a:t>
              </a:r>
              <a:endParaRPr lang="zh-CN" altLang="en-US" sz="3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391884" y="1566898"/>
            <a:ext cx="6020792" cy="4454547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900" b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Y</a:t>
            </a:r>
            <a:r>
              <a:rPr lang="vi-VN" sz="2900" b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êu cầu HS đọc SGK trang 104, 105, lần lượt trả lời các câu hỏi sau:</a:t>
            </a:r>
            <a:endParaRPr lang="en-US" sz="290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900" b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+ Kinh độ, vĩ độ là gì? Kinh độ Tây, kinh độ Đông là gì? Vĩ độ Bắc, vĩ độ Nam là gì?</a:t>
            </a:r>
            <a:endParaRPr lang="en-US" sz="290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900" b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+ Tọa độ địa lí của một địa điểm là gì? Nêu cách viết tọa độ địa lí cuat một địa điểm?</a:t>
            </a:r>
            <a:endParaRPr lang="en-US" sz="290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424" y="1350212"/>
            <a:ext cx="5519650" cy="514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13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751</Words>
  <Application>Microsoft Office PowerPoint</Application>
  <PresentationFormat>Widescreen</PresentationFormat>
  <Paragraphs>66</Paragraphs>
  <Slides>14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微软雅黑</vt:lpstr>
      <vt:lpstr>宋体</vt:lpstr>
      <vt:lpstr>Arial</vt:lpstr>
      <vt:lpstr>Calibri</vt:lpstr>
      <vt:lpstr>Calibri Light</vt:lpstr>
      <vt:lpstr>Times New Roman</vt:lpstr>
      <vt:lpstr>方正少儿简体</vt:lpstr>
      <vt:lpstr>方正静蕾简体</vt:lpstr>
      <vt:lpstr>汉仪喵魂体W</vt:lpstr>
      <vt:lpstr>Office Theme</vt:lpstr>
      <vt:lpstr>包图主题2</vt:lpstr>
      <vt:lpstr>Office 主题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78</cp:revision>
  <dcterms:created xsi:type="dcterms:W3CDTF">2020-11-02T15:38:20Z</dcterms:created>
  <dcterms:modified xsi:type="dcterms:W3CDTF">2021-09-12T14:41:58Z</dcterms:modified>
</cp:coreProperties>
</file>